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21"/>
  </p:notesMasterIdLst>
  <p:sldIdLst>
    <p:sldId id="266" r:id="rId5"/>
    <p:sldId id="267" r:id="rId6"/>
    <p:sldId id="268" r:id="rId7"/>
    <p:sldId id="426" r:id="rId8"/>
    <p:sldId id="427" r:id="rId9"/>
    <p:sldId id="401" r:id="rId10"/>
    <p:sldId id="396" r:id="rId11"/>
    <p:sldId id="416" r:id="rId12"/>
    <p:sldId id="428" r:id="rId13"/>
    <p:sldId id="425" r:id="rId14"/>
    <p:sldId id="421" r:id="rId15"/>
    <p:sldId id="404" r:id="rId16"/>
    <p:sldId id="429" r:id="rId17"/>
    <p:sldId id="430" r:id="rId18"/>
    <p:sldId id="417" r:id="rId19"/>
    <p:sldId id="260" r:id="rId20"/>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ilyn Lingwall" initials="CL" lastIdx="4" clrIdx="0">
    <p:extLst>
      <p:ext uri="{19B8F6BF-5375-455C-9EA6-DF929625EA0E}">
        <p15:presenceInfo xmlns:p15="http://schemas.microsoft.com/office/powerpoint/2012/main" userId="S::clingwall@cste.org::7a30207f-f04a-45ef-8556-7e4811af67bf" providerId="AD"/>
      </p:ext>
    </p:extLst>
  </p:cmAuthor>
  <p:cmAuthor id="2" name="Megan Toe" initials="MT" lastIdx="7" clrIdx="1">
    <p:extLst>
      <p:ext uri="{19B8F6BF-5375-455C-9EA6-DF929625EA0E}">
        <p15:presenceInfo xmlns:p15="http://schemas.microsoft.com/office/powerpoint/2012/main" userId="S::mtoe@cste.org::469e9688-9a7c-482d-98d2-f4a214b58f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D3ABDB-9F71-4584-A50C-81E64658C860}" v="15" dt="2020-09-23T16:01:35.4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61" autoAdjust="0"/>
    <p:restoredTop sz="75930" autoAdjust="0"/>
  </p:normalViewPr>
  <p:slideViewPr>
    <p:cSldViewPr snapToGrid="0">
      <p:cViewPr varScale="1">
        <p:scale>
          <a:sx n="71" d="100"/>
          <a:sy n="71" d="100"/>
        </p:scale>
        <p:origin x="1356"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7DFD62-CCAF-4D72-8B18-E4E5E385A8B5}" type="datetimeFigureOut">
              <a:rPr lang="en-US" smtClean="0"/>
              <a:t>9/23/2020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395392-1687-4020-AE3D-305B4FD4B968}" type="slidenum">
              <a:rPr lang="en-US" smtClean="0"/>
              <a:t>‹#›</a:t>
            </a:fld>
            <a:endParaRPr lang="en-US"/>
          </a:p>
        </p:txBody>
      </p:sp>
    </p:spTree>
    <p:extLst>
      <p:ext uri="{BB962C8B-B14F-4D97-AF65-F5344CB8AC3E}">
        <p14:creationId xmlns:p14="http://schemas.microsoft.com/office/powerpoint/2010/main" val="39367967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71500" lvl="0" indent="-571500">
              <a:lnSpc>
                <a:spcPct val="150000"/>
              </a:lnSpc>
              <a:buFont typeface="+mj-lt"/>
              <a:buAutoNum type="romanUcPeriod"/>
            </a:pPr>
            <a:r>
              <a:rPr lang="en-US" sz="1500" dirty="0"/>
              <a:t>Welcome and Introductions</a:t>
            </a:r>
          </a:p>
          <a:p>
            <a:pPr marL="1028700" lvl="1" indent="-571500">
              <a:lnSpc>
                <a:spcPct val="150000"/>
              </a:lnSpc>
              <a:buFont typeface="+mj-lt"/>
              <a:buAutoNum type="alphaLcPeriod"/>
            </a:pPr>
            <a:r>
              <a:rPr lang="en-US" sz="1500" dirty="0"/>
              <a:t>Introduction of Advisory Group Co-chairs</a:t>
            </a:r>
          </a:p>
          <a:p>
            <a:pPr marL="1028700" lvl="1" indent="-571500">
              <a:lnSpc>
                <a:spcPct val="150000"/>
              </a:lnSpc>
              <a:buFont typeface="+mj-lt"/>
              <a:buAutoNum type="alphaLcPeriod"/>
            </a:pPr>
            <a:r>
              <a:rPr lang="en-US" sz="1500" dirty="0"/>
              <a:t>Participant introductions</a:t>
            </a:r>
          </a:p>
          <a:p>
            <a:pPr marL="1028700" lvl="1" indent="-571500">
              <a:lnSpc>
                <a:spcPct val="150000"/>
              </a:lnSpc>
              <a:buFont typeface="+mj-lt"/>
              <a:buAutoNum type="alphaLcPeriod"/>
            </a:pPr>
            <a:r>
              <a:rPr lang="en-US" sz="1500" dirty="0"/>
              <a:t>Brief review of August call discussion highlights  </a:t>
            </a:r>
          </a:p>
          <a:p>
            <a:pPr marL="571500" indent="-571500">
              <a:lnSpc>
                <a:spcPct val="150000"/>
              </a:lnSpc>
              <a:buFont typeface="+mj-lt"/>
              <a:buAutoNum type="romanUcPeriod"/>
            </a:pPr>
            <a:r>
              <a:rPr lang="en-US" sz="1500" dirty="0"/>
              <a:t>Group Discussion of Surveillance Priorities</a:t>
            </a:r>
          </a:p>
          <a:p>
            <a:pPr marL="1028700" lvl="1" indent="-571500">
              <a:lnSpc>
                <a:spcPct val="150000"/>
              </a:lnSpc>
              <a:buFont typeface="+mj-lt"/>
              <a:buAutoNum type="alphaLcPeriod"/>
            </a:pPr>
            <a:r>
              <a:rPr lang="en-US" sz="1500" dirty="0"/>
              <a:t>What are the different data elements/resources you have found useful to track overdoses?  What needs do you have for guidance or support in using different data sources?  What guidance or resources would be helpful in using various data sources?</a:t>
            </a:r>
          </a:p>
          <a:p>
            <a:pPr marL="1028700" lvl="1" indent="-571500">
              <a:lnSpc>
                <a:spcPct val="150000"/>
              </a:lnSpc>
              <a:buFont typeface="+mj-lt"/>
              <a:buAutoNum type="alphaLcPeriod"/>
            </a:pPr>
            <a:r>
              <a:rPr lang="en-US" sz="1500" dirty="0"/>
              <a:t>How have you defined when overdoses have exceeded a specified threshold/how do you define alerts?</a:t>
            </a:r>
          </a:p>
          <a:p>
            <a:pPr marL="571500" lvl="0" indent="-571500">
              <a:lnSpc>
                <a:spcPct val="150000"/>
              </a:lnSpc>
              <a:buFont typeface="+mj-lt"/>
              <a:buAutoNum type="romanUcPeriod"/>
            </a:pPr>
            <a:r>
              <a:rPr lang="en-US" sz="1500" dirty="0"/>
              <a:t>Next Steps</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2</a:t>
            </a:fld>
            <a:endParaRPr lang="en-US"/>
          </a:p>
        </p:txBody>
      </p:sp>
    </p:spTree>
    <p:extLst>
      <p:ext uri="{BB962C8B-B14F-4D97-AF65-F5344CB8AC3E}">
        <p14:creationId xmlns:p14="http://schemas.microsoft.com/office/powerpoint/2010/main" val="1043616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Our Advisory Group now has 2 Co-chairs who will provide strategic guidance and leadership to our work through July 2021.</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4</a:t>
            </a:fld>
            <a:endParaRPr lang="en-US"/>
          </a:p>
        </p:txBody>
      </p:sp>
    </p:spTree>
    <p:extLst>
      <p:ext uri="{BB962C8B-B14F-4D97-AF65-F5344CB8AC3E}">
        <p14:creationId xmlns:p14="http://schemas.microsoft.com/office/powerpoint/2010/main" val="2449415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Slightly similar to introductions on August call but a few new call participants are expected this month (GA and PA) and we briefly went through this in early August but I think good to revisit for people to get to know each other?</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5</a:t>
            </a:fld>
            <a:endParaRPr lang="en-US"/>
          </a:p>
        </p:txBody>
      </p:sp>
    </p:spTree>
    <p:extLst>
      <p:ext uri="{BB962C8B-B14F-4D97-AF65-F5344CB8AC3E}">
        <p14:creationId xmlns:p14="http://schemas.microsoft.com/office/powerpoint/2010/main" val="1643171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6</a:t>
            </a:fld>
            <a:endParaRPr lang="en-US"/>
          </a:p>
        </p:txBody>
      </p:sp>
    </p:spTree>
    <p:extLst>
      <p:ext uri="{BB962C8B-B14F-4D97-AF65-F5344CB8AC3E}">
        <p14:creationId xmlns:p14="http://schemas.microsoft.com/office/powerpoint/2010/main" val="3024936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Aim to convene a session at the CSTE Annual Conference in June 2021 to present guidance to identify overdose spikes and take appropriate actions.  Following the conference presentation and discussion, the online toolkit will be finalized and disseminated in Summer 2021.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F2C299A-1496-4821-9438-355A905927A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60075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Consultant works on the landscape analysis, sharing drafts, seeking input and feedback from advisory group on monthly calls and via email in between calls.</a:t>
            </a:r>
          </a:p>
          <a:p>
            <a:r>
              <a:rPr lang="en-US" dirty="0"/>
              <a:t>– expected that the plan for functionally testing the substantive guidance will be the draft (pdf or word document) version as a series of mini pilots or field testing to ensure accuracy, clarity and usability. Draft standard questions to solicit feedback from testers and identify who will participate.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Conference feedback approach: – feedback solicited will be focused and framed as part of a presentation asking specific questions for this final “pre-rollout” stage. </a:t>
            </a:r>
          </a:p>
          <a:p>
            <a:endParaRPr lang="en-US" dirty="0"/>
          </a:p>
        </p:txBody>
      </p:sp>
      <p:sp>
        <p:nvSpPr>
          <p:cNvPr id="4" name="Slide Number Placeholder 3"/>
          <p:cNvSpPr>
            <a:spLocks noGrp="1"/>
          </p:cNvSpPr>
          <p:nvPr>
            <p:ph type="sldNum" sz="quarter" idx="5"/>
          </p:nvPr>
        </p:nvSpPr>
        <p:spPr/>
        <p:txBody>
          <a:bodyPr/>
          <a:lstStyle/>
          <a:p>
            <a:fld id="{86395392-1687-4020-AE3D-305B4FD4B968}" type="slidenum">
              <a:rPr lang="en-US" smtClean="0"/>
              <a:t>8</a:t>
            </a:fld>
            <a:endParaRPr lang="en-US"/>
          </a:p>
        </p:txBody>
      </p:sp>
    </p:spTree>
    <p:extLst>
      <p:ext uri="{BB962C8B-B14F-4D97-AF65-F5344CB8AC3E}">
        <p14:creationId xmlns:p14="http://schemas.microsoft.com/office/powerpoint/2010/main" val="507085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10</a:t>
            </a:fld>
            <a:endParaRPr lang="en-US"/>
          </a:p>
        </p:txBody>
      </p:sp>
    </p:spTree>
    <p:extLst>
      <p:ext uri="{BB962C8B-B14F-4D97-AF65-F5344CB8AC3E}">
        <p14:creationId xmlns:p14="http://schemas.microsoft.com/office/powerpoint/2010/main" val="37335749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11</a:t>
            </a:fld>
            <a:endParaRPr lang="en-US"/>
          </a:p>
        </p:txBody>
      </p:sp>
    </p:spTree>
    <p:extLst>
      <p:ext uri="{BB962C8B-B14F-4D97-AF65-F5344CB8AC3E}">
        <p14:creationId xmlns:p14="http://schemas.microsoft.com/office/powerpoint/2010/main" val="379395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12</a:t>
            </a:fld>
            <a:endParaRPr lang="en-US"/>
          </a:p>
        </p:txBody>
      </p:sp>
    </p:spTree>
    <p:extLst>
      <p:ext uri="{BB962C8B-B14F-4D97-AF65-F5344CB8AC3E}">
        <p14:creationId xmlns:p14="http://schemas.microsoft.com/office/powerpoint/2010/main" val="2759938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13</a:t>
            </a:fld>
            <a:endParaRPr lang="en-US"/>
          </a:p>
        </p:txBody>
      </p:sp>
    </p:spTree>
    <p:extLst>
      <p:ext uri="{BB962C8B-B14F-4D97-AF65-F5344CB8AC3E}">
        <p14:creationId xmlns:p14="http://schemas.microsoft.com/office/powerpoint/2010/main" val="7144045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1. Overarching questions to address</a:t>
            </a:r>
            <a:endParaRPr lang="en-US" dirty="0">
              <a:cs typeface="Calibri"/>
            </a:endParaRPr>
          </a:p>
          <a:p>
            <a:pPr lvl="1"/>
            <a:r>
              <a:rPr lang="en-US" dirty="0" err="1"/>
              <a:t>A.What</a:t>
            </a:r>
            <a:r>
              <a:rPr lang="en-US" dirty="0"/>
              <a:t> are the key needs?</a:t>
            </a:r>
            <a:endParaRPr lang="en-US" dirty="0">
              <a:cs typeface="Calibri" panose="020F0502020204030204"/>
            </a:endParaRPr>
          </a:p>
          <a:p>
            <a:pPr lvl="1"/>
            <a:r>
              <a:rPr lang="en-US" dirty="0" err="1"/>
              <a:t>B.What</a:t>
            </a:r>
            <a:r>
              <a:rPr lang="en-US" dirty="0"/>
              <a:t> are the key questions to be addressed?</a:t>
            </a:r>
            <a:endParaRPr lang="en-US" dirty="0">
              <a:cs typeface="Calibri" panose="020F0502020204030204"/>
            </a:endParaRPr>
          </a:p>
          <a:p>
            <a:r>
              <a:rPr lang="en-US" dirty="0"/>
              <a:t>2.Key Objectives for Consideration</a:t>
            </a:r>
            <a:endParaRPr lang="en-US" dirty="0">
              <a:cs typeface="Calibri"/>
            </a:endParaRPr>
          </a:p>
          <a:p>
            <a:pPr lvl="1"/>
            <a:r>
              <a:rPr lang="en-US" dirty="0" err="1"/>
              <a:t>A.Identify</a:t>
            </a:r>
            <a:r>
              <a:rPr lang="en-US" dirty="0"/>
              <a:t> data sources determined to be useful for identifying overdose clusters/spikes.</a:t>
            </a:r>
            <a:endParaRPr lang="en-US" dirty="0">
              <a:cs typeface="Calibri" panose="020F0502020204030204"/>
            </a:endParaRPr>
          </a:p>
          <a:p>
            <a:pPr lvl="1"/>
            <a:r>
              <a:rPr lang="en-US" dirty="0" err="1"/>
              <a:t>B.Identify</a:t>
            </a:r>
            <a:r>
              <a:rPr lang="en-US" dirty="0"/>
              <a:t> various jurisdictional practices, determine current and anticipated surveillance and epidemiologic needs, and develop guidance for identifying drug overdose clusters/creating alerts.</a:t>
            </a:r>
            <a:endParaRPr lang="en-US" dirty="0">
              <a:cs typeface="Calibri" panose="020F0502020204030204"/>
            </a:endParaRPr>
          </a:p>
          <a:p>
            <a:pPr lvl="1"/>
            <a:r>
              <a:rPr lang="en-US" dirty="0" err="1"/>
              <a:t>C.Describe</a:t>
            </a:r>
            <a:r>
              <a:rPr lang="en-US" dirty="0"/>
              <a:t> statistical methods and thresholds for identifying meaningful alerts statewide and in local jurisdictions.</a:t>
            </a:r>
            <a:endParaRPr lang="en-US" dirty="0">
              <a:cs typeface="Calibri" panose="020F0502020204030204"/>
            </a:endParaRPr>
          </a:p>
          <a:p>
            <a:pPr lvl="1"/>
            <a:r>
              <a:rPr lang="en-US" dirty="0" err="1"/>
              <a:t>D.Present</a:t>
            </a:r>
            <a:r>
              <a:rPr lang="en-US" dirty="0"/>
              <a:t> steps that jurisdictions have found useful for ongoing epidemiologic investigations following identification of overdose spikes/clusters.</a:t>
            </a:r>
            <a:endParaRPr lang="en-US" dirty="0">
              <a:cs typeface="Calibri" panose="020F0502020204030204"/>
            </a:endParaRPr>
          </a:p>
          <a:p>
            <a:pPr lvl="1"/>
            <a:r>
              <a:rPr lang="en-US" dirty="0" err="1"/>
              <a:t>E.Provide</a:t>
            </a:r>
            <a:r>
              <a:rPr lang="en-US" dirty="0"/>
              <a:t> guidance working with various stakeholders to communicate about alerts and help guide response efforts. </a:t>
            </a:r>
            <a:endParaRPr lang="en-US" dirty="0">
              <a:cs typeface="Calibri" panose="020F0502020204030204"/>
            </a:endParaRPr>
          </a:p>
          <a:p>
            <a:pPr lvl="1"/>
            <a:r>
              <a:rPr lang="en-US" dirty="0" err="1"/>
              <a:t>F.Determine</a:t>
            </a:r>
            <a:r>
              <a:rPr lang="en-US" dirty="0"/>
              <a:t> how identification of alerts has led to prevention and response efforts successfully and without success, describing practices that could be beneficial to state and local health departments.</a:t>
            </a:r>
            <a:endParaRPr lang="en-US" dirty="0">
              <a:cs typeface="Calibri" panose="020F0502020204030204"/>
            </a:endParaRPr>
          </a:p>
          <a:p>
            <a:pPr lvl="1"/>
            <a:endParaRPr lang="en-US" dirty="0">
              <a:cs typeface="Calibri" panose="020F0502020204030204"/>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4FD3AFEE-6A18-411B-ADFB-ED96A1C6D085}" type="slidenum">
              <a:rPr lang="en-US" smtClean="0"/>
              <a:t>15</a:t>
            </a:fld>
            <a:endParaRPr lang="en-US"/>
          </a:p>
        </p:txBody>
      </p:sp>
    </p:spTree>
    <p:extLst>
      <p:ext uri="{BB962C8B-B14F-4D97-AF65-F5344CB8AC3E}">
        <p14:creationId xmlns:p14="http://schemas.microsoft.com/office/powerpoint/2010/main" val="29149105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069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2866490" y="2594161"/>
            <a:ext cx="6109650" cy="906463"/>
          </a:xfrm>
          <a:prstGeom prst="rect">
            <a:avLst/>
          </a:prstGeom>
        </p:spPr>
        <p:txBody>
          <a:bodyPr anchor="ctr">
            <a:normAutofit/>
          </a:bodyPr>
          <a:lstStyle>
            <a:lvl1pPr marL="0" indent="0" algn="ctr">
              <a:buNone/>
              <a:defRPr sz="2025" baseline="0">
                <a:solidFill>
                  <a:schemeClr val="bg1"/>
                </a:solidFill>
                <a:latin typeface="Arial" panose="020B0604020202020204" pitchFamily="34" charset="0"/>
                <a:cs typeface="Arial" panose="020B0604020202020204" pitchFamily="34" charset="0"/>
              </a:defRPr>
            </a:lvl1pPr>
          </a:lstStyle>
          <a:p>
            <a:pPr lvl="0"/>
            <a:r>
              <a:rPr lang="en-US"/>
              <a:t>Insert Title Here</a:t>
            </a:r>
          </a:p>
        </p:txBody>
      </p:sp>
    </p:spTree>
    <p:extLst>
      <p:ext uri="{BB962C8B-B14F-4D97-AF65-F5344CB8AC3E}">
        <p14:creationId xmlns:p14="http://schemas.microsoft.com/office/powerpoint/2010/main" val="29169657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 id="2147483675" r:id="rId5"/>
    <p:sldLayoutId id="2147483678"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www.cste.or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7DF8A72-4282-9247-B76B-2C9A27CAE3BD}"/>
              </a:ext>
            </a:extLst>
          </p:cNvPr>
          <p:cNvSpPr>
            <a:spLocks noGrp="1"/>
          </p:cNvSpPr>
          <p:nvPr>
            <p:ph type="ctrTitle"/>
          </p:nvPr>
        </p:nvSpPr>
        <p:spPr>
          <a:xfrm>
            <a:off x="476464" y="462742"/>
            <a:ext cx="8191072" cy="809179"/>
          </a:xfrm>
        </p:spPr>
        <p:txBody>
          <a:bodyPr>
            <a:normAutofit/>
          </a:bodyPr>
          <a:lstStyle/>
          <a:p>
            <a:pPr algn="ctr"/>
            <a:r>
              <a:rPr lang="en-US" sz="3800" dirty="0"/>
              <a:t>Overdose Spike Alert Advisory Group</a:t>
            </a:r>
          </a:p>
        </p:txBody>
      </p:sp>
      <p:sp>
        <p:nvSpPr>
          <p:cNvPr id="5" name="Subtitle 4">
            <a:extLst>
              <a:ext uri="{FF2B5EF4-FFF2-40B4-BE49-F238E27FC236}">
                <a16:creationId xmlns:a16="http://schemas.microsoft.com/office/drawing/2014/main" id="{354C266B-3711-1F4A-8E0C-7AD33B7B9D62}"/>
              </a:ext>
            </a:extLst>
          </p:cNvPr>
          <p:cNvSpPr>
            <a:spLocks noGrp="1"/>
          </p:cNvSpPr>
          <p:nvPr>
            <p:ph type="subTitle" idx="1"/>
          </p:nvPr>
        </p:nvSpPr>
        <p:spPr>
          <a:xfrm>
            <a:off x="592201" y="1995822"/>
            <a:ext cx="8191072" cy="538447"/>
          </a:xfrm>
        </p:spPr>
        <p:txBody>
          <a:bodyPr>
            <a:noAutofit/>
          </a:bodyPr>
          <a:lstStyle/>
          <a:p>
            <a:pPr algn="ctr"/>
            <a:r>
              <a:rPr lang="en-US" sz="2400" dirty="0"/>
              <a:t>Second Monthly Call</a:t>
            </a:r>
          </a:p>
          <a:p>
            <a:pPr algn="ctr"/>
            <a:r>
              <a:rPr lang="en-US" sz="2400" dirty="0"/>
              <a:t>September 23, 2020 at 2:00 pm ET</a:t>
            </a:r>
          </a:p>
        </p:txBody>
      </p:sp>
    </p:spTree>
    <p:extLst>
      <p:ext uri="{BB962C8B-B14F-4D97-AF65-F5344CB8AC3E}">
        <p14:creationId xmlns:p14="http://schemas.microsoft.com/office/powerpoint/2010/main" val="20901522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9162-3F18-8E46-AA7A-C94C5C0C116D}"/>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42D520DA-088C-E64C-97DD-9C49F127E833}"/>
              </a:ext>
            </a:extLst>
          </p:cNvPr>
          <p:cNvSpPr>
            <a:spLocks noGrp="1"/>
          </p:cNvSpPr>
          <p:nvPr>
            <p:ph idx="1"/>
          </p:nvPr>
        </p:nvSpPr>
        <p:spPr>
          <a:xfrm>
            <a:off x="250256" y="1687606"/>
            <a:ext cx="8643488" cy="3724835"/>
          </a:xfrm>
        </p:spPr>
        <p:txBody>
          <a:bodyPr>
            <a:noAutofit/>
          </a:bodyPr>
          <a:lstStyle/>
          <a:p>
            <a:pPr marL="571500" lvl="0" indent="-571500">
              <a:lnSpc>
                <a:spcPct val="150000"/>
              </a:lnSpc>
              <a:buFont typeface="+mj-lt"/>
              <a:buAutoNum type="romanUcPeriod"/>
            </a:pPr>
            <a:r>
              <a:rPr lang="en-US" sz="2000" dirty="0"/>
              <a:t>Welcome and Introductions</a:t>
            </a:r>
          </a:p>
          <a:p>
            <a:pPr marL="571500" indent="-571500">
              <a:lnSpc>
                <a:spcPct val="150000"/>
              </a:lnSpc>
              <a:buFont typeface="+mj-lt"/>
              <a:buAutoNum type="romanUcPeriod"/>
            </a:pPr>
            <a:r>
              <a:rPr lang="en-US" sz="2000" dirty="0"/>
              <a:t>Group Discussion of Surveillance Priorities</a:t>
            </a:r>
          </a:p>
          <a:p>
            <a:pPr marL="571500" indent="-571500">
              <a:lnSpc>
                <a:spcPct val="150000"/>
              </a:lnSpc>
              <a:buFont typeface="+mj-lt"/>
              <a:buAutoNum type="romanUcPeriod"/>
            </a:pPr>
            <a:r>
              <a:rPr lang="en-US" sz="2000" dirty="0"/>
              <a:t>Next Steps</a:t>
            </a:r>
          </a:p>
        </p:txBody>
      </p:sp>
    </p:spTree>
    <p:extLst>
      <p:ext uri="{BB962C8B-B14F-4D97-AF65-F5344CB8AC3E}">
        <p14:creationId xmlns:p14="http://schemas.microsoft.com/office/powerpoint/2010/main" val="2549280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Housekeeping </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2029630"/>
            <a:ext cx="8438998" cy="3469306"/>
          </a:xfrm>
        </p:spPr>
        <p:txBody>
          <a:bodyPr>
            <a:normAutofit/>
          </a:bodyPr>
          <a:lstStyle/>
          <a:p>
            <a:r>
              <a:rPr lang="en-US" sz="2000" dirty="0"/>
              <a:t>To minimize background noise, </a:t>
            </a:r>
            <a:r>
              <a:rPr lang="en-US" sz="2000" b="1" u="sng" dirty="0">
                <a:solidFill>
                  <a:srgbClr val="C00000"/>
                </a:solidFill>
              </a:rPr>
              <a:t>please ensure that your lines are muted. </a:t>
            </a:r>
          </a:p>
          <a:p>
            <a:pPr lvl="1"/>
            <a:r>
              <a:rPr lang="en-US" sz="1600" i="1" dirty="0">
                <a:solidFill>
                  <a:schemeClr val="tx1"/>
                </a:solidFill>
              </a:rPr>
              <a:t>You can mute your line either by muting your personal phone line OR, if connected by computer audio -clicking the microphone icon to the right of your name via the WebEx portal.  </a:t>
            </a:r>
          </a:p>
          <a:p>
            <a:pPr marL="228600" lvl="1">
              <a:lnSpc>
                <a:spcPct val="150000"/>
              </a:lnSpc>
            </a:pPr>
            <a:r>
              <a:rPr lang="en-US" dirty="0"/>
              <a:t>Please note that this call is being recorded for note-taking purposes. </a:t>
            </a:r>
          </a:p>
          <a:p>
            <a:pPr marL="228600" lvl="1">
              <a:lnSpc>
                <a:spcPct val="150000"/>
              </a:lnSpc>
            </a:pPr>
            <a:r>
              <a:rPr lang="en-US" b="1" dirty="0"/>
              <a:t>Introductions, please provide your:</a:t>
            </a:r>
          </a:p>
          <a:p>
            <a:pPr marL="685800" lvl="2"/>
            <a:r>
              <a:rPr lang="en-US" dirty="0"/>
              <a:t>Name, position, jurisdiction</a:t>
            </a:r>
          </a:p>
          <a:p>
            <a:pPr marL="685800" lvl="2"/>
            <a:r>
              <a:rPr lang="en-US" dirty="0"/>
              <a:t>One priority need in your jurisdiction for using surveillance to inform public health action</a:t>
            </a:r>
          </a:p>
        </p:txBody>
      </p:sp>
    </p:spTree>
    <p:extLst>
      <p:ext uri="{BB962C8B-B14F-4D97-AF65-F5344CB8AC3E}">
        <p14:creationId xmlns:p14="http://schemas.microsoft.com/office/powerpoint/2010/main" val="1997508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500" dirty="0"/>
              <a:t>Advisory Group Co-chairs</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1492624"/>
            <a:ext cx="8438998" cy="4713194"/>
          </a:xfrm>
        </p:spPr>
        <p:txBody>
          <a:bodyPr>
            <a:normAutofit/>
          </a:bodyPr>
          <a:lstStyle/>
          <a:p>
            <a:r>
              <a:rPr lang="en-US" sz="1800" b="1" dirty="0"/>
              <a:t>Sandra Gonzalez, PhD, MPH, (NE DHHS):</a:t>
            </a:r>
            <a:r>
              <a:rPr lang="en-US" sz="1800" dirty="0"/>
              <a:t> Dr. Gonzalez has a PhD in Biomedical Sciences and an MPH in Biostatistics. She has been working as Syndromic Surveillance Epidemiology Coordinator at the Nebraska Department of Health and Human Services (NE DHHS) for the past 7 years. Dr. Gonzalez coordinates the NE DHHS Syndromic Surveillance Program activities, and engages with partners at state, local health departments, medical facilities and universities to establish and maintain collaborations for the enhancement of health surveillance activities through Nebraska. </a:t>
            </a:r>
          </a:p>
          <a:p>
            <a:r>
              <a:rPr lang="en-US" sz="1800" b="1" dirty="0"/>
              <a:t>Kenan Zamore, MPH (DC DOH): </a:t>
            </a:r>
            <a:r>
              <a:rPr lang="en-US" sz="1800" dirty="0"/>
              <a:t>Mr. Zamore is a Senior Research Epidemiologist with the District of Columbia Department of Health. Working out of the Center for Policy, Planning and Evaluation, he is tasked with applying public health surveillance techniques to non-traditional public health problems, most notably violence prevention and substance misuse disorders. Mr. Zamore primarily works to facilitate the effective dissemination of timely and reliable surveillance data to inform public policy and intervention efforts, and to attack barriers to the routine exchange of vital data. He holds degrees from Stanford University and Tulane University School of Public Health.</a:t>
            </a:r>
          </a:p>
          <a:p>
            <a:endParaRPr lang="en-US" dirty="0"/>
          </a:p>
        </p:txBody>
      </p:sp>
    </p:spTree>
    <p:extLst>
      <p:ext uri="{BB962C8B-B14F-4D97-AF65-F5344CB8AC3E}">
        <p14:creationId xmlns:p14="http://schemas.microsoft.com/office/powerpoint/2010/main" val="1008516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2570-EA30-0C4B-94DC-3ACBE583994E}"/>
              </a:ext>
            </a:extLst>
          </p:cNvPr>
          <p:cNvSpPr>
            <a:spLocks noGrp="1"/>
          </p:cNvSpPr>
          <p:nvPr>
            <p:ph type="title"/>
          </p:nvPr>
        </p:nvSpPr>
        <p:spPr/>
        <p:txBody>
          <a:bodyPr/>
          <a:lstStyle/>
          <a:p>
            <a:r>
              <a:rPr lang="en-US" sz="3400" dirty="0"/>
              <a:t>Group Participant Introductions</a:t>
            </a:r>
          </a:p>
        </p:txBody>
      </p:sp>
      <p:sp>
        <p:nvSpPr>
          <p:cNvPr id="6" name="Content Placeholder 5">
            <a:extLst>
              <a:ext uri="{FF2B5EF4-FFF2-40B4-BE49-F238E27FC236}">
                <a16:creationId xmlns:a16="http://schemas.microsoft.com/office/drawing/2014/main" id="{A47F76EF-89CE-44A7-8BF6-1FE9ECC5C95C}"/>
              </a:ext>
            </a:extLst>
          </p:cNvPr>
          <p:cNvSpPr>
            <a:spLocks noGrp="1"/>
          </p:cNvSpPr>
          <p:nvPr>
            <p:ph idx="1"/>
          </p:nvPr>
        </p:nvSpPr>
        <p:spPr>
          <a:xfrm>
            <a:off x="423718" y="1492624"/>
            <a:ext cx="8438998" cy="4006312"/>
          </a:xfrm>
        </p:spPr>
        <p:txBody>
          <a:bodyPr>
            <a:normAutofit/>
          </a:bodyPr>
          <a:lstStyle/>
          <a:p>
            <a:r>
              <a:rPr lang="en-US" sz="2600" dirty="0"/>
              <a:t>Please introduce yourself and briefly describe your current health department role in current jurisdictional overdose spike alert, cluster identification, or public </a:t>
            </a:r>
            <a:r>
              <a:rPr lang="en-US" sz="2600"/>
              <a:t>health response </a:t>
            </a:r>
            <a:r>
              <a:rPr lang="en-US" sz="2600" dirty="0"/>
              <a:t>to </a:t>
            </a:r>
            <a:r>
              <a:rPr lang="en-US" sz="2600"/>
              <a:t>an alert.</a:t>
            </a:r>
            <a:endParaRPr lang="en-US" sz="2600" dirty="0"/>
          </a:p>
        </p:txBody>
      </p:sp>
    </p:spTree>
    <p:extLst>
      <p:ext uri="{BB962C8B-B14F-4D97-AF65-F5344CB8AC3E}">
        <p14:creationId xmlns:p14="http://schemas.microsoft.com/office/powerpoint/2010/main" val="2771679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902998"/>
            <a:ext cx="6109650" cy="597626"/>
          </a:xfrm>
        </p:spPr>
        <p:txBody>
          <a:bodyPr>
            <a:normAutofit lnSpcReduction="10000"/>
          </a:bodyPr>
          <a:lstStyle/>
          <a:p>
            <a:r>
              <a:rPr lang="en-US" sz="3800" b="1" dirty="0"/>
              <a:t>Advisory Group Overview</a:t>
            </a:r>
          </a:p>
          <a:p>
            <a:endParaRPr lang="en-US" dirty="0"/>
          </a:p>
        </p:txBody>
      </p:sp>
    </p:spTree>
    <p:extLst>
      <p:ext uri="{BB962C8B-B14F-4D97-AF65-F5344CB8AC3E}">
        <p14:creationId xmlns:p14="http://schemas.microsoft.com/office/powerpoint/2010/main" val="1860434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6F0EAD1-77F7-489D-9668-7BC56CB56949}"/>
              </a:ext>
            </a:extLst>
          </p:cNvPr>
          <p:cNvSpPr/>
          <p:nvPr/>
        </p:nvSpPr>
        <p:spPr>
          <a:xfrm>
            <a:off x="2678156" y="4188376"/>
            <a:ext cx="3812892" cy="325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85763">
              <a:defRPr/>
            </a:pPr>
            <a:endParaRPr lang="en-US" sz="570">
              <a:solidFill>
                <a:prstClr val="white"/>
              </a:solidFill>
              <a:latin typeface="Calibri" panose="020F0502020204030204"/>
            </a:endParaRPr>
          </a:p>
        </p:txBody>
      </p:sp>
      <p:sp>
        <p:nvSpPr>
          <p:cNvPr id="35" name="Title 1">
            <a:extLst>
              <a:ext uri="{FF2B5EF4-FFF2-40B4-BE49-F238E27FC236}">
                <a16:creationId xmlns:a16="http://schemas.microsoft.com/office/drawing/2014/main" id="{A09163CE-95A7-4104-819E-384852B3FA41}"/>
              </a:ext>
            </a:extLst>
          </p:cNvPr>
          <p:cNvSpPr txBox="1">
            <a:spLocks/>
          </p:cNvSpPr>
          <p:nvPr/>
        </p:nvSpPr>
        <p:spPr>
          <a:xfrm>
            <a:off x="796247" y="1675478"/>
            <a:ext cx="7330611" cy="277028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385763">
              <a:defRPr/>
            </a:pPr>
            <a:r>
              <a:rPr lang="en-US" sz="2081">
                <a:solidFill>
                  <a:srgbClr val="002060"/>
                </a:solidFill>
                <a:latin typeface="Arial" panose="020B0604020202020204" pitchFamily="34" charset="0"/>
                <a:cs typeface="Arial" panose="020B0604020202020204" pitchFamily="34" charset="0"/>
              </a:rPr>
              <a:t> </a:t>
            </a:r>
          </a:p>
        </p:txBody>
      </p:sp>
      <p:sp>
        <p:nvSpPr>
          <p:cNvPr id="58" name="Shape 464">
            <a:extLst>
              <a:ext uri="{FF2B5EF4-FFF2-40B4-BE49-F238E27FC236}">
                <a16:creationId xmlns:a16="http://schemas.microsoft.com/office/drawing/2014/main" id="{59A2C1ED-365A-46FA-9549-9E808886CE1C}"/>
              </a:ext>
            </a:extLst>
          </p:cNvPr>
          <p:cNvSpPr txBox="1">
            <a:spLocks/>
          </p:cNvSpPr>
          <p:nvPr/>
        </p:nvSpPr>
        <p:spPr>
          <a:xfrm>
            <a:off x="3662497" y="3053948"/>
            <a:ext cx="926384" cy="1391814"/>
          </a:xfrm>
          <a:prstGeom prst="rect">
            <a:avLst/>
          </a:prstGeom>
        </p:spPr>
        <p:txBody>
          <a:bodyPr spcFirstLastPara="1" vert="horz" wrap="square" lIns="28928" tIns="28928" rIns="28928" bIns="28928"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385763">
              <a:lnSpc>
                <a:spcPct val="115000"/>
              </a:lnSpc>
              <a:spcBef>
                <a:spcPts val="0"/>
              </a:spcBef>
              <a:buNone/>
              <a:defRPr/>
            </a:pPr>
            <a:endParaRPr lang="en-US" sz="380">
              <a:solidFill>
                <a:srgbClr val="000000"/>
              </a:solidFill>
            </a:endParaRPr>
          </a:p>
        </p:txBody>
      </p:sp>
      <p:sp>
        <p:nvSpPr>
          <p:cNvPr id="4" name="TextBox 3">
            <a:extLst>
              <a:ext uri="{FF2B5EF4-FFF2-40B4-BE49-F238E27FC236}">
                <a16:creationId xmlns:a16="http://schemas.microsoft.com/office/drawing/2014/main" id="{A48F7057-F503-47C2-949B-54B6DF102923}"/>
              </a:ext>
            </a:extLst>
          </p:cNvPr>
          <p:cNvSpPr txBox="1"/>
          <p:nvPr/>
        </p:nvSpPr>
        <p:spPr>
          <a:xfrm>
            <a:off x="165788" y="66587"/>
            <a:ext cx="6414626" cy="1200329"/>
          </a:xfrm>
          <a:prstGeom prst="rect">
            <a:avLst/>
          </a:prstGeom>
          <a:noFill/>
        </p:spPr>
        <p:txBody>
          <a:bodyPr wrap="square" rtlCol="0">
            <a:spAutoFit/>
          </a:bodyPr>
          <a:lstStyle/>
          <a:p>
            <a:r>
              <a:rPr lang="en-US" sz="3600" dirty="0">
                <a:solidFill>
                  <a:srgbClr val="002060"/>
                </a:solidFill>
                <a:latin typeface="Arial" panose="020B0604020202020204" pitchFamily="34" charset="0"/>
                <a:cs typeface="Arial" panose="020B0604020202020204" pitchFamily="34" charset="0"/>
              </a:rPr>
              <a:t>Advisory Group Purpose </a:t>
            </a:r>
          </a:p>
          <a:p>
            <a:r>
              <a:rPr lang="en-US" sz="3600" dirty="0">
                <a:solidFill>
                  <a:srgbClr val="002060"/>
                </a:solidFill>
                <a:latin typeface="Arial" panose="020B0604020202020204" pitchFamily="34" charset="0"/>
                <a:cs typeface="Arial" panose="020B0604020202020204" pitchFamily="34" charset="0"/>
              </a:rPr>
              <a:t>&amp; Objectives</a:t>
            </a:r>
            <a:endParaRPr lang="en-US" sz="3600" dirty="0"/>
          </a:p>
        </p:txBody>
      </p:sp>
      <p:sp>
        <p:nvSpPr>
          <p:cNvPr id="5" name="TextBox 4">
            <a:extLst>
              <a:ext uri="{FF2B5EF4-FFF2-40B4-BE49-F238E27FC236}">
                <a16:creationId xmlns:a16="http://schemas.microsoft.com/office/drawing/2014/main" id="{E21857B6-207F-4AF5-9C8E-FDD6725F1375}"/>
              </a:ext>
            </a:extLst>
          </p:cNvPr>
          <p:cNvSpPr txBox="1"/>
          <p:nvPr/>
        </p:nvSpPr>
        <p:spPr>
          <a:xfrm>
            <a:off x="402771" y="1741552"/>
            <a:ext cx="8349343" cy="4585871"/>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The group will focus on addressing key questions facing health departments including:</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data spikes mean (and what spikes are meaningful),</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what action should be taken,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and variation at state and at local levels.  </a:t>
            </a:r>
          </a:p>
          <a:p>
            <a:pPr marL="285750" indent="-285750">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The group has </a:t>
            </a:r>
            <a:r>
              <a:rPr lang="en-US" sz="2000" i="1" dirty="0">
                <a:latin typeface="Arial" panose="020B0604020202020204" pitchFamily="34" charset="0"/>
                <a:cs typeface="Arial" panose="020B0604020202020204" pitchFamily="34" charset="0"/>
              </a:rPr>
              <a:t>two</a:t>
            </a:r>
            <a:r>
              <a:rPr lang="en-US" sz="2000" dirty="0">
                <a:latin typeface="Arial" panose="020B0604020202020204" pitchFamily="34" charset="0"/>
                <a:cs typeface="Arial" panose="020B0604020202020204" pitchFamily="34" charset="0"/>
              </a:rPr>
              <a:t> primary goals:</a:t>
            </a:r>
          </a:p>
          <a:p>
            <a:r>
              <a:rPr lang="en-US" sz="2000" b="1" dirty="0">
                <a:latin typeface="Arial" panose="020B0604020202020204" pitchFamily="34" charset="0"/>
                <a:cs typeface="Arial" panose="020B0604020202020204" pitchFamily="34" charset="0"/>
              </a:rPr>
              <a:t>1)</a:t>
            </a:r>
            <a:r>
              <a:rPr lang="en-US" sz="2000" dirty="0">
                <a:latin typeface="Arial" panose="020B0604020202020204" pitchFamily="34" charset="0"/>
                <a:cs typeface="Arial" panose="020B0604020202020204" pitchFamily="34" charset="0"/>
              </a:rPr>
              <a:t>	Complete a landscape analysis to identify and review current 	practices across jurisdictions.</a:t>
            </a:r>
          </a:p>
          <a:p>
            <a:r>
              <a:rPr lang="en-US" sz="2000" b="1" dirty="0">
                <a:latin typeface="Arial" panose="020B0604020202020204" pitchFamily="34" charset="0"/>
                <a:cs typeface="Arial" panose="020B0604020202020204" pitchFamily="34" charset="0"/>
              </a:rPr>
              <a:t>2)</a:t>
            </a:r>
            <a:r>
              <a:rPr lang="en-US" sz="2000" dirty="0">
                <a:latin typeface="Arial" panose="020B0604020202020204" pitchFamily="34" charset="0"/>
                <a:cs typeface="Arial" panose="020B0604020202020204" pitchFamily="34" charset="0"/>
              </a:rPr>
              <a:t>	Create an online toolkit to provide guidance for jurisdictions 	seeking to create or improve their own overdose spike alerts 	and corresponding public health actions.</a:t>
            </a:r>
          </a:p>
          <a:p>
            <a:endParaRPr lang="en-US" sz="1600" dirty="0"/>
          </a:p>
          <a:p>
            <a:r>
              <a:rPr lang="en-US" dirty="0"/>
              <a:t> </a:t>
            </a:r>
          </a:p>
          <a:p>
            <a:endParaRPr lang="en-US" dirty="0"/>
          </a:p>
        </p:txBody>
      </p:sp>
    </p:spTree>
    <p:extLst>
      <p:ext uri="{BB962C8B-B14F-4D97-AF65-F5344CB8AC3E}">
        <p14:creationId xmlns:p14="http://schemas.microsoft.com/office/powerpoint/2010/main" val="1456332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187F6-DE49-471E-AA6D-4BF8652A95A8}"/>
              </a:ext>
            </a:extLst>
          </p:cNvPr>
          <p:cNvSpPr>
            <a:spLocks noGrp="1"/>
          </p:cNvSpPr>
          <p:nvPr>
            <p:ph type="title"/>
          </p:nvPr>
        </p:nvSpPr>
        <p:spPr/>
        <p:txBody>
          <a:bodyPr/>
          <a:lstStyle/>
          <a:p>
            <a:r>
              <a:rPr lang="en-US" dirty="0"/>
              <a:t>Timeline: </a:t>
            </a:r>
            <a:br>
              <a:rPr lang="en-US" dirty="0"/>
            </a:br>
            <a:r>
              <a:rPr lang="en-US" dirty="0"/>
              <a:t>August 2020 – July 2021</a:t>
            </a:r>
          </a:p>
        </p:txBody>
      </p:sp>
      <p:sp>
        <p:nvSpPr>
          <p:cNvPr id="3" name="Content Placeholder 2">
            <a:extLst>
              <a:ext uri="{FF2B5EF4-FFF2-40B4-BE49-F238E27FC236}">
                <a16:creationId xmlns:a16="http://schemas.microsoft.com/office/drawing/2014/main" id="{043A2DB8-D6E9-48D7-88AA-B987283FC228}"/>
              </a:ext>
            </a:extLst>
          </p:cNvPr>
          <p:cNvSpPr>
            <a:spLocks noGrp="1"/>
          </p:cNvSpPr>
          <p:nvPr>
            <p:ph idx="1"/>
          </p:nvPr>
        </p:nvSpPr>
        <p:spPr/>
        <p:txBody>
          <a:bodyPr>
            <a:normAutofit fontScale="62500" lnSpcReduction="20000"/>
          </a:bodyPr>
          <a:lstStyle/>
          <a:p>
            <a:r>
              <a:rPr lang="en-US" sz="2600" b="1" dirty="0"/>
              <a:t>August: </a:t>
            </a:r>
            <a:r>
              <a:rPr lang="en-US" sz="2600" dirty="0"/>
              <a:t>1st Advisory Group call includes overview, initial discussion on priorities and focus of group products, identification of various stakeholder and partner engagement strategies. Monthly calls and occasional email correspondence to follow.</a:t>
            </a:r>
          </a:p>
          <a:p>
            <a:r>
              <a:rPr lang="en-US" sz="2600" b="1" dirty="0"/>
              <a:t>September – October 2020</a:t>
            </a:r>
            <a:r>
              <a:rPr lang="en-US" sz="2600" dirty="0"/>
              <a:t> CSTE to solicit and onboard consultant that will join the advisory group in late summer to begin work on the landscape analysis with input and review of Advisory Group.  </a:t>
            </a:r>
          </a:p>
          <a:p>
            <a:r>
              <a:rPr lang="en-US" sz="2600" b="1" dirty="0"/>
              <a:t>November – December 2020</a:t>
            </a:r>
            <a:r>
              <a:rPr lang="en-US" sz="2600" dirty="0"/>
              <a:t> Consultant develops draft of landscape analysis, presents analysis details to advisory group. Group discusses details of toolkit components. Plan for testing of toolkit guidance is developed.</a:t>
            </a:r>
          </a:p>
          <a:p>
            <a:r>
              <a:rPr lang="en-US" sz="2600" b="1" dirty="0"/>
              <a:t>January – March 2021</a:t>
            </a:r>
            <a:r>
              <a:rPr lang="en-US" sz="2600" dirty="0"/>
              <a:t> Consultant develops technical framework and then draft content of toolkit for advisory group review, discussion, input and feedback. Field testing of guidance begins.</a:t>
            </a:r>
          </a:p>
          <a:p>
            <a:r>
              <a:rPr lang="en-US" sz="2600" b="1" dirty="0"/>
              <a:t>April – June 2021</a:t>
            </a:r>
            <a:r>
              <a:rPr lang="en-US" sz="2600" dirty="0"/>
              <a:t> As content of toolkit is finalized, backend web development of toolkit is developed at CSTE. Field testing jurisdictions and individuals provide feedback.</a:t>
            </a:r>
          </a:p>
          <a:p>
            <a:r>
              <a:rPr lang="en-US" sz="2600" b="1" dirty="0"/>
              <a:t>June 2021</a:t>
            </a:r>
            <a:r>
              <a:rPr lang="en-US" sz="2600" dirty="0"/>
              <a:t> Online toolkit for overdose spike alerts “beta version” is available to select users for testing only (focus on usability and functionality). Presentation at 2021 CSTE Annual Conference workshop or roundtable to seek feedback and input on the full resource. </a:t>
            </a:r>
          </a:p>
          <a:p>
            <a:r>
              <a:rPr lang="en-US" sz="2600" b="1" dirty="0"/>
              <a:t>July 2021</a:t>
            </a:r>
            <a:r>
              <a:rPr lang="en-US" sz="2600" dirty="0"/>
              <a:t> Final feedback and testing results integrated into toolkit.  Online toolkit for overdose spike alerts goes live at </a:t>
            </a:r>
            <a:r>
              <a:rPr lang="en-US" sz="2600" dirty="0">
                <a:hlinkClick r:id="rId3"/>
              </a:rPr>
              <a:t>www.cste.org</a:t>
            </a:r>
            <a:r>
              <a:rPr lang="en-US" sz="2600" dirty="0"/>
              <a:t> on July 31, 2021 and widely shared with jurisdictions. </a:t>
            </a:r>
          </a:p>
          <a:p>
            <a:pPr marL="0" indent="0">
              <a:buNone/>
            </a:pPr>
            <a:endParaRPr lang="en-US" b="1" dirty="0"/>
          </a:p>
        </p:txBody>
      </p:sp>
    </p:spTree>
    <p:extLst>
      <p:ext uri="{BB962C8B-B14F-4D97-AF65-F5344CB8AC3E}">
        <p14:creationId xmlns:p14="http://schemas.microsoft.com/office/powerpoint/2010/main" val="4084566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615FB-464D-4C66-B835-87FDCFEFC9CD}"/>
              </a:ext>
            </a:extLst>
          </p:cNvPr>
          <p:cNvSpPr>
            <a:spLocks noGrp="1"/>
          </p:cNvSpPr>
          <p:nvPr>
            <p:ph type="title"/>
          </p:nvPr>
        </p:nvSpPr>
        <p:spPr/>
        <p:txBody>
          <a:bodyPr/>
          <a:lstStyle/>
          <a:p>
            <a:r>
              <a:rPr lang="en-US" dirty="0"/>
              <a:t>August Group Call </a:t>
            </a:r>
          </a:p>
        </p:txBody>
      </p:sp>
      <p:sp>
        <p:nvSpPr>
          <p:cNvPr id="3" name="Content Placeholder 2">
            <a:extLst>
              <a:ext uri="{FF2B5EF4-FFF2-40B4-BE49-F238E27FC236}">
                <a16:creationId xmlns:a16="http://schemas.microsoft.com/office/drawing/2014/main" id="{267BCCC2-33EC-4A40-AAE0-1A4863A245CF}"/>
              </a:ext>
            </a:extLst>
          </p:cNvPr>
          <p:cNvSpPr>
            <a:spLocks noGrp="1"/>
          </p:cNvSpPr>
          <p:nvPr>
            <p:ph idx="1"/>
          </p:nvPr>
        </p:nvSpPr>
        <p:spPr/>
        <p:txBody>
          <a:bodyPr>
            <a:normAutofit fontScale="92500"/>
          </a:bodyPr>
          <a:lstStyle/>
          <a:p>
            <a:pPr marL="0" indent="0">
              <a:buNone/>
            </a:pPr>
            <a:r>
              <a:rPr lang="en-US" b="1" dirty="0"/>
              <a:t>Summary of Jurisdictional Priorities for Alerts and Public Health Action Shared:</a:t>
            </a:r>
            <a:endParaRPr lang="en-US" dirty="0"/>
          </a:p>
          <a:p>
            <a:pPr lvl="0"/>
            <a:r>
              <a:rPr lang="en-US" dirty="0"/>
              <a:t>incorporating seminal events into alerts </a:t>
            </a:r>
          </a:p>
          <a:p>
            <a:pPr lvl="0"/>
            <a:r>
              <a:rPr lang="en-US" dirty="0"/>
              <a:t>learning from other jurisdictions</a:t>
            </a:r>
          </a:p>
          <a:p>
            <a:pPr lvl="0"/>
            <a:r>
              <a:rPr lang="en-US" dirty="0"/>
              <a:t>developing state health dept response to alerts</a:t>
            </a:r>
          </a:p>
          <a:p>
            <a:pPr lvl="0"/>
            <a:r>
              <a:rPr lang="en-US" dirty="0"/>
              <a:t>integrating different data sources</a:t>
            </a:r>
          </a:p>
          <a:p>
            <a:pPr lvl="0"/>
            <a:r>
              <a:rPr lang="en-US" dirty="0"/>
              <a:t>update existing OD alert process and finding new uses for alerts</a:t>
            </a:r>
          </a:p>
          <a:p>
            <a:pPr lvl="0"/>
            <a:r>
              <a:rPr lang="en-US" dirty="0"/>
              <a:t>evaluate spike alerts</a:t>
            </a:r>
          </a:p>
          <a:p>
            <a:pPr lvl="0"/>
            <a:r>
              <a:rPr lang="en-US" dirty="0"/>
              <a:t>identifying when to notify partners; working with jurisdictions </a:t>
            </a:r>
          </a:p>
          <a:p>
            <a:pPr lvl="0"/>
            <a:r>
              <a:rPr lang="en-US" dirty="0"/>
              <a:t>improve levels of response associated with alerts</a:t>
            </a:r>
          </a:p>
          <a:p>
            <a:endParaRPr lang="en-US" dirty="0"/>
          </a:p>
        </p:txBody>
      </p:sp>
    </p:spTree>
    <p:extLst>
      <p:ext uri="{BB962C8B-B14F-4D97-AF65-F5344CB8AC3E}">
        <p14:creationId xmlns:p14="http://schemas.microsoft.com/office/powerpoint/2010/main" val="2806661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Guiding Questions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351429"/>
            <a:ext cx="8643488" cy="4590855"/>
          </a:xfrm>
        </p:spPr>
        <p:txBody>
          <a:bodyPr>
            <a:normAutofit fontScale="92500" lnSpcReduction="10000"/>
          </a:bodyPr>
          <a:lstStyle/>
          <a:p>
            <a:pPr marL="0" indent="0">
              <a:buNone/>
            </a:pPr>
            <a:r>
              <a:rPr lang="en-US" i="1" dirty="0"/>
              <a:t>Surveillance</a:t>
            </a:r>
            <a:endParaRPr lang="en-US" dirty="0"/>
          </a:p>
          <a:p>
            <a:pPr lvl="1"/>
            <a:r>
              <a:rPr lang="en-US" dirty="0"/>
              <a:t>What are the different data elements/resources you have found useful to track overdoses?</a:t>
            </a:r>
          </a:p>
          <a:p>
            <a:pPr lvl="1"/>
            <a:r>
              <a:rPr lang="en-US" dirty="0"/>
              <a:t>How have you defined when overdoses have exceeded a specified threshold/how do you define alerts?</a:t>
            </a:r>
          </a:p>
          <a:p>
            <a:pPr marL="0" indent="0">
              <a:buNone/>
            </a:pPr>
            <a:r>
              <a:rPr lang="en-US" i="1" dirty="0"/>
              <a:t>Investigation</a:t>
            </a:r>
            <a:endParaRPr lang="en-US" dirty="0"/>
          </a:p>
          <a:p>
            <a:pPr lvl="1"/>
            <a:r>
              <a:rPr lang="en-US" dirty="0"/>
              <a:t>What do you / partners do when there is an alert, spike in trend, or another anomaly identified?</a:t>
            </a:r>
          </a:p>
          <a:p>
            <a:pPr lvl="1"/>
            <a:r>
              <a:rPr lang="en-US" dirty="0"/>
              <a:t>What are your response planning activities?</a:t>
            </a:r>
          </a:p>
          <a:p>
            <a:pPr marL="0" indent="0">
              <a:buNone/>
            </a:pPr>
            <a:r>
              <a:rPr lang="en-US" i="1" dirty="0"/>
              <a:t>Prevention</a:t>
            </a:r>
            <a:endParaRPr lang="en-US" dirty="0"/>
          </a:p>
          <a:p>
            <a:pPr lvl="1"/>
            <a:r>
              <a:rPr lang="en-US" dirty="0"/>
              <a:t>How do you share information, who do you share information with, and how do they use the information?</a:t>
            </a:r>
          </a:p>
          <a:p>
            <a:pPr marL="0" indent="0">
              <a:buNone/>
            </a:pPr>
            <a:r>
              <a:rPr lang="en-US" i="1" dirty="0"/>
              <a:t>Evaluation*</a:t>
            </a:r>
          </a:p>
          <a:p>
            <a:pPr lvl="1"/>
            <a:r>
              <a:rPr lang="en-US" dirty="0"/>
              <a:t>Evaluating both the alert(s) and the response activities</a:t>
            </a:r>
          </a:p>
          <a:p>
            <a:pPr marL="0" indent="0">
              <a:buNone/>
            </a:pPr>
            <a:r>
              <a:rPr lang="en-US" sz="1700" dirty="0"/>
              <a:t>*This was suggested as a key addition during our August discussion</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2264611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6A23EA6-18A9-FA45-830A-9353F792789C}"/>
              </a:ext>
            </a:extLst>
          </p:cNvPr>
          <p:cNvSpPr>
            <a:spLocks noGrp="1"/>
          </p:cNvSpPr>
          <p:nvPr>
            <p:ph type="body" sz="quarter" idx="10"/>
          </p:nvPr>
        </p:nvSpPr>
        <p:spPr>
          <a:xfrm>
            <a:off x="2866490" y="2902998"/>
            <a:ext cx="6109650" cy="597626"/>
          </a:xfrm>
        </p:spPr>
        <p:txBody>
          <a:bodyPr>
            <a:normAutofit lnSpcReduction="10000"/>
          </a:bodyPr>
          <a:lstStyle/>
          <a:p>
            <a:r>
              <a:rPr lang="en-US" sz="3800" b="1" dirty="0"/>
              <a:t>Discussion</a:t>
            </a:r>
          </a:p>
          <a:p>
            <a:endParaRPr lang="en-US" dirty="0"/>
          </a:p>
        </p:txBody>
      </p:sp>
    </p:spTree>
    <p:extLst>
      <p:ext uri="{BB962C8B-B14F-4D97-AF65-F5344CB8AC3E}">
        <p14:creationId xmlns:p14="http://schemas.microsoft.com/office/powerpoint/2010/main" val="2836556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Discussion of Surveillance Priorities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671597"/>
            <a:ext cx="8643488" cy="4270687"/>
          </a:xfrm>
        </p:spPr>
        <p:txBody>
          <a:bodyPr>
            <a:normAutofit/>
          </a:bodyPr>
          <a:lstStyle/>
          <a:p>
            <a:pPr marL="514350" indent="-514350">
              <a:buAutoNum type="arabicPeriod"/>
            </a:pPr>
            <a:r>
              <a:rPr lang="en-US" sz="2800" dirty="0">
                <a:solidFill>
                  <a:srgbClr val="201F1E"/>
                </a:solidFill>
                <a:ea typeface="Calibri" panose="020F0502020204030204" pitchFamily="34" charset="0"/>
              </a:rPr>
              <a:t>Data Sources:</a:t>
            </a:r>
          </a:p>
          <a:p>
            <a:pPr lvl="1"/>
            <a:r>
              <a:rPr lang="en-US" sz="2400" dirty="0"/>
              <a:t>What are the different data elements/resources you have found useful to track overdoses?  </a:t>
            </a:r>
          </a:p>
          <a:p>
            <a:pPr lvl="1"/>
            <a:r>
              <a:rPr lang="en-US" sz="2400" dirty="0"/>
              <a:t>What needs do you have for guidance or support in using different data sources?  </a:t>
            </a:r>
          </a:p>
          <a:p>
            <a:pPr lvl="1"/>
            <a:r>
              <a:rPr lang="en-US" sz="2400" dirty="0"/>
              <a:t>What guidance or resources would be helpful in using various data sources?</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1074053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Discussion of Surveillance Priorities</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671597"/>
            <a:ext cx="8643488" cy="4270687"/>
          </a:xfrm>
        </p:spPr>
        <p:txBody>
          <a:bodyPr>
            <a:normAutofit/>
          </a:bodyPr>
          <a:lstStyle/>
          <a:p>
            <a:pPr marL="0" indent="0">
              <a:buNone/>
            </a:pPr>
            <a:r>
              <a:rPr lang="en-US" sz="2800" dirty="0">
                <a:solidFill>
                  <a:srgbClr val="201F1E"/>
                </a:solidFill>
                <a:ea typeface="Calibri" panose="020F0502020204030204" pitchFamily="34" charset="0"/>
              </a:rPr>
              <a:t>2. Alerts:</a:t>
            </a:r>
          </a:p>
          <a:p>
            <a:r>
              <a:rPr lang="en-US" sz="2800" dirty="0"/>
              <a:t>How have you defined when overdoses have exceeded a specified threshold?</a:t>
            </a:r>
          </a:p>
          <a:p>
            <a:r>
              <a:rPr lang="en-US" sz="2800" dirty="0"/>
              <a:t>How do you define alerts?</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32043976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97A0A-56E6-44B8-94FE-ED72525C7BBB}"/>
              </a:ext>
            </a:extLst>
          </p:cNvPr>
          <p:cNvSpPr>
            <a:spLocks noGrp="1"/>
          </p:cNvSpPr>
          <p:nvPr>
            <p:ph type="title"/>
          </p:nvPr>
        </p:nvSpPr>
        <p:spPr/>
        <p:txBody>
          <a:bodyPr/>
          <a:lstStyle/>
          <a:p>
            <a:r>
              <a:rPr lang="en-US" dirty="0"/>
              <a:t>Next Steps		</a:t>
            </a:r>
          </a:p>
        </p:txBody>
      </p:sp>
      <p:sp>
        <p:nvSpPr>
          <p:cNvPr id="3" name="Content Placeholder 2">
            <a:extLst>
              <a:ext uri="{FF2B5EF4-FFF2-40B4-BE49-F238E27FC236}">
                <a16:creationId xmlns:a16="http://schemas.microsoft.com/office/drawing/2014/main" id="{0AEAA6C9-1E7C-4F58-82EE-8E51925033BE}"/>
              </a:ext>
            </a:extLst>
          </p:cNvPr>
          <p:cNvSpPr>
            <a:spLocks noGrp="1"/>
          </p:cNvSpPr>
          <p:nvPr>
            <p:ph idx="1"/>
          </p:nvPr>
        </p:nvSpPr>
        <p:spPr/>
        <p:txBody>
          <a:bodyPr>
            <a:normAutofit/>
          </a:bodyPr>
          <a:lstStyle/>
          <a:p>
            <a:r>
              <a:rPr lang="en-US" sz="2800" dirty="0"/>
              <a:t>October call: Wednesday, 10/28/20 at 3:00 pm ET</a:t>
            </a:r>
          </a:p>
          <a:p>
            <a:pPr marL="0" indent="0">
              <a:buNone/>
            </a:pPr>
            <a:endParaRPr lang="en-US" sz="2800" dirty="0"/>
          </a:p>
          <a:p>
            <a:r>
              <a:rPr lang="en-US" sz="2800" dirty="0"/>
              <a:t>Planning for Landscape Analysis </a:t>
            </a:r>
          </a:p>
        </p:txBody>
      </p:sp>
    </p:spTree>
    <p:extLst>
      <p:ext uri="{BB962C8B-B14F-4D97-AF65-F5344CB8AC3E}">
        <p14:creationId xmlns:p14="http://schemas.microsoft.com/office/powerpoint/2010/main" val="26434314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1F4C7D1-1D56-45E8-B5D1-71C71EE93C61}"/>
              </a:ext>
            </a:extLst>
          </p:cNvPr>
          <p:cNvSpPr>
            <a:spLocks noGrp="1"/>
          </p:cNvSpPr>
          <p:nvPr>
            <p:ph type="title"/>
          </p:nvPr>
        </p:nvSpPr>
        <p:spPr>
          <a:xfrm>
            <a:off x="243659" y="255082"/>
            <a:ext cx="6200684" cy="871355"/>
          </a:xfrm>
        </p:spPr>
        <p:txBody>
          <a:bodyPr/>
          <a:lstStyle/>
          <a:p>
            <a:r>
              <a:rPr lang="en-US" sz="3500" dirty="0"/>
              <a:t>Discussion of Key Questions and Priorities cont’d</a:t>
            </a:r>
          </a:p>
        </p:txBody>
      </p:sp>
      <p:sp>
        <p:nvSpPr>
          <p:cNvPr id="4" name="Text Placeholder 3">
            <a:extLst>
              <a:ext uri="{FF2B5EF4-FFF2-40B4-BE49-F238E27FC236}">
                <a16:creationId xmlns:a16="http://schemas.microsoft.com/office/drawing/2014/main" id="{E6A23EA6-18A9-FA45-830A-9353F792789C}"/>
              </a:ext>
            </a:extLst>
          </p:cNvPr>
          <p:cNvSpPr>
            <a:spLocks noGrp="1"/>
          </p:cNvSpPr>
          <p:nvPr>
            <p:ph idx="1"/>
          </p:nvPr>
        </p:nvSpPr>
        <p:spPr>
          <a:xfrm>
            <a:off x="250256" y="1311088"/>
            <a:ext cx="8643488" cy="4827493"/>
          </a:xfrm>
        </p:spPr>
        <p:txBody>
          <a:bodyPr>
            <a:normAutofit fontScale="62500" lnSpcReduction="20000"/>
          </a:bodyPr>
          <a:lstStyle/>
          <a:p>
            <a:pPr marL="0" indent="0">
              <a:lnSpc>
                <a:spcPct val="120000"/>
              </a:lnSpc>
              <a:spcBef>
                <a:spcPts val="600"/>
              </a:spcBef>
              <a:spcAft>
                <a:spcPts val="600"/>
              </a:spcAft>
              <a:buNone/>
            </a:pPr>
            <a:r>
              <a:rPr lang="en-US" sz="2600" b="1" dirty="0">
                <a:solidFill>
                  <a:srgbClr val="201F1E"/>
                </a:solidFill>
                <a:ea typeface="Calibri" panose="020F0502020204030204" pitchFamily="34" charset="0"/>
              </a:rPr>
              <a:t>Potential Priority Objectives to Consider:</a:t>
            </a:r>
          </a:p>
          <a:p>
            <a:pPr lvl="0">
              <a:lnSpc>
                <a:spcPct val="120000"/>
              </a:lnSpc>
              <a:spcBef>
                <a:spcPts val="600"/>
              </a:spcBef>
              <a:spcAft>
                <a:spcPts val="600"/>
              </a:spcAft>
            </a:pPr>
            <a:r>
              <a:rPr lang="en-US" sz="2600" dirty="0"/>
              <a:t>Identify data sources determined to be useful for identifying overdose clusters/spikes.</a:t>
            </a:r>
          </a:p>
          <a:p>
            <a:pPr lvl="0">
              <a:lnSpc>
                <a:spcPct val="120000"/>
              </a:lnSpc>
              <a:spcBef>
                <a:spcPts val="600"/>
              </a:spcBef>
              <a:spcAft>
                <a:spcPts val="600"/>
              </a:spcAft>
            </a:pPr>
            <a:r>
              <a:rPr lang="en-US" sz="2600" dirty="0"/>
              <a:t>Identify various jurisdictional practices, determine current and anticipated surveillance and epidemiologic needs, and develop guidance for identifying drug overdose clusters/creating alerts.</a:t>
            </a:r>
          </a:p>
          <a:p>
            <a:pPr lvl="0">
              <a:lnSpc>
                <a:spcPct val="120000"/>
              </a:lnSpc>
              <a:spcBef>
                <a:spcPts val="600"/>
              </a:spcBef>
              <a:spcAft>
                <a:spcPts val="600"/>
              </a:spcAft>
            </a:pPr>
            <a:r>
              <a:rPr lang="en-US" sz="2600" dirty="0"/>
              <a:t>Describe statistical methods and thresholds for identifying meaningful alerts statewide and in local jurisdictions.</a:t>
            </a:r>
          </a:p>
          <a:p>
            <a:pPr lvl="0">
              <a:lnSpc>
                <a:spcPct val="120000"/>
              </a:lnSpc>
              <a:spcBef>
                <a:spcPts val="600"/>
              </a:spcBef>
              <a:spcAft>
                <a:spcPts val="600"/>
              </a:spcAft>
            </a:pPr>
            <a:r>
              <a:rPr lang="en-US" sz="2600" dirty="0"/>
              <a:t>Present steps that jurisdictions have found useful for ongoing epidemiologic investigations following identification of overdose spikes/clusters.</a:t>
            </a:r>
          </a:p>
          <a:p>
            <a:pPr lvl="0">
              <a:lnSpc>
                <a:spcPct val="120000"/>
              </a:lnSpc>
              <a:spcBef>
                <a:spcPts val="600"/>
              </a:spcBef>
              <a:spcAft>
                <a:spcPts val="600"/>
              </a:spcAft>
            </a:pPr>
            <a:r>
              <a:rPr lang="en-US" sz="2600" dirty="0"/>
              <a:t>Provide guidance working with various stakeholders to communicate about alerts and help guide response efforts. </a:t>
            </a:r>
          </a:p>
          <a:p>
            <a:pPr lvl="0">
              <a:lnSpc>
                <a:spcPct val="120000"/>
              </a:lnSpc>
              <a:spcBef>
                <a:spcPts val="600"/>
              </a:spcBef>
              <a:spcAft>
                <a:spcPts val="600"/>
              </a:spcAft>
            </a:pPr>
            <a:r>
              <a:rPr lang="en-US" sz="2600" dirty="0"/>
              <a:t>Determine how identification of alerts has led to prevention and response efforts successfully and without success, describing practices that could be beneficial to state and local health departments.</a:t>
            </a:r>
          </a:p>
          <a:p>
            <a:pPr marL="0" indent="0">
              <a:buNone/>
            </a:pPr>
            <a:endParaRPr lang="en-US" sz="2800" dirty="0">
              <a:solidFill>
                <a:srgbClr val="201F1E"/>
              </a:solidFill>
              <a:ea typeface="Calibri" panose="020F0502020204030204" pitchFamily="34" charset="0"/>
            </a:endParaRPr>
          </a:p>
        </p:txBody>
      </p:sp>
    </p:spTree>
    <p:extLst>
      <p:ext uri="{BB962C8B-B14F-4D97-AF65-F5344CB8AC3E}">
        <p14:creationId xmlns:p14="http://schemas.microsoft.com/office/powerpoint/2010/main" val="2228257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4D3E7C4-7DE1-F242-825D-430EABA08551}"/>
              </a:ext>
            </a:extLst>
          </p:cNvPr>
          <p:cNvGrpSpPr/>
          <p:nvPr/>
        </p:nvGrpSpPr>
        <p:grpSpPr>
          <a:xfrm>
            <a:off x="4685018" y="5006986"/>
            <a:ext cx="4173449" cy="1546577"/>
            <a:chOff x="4685018" y="4186104"/>
            <a:chExt cx="4173449" cy="1546577"/>
          </a:xfrm>
        </p:grpSpPr>
        <p:sp>
          <p:nvSpPr>
            <p:cNvPr id="3" name="TextBox 2"/>
            <p:cNvSpPr txBox="1"/>
            <p:nvPr/>
          </p:nvSpPr>
          <p:spPr>
            <a:xfrm>
              <a:off x="4685018" y="4186104"/>
              <a:ext cx="4173449" cy="1546577"/>
            </a:xfrm>
            <a:prstGeom prst="rect">
              <a:avLst/>
            </a:prstGeom>
            <a:noFill/>
          </p:spPr>
          <p:txBody>
            <a:bodyPr wrap="square" rtlCol="0">
              <a:spAutoFit/>
            </a:bodyPr>
            <a:lstStyle/>
            <a:p>
              <a:pPr algn="r"/>
              <a:r>
                <a:rPr lang="en-US" sz="1650">
                  <a:solidFill>
                    <a:srgbClr val="152754"/>
                  </a:solidFill>
                  <a:latin typeface="Arial" panose="020B0604020202020204" pitchFamily="34" charset="0"/>
                  <a:cs typeface="Arial" panose="020B0604020202020204" pitchFamily="34" charset="0"/>
                </a:rPr>
                <a:t>CSTE National Office</a:t>
              </a:r>
            </a:p>
            <a:p>
              <a:pPr algn="r"/>
              <a:r>
                <a:rPr lang="en-US" sz="1400">
                  <a:solidFill>
                    <a:schemeClr val="tx1">
                      <a:lumMod val="65000"/>
                      <a:lumOff val="35000"/>
                    </a:schemeClr>
                  </a:solidFill>
                  <a:latin typeface="Arial" panose="020B0604020202020204" pitchFamily="34" charset="0"/>
                  <a:cs typeface="Arial" panose="020B0604020202020204" pitchFamily="34" charset="0"/>
                </a:rPr>
                <a:t>2635 Century Parkway NE, Suite 700</a:t>
              </a:r>
            </a:p>
            <a:p>
              <a:pPr algn="r"/>
              <a:r>
                <a:rPr lang="en-US" sz="1400">
                  <a:solidFill>
                    <a:schemeClr val="tx1">
                      <a:lumMod val="65000"/>
                      <a:lumOff val="35000"/>
                    </a:schemeClr>
                  </a:solidFill>
                  <a:latin typeface="Arial" panose="020B0604020202020204" pitchFamily="34" charset="0"/>
                  <a:cs typeface="Arial" panose="020B0604020202020204" pitchFamily="34" charset="0"/>
                </a:rPr>
                <a:t>Atlanta, Georgia 30345</a:t>
              </a:r>
            </a:p>
            <a:p>
              <a:pPr algn="r"/>
              <a:endParaRPr lang="en-US" sz="975">
                <a:solidFill>
                  <a:schemeClr val="tx1">
                    <a:lumMod val="65000"/>
                    <a:lumOff val="35000"/>
                  </a:schemeClr>
                </a:solidFill>
                <a:latin typeface="Arial" panose="020B0604020202020204" pitchFamily="34" charset="0"/>
                <a:cs typeface="Arial-Lgt-FC"/>
              </a:endParaRPr>
            </a:p>
            <a:p>
              <a:pPr algn="r"/>
              <a:r>
                <a:rPr lang="en-US" sz="1275">
                  <a:solidFill>
                    <a:schemeClr val="tx1">
                      <a:lumMod val="65000"/>
                      <a:lumOff val="35000"/>
                    </a:schemeClr>
                  </a:solidFill>
                  <a:latin typeface="Arial" panose="020B0604020202020204" pitchFamily="34" charset="0"/>
                  <a:cs typeface="Arial" panose="020B0604020202020204" pitchFamily="34" charset="0"/>
                </a:rPr>
                <a:t>770.458.3811</a:t>
              </a:r>
            </a:p>
            <a:p>
              <a:pPr algn="r"/>
              <a:r>
                <a:rPr lang="en-US" sz="1275" b="1">
                  <a:solidFill>
                    <a:schemeClr val="tx1">
                      <a:lumMod val="65000"/>
                      <a:lumOff val="35000"/>
                    </a:schemeClr>
                  </a:solidFill>
                  <a:latin typeface="Arial" panose="020B0604020202020204" pitchFamily="34" charset="0"/>
                  <a:cs typeface="Arial" panose="020B0604020202020204" pitchFamily="34" charset="0"/>
                </a:rPr>
                <a:t> </a:t>
              </a:r>
              <a:r>
                <a:rPr lang="en-US" sz="1275">
                  <a:solidFill>
                    <a:schemeClr val="tx1">
                      <a:lumMod val="65000"/>
                      <a:lumOff val="35000"/>
                    </a:schemeClr>
                  </a:solidFill>
                  <a:latin typeface="Arial" panose="020B0604020202020204" pitchFamily="34" charset="0"/>
                  <a:cs typeface="Arial" panose="020B0604020202020204" pitchFamily="34" charset="0"/>
                </a:rPr>
                <a:t>770.458.8516</a:t>
              </a:r>
            </a:p>
            <a:p>
              <a:pPr algn="r"/>
              <a:r>
                <a:rPr lang="en-US" sz="1275">
                  <a:solidFill>
                    <a:schemeClr val="tx1">
                      <a:lumMod val="65000"/>
                      <a:lumOff val="35000"/>
                    </a:schemeClr>
                  </a:solidFill>
                  <a:latin typeface="Arial" panose="020B0604020202020204" pitchFamily="34" charset="0"/>
                  <a:cs typeface="Arial" panose="020B0604020202020204" pitchFamily="34" charset="0"/>
                </a:rPr>
                <a:t>clingwall@cste.org</a:t>
              </a:r>
            </a:p>
          </p:txBody>
        </p:sp>
        <p:pic>
          <p:nvPicPr>
            <p:cNvPr id="9" name="Picture 8" descr="F.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99983" y="5258450"/>
              <a:ext cx="159587" cy="184139"/>
            </a:xfrm>
            <a:prstGeom prst="rect">
              <a:avLst/>
            </a:prstGeom>
          </p:spPr>
        </p:pic>
        <p:pic>
          <p:nvPicPr>
            <p:cNvPr id="10" name="Picture 9" descr="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9983" y="5068781"/>
              <a:ext cx="159587" cy="184139"/>
            </a:xfrm>
            <a:prstGeom prst="rect">
              <a:avLst/>
            </a:prstGeom>
          </p:spPr>
        </p:pic>
      </p:grpSp>
    </p:spTree>
    <p:extLst>
      <p:ext uri="{BB962C8B-B14F-4D97-AF65-F5344CB8AC3E}">
        <p14:creationId xmlns:p14="http://schemas.microsoft.com/office/powerpoint/2010/main" val="281379236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 CoP- Outbreak Detection Workgroup Call_CL_07-14" id="{DB927C77-F58D-43FA-844B-14B27AEA5D89}" vid="{1C08FA80-C61E-4BA1-BE9A-231EAE416B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1303E31CFB67246959A4F1FCAEBA780" ma:contentTypeVersion="12" ma:contentTypeDescription="Create a new document." ma:contentTypeScope="" ma:versionID="7803712120aae429d1b443f8c7e74f87">
  <xsd:schema xmlns:xsd="http://www.w3.org/2001/XMLSchema" xmlns:xs="http://www.w3.org/2001/XMLSchema" xmlns:p="http://schemas.microsoft.com/office/2006/metadata/properties" xmlns:ns3="9c5ca269-15b0-41fe-86fc-9335240b3aaa" xmlns:ns4="56e1c4a7-5bd6-4478-a67b-27d7fb300641" targetNamespace="http://schemas.microsoft.com/office/2006/metadata/properties" ma:root="true" ma:fieldsID="dce6ba99bf9a2bce33240aae2679d0b7" ns3:_="" ns4:_="">
    <xsd:import namespace="9c5ca269-15b0-41fe-86fc-9335240b3aaa"/>
    <xsd:import namespace="56e1c4a7-5bd6-4478-a67b-27d7fb300641"/>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EventHashCode" minOccurs="0"/>
                <xsd:element ref="ns4:MediaServiceGenerationTim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5ca269-15b0-41fe-86fc-9335240b3aaa"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6e1c4a7-5bd6-4478-a67b-27d7fb300641"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A33FE0-50F6-442E-ABA3-05DAD5C354F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815DA526-43E2-40FD-BCA2-AB0DA62E797D}">
  <ds:schemaRefs>
    <ds:schemaRef ds:uri="http://schemas.microsoft.com/sharepoint/v3/contenttype/forms"/>
  </ds:schemaRefs>
</ds:datastoreItem>
</file>

<file path=customXml/itemProps3.xml><?xml version="1.0" encoding="utf-8"?>
<ds:datastoreItem xmlns:ds="http://schemas.openxmlformats.org/officeDocument/2006/customXml" ds:itemID="{4442EA36-A33E-4B61-9D59-7D34B85A18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5ca269-15b0-41fe-86fc-9335240b3aaa"/>
    <ds:schemaRef ds:uri="56e1c4a7-5bd6-4478-a67b-27d7fb30064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 CoP- Outbreak Detection Workgroup Call_CL_07-14</Template>
  <TotalTime>815</TotalTime>
  <Words>1621</Words>
  <Application>Microsoft Office PowerPoint</Application>
  <PresentationFormat>On-screen Show (4:3)</PresentationFormat>
  <Paragraphs>127</Paragraphs>
  <Slides>16</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Overdose Spike Alert Advisory Group</vt:lpstr>
      <vt:lpstr>Agenda</vt:lpstr>
      <vt:lpstr>Housekeeping </vt:lpstr>
      <vt:lpstr>Advisory Group Co-chairs</vt:lpstr>
      <vt:lpstr>Group Participant Introductions</vt:lpstr>
      <vt:lpstr>PowerPoint Presentation</vt:lpstr>
      <vt:lpstr>PowerPoint Presentation</vt:lpstr>
      <vt:lpstr>Timeline:  August 2020 – July 2021</vt:lpstr>
      <vt:lpstr>August Group Call </vt:lpstr>
      <vt:lpstr>Guiding Questions</vt:lpstr>
      <vt:lpstr>PowerPoint Presentation</vt:lpstr>
      <vt:lpstr>Discussion of Surveillance Priorities</vt:lpstr>
      <vt:lpstr>Discussion of Surveillance Priorities</vt:lpstr>
      <vt:lpstr>Next Steps  </vt:lpstr>
      <vt:lpstr>Discussion of Key Questions and Priorities cont’d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Innovative Surveillance Community of Practice</dc:title>
  <dc:creator>Cailyn Lingwall</dc:creator>
  <cp:lastModifiedBy>Megan Toe</cp:lastModifiedBy>
  <cp:revision>18</cp:revision>
  <dcterms:created xsi:type="dcterms:W3CDTF">2020-07-17T15:52:42Z</dcterms:created>
  <dcterms:modified xsi:type="dcterms:W3CDTF">2020-09-23T17:45:48Z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0x010100D1303E31CFB67246959A4F1FCAEBA780</vt:lpwstr>
  </property>
  <property fmtid="{D5CDD505-2E9C-101B-9397-08002B2CF9AE}" pid="3" name="_AdHocReviewCycleID">
    <vt:i4>1330539031</vt:i4>
  </property>
  <property fmtid="{D5CDD505-2E9C-101B-9397-08002B2CF9AE}" pid="4" name="_NewReviewCycle">
    <vt:lpwstr/>
  </property>
  <property fmtid="{D5CDD505-2E9C-101B-9397-08002B2CF9AE}" pid="5" name="_EmailSubject">
    <vt:lpwstr>Touchbase on OD Spike Alert</vt:lpwstr>
  </property>
  <property fmtid="{D5CDD505-2E9C-101B-9397-08002B2CF9AE}" pid="6" name="_AuthorEmail">
    <vt:lpwstr>Sandra.Gonzalez@nebraska.gov</vt:lpwstr>
  </property>
  <property fmtid="{D5CDD505-2E9C-101B-9397-08002B2CF9AE}" pid="7" name="_AuthorEmailDisplayName">
    <vt:lpwstr>Gonzalez, Sandra</vt:lpwstr>
  </property>
</Properties>
</file>