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20"/>
  </p:notesMasterIdLst>
  <p:sldIdLst>
    <p:sldId id="266" r:id="rId5"/>
    <p:sldId id="267" r:id="rId6"/>
    <p:sldId id="268" r:id="rId7"/>
    <p:sldId id="426" r:id="rId8"/>
    <p:sldId id="401" r:id="rId9"/>
    <p:sldId id="431" r:id="rId10"/>
    <p:sldId id="421" r:id="rId11"/>
    <p:sldId id="425" r:id="rId12"/>
    <p:sldId id="404" r:id="rId13"/>
    <p:sldId id="429" r:id="rId14"/>
    <p:sldId id="430" r:id="rId15"/>
    <p:sldId id="260" r:id="rId16"/>
    <p:sldId id="417" r:id="rId17"/>
    <p:sldId id="416" r:id="rId18"/>
    <p:sldId id="396" r:id="rId19"/>
  </p:sldIdLst>
  <p:sldSz cx="9144000" cy="6858000" type="screen4x3"/>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ilyn Lingwall" initials="CL" lastIdx="4" clrIdx="0">
    <p:extLst>
      <p:ext uri="{19B8F6BF-5375-455C-9EA6-DF929625EA0E}">
        <p15:presenceInfo xmlns:p15="http://schemas.microsoft.com/office/powerpoint/2012/main" userId="S::clingwall@cste.org::7a30207f-f04a-45ef-8556-7e4811af67bf" providerId="AD"/>
      </p:ext>
    </p:extLst>
  </p:cmAuthor>
  <p:cmAuthor id="2" name="Megan Toe" initials="MT" lastIdx="7" clrIdx="1">
    <p:extLst>
      <p:ext uri="{19B8F6BF-5375-455C-9EA6-DF929625EA0E}">
        <p15:presenceInfo xmlns:p15="http://schemas.microsoft.com/office/powerpoint/2012/main" userId="S::mtoe@cste.org::469e9688-9a7c-482d-98d2-f4a214b58f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2E2677-BCB4-4E40-9C83-4D8F7953D8D8}" v="11" dt="2020-10-28T16:57:50.5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61" autoAdjust="0"/>
    <p:restoredTop sz="75930" autoAdjust="0"/>
  </p:normalViewPr>
  <p:slideViewPr>
    <p:cSldViewPr snapToGrid="0">
      <p:cViewPr varScale="1">
        <p:scale>
          <a:sx n="79" d="100"/>
          <a:sy n="79" d="100"/>
        </p:scale>
        <p:origin x="1131"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Toe" userId="469e9688-9a7c-482d-98d2-f4a214b58fe3" providerId="ADAL" clId="{472E2677-BCB4-4E40-9C83-4D8F7953D8D8}"/>
    <pc:docChg chg="undo custSel addSld delSld modSld sldOrd">
      <pc:chgData name="Megan Toe" userId="469e9688-9a7c-482d-98d2-f4a214b58fe3" providerId="ADAL" clId="{472E2677-BCB4-4E40-9C83-4D8F7953D8D8}" dt="2020-10-28T17:43:55.474" v="1431" actId="20577"/>
      <pc:docMkLst>
        <pc:docMk/>
      </pc:docMkLst>
      <pc:sldChg chg="modSp mod ord">
        <pc:chgData name="Megan Toe" userId="469e9688-9a7c-482d-98d2-f4a214b58fe3" providerId="ADAL" clId="{472E2677-BCB4-4E40-9C83-4D8F7953D8D8}" dt="2020-10-28T17:05:23.500" v="1421" actId="20577"/>
        <pc:sldMkLst>
          <pc:docMk/>
          <pc:sldMk cId="2813792361" sldId="260"/>
        </pc:sldMkLst>
        <pc:spChg chg="mod">
          <ac:chgData name="Megan Toe" userId="469e9688-9a7c-482d-98d2-f4a214b58fe3" providerId="ADAL" clId="{472E2677-BCB4-4E40-9C83-4D8F7953D8D8}" dt="2020-10-28T17:05:23.500" v="1421" actId="20577"/>
          <ac:spMkLst>
            <pc:docMk/>
            <pc:sldMk cId="2813792361" sldId="260"/>
            <ac:spMk id="3" creationId="{00000000-0000-0000-0000-000000000000}"/>
          </ac:spMkLst>
        </pc:spChg>
      </pc:sldChg>
      <pc:sldChg chg="modSp mod">
        <pc:chgData name="Megan Toe" userId="469e9688-9a7c-482d-98d2-f4a214b58fe3" providerId="ADAL" clId="{472E2677-BCB4-4E40-9C83-4D8F7953D8D8}" dt="2020-10-28T17:43:55.474" v="1431" actId="20577"/>
        <pc:sldMkLst>
          <pc:docMk/>
          <pc:sldMk cId="2090152276" sldId="266"/>
        </pc:sldMkLst>
        <pc:spChg chg="mod">
          <ac:chgData name="Megan Toe" userId="469e9688-9a7c-482d-98d2-f4a214b58fe3" providerId="ADAL" clId="{472E2677-BCB4-4E40-9C83-4D8F7953D8D8}" dt="2020-10-28T17:43:55.474" v="1431" actId="20577"/>
          <ac:spMkLst>
            <pc:docMk/>
            <pc:sldMk cId="2090152276" sldId="266"/>
            <ac:spMk id="5" creationId="{354C266B-3711-1F4A-8E0C-7AD33B7B9D62}"/>
          </ac:spMkLst>
        </pc:spChg>
      </pc:sldChg>
      <pc:sldChg chg="modSp mod modNotesTx">
        <pc:chgData name="Megan Toe" userId="469e9688-9a7c-482d-98d2-f4a214b58fe3" providerId="ADAL" clId="{472E2677-BCB4-4E40-9C83-4D8F7953D8D8}" dt="2020-10-28T16:36:57.446" v="31" actId="255"/>
        <pc:sldMkLst>
          <pc:docMk/>
          <pc:sldMk cId="2549280846" sldId="267"/>
        </pc:sldMkLst>
        <pc:spChg chg="mod">
          <ac:chgData name="Megan Toe" userId="469e9688-9a7c-482d-98d2-f4a214b58fe3" providerId="ADAL" clId="{472E2677-BCB4-4E40-9C83-4D8F7953D8D8}" dt="2020-10-28T16:36:57.446" v="31" actId="255"/>
          <ac:spMkLst>
            <pc:docMk/>
            <pc:sldMk cId="2549280846" sldId="267"/>
            <ac:spMk id="3" creationId="{42D520DA-088C-E64C-97DD-9C49F127E833}"/>
          </ac:spMkLst>
        </pc:spChg>
      </pc:sldChg>
      <pc:sldChg chg="modSp mod">
        <pc:chgData name="Megan Toe" userId="469e9688-9a7c-482d-98d2-f4a214b58fe3" providerId="ADAL" clId="{472E2677-BCB4-4E40-9C83-4D8F7953D8D8}" dt="2020-10-28T16:38:13.436" v="230" actId="20577"/>
        <pc:sldMkLst>
          <pc:docMk/>
          <pc:sldMk cId="1997508111" sldId="268"/>
        </pc:sldMkLst>
        <pc:spChg chg="mod">
          <ac:chgData name="Megan Toe" userId="469e9688-9a7c-482d-98d2-f4a214b58fe3" providerId="ADAL" clId="{472E2677-BCB4-4E40-9C83-4D8F7953D8D8}" dt="2020-10-28T16:38:13.436" v="230" actId="20577"/>
          <ac:spMkLst>
            <pc:docMk/>
            <pc:sldMk cId="1997508111" sldId="268"/>
            <ac:spMk id="6" creationId="{A47F76EF-89CE-44A7-8BF6-1FE9ECC5C95C}"/>
          </ac:spMkLst>
        </pc:spChg>
      </pc:sldChg>
      <pc:sldChg chg="ord">
        <pc:chgData name="Megan Toe" userId="469e9688-9a7c-482d-98d2-f4a214b58fe3" providerId="ADAL" clId="{472E2677-BCB4-4E40-9C83-4D8F7953D8D8}" dt="2020-10-28T16:40:34.130" v="334"/>
        <pc:sldMkLst>
          <pc:docMk/>
          <pc:sldMk cId="1456332441" sldId="396"/>
        </pc:sldMkLst>
      </pc:sldChg>
      <pc:sldChg chg="modSp mod">
        <pc:chgData name="Megan Toe" userId="469e9688-9a7c-482d-98d2-f4a214b58fe3" providerId="ADAL" clId="{472E2677-BCB4-4E40-9C83-4D8F7953D8D8}" dt="2020-10-28T16:39:51.559" v="270" actId="20577"/>
        <pc:sldMkLst>
          <pc:docMk/>
          <pc:sldMk cId="1860434587" sldId="401"/>
        </pc:sldMkLst>
        <pc:spChg chg="mod">
          <ac:chgData name="Megan Toe" userId="469e9688-9a7c-482d-98d2-f4a214b58fe3" providerId="ADAL" clId="{472E2677-BCB4-4E40-9C83-4D8F7953D8D8}" dt="2020-10-28T16:39:51.559" v="270" actId="20577"/>
          <ac:spMkLst>
            <pc:docMk/>
            <pc:sldMk cId="1860434587" sldId="401"/>
            <ac:spMk id="4" creationId="{E6A23EA6-18A9-FA45-830A-9353F792789C}"/>
          </ac:spMkLst>
        </pc:spChg>
      </pc:sldChg>
      <pc:sldChg chg="modSp mod">
        <pc:chgData name="Megan Toe" userId="469e9688-9a7c-482d-98d2-f4a214b58fe3" providerId="ADAL" clId="{472E2677-BCB4-4E40-9C83-4D8F7953D8D8}" dt="2020-10-28T16:57:21.630" v="482" actId="20577"/>
        <pc:sldMkLst>
          <pc:docMk/>
          <pc:sldMk cId="1074053941" sldId="404"/>
        </pc:sldMkLst>
        <pc:spChg chg="mod">
          <ac:chgData name="Megan Toe" userId="469e9688-9a7c-482d-98d2-f4a214b58fe3" providerId="ADAL" clId="{472E2677-BCB4-4E40-9C83-4D8F7953D8D8}" dt="2020-10-28T16:57:21.630" v="482" actId="20577"/>
          <ac:spMkLst>
            <pc:docMk/>
            <pc:sldMk cId="1074053941" sldId="404"/>
            <ac:spMk id="3" creationId="{81F4C7D1-1D56-45E8-B5D1-71C71EE93C61}"/>
          </ac:spMkLst>
        </pc:spChg>
        <pc:spChg chg="mod">
          <ac:chgData name="Megan Toe" userId="469e9688-9a7c-482d-98d2-f4a214b58fe3" providerId="ADAL" clId="{472E2677-BCB4-4E40-9C83-4D8F7953D8D8}" dt="2020-10-28T16:56:50.938" v="440" actId="255"/>
          <ac:spMkLst>
            <pc:docMk/>
            <pc:sldMk cId="1074053941" sldId="404"/>
            <ac:spMk id="4" creationId="{E6A23EA6-18A9-FA45-830A-9353F792789C}"/>
          </ac:spMkLst>
        </pc:spChg>
      </pc:sldChg>
      <pc:sldChg chg="ord">
        <pc:chgData name="Megan Toe" userId="469e9688-9a7c-482d-98d2-f4a214b58fe3" providerId="ADAL" clId="{472E2677-BCB4-4E40-9C83-4D8F7953D8D8}" dt="2020-10-28T16:40:40.929" v="336"/>
        <pc:sldMkLst>
          <pc:docMk/>
          <pc:sldMk cId="4084566312" sldId="416"/>
        </pc:sldMkLst>
      </pc:sldChg>
      <pc:sldChg chg="modSp mod ord">
        <pc:chgData name="Megan Toe" userId="469e9688-9a7c-482d-98d2-f4a214b58fe3" providerId="ADAL" clId="{472E2677-BCB4-4E40-9C83-4D8F7953D8D8}" dt="2020-10-28T16:40:49.689" v="346" actId="20577"/>
        <pc:sldMkLst>
          <pc:docMk/>
          <pc:sldMk cId="2836556195" sldId="421"/>
        </pc:sldMkLst>
        <pc:spChg chg="mod">
          <ac:chgData name="Megan Toe" userId="469e9688-9a7c-482d-98d2-f4a214b58fe3" providerId="ADAL" clId="{472E2677-BCB4-4E40-9C83-4D8F7953D8D8}" dt="2020-10-28T16:40:49.689" v="346" actId="20577"/>
          <ac:spMkLst>
            <pc:docMk/>
            <pc:sldMk cId="2836556195" sldId="421"/>
            <ac:spMk id="4" creationId="{E6A23EA6-18A9-FA45-830A-9353F792789C}"/>
          </ac:spMkLst>
        </pc:spChg>
      </pc:sldChg>
      <pc:sldChg chg="modSp mod">
        <pc:chgData name="Megan Toe" userId="469e9688-9a7c-482d-98d2-f4a214b58fe3" providerId="ADAL" clId="{472E2677-BCB4-4E40-9C83-4D8F7953D8D8}" dt="2020-10-28T16:39:14.779" v="257" actId="113"/>
        <pc:sldMkLst>
          <pc:docMk/>
          <pc:sldMk cId="1008516909" sldId="426"/>
        </pc:sldMkLst>
        <pc:spChg chg="mod">
          <ac:chgData name="Megan Toe" userId="469e9688-9a7c-482d-98d2-f4a214b58fe3" providerId="ADAL" clId="{472E2677-BCB4-4E40-9C83-4D8F7953D8D8}" dt="2020-10-28T16:38:26.187" v="246" actId="20577"/>
          <ac:spMkLst>
            <pc:docMk/>
            <pc:sldMk cId="1008516909" sldId="426"/>
            <ac:spMk id="2" creationId="{CAFE2570-EA30-0C4B-94DC-3ACBE583994E}"/>
          </ac:spMkLst>
        </pc:spChg>
        <pc:spChg chg="mod">
          <ac:chgData name="Megan Toe" userId="469e9688-9a7c-482d-98d2-f4a214b58fe3" providerId="ADAL" clId="{472E2677-BCB4-4E40-9C83-4D8F7953D8D8}" dt="2020-10-28T16:39:14.779" v="257" actId="113"/>
          <ac:spMkLst>
            <pc:docMk/>
            <pc:sldMk cId="1008516909" sldId="426"/>
            <ac:spMk id="6" creationId="{A47F76EF-89CE-44A7-8BF6-1FE9ECC5C95C}"/>
          </ac:spMkLst>
        </pc:spChg>
      </pc:sldChg>
      <pc:sldChg chg="del">
        <pc:chgData name="Megan Toe" userId="469e9688-9a7c-482d-98d2-f4a214b58fe3" providerId="ADAL" clId="{472E2677-BCB4-4E40-9C83-4D8F7953D8D8}" dt="2020-10-28T16:39:42.023" v="258" actId="2696"/>
        <pc:sldMkLst>
          <pc:docMk/>
          <pc:sldMk cId="2771679373" sldId="427"/>
        </pc:sldMkLst>
      </pc:sldChg>
      <pc:sldChg chg="del">
        <pc:chgData name="Megan Toe" userId="469e9688-9a7c-482d-98d2-f4a214b58fe3" providerId="ADAL" clId="{472E2677-BCB4-4E40-9C83-4D8F7953D8D8}" dt="2020-10-28T16:40:29.377" v="332" actId="2696"/>
        <pc:sldMkLst>
          <pc:docMk/>
          <pc:sldMk cId="2806661220" sldId="428"/>
        </pc:sldMkLst>
      </pc:sldChg>
      <pc:sldChg chg="modSp mod">
        <pc:chgData name="Megan Toe" userId="469e9688-9a7c-482d-98d2-f4a214b58fe3" providerId="ADAL" clId="{472E2677-BCB4-4E40-9C83-4D8F7953D8D8}" dt="2020-10-28T16:59:28.244" v="791" actId="255"/>
        <pc:sldMkLst>
          <pc:docMk/>
          <pc:sldMk cId="3204397626" sldId="429"/>
        </pc:sldMkLst>
        <pc:spChg chg="mod">
          <ac:chgData name="Megan Toe" userId="469e9688-9a7c-482d-98d2-f4a214b58fe3" providerId="ADAL" clId="{472E2677-BCB4-4E40-9C83-4D8F7953D8D8}" dt="2020-10-28T16:57:05.616" v="458" actId="20577"/>
          <ac:spMkLst>
            <pc:docMk/>
            <pc:sldMk cId="3204397626" sldId="429"/>
            <ac:spMk id="3" creationId="{81F4C7D1-1D56-45E8-B5D1-71C71EE93C61}"/>
          </ac:spMkLst>
        </pc:spChg>
        <pc:spChg chg="mod">
          <ac:chgData name="Megan Toe" userId="469e9688-9a7c-482d-98d2-f4a214b58fe3" providerId="ADAL" clId="{472E2677-BCB4-4E40-9C83-4D8F7953D8D8}" dt="2020-10-28T16:59:28.244" v="791" actId="255"/>
          <ac:spMkLst>
            <pc:docMk/>
            <pc:sldMk cId="3204397626" sldId="429"/>
            <ac:spMk id="4" creationId="{E6A23EA6-18A9-FA45-830A-9353F792789C}"/>
          </ac:spMkLst>
        </pc:spChg>
      </pc:sldChg>
      <pc:sldChg chg="modSp mod">
        <pc:chgData name="Megan Toe" userId="469e9688-9a7c-482d-98d2-f4a214b58fe3" providerId="ADAL" clId="{472E2677-BCB4-4E40-9C83-4D8F7953D8D8}" dt="2020-10-28T17:04:58.470" v="1406" actId="20577"/>
        <pc:sldMkLst>
          <pc:docMk/>
          <pc:sldMk cId="2643431422" sldId="430"/>
        </pc:sldMkLst>
        <pc:spChg chg="mod">
          <ac:chgData name="Megan Toe" userId="469e9688-9a7c-482d-98d2-f4a214b58fe3" providerId="ADAL" clId="{472E2677-BCB4-4E40-9C83-4D8F7953D8D8}" dt="2020-10-28T17:04:58.470" v="1406" actId="20577"/>
          <ac:spMkLst>
            <pc:docMk/>
            <pc:sldMk cId="2643431422" sldId="430"/>
            <ac:spMk id="3" creationId="{0AEAA6C9-1E7C-4F58-82EE-8E51925033BE}"/>
          </ac:spMkLst>
        </pc:spChg>
      </pc:sldChg>
      <pc:sldChg chg="modSp add mod">
        <pc:chgData name="Megan Toe" userId="469e9688-9a7c-482d-98d2-f4a214b58fe3" providerId="ADAL" clId="{472E2677-BCB4-4E40-9C83-4D8F7953D8D8}" dt="2020-10-28T16:40:09.502" v="331" actId="27636"/>
        <pc:sldMkLst>
          <pc:docMk/>
          <pc:sldMk cId="1021678591" sldId="431"/>
        </pc:sldMkLst>
        <pc:spChg chg="mod">
          <ac:chgData name="Megan Toe" userId="469e9688-9a7c-482d-98d2-f4a214b58fe3" providerId="ADAL" clId="{472E2677-BCB4-4E40-9C83-4D8F7953D8D8}" dt="2020-10-28T16:40:09.502" v="331" actId="27636"/>
          <ac:spMkLst>
            <pc:docMk/>
            <pc:sldMk cId="1021678591" sldId="431"/>
            <ac:spMk id="4" creationId="{E6A23EA6-18A9-FA45-830A-9353F792789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7DFD62-CCAF-4D72-8B18-E4E5E385A8B5}" type="datetimeFigureOut">
              <a:rPr lang="en-US" smtClean="0"/>
              <a:t>10/28/2020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395392-1687-4020-AE3D-305B4FD4B968}" type="slidenum">
              <a:rPr lang="en-US" smtClean="0"/>
              <a:t>‹#›</a:t>
            </a:fld>
            <a:endParaRPr lang="en-US"/>
          </a:p>
        </p:txBody>
      </p:sp>
    </p:spTree>
    <p:extLst>
      <p:ext uri="{BB962C8B-B14F-4D97-AF65-F5344CB8AC3E}">
        <p14:creationId xmlns:p14="http://schemas.microsoft.com/office/powerpoint/2010/main" val="3936796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Participant introductions</a:t>
            </a:r>
          </a:p>
          <a:p>
            <a:pPr lvl="2"/>
            <a:r>
              <a:rPr lang="en-US" dirty="0"/>
              <a:t>Please introduce yourself by name and jurisdiction</a:t>
            </a:r>
          </a:p>
          <a:p>
            <a:pPr lvl="2"/>
            <a:r>
              <a:rPr lang="en-US" dirty="0"/>
              <a:t>Please share one priority detail you’d like to learn from the landscape analysis</a:t>
            </a:r>
          </a:p>
          <a:p>
            <a:endParaRPr lang="en-US" dirty="0"/>
          </a:p>
        </p:txBody>
      </p:sp>
      <p:sp>
        <p:nvSpPr>
          <p:cNvPr id="4" name="Slide Number Placeholder 3"/>
          <p:cNvSpPr>
            <a:spLocks noGrp="1"/>
          </p:cNvSpPr>
          <p:nvPr>
            <p:ph type="sldNum" sz="quarter" idx="5"/>
          </p:nvPr>
        </p:nvSpPr>
        <p:spPr/>
        <p:txBody>
          <a:bodyPr/>
          <a:lstStyle/>
          <a:p>
            <a:fld id="{86395392-1687-4020-AE3D-305B4FD4B968}" type="slidenum">
              <a:rPr lang="en-US" smtClean="0"/>
              <a:t>2</a:t>
            </a:fld>
            <a:endParaRPr lang="en-US"/>
          </a:p>
        </p:txBody>
      </p:sp>
    </p:spTree>
    <p:extLst>
      <p:ext uri="{BB962C8B-B14F-4D97-AF65-F5344CB8AC3E}">
        <p14:creationId xmlns:p14="http://schemas.microsoft.com/office/powerpoint/2010/main" val="1043616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Our Advisory Group now has 2 Co-chairs who will provide strategic guidance and leadership to our work through July 2021.</a:t>
            </a:r>
          </a:p>
          <a:p>
            <a:endParaRPr lang="en-US" dirty="0"/>
          </a:p>
        </p:txBody>
      </p:sp>
      <p:sp>
        <p:nvSpPr>
          <p:cNvPr id="4" name="Slide Number Placeholder 3"/>
          <p:cNvSpPr>
            <a:spLocks noGrp="1"/>
          </p:cNvSpPr>
          <p:nvPr>
            <p:ph type="sldNum" sz="quarter" idx="5"/>
          </p:nvPr>
        </p:nvSpPr>
        <p:spPr/>
        <p:txBody>
          <a:bodyPr/>
          <a:lstStyle/>
          <a:p>
            <a:fld id="{86395392-1687-4020-AE3D-305B4FD4B968}" type="slidenum">
              <a:rPr lang="en-US" smtClean="0"/>
              <a:t>4</a:t>
            </a:fld>
            <a:endParaRPr lang="en-US"/>
          </a:p>
        </p:txBody>
      </p:sp>
    </p:spTree>
    <p:extLst>
      <p:ext uri="{BB962C8B-B14F-4D97-AF65-F5344CB8AC3E}">
        <p14:creationId xmlns:p14="http://schemas.microsoft.com/office/powerpoint/2010/main" val="2449415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FD3AFEE-6A18-411B-ADFB-ED96A1C6D085}" type="slidenum">
              <a:rPr lang="en-US" smtClean="0"/>
              <a:t>5</a:t>
            </a:fld>
            <a:endParaRPr lang="en-US"/>
          </a:p>
        </p:txBody>
      </p:sp>
    </p:spTree>
    <p:extLst>
      <p:ext uri="{BB962C8B-B14F-4D97-AF65-F5344CB8AC3E}">
        <p14:creationId xmlns:p14="http://schemas.microsoft.com/office/powerpoint/2010/main" val="30249367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FD3AFEE-6A18-411B-ADFB-ED96A1C6D085}" type="slidenum">
              <a:rPr lang="en-US" smtClean="0"/>
              <a:t>6</a:t>
            </a:fld>
            <a:endParaRPr lang="en-US"/>
          </a:p>
        </p:txBody>
      </p:sp>
    </p:spTree>
    <p:extLst>
      <p:ext uri="{BB962C8B-B14F-4D97-AF65-F5344CB8AC3E}">
        <p14:creationId xmlns:p14="http://schemas.microsoft.com/office/powerpoint/2010/main" val="1829409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FD3AFEE-6A18-411B-ADFB-ED96A1C6D085}" type="slidenum">
              <a:rPr lang="en-US" smtClean="0"/>
              <a:t>7</a:t>
            </a:fld>
            <a:endParaRPr lang="en-US"/>
          </a:p>
        </p:txBody>
      </p:sp>
    </p:spTree>
    <p:extLst>
      <p:ext uri="{BB962C8B-B14F-4D97-AF65-F5344CB8AC3E}">
        <p14:creationId xmlns:p14="http://schemas.microsoft.com/office/powerpoint/2010/main" val="3793958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FD3AFEE-6A18-411B-ADFB-ED96A1C6D085}" type="slidenum">
              <a:rPr lang="en-US" smtClean="0"/>
              <a:t>8</a:t>
            </a:fld>
            <a:endParaRPr lang="en-US"/>
          </a:p>
        </p:txBody>
      </p:sp>
    </p:spTree>
    <p:extLst>
      <p:ext uri="{BB962C8B-B14F-4D97-AF65-F5344CB8AC3E}">
        <p14:creationId xmlns:p14="http://schemas.microsoft.com/office/powerpoint/2010/main" val="3733574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FD3AFEE-6A18-411B-ADFB-ED96A1C6D085}" type="slidenum">
              <a:rPr lang="en-US" smtClean="0"/>
              <a:t>9</a:t>
            </a:fld>
            <a:endParaRPr lang="en-US"/>
          </a:p>
        </p:txBody>
      </p:sp>
    </p:spTree>
    <p:extLst>
      <p:ext uri="{BB962C8B-B14F-4D97-AF65-F5344CB8AC3E}">
        <p14:creationId xmlns:p14="http://schemas.microsoft.com/office/powerpoint/2010/main" val="27599388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FD3AFEE-6A18-411B-ADFB-ED96A1C6D085}" type="slidenum">
              <a:rPr lang="en-US" smtClean="0"/>
              <a:t>10</a:t>
            </a:fld>
            <a:endParaRPr lang="en-US"/>
          </a:p>
        </p:txBody>
      </p:sp>
    </p:spTree>
    <p:extLst>
      <p:ext uri="{BB962C8B-B14F-4D97-AF65-F5344CB8AC3E}">
        <p14:creationId xmlns:p14="http://schemas.microsoft.com/office/powerpoint/2010/main" val="7144045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395392-1687-4020-AE3D-305B4FD4B968}" type="slidenum">
              <a:rPr lang="en-US" smtClean="0"/>
              <a:t>12</a:t>
            </a:fld>
            <a:endParaRPr lang="en-US"/>
          </a:p>
        </p:txBody>
      </p:sp>
    </p:spTree>
    <p:extLst>
      <p:ext uri="{BB962C8B-B14F-4D97-AF65-F5344CB8AC3E}">
        <p14:creationId xmlns:p14="http://schemas.microsoft.com/office/powerpoint/2010/main" val="26441856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1. Overarching questions to address</a:t>
            </a:r>
            <a:endParaRPr lang="en-US" dirty="0">
              <a:cs typeface="Calibri"/>
            </a:endParaRPr>
          </a:p>
          <a:p>
            <a:pPr lvl="1"/>
            <a:r>
              <a:rPr lang="en-US" dirty="0" err="1"/>
              <a:t>A.What</a:t>
            </a:r>
            <a:r>
              <a:rPr lang="en-US" dirty="0"/>
              <a:t> are the key needs?</a:t>
            </a:r>
            <a:endParaRPr lang="en-US" dirty="0">
              <a:cs typeface="Calibri" panose="020F0502020204030204"/>
            </a:endParaRPr>
          </a:p>
          <a:p>
            <a:pPr lvl="1"/>
            <a:r>
              <a:rPr lang="en-US" dirty="0" err="1"/>
              <a:t>B.What</a:t>
            </a:r>
            <a:r>
              <a:rPr lang="en-US" dirty="0"/>
              <a:t> are the key questions to be addressed?</a:t>
            </a:r>
            <a:endParaRPr lang="en-US" dirty="0">
              <a:cs typeface="Calibri" panose="020F0502020204030204"/>
            </a:endParaRPr>
          </a:p>
          <a:p>
            <a:r>
              <a:rPr lang="en-US" dirty="0"/>
              <a:t>2.Key Objectives for Consideration</a:t>
            </a:r>
            <a:endParaRPr lang="en-US" dirty="0">
              <a:cs typeface="Calibri"/>
            </a:endParaRPr>
          </a:p>
          <a:p>
            <a:pPr lvl="1"/>
            <a:r>
              <a:rPr lang="en-US" dirty="0" err="1"/>
              <a:t>A.Identify</a:t>
            </a:r>
            <a:r>
              <a:rPr lang="en-US" dirty="0"/>
              <a:t> data sources determined to be useful for identifying overdose clusters/spikes.</a:t>
            </a:r>
            <a:endParaRPr lang="en-US" dirty="0">
              <a:cs typeface="Calibri" panose="020F0502020204030204"/>
            </a:endParaRPr>
          </a:p>
          <a:p>
            <a:pPr lvl="1"/>
            <a:r>
              <a:rPr lang="en-US" dirty="0" err="1"/>
              <a:t>B.Identify</a:t>
            </a:r>
            <a:r>
              <a:rPr lang="en-US" dirty="0"/>
              <a:t> various jurisdictional practices, determine current and anticipated surveillance and epidemiologic needs, and develop guidance for identifying drug overdose clusters/creating alerts.</a:t>
            </a:r>
            <a:endParaRPr lang="en-US" dirty="0">
              <a:cs typeface="Calibri" panose="020F0502020204030204"/>
            </a:endParaRPr>
          </a:p>
          <a:p>
            <a:pPr lvl="1"/>
            <a:r>
              <a:rPr lang="en-US" dirty="0" err="1"/>
              <a:t>C.Describe</a:t>
            </a:r>
            <a:r>
              <a:rPr lang="en-US" dirty="0"/>
              <a:t> statistical methods and thresholds for identifying meaningful alerts statewide and in local jurisdictions.</a:t>
            </a:r>
            <a:endParaRPr lang="en-US" dirty="0">
              <a:cs typeface="Calibri" panose="020F0502020204030204"/>
            </a:endParaRPr>
          </a:p>
          <a:p>
            <a:pPr lvl="1"/>
            <a:r>
              <a:rPr lang="en-US" dirty="0" err="1"/>
              <a:t>D.Present</a:t>
            </a:r>
            <a:r>
              <a:rPr lang="en-US" dirty="0"/>
              <a:t> steps that jurisdictions have found useful for ongoing epidemiologic investigations following identification of overdose spikes/clusters.</a:t>
            </a:r>
            <a:endParaRPr lang="en-US" dirty="0">
              <a:cs typeface="Calibri" panose="020F0502020204030204"/>
            </a:endParaRPr>
          </a:p>
          <a:p>
            <a:pPr lvl="1"/>
            <a:r>
              <a:rPr lang="en-US" dirty="0" err="1"/>
              <a:t>E.Provide</a:t>
            </a:r>
            <a:r>
              <a:rPr lang="en-US" dirty="0"/>
              <a:t> guidance working with various stakeholders to communicate about alerts and help guide response efforts. </a:t>
            </a:r>
            <a:endParaRPr lang="en-US" dirty="0">
              <a:cs typeface="Calibri" panose="020F0502020204030204"/>
            </a:endParaRPr>
          </a:p>
          <a:p>
            <a:pPr lvl="1"/>
            <a:r>
              <a:rPr lang="en-US" dirty="0" err="1"/>
              <a:t>F.Determine</a:t>
            </a:r>
            <a:r>
              <a:rPr lang="en-US" dirty="0"/>
              <a:t> how identification of alerts has led to prevention and response efforts successfully and without success, describing practices that could be beneficial to state and local health departments.</a:t>
            </a:r>
            <a:endParaRPr lang="en-US" dirty="0">
              <a:cs typeface="Calibri" panose="020F0502020204030204"/>
            </a:endParaRPr>
          </a:p>
          <a:p>
            <a:pPr lvl="1"/>
            <a:endParaRPr lang="en-US" dirty="0">
              <a:cs typeface="Calibri" panose="020F0502020204030204"/>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FD3AFEE-6A18-411B-ADFB-ED96A1C6D085}" type="slidenum">
              <a:rPr lang="en-US" smtClean="0"/>
              <a:t>13</a:t>
            </a:fld>
            <a:endParaRPr lang="en-US"/>
          </a:p>
        </p:txBody>
      </p:sp>
    </p:spTree>
    <p:extLst>
      <p:ext uri="{BB962C8B-B14F-4D97-AF65-F5344CB8AC3E}">
        <p14:creationId xmlns:p14="http://schemas.microsoft.com/office/powerpoint/2010/main" val="29149105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Consultant works on the landscape analysis, sharing drafts, seeking input and feedback from advisory group on monthly calls and via email in between calls.</a:t>
            </a:r>
          </a:p>
          <a:p>
            <a:r>
              <a:rPr lang="en-US" dirty="0"/>
              <a:t>– expected that the plan for functionally testing the substantive guidance will be the draft (pdf or word document) version as a series of mini pilots or field testing to ensure accuracy, clarity and usability. Draft standard questions to solicit feedback from testers and identify who will participate.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Conference feedback approach: – feedback solicited will be focused and framed as part of a presentation asking specific questions for this final “pre-rollout” stage. </a:t>
            </a:r>
          </a:p>
          <a:p>
            <a:endParaRPr lang="en-US" dirty="0"/>
          </a:p>
        </p:txBody>
      </p:sp>
      <p:sp>
        <p:nvSpPr>
          <p:cNvPr id="4" name="Slide Number Placeholder 3"/>
          <p:cNvSpPr>
            <a:spLocks noGrp="1"/>
          </p:cNvSpPr>
          <p:nvPr>
            <p:ph type="sldNum" sz="quarter" idx="5"/>
          </p:nvPr>
        </p:nvSpPr>
        <p:spPr/>
        <p:txBody>
          <a:bodyPr/>
          <a:lstStyle/>
          <a:p>
            <a:fld id="{86395392-1687-4020-AE3D-305B4FD4B968}" type="slidenum">
              <a:rPr lang="en-US" smtClean="0"/>
              <a:t>14</a:t>
            </a:fld>
            <a:endParaRPr lang="en-US"/>
          </a:p>
        </p:txBody>
      </p:sp>
    </p:spTree>
    <p:extLst>
      <p:ext uri="{BB962C8B-B14F-4D97-AF65-F5344CB8AC3E}">
        <p14:creationId xmlns:p14="http://schemas.microsoft.com/office/powerpoint/2010/main" val="5070855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Aim to convene a session at the CSTE Annual Conference in June 2021 to present guidance to identify overdose spikes and take appropriate actions.  Following the conference presentation and discussion, the online toolkit will be finalized and disseminated in Summer 2021.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2C299A-1496-4821-9438-355A905927A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60075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362075"/>
            <a:ext cx="8191072"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476464" y="1310901"/>
            <a:ext cx="8191072"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55974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1658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528383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547310"/>
            <a:ext cx="31242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2973722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639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0697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866490" y="2594161"/>
            <a:ext cx="6109650" cy="906463"/>
          </a:xfrm>
          <a:prstGeom prst="rect">
            <a:avLst/>
          </a:prstGeom>
        </p:spPr>
        <p:txBody>
          <a:bodyPr anchor="ctr">
            <a:normAutofit/>
          </a:bodyPr>
          <a:lstStyle>
            <a:lvl1pPr marL="0" indent="0" algn="ctr">
              <a:buNone/>
              <a:defRPr sz="2025" baseline="0">
                <a:solidFill>
                  <a:schemeClr val="bg1"/>
                </a:solidFill>
                <a:latin typeface="Arial" panose="020B0604020202020204" pitchFamily="34" charset="0"/>
                <a:cs typeface="Arial" panose="020B0604020202020204" pitchFamily="34" charset="0"/>
              </a:defRPr>
            </a:lvl1pPr>
          </a:lstStyle>
          <a:p>
            <a:pPr lvl="0"/>
            <a:r>
              <a:rPr lang="en-US"/>
              <a:t>Insert Title Here</a:t>
            </a:r>
          </a:p>
        </p:txBody>
      </p:sp>
    </p:spTree>
    <p:extLst>
      <p:ext uri="{BB962C8B-B14F-4D97-AF65-F5344CB8AC3E}">
        <p14:creationId xmlns:p14="http://schemas.microsoft.com/office/powerpoint/2010/main" val="291696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8042178"/>
      </p:ext>
    </p:extLst>
  </p:cSld>
  <p:clrMap bg1="lt1" tx1="dk1" bg2="lt2" tx2="dk2" accent1="accent1" accent2="accent2" accent3="accent3" accent4="accent4" accent5="accent5" accent6="accent6" hlink="hlink" folHlink="folHlink"/>
  <p:sldLayoutIdLst>
    <p:sldLayoutId id="2147483662" r:id="rId1"/>
    <p:sldLayoutId id="2147483674" r:id="rId2"/>
    <p:sldLayoutId id="2147483677" r:id="rId3"/>
    <p:sldLayoutId id="2147483676" r:id="rId4"/>
    <p:sldLayoutId id="2147483675" r:id="rId5"/>
    <p:sldLayoutId id="2147483678"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6.e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cste.org/"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DF8A72-4282-9247-B76B-2C9A27CAE3BD}"/>
              </a:ext>
            </a:extLst>
          </p:cNvPr>
          <p:cNvSpPr>
            <a:spLocks noGrp="1"/>
          </p:cNvSpPr>
          <p:nvPr>
            <p:ph type="ctrTitle"/>
          </p:nvPr>
        </p:nvSpPr>
        <p:spPr>
          <a:xfrm>
            <a:off x="476464" y="462742"/>
            <a:ext cx="8191072" cy="809179"/>
          </a:xfrm>
        </p:spPr>
        <p:txBody>
          <a:bodyPr>
            <a:normAutofit/>
          </a:bodyPr>
          <a:lstStyle/>
          <a:p>
            <a:pPr algn="ctr"/>
            <a:r>
              <a:rPr lang="en-US" sz="3800" dirty="0"/>
              <a:t>Overdose Spike Alert Advisory Group</a:t>
            </a:r>
          </a:p>
        </p:txBody>
      </p:sp>
      <p:sp>
        <p:nvSpPr>
          <p:cNvPr id="5" name="Subtitle 4">
            <a:extLst>
              <a:ext uri="{FF2B5EF4-FFF2-40B4-BE49-F238E27FC236}">
                <a16:creationId xmlns:a16="http://schemas.microsoft.com/office/drawing/2014/main" id="{354C266B-3711-1F4A-8E0C-7AD33B7B9D62}"/>
              </a:ext>
            </a:extLst>
          </p:cNvPr>
          <p:cNvSpPr>
            <a:spLocks noGrp="1"/>
          </p:cNvSpPr>
          <p:nvPr>
            <p:ph type="subTitle" idx="1"/>
          </p:nvPr>
        </p:nvSpPr>
        <p:spPr>
          <a:xfrm>
            <a:off x="592201" y="1995822"/>
            <a:ext cx="8191072" cy="538447"/>
          </a:xfrm>
        </p:spPr>
        <p:txBody>
          <a:bodyPr>
            <a:noAutofit/>
          </a:bodyPr>
          <a:lstStyle/>
          <a:p>
            <a:pPr algn="ctr"/>
            <a:r>
              <a:rPr lang="en-US" sz="2400" dirty="0"/>
              <a:t>Second Monthly Call</a:t>
            </a:r>
          </a:p>
          <a:p>
            <a:pPr algn="ctr"/>
            <a:r>
              <a:rPr lang="en-US" sz="2400" dirty="0"/>
              <a:t>October 28, 2020 at 2:00 pm ET</a:t>
            </a:r>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99162-3F18-8E46-AA7A-C94C5C0C116D}"/>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42D520DA-088C-E64C-97DD-9C49F127E833}"/>
              </a:ext>
            </a:extLst>
          </p:cNvPr>
          <p:cNvSpPr>
            <a:spLocks noGrp="1"/>
          </p:cNvSpPr>
          <p:nvPr>
            <p:ph idx="1"/>
          </p:nvPr>
        </p:nvSpPr>
        <p:spPr>
          <a:xfrm>
            <a:off x="250256" y="1687606"/>
            <a:ext cx="8643488" cy="3724835"/>
          </a:xfrm>
        </p:spPr>
        <p:txBody>
          <a:bodyPr>
            <a:noAutofit/>
          </a:bodyPr>
          <a:lstStyle/>
          <a:p>
            <a:pPr marL="514350" lvl="0" indent="-514350">
              <a:buAutoNum type="romanUcPeriod"/>
            </a:pPr>
            <a:r>
              <a:rPr lang="en-US" dirty="0"/>
              <a:t>Welcome and Introduction</a:t>
            </a:r>
          </a:p>
          <a:p>
            <a:pPr marL="514350" lvl="0" indent="-514350">
              <a:buAutoNum type="romanUcPeriod"/>
            </a:pPr>
            <a:r>
              <a:rPr lang="en-US" dirty="0"/>
              <a:t>Jurisdictional Presentation</a:t>
            </a:r>
          </a:p>
          <a:p>
            <a:pPr marL="914400" lvl="1" indent="-457200">
              <a:buFont typeface="+mj-lt"/>
              <a:buAutoNum type="alphaLcPeriod"/>
            </a:pPr>
            <a:r>
              <a:rPr lang="en-US" sz="2400" dirty="0"/>
              <a:t>Presentation on Project SOON in Baltimore City Health Department, Darcy Phelan-Emrick</a:t>
            </a:r>
          </a:p>
          <a:p>
            <a:pPr marL="914400" lvl="1" indent="-457200">
              <a:buFont typeface="+mj-lt"/>
              <a:buAutoNum type="alphaLcPeriod"/>
            </a:pPr>
            <a:r>
              <a:rPr lang="en-US" sz="2400" dirty="0"/>
              <a:t>Q &amp; A/Discussion</a:t>
            </a:r>
          </a:p>
          <a:p>
            <a:pPr marL="514350" indent="-514350">
              <a:buFont typeface="+mj-lt"/>
              <a:buAutoNum type="romanUcPeriod"/>
            </a:pPr>
            <a:r>
              <a:rPr lang="en-US" dirty="0"/>
              <a:t>Group Discussion: from Surveillance to Investigation</a:t>
            </a:r>
          </a:p>
          <a:p>
            <a:pPr marL="514350" indent="-514350">
              <a:buFont typeface="+mj-lt"/>
              <a:buAutoNum type="romanUcPeriod"/>
            </a:pPr>
            <a:r>
              <a:rPr lang="en-US" dirty="0"/>
              <a:t>Identification of November/December call schedule</a:t>
            </a:r>
          </a:p>
          <a:p>
            <a:pPr marL="571500" lvl="0" indent="-571500">
              <a:lnSpc>
                <a:spcPct val="150000"/>
              </a:lnSpc>
              <a:buFont typeface="+mj-lt"/>
              <a:buAutoNum type="romanUcPeriod"/>
            </a:pPr>
            <a:endParaRPr lang="en-US" sz="2000" dirty="0"/>
          </a:p>
        </p:txBody>
      </p:sp>
    </p:spTree>
    <p:extLst>
      <p:ext uri="{BB962C8B-B14F-4D97-AF65-F5344CB8AC3E}">
        <p14:creationId xmlns:p14="http://schemas.microsoft.com/office/powerpoint/2010/main" val="2549280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2570-EA30-0C4B-94DC-3ACBE583994E}"/>
              </a:ext>
            </a:extLst>
          </p:cNvPr>
          <p:cNvSpPr>
            <a:spLocks noGrp="1"/>
          </p:cNvSpPr>
          <p:nvPr>
            <p:ph type="title"/>
          </p:nvPr>
        </p:nvSpPr>
        <p:spPr/>
        <p:txBody>
          <a:bodyPr/>
          <a:lstStyle/>
          <a:p>
            <a:r>
              <a:rPr lang="en-US" sz="3500" dirty="0"/>
              <a:t>Housekeeping </a:t>
            </a:r>
          </a:p>
        </p:txBody>
      </p:sp>
      <p:sp>
        <p:nvSpPr>
          <p:cNvPr id="6" name="Content Placeholder 5">
            <a:extLst>
              <a:ext uri="{FF2B5EF4-FFF2-40B4-BE49-F238E27FC236}">
                <a16:creationId xmlns:a16="http://schemas.microsoft.com/office/drawing/2014/main" id="{A47F76EF-89CE-44A7-8BF6-1FE9ECC5C95C}"/>
              </a:ext>
            </a:extLst>
          </p:cNvPr>
          <p:cNvSpPr>
            <a:spLocks noGrp="1"/>
          </p:cNvSpPr>
          <p:nvPr>
            <p:ph idx="1"/>
          </p:nvPr>
        </p:nvSpPr>
        <p:spPr>
          <a:xfrm>
            <a:off x="423718" y="2029630"/>
            <a:ext cx="8438998" cy="3469306"/>
          </a:xfrm>
        </p:spPr>
        <p:txBody>
          <a:bodyPr>
            <a:normAutofit/>
          </a:bodyPr>
          <a:lstStyle/>
          <a:p>
            <a:r>
              <a:rPr lang="en-US" sz="2000" dirty="0"/>
              <a:t>To minimize background noise, </a:t>
            </a:r>
            <a:r>
              <a:rPr lang="en-US" sz="2000" b="1" u="sng" dirty="0">
                <a:solidFill>
                  <a:srgbClr val="C00000"/>
                </a:solidFill>
              </a:rPr>
              <a:t>please ensure that your lines are muted. </a:t>
            </a:r>
          </a:p>
          <a:p>
            <a:pPr lvl="1"/>
            <a:r>
              <a:rPr lang="en-US" sz="1600" i="1" dirty="0">
                <a:solidFill>
                  <a:schemeClr val="tx1"/>
                </a:solidFill>
              </a:rPr>
              <a:t>You can mute your line either by muting your personal phone line OR, if connected by computer audio -clicking the microphone icon to the right of your name onscreen  </a:t>
            </a:r>
          </a:p>
          <a:p>
            <a:pPr marL="228600" lvl="1">
              <a:lnSpc>
                <a:spcPct val="150000"/>
              </a:lnSpc>
            </a:pPr>
            <a:r>
              <a:rPr lang="en-US" dirty="0"/>
              <a:t>Please note that this call is being recorded for note-taking purposes. </a:t>
            </a:r>
          </a:p>
          <a:p>
            <a:pPr marL="228600" lvl="1">
              <a:lnSpc>
                <a:spcPct val="150000"/>
              </a:lnSpc>
            </a:pPr>
            <a:r>
              <a:rPr lang="en-US" b="1" dirty="0"/>
              <a:t>Introductions, please provide your:</a:t>
            </a:r>
          </a:p>
          <a:p>
            <a:pPr marL="685800" lvl="2"/>
            <a:r>
              <a:rPr lang="en-US" dirty="0"/>
              <a:t>Name &amp; Jurisdiction</a:t>
            </a:r>
          </a:p>
          <a:p>
            <a:pPr marL="685800" lvl="2"/>
            <a:r>
              <a:rPr lang="en-US" dirty="0"/>
              <a:t>One priority detail on OD spike alerts in other jurisdictions that you’d like to learn from the landscape analysis</a:t>
            </a:r>
          </a:p>
        </p:txBody>
      </p:sp>
    </p:spTree>
    <p:extLst>
      <p:ext uri="{BB962C8B-B14F-4D97-AF65-F5344CB8AC3E}">
        <p14:creationId xmlns:p14="http://schemas.microsoft.com/office/powerpoint/2010/main" val="1997508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2570-EA30-0C4B-94DC-3ACBE583994E}"/>
              </a:ext>
            </a:extLst>
          </p:cNvPr>
          <p:cNvSpPr>
            <a:spLocks noGrp="1"/>
          </p:cNvSpPr>
          <p:nvPr>
            <p:ph type="title"/>
          </p:nvPr>
        </p:nvSpPr>
        <p:spPr/>
        <p:txBody>
          <a:bodyPr/>
          <a:lstStyle/>
          <a:p>
            <a:r>
              <a:rPr lang="en-US" sz="3500" dirty="0"/>
              <a:t>Guest Presenter</a:t>
            </a:r>
          </a:p>
        </p:txBody>
      </p:sp>
      <p:sp>
        <p:nvSpPr>
          <p:cNvPr id="6" name="Content Placeholder 5">
            <a:extLst>
              <a:ext uri="{FF2B5EF4-FFF2-40B4-BE49-F238E27FC236}">
                <a16:creationId xmlns:a16="http://schemas.microsoft.com/office/drawing/2014/main" id="{A47F76EF-89CE-44A7-8BF6-1FE9ECC5C95C}"/>
              </a:ext>
            </a:extLst>
          </p:cNvPr>
          <p:cNvSpPr>
            <a:spLocks noGrp="1"/>
          </p:cNvSpPr>
          <p:nvPr>
            <p:ph idx="1"/>
          </p:nvPr>
        </p:nvSpPr>
        <p:spPr>
          <a:xfrm>
            <a:off x="423718" y="1492624"/>
            <a:ext cx="8438998" cy="4713194"/>
          </a:xfrm>
        </p:spPr>
        <p:txBody>
          <a:bodyPr>
            <a:normAutofit lnSpcReduction="10000"/>
          </a:bodyPr>
          <a:lstStyle/>
          <a:p>
            <a:pPr marL="0" indent="0">
              <a:buNone/>
            </a:pPr>
            <a:r>
              <a:rPr lang="en-US" b="1" dirty="0"/>
              <a:t>Darcy Phelan-Emrick, DrPH, MHS </a:t>
            </a:r>
            <a:r>
              <a:rPr lang="en-US" dirty="0"/>
              <a:t>has served as the Chief Epidemiologist at the Baltimore City Health Department (BCHD) since 2015. Her position is shared between BCHD and the Johns Hopkins Bloomberg School of Public Health, where she has been a faculty member in Epidemiology since 2009. </a:t>
            </a:r>
          </a:p>
          <a:p>
            <a:pPr marL="0" indent="0">
              <a:buNone/>
            </a:pPr>
            <a:r>
              <a:rPr lang="en-US" b="1" dirty="0"/>
              <a:t>Project SOON (Surveillance of Opioid Overdose and Notification) at the Baltimore City Health Dept</a:t>
            </a:r>
            <a:r>
              <a:rPr lang="en-US" dirty="0"/>
              <a:t>. focuses on automating (1) the process of conducting non-fatal overdose surveillance and (2) the notification of non-fatal overdose “spikes” (i.e., clusters of non-fatal overdoses in space and time) to stakeholders. The system uses data generated by EMS and runs on a 24-hour cycle. A grant from CSTE supported the development of Project SOON in 2017-2018.  </a:t>
            </a:r>
          </a:p>
        </p:txBody>
      </p:sp>
    </p:spTree>
    <p:extLst>
      <p:ext uri="{BB962C8B-B14F-4D97-AF65-F5344CB8AC3E}">
        <p14:creationId xmlns:p14="http://schemas.microsoft.com/office/powerpoint/2010/main" val="1008516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A23EA6-18A9-FA45-830A-9353F792789C}"/>
              </a:ext>
            </a:extLst>
          </p:cNvPr>
          <p:cNvSpPr>
            <a:spLocks noGrp="1"/>
          </p:cNvSpPr>
          <p:nvPr>
            <p:ph type="body" sz="quarter" idx="10"/>
          </p:nvPr>
        </p:nvSpPr>
        <p:spPr>
          <a:xfrm>
            <a:off x="2866490" y="2902998"/>
            <a:ext cx="6109650" cy="597626"/>
          </a:xfrm>
        </p:spPr>
        <p:txBody>
          <a:bodyPr>
            <a:normAutofit lnSpcReduction="10000"/>
          </a:bodyPr>
          <a:lstStyle/>
          <a:p>
            <a:r>
              <a:rPr lang="en-US" sz="3800" b="1" dirty="0"/>
              <a:t>Project SOON</a:t>
            </a:r>
          </a:p>
          <a:p>
            <a:endParaRPr lang="en-US" dirty="0"/>
          </a:p>
        </p:txBody>
      </p:sp>
    </p:spTree>
    <p:extLst>
      <p:ext uri="{BB962C8B-B14F-4D97-AF65-F5344CB8AC3E}">
        <p14:creationId xmlns:p14="http://schemas.microsoft.com/office/powerpoint/2010/main" val="1860434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A23EA6-18A9-FA45-830A-9353F792789C}"/>
              </a:ext>
            </a:extLst>
          </p:cNvPr>
          <p:cNvSpPr>
            <a:spLocks noGrp="1"/>
          </p:cNvSpPr>
          <p:nvPr>
            <p:ph type="body" sz="quarter" idx="10"/>
          </p:nvPr>
        </p:nvSpPr>
        <p:spPr>
          <a:xfrm>
            <a:off x="2866490" y="2902998"/>
            <a:ext cx="6109650" cy="597626"/>
          </a:xfrm>
        </p:spPr>
        <p:txBody>
          <a:bodyPr>
            <a:normAutofit fontScale="55000" lnSpcReduction="20000"/>
          </a:bodyPr>
          <a:lstStyle/>
          <a:p>
            <a:r>
              <a:rPr lang="en-US" sz="3800" b="1" dirty="0"/>
              <a:t>Questions &amp; Discussion on Project SOON</a:t>
            </a:r>
          </a:p>
          <a:p>
            <a:endParaRPr lang="en-US" dirty="0"/>
          </a:p>
        </p:txBody>
      </p:sp>
    </p:spTree>
    <p:extLst>
      <p:ext uri="{BB962C8B-B14F-4D97-AF65-F5344CB8AC3E}">
        <p14:creationId xmlns:p14="http://schemas.microsoft.com/office/powerpoint/2010/main" val="1021678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A23EA6-18A9-FA45-830A-9353F792789C}"/>
              </a:ext>
            </a:extLst>
          </p:cNvPr>
          <p:cNvSpPr>
            <a:spLocks noGrp="1"/>
          </p:cNvSpPr>
          <p:nvPr>
            <p:ph type="body" sz="quarter" idx="10"/>
          </p:nvPr>
        </p:nvSpPr>
        <p:spPr>
          <a:xfrm>
            <a:off x="2866490" y="2902998"/>
            <a:ext cx="6109650" cy="597626"/>
          </a:xfrm>
        </p:spPr>
        <p:txBody>
          <a:bodyPr>
            <a:normAutofit lnSpcReduction="10000"/>
          </a:bodyPr>
          <a:lstStyle/>
          <a:p>
            <a:r>
              <a:rPr lang="en-US" sz="3800" b="1" dirty="0"/>
              <a:t>Group Discussion</a:t>
            </a:r>
          </a:p>
          <a:p>
            <a:endParaRPr lang="en-US" dirty="0"/>
          </a:p>
        </p:txBody>
      </p:sp>
    </p:spTree>
    <p:extLst>
      <p:ext uri="{BB962C8B-B14F-4D97-AF65-F5344CB8AC3E}">
        <p14:creationId xmlns:p14="http://schemas.microsoft.com/office/powerpoint/2010/main" val="2836556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F4C7D1-1D56-45E8-B5D1-71C71EE93C61}"/>
              </a:ext>
            </a:extLst>
          </p:cNvPr>
          <p:cNvSpPr>
            <a:spLocks noGrp="1"/>
          </p:cNvSpPr>
          <p:nvPr>
            <p:ph type="title"/>
          </p:nvPr>
        </p:nvSpPr>
        <p:spPr>
          <a:xfrm>
            <a:off x="243659" y="255082"/>
            <a:ext cx="6200684" cy="871355"/>
          </a:xfrm>
        </p:spPr>
        <p:txBody>
          <a:bodyPr/>
          <a:lstStyle/>
          <a:p>
            <a:r>
              <a:rPr lang="en-US" sz="3500" dirty="0"/>
              <a:t>Guiding Questions</a:t>
            </a:r>
          </a:p>
        </p:txBody>
      </p:sp>
      <p:sp>
        <p:nvSpPr>
          <p:cNvPr id="4" name="Text Placeholder 3">
            <a:extLst>
              <a:ext uri="{FF2B5EF4-FFF2-40B4-BE49-F238E27FC236}">
                <a16:creationId xmlns:a16="http://schemas.microsoft.com/office/drawing/2014/main" id="{E6A23EA6-18A9-FA45-830A-9353F792789C}"/>
              </a:ext>
            </a:extLst>
          </p:cNvPr>
          <p:cNvSpPr>
            <a:spLocks noGrp="1"/>
          </p:cNvSpPr>
          <p:nvPr>
            <p:ph idx="1"/>
          </p:nvPr>
        </p:nvSpPr>
        <p:spPr>
          <a:xfrm>
            <a:off x="250256" y="1351429"/>
            <a:ext cx="8643488" cy="4590855"/>
          </a:xfrm>
        </p:spPr>
        <p:txBody>
          <a:bodyPr>
            <a:normAutofit fontScale="92500" lnSpcReduction="10000"/>
          </a:bodyPr>
          <a:lstStyle/>
          <a:p>
            <a:pPr marL="0" indent="0">
              <a:buNone/>
            </a:pPr>
            <a:r>
              <a:rPr lang="en-US" i="1" dirty="0"/>
              <a:t>Surveillance</a:t>
            </a:r>
            <a:endParaRPr lang="en-US" dirty="0"/>
          </a:p>
          <a:p>
            <a:pPr lvl="1"/>
            <a:r>
              <a:rPr lang="en-US" dirty="0"/>
              <a:t>What are the different data elements/resources you have found useful to track overdoses?</a:t>
            </a:r>
          </a:p>
          <a:p>
            <a:pPr lvl="1"/>
            <a:r>
              <a:rPr lang="en-US" dirty="0"/>
              <a:t>How have you defined when overdoses have exceeded a specified threshold/how do you define alerts?</a:t>
            </a:r>
          </a:p>
          <a:p>
            <a:pPr marL="0" indent="0">
              <a:buNone/>
            </a:pPr>
            <a:r>
              <a:rPr lang="en-US" i="1" dirty="0"/>
              <a:t>Investigation</a:t>
            </a:r>
            <a:endParaRPr lang="en-US" dirty="0"/>
          </a:p>
          <a:p>
            <a:pPr lvl="1"/>
            <a:r>
              <a:rPr lang="en-US" dirty="0"/>
              <a:t>What do you / partners do when there is an alert, spike in trend, or another anomaly identified?</a:t>
            </a:r>
          </a:p>
          <a:p>
            <a:pPr lvl="1"/>
            <a:r>
              <a:rPr lang="en-US" dirty="0"/>
              <a:t>What are your response planning activities?</a:t>
            </a:r>
          </a:p>
          <a:p>
            <a:pPr marL="0" indent="0">
              <a:buNone/>
            </a:pPr>
            <a:r>
              <a:rPr lang="en-US" i="1" dirty="0"/>
              <a:t>Prevention</a:t>
            </a:r>
            <a:endParaRPr lang="en-US" dirty="0"/>
          </a:p>
          <a:p>
            <a:pPr lvl="1"/>
            <a:r>
              <a:rPr lang="en-US" dirty="0"/>
              <a:t>How do you share information, who do you share information with, and how do they use the information?</a:t>
            </a:r>
          </a:p>
          <a:p>
            <a:pPr marL="0" indent="0">
              <a:buNone/>
            </a:pPr>
            <a:r>
              <a:rPr lang="en-US" i="1" dirty="0"/>
              <a:t>Evaluation*</a:t>
            </a:r>
          </a:p>
          <a:p>
            <a:pPr lvl="1"/>
            <a:r>
              <a:rPr lang="en-US" dirty="0"/>
              <a:t>Evaluating both the alert(s) and the response activities</a:t>
            </a:r>
          </a:p>
          <a:p>
            <a:pPr marL="0" indent="0">
              <a:buNone/>
            </a:pPr>
            <a:r>
              <a:rPr lang="en-US" sz="1700" dirty="0"/>
              <a:t>*This was suggested as a key addition during our August discussion</a:t>
            </a:r>
          </a:p>
          <a:p>
            <a:pPr marL="0" indent="0">
              <a:buNone/>
            </a:pPr>
            <a:endParaRPr lang="en-US" sz="2800" dirty="0">
              <a:solidFill>
                <a:srgbClr val="201F1E"/>
              </a:solidFill>
              <a:ea typeface="Calibri" panose="020F0502020204030204" pitchFamily="34" charset="0"/>
            </a:endParaRPr>
          </a:p>
        </p:txBody>
      </p:sp>
    </p:spTree>
    <p:extLst>
      <p:ext uri="{BB962C8B-B14F-4D97-AF65-F5344CB8AC3E}">
        <p14:creationId xmlns:p14="http://schemas.microsoft.com/office/powerpoint/2010/main" val="2264611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F4C7D1-1D56-45E8-B5D1-71C71EE93C61}"/>
              </a:ext>
            </a:extLst>
          </p:cNvPr>
          <p:cNvSpPr>
            <a:spLocks noGrp="1"/>
          </p:cNvSpPr>
          <p:nvPr>
            <p:ph type="title"/>
          </p:nvPr>
        </p:nvSpPr>
        <p:spPr>
          <a:xfrm>
            <a:off x="243659" y="255082"/>
            <a:ext cx="6200684" cy="871355"/>
          </a:xfrm>
        </p:spPr>
        <p:txBody>
          <a:bodyPr/>
          <a:lstStyle/>
          <a:p>
            <a:r>
              <a:rPr lang="en-US" sz="3500" dirty="0"/>
              <a:t>Discussion</a:t>
            </a:r>
          </a:p>
        </p:txBody>
      </p:sp>
      <p:sp>
        <p:nvSpPr>
          <p:cNvPr id="4" name="Text Placeholder 3">
            <a:extLst>
              <a:ext uri="{FF2B5EF4-FFF2-40B4-BE49-F238E27FC236}">
                <a16:creationId xmlns:a16="http://schemas.microsoft.com/office/drawing/2014/main" id="{E6A23EA6-18A9-FA45-830A-9353F792789C}"/>
              </a:ext>
            </a:extLst>
          </p:cNvPr>
          <p:cNvSpPr>
            <a:spLocks noGrp="1"/>
          </p:cNvSpPr>
          <p:nvPr>
            <p:ph idx="1"/>
          </p:nvPr>
        </p:nvSpPr>
        <p:spPr>
          <a:xfrm>
            <a:off x="250256" y="1671597"/>
            <a:ext cx="8643488" cy="4270687"/>
          </a:xfrm>
        </p:spPr>
        <p:txBody>
          <a:bodyPr>
            <a:normAutofit/>
          </a:bodyPr>
          <a:lstStyle/>
          <a:p>
            <a:pPr marL="514350" indent="-514350">
              <a:buAutoNum type="arabicPeriod"/>
            </a:pPr>
            <a:r>
              <a:rPr lang="en-US" sz="2800" dirty="0">
                <a:solidFill>
                  <a:srgbClr val="201F1E"/>
                </a:solidFill>
                <a:ea typeface="Calibri" panose="020F0502020204030204" pitchFamily="34" charset="0"/>
              </a:rPr>
              <a:t>Partners &amp; Planning:</a:t>
            </a:r>
          </a:p>
          <a:p>
            <a:pPr marL="0" indent="0">
              <a:buNone/>
            </a:pPr>
            <a:endParaRPr lang="en-US" sz="2000" dirty="0">
              <a:solidFill>
                <a:srgbClr val="201F1E"/>
              </a:solidFill>
              <a:ea typeface="Calibri" panose="020F0502020204030204" pitchFamily="34" charset="0"/>
            </a:endParaRPr>
          </a:p>
          <a:p>
            <a:pPr lvl="1"/>
            <a:r>
              <a:rPr lang="en-US" sz="2800" dirty="0">
                <a:solidFill>
                  <a:schemeClr val="tx1"/>
                </a:solidFill>
              </a:rPr>
              <a:t>Wh</a:t>
            </a:r>
            <a:r>
              <a:rPr lang="en-US" sz="2600" dirty="0">
                <a:solidFill>
                  <a:schemeClr val="tx1"/>
                </a:solidFill>
              </a:rPr>
              <a:t>o are the key partners/stakeholders that your agency works with to report overdose spike/alert data?  </a:t>
            </a:r>
          </a:p>
          <a:p>
            <a:pPr marL="457200" lvl="1" indent="0">
              <a:buNone/>
            </a:pPr>
            <a:endParaRPr lang="en-US" dirty="0">
              <a:solidFill>
                <a:schemeClr val="tx1"/>
              </a:solidFill>
            </a:endParaRPr>
          </a:p>
          <a:p>
            <a:pPr lvl="1"/>
            <a:r>
              <a:rPr lang="en-US" sz="2600" dirty="0">
                <a:solidFill>
                  <a:schemeClr val="tx1"/>
                </a:solidFill>
              </a:rPr>
              <a:t>Who receives notification of spike alert?  </a:t>
            </a:r>
          </a:p>
          <a:p>
            <a:pPr marL="457200" lvl="1" indent="0">
              <a:buNone/>
            </a:pPr>
            <a:endParaRPr lang="en-US" dirty="0">
              <a:solidFill>
                <a:schemeClr val="tx1"/>
              </a:solidFill>
            </a:endParaRPr>
          </a:p>
          <a:p>
            <a:pPr lvl="1"/>
            <a:r>
              <a:rPr lang="en-US" sz="2600" dirty="0">
                <a:solidFill>
                  <a:schemeClr val="tx1"/>
                </a:solidFill>
              </a:rPr>
              <a:t>How are your response activities planned?</a:t>
            </a:r>
          </a:p>
          <a:p>
            <a:pPr marL="0" indent="0">
              <a:buNone/>
            </a:pPr>
            <a:endParaRPr lang="en-US" sz="2800" dirty="0">
              <a:solidFill>
                <a:srgbClr val="201F1E"/>
              </a:solidFill>
              <a:ea typeface="Calibri" panose="020F0502020204030204" pitchFamily="34" charset="0"/>
            </a:endParaRPr>
          </a:p>
        </p:txBody>
      </p:sp>
    </p:spTree>
    <p:extLst>
      <p:ext uri="{BB962C8B-B14F-4D97-AF65-F5344CB8AC3E}">
        <p14:creationId xmlns:p14="http://schemas.microsoft.com/office/powerpoint/2010/main" val="1074053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F4C7D1-1D56-45E8-B5D1-71C71EE93C61}"/>
              </a:ext>
            </a:extLst>
          </p:cNvPr>
          <p:cNvSpPr>
            <a:spLocks noGrp="1"/>
          </p:cNvSpPr>
          <p:nvPr>
            <p:ph type="title"/>
          </p:nvPr>
        </p:nvSpPr>
        <p:spPr>
          <a:xfrm>
            <a:off x="243659" y="255082"/>
            <a:ext cx="6200684" cy="871355"/>
          </a:xfrm>
        </p:spPr>
        <p:txBody>
          <a:bodyPr/>
          <a:lstStyle/>
          <a:p>
            <a:r>
              <a:rPr lang="en-US" sz="3500" dirty="0"/>
              <a:t>Discussion Cont’d</a:t>
            </a:r>
          </a:p>
        </p:txBody>
      </p:sp>
      <p:sp>
        <p:nvSpPr>
          <p:cNvPr id="4" name="Text Placeholder 3">
            <a:extLst>
              <a:ext uri="{FF2B5EF4-FFF2-40B4-BE49-F238E27FC236}">
                <a16:creationId xmlns:a16="http://schemas.microsoft.com/office/drawing/2014/main" id="{E6A23EA6-18A9-FA45-830A-9353F792789C}"/>
              </a:ext>
            </a:extLst>
          </p:cNvPr>
          <p:cNvSpPr>
            <a:spLocks noGrp="1"/>
          </p:cNvSpPr>
          <p:nvPr>
            <p:ph idx="1"/>
          </p:nvPr>
        </p:nvSpPr>
        <p:spPr>
          <a:xfrm>
            <a:off x="250256" y="1671597"/>
            <a:ext cx="8643488" cy="4270687"/>
          </a:xfrm>
        </p:spPr>
        <p:txBody>
          <a:bodyPr>
            <a:normAutofit/>
          </a:bodyPr>
          <a:lstStyle/>
          <a:p>
            <a:pPr marL="0" indent="0">
              <a:buNone/>
            </a:pPr>
            <a:r>
              <a:rPr lang="en-US" sz="2800" dirty="0">
                <a:solidFill>
                  <a:srgbClr val="201F1E"/>
                </a:solidFill>
                <a:ea typeface="Calibri" panose="020F0502020204030204" pitchFamily="34" charset="0"/>
              </a:rPr>
              <a:t>2. Resource/Guidance Needs</a:t>
            </a:r>
          </a:p>
          <a:p>
            <a:pPr marL="0" indent="0">
              <a:buNone/>
            </a:pPr>
            <a:endParaRPr lang="en-US" sz="2000" dirty="0">
              <a:solidFill>
                <a:srgbClr val="201F1E"/>
              </a:solidFill>
              <a:ea typeface="Calibri" panose="020F0502020204030204" pitchFamily="34" charset="0"/>
            </a:endParaRPr>
          </a:p>
          <a:p>
            <a:r>
              <a:rPr lang="en-US" sz="2800" dirty="0">
                <a:solidFill>
                  <a:schemeClr val="tx1"/>
                </a:solidFill>
              </a:rPr>
              <a:t>What guidance would be helpful for working with various stakeholders to communicate about alerts and help guide response efforts?</a:t>
            </a:r>
          </a:p>
          <a:p>
            <a:pPr marL="0" indent="0">
              <a:buNone/>
            </a:pPr>
            <a:endParaRPr lang="en-US" sz="2000" dirty="0">
              <a:solidFill>
                <a:schemeClr val="tx1"/>
              </a:solidFill>
            </a:endParaRPr>
          </a:p>
          <a:p>
            <a:r>
              <a:rPr lang="en-US" sz="2800" dirty="0">
                <a:solidFill>
                  <a:schemeClr val="tx1"/>
                </a:solidFill>
              </a:rPr>
              <a:t>What could be learned from the landscape analysis to help inform this?</a:t>
            </a:r>
          </a:p>
          <a:p>
            <a:pPr marL="0" indent="0">
              <a:buNone/>
            </a:pPr>
            <a:endParaRPr lang="en-US" sz="2800" dirty="0">
              <a:solidFill>
                <a:schemeClr val="tx1"/>
              </a:solidFill>
            </a:endParaRPr>
          </a:p>
          <a:p>
            <a:pPr marL="0" indent="0">
              <a:buNone/>
            </a:pPr>
            <a:endParaRPr lang="en-US" sz="2800" dirty="0">
              <a:solidFill>
                <a:srgbClr val="201F1E"/>
              </a:solidFill>
              <a:ea typeface="Calibri" panose="020F0502020204030204" pitchFamily="34" charset="0"/>
            </a:endParaRPr>
          </a:p>
          <a:p>
            <a:pPr marL="0" indent="0">
              <a:buNone/>
            </a:pPr>
            <a:endParaRPr lang="en-US" sz="2800" dirty="0">
              <a:solidFill>
                <a:srgbClr val="201F1E"/>
              </a:solidFill>
              <a:ea typeface="Calibri" panose="020F0502020204030204" pitchFamily="34" charset="0"/>
            </a:endParaRPr>
          </a:p>
          <a:p>
            <a:pPr marL="0" indent="0">
              <a:buNone/>
            </a:pPr>
            <a:endParaRPr lang="en-US" sz="2800" dirty="0">
              <a:solidFill>
                <a:srgbClr val="201F1E"/>
              </a:solidFill>
              <a:ea typeface="Calibri" panose="020F0502020204030204" pitchFamily="34" charset="0"/>
            </a:endParaRPr>
          </a:p>
        </p:txBody>
      </p:sp>
    </p:spTree>
    <p:extLst>
      <p:ext uri="{BB962C8B-B14F-4D97-AF65-F5344CB8AC3E}">
        <p14:creationId xmlns:p14="http://schemas.microsoft.com/office/powerpoint/2010/main" val="3204397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97A0A-56E6-44B8-94FE-ED72525C7BBB}"/>
              </a:ext>
            </a:extLst>
          </p:cNvPr>
          <p:cNvSpPr>
            <a:spLocks noGrp="1"/>
          </p:cNvSpPr>
          <p:nvPr>
            <p:ph type="title"/>
          </p:nvPr>
        </p:nvSpPr>
        <p:spPr/>
        <p:txBody>
          <a:bodyPr/>
          <a:lstStyle/>
          <a:p>
            <a:r>
              <a:rPr lang="en-US" dirty="0"/>
              <a:t>Next Steps		</a:t>
            </a:r>
          </a:p>
        </p:txBody>
      </p:sp>
      <p:sp>
        <p:nvSpPr>
          <p:cNvPr id="3" name="Content Placeholder 2">
            <a:extLst>
              <a:ext uri="{FF2B5EF4-FFF2-40B4-BE49-F238E27FC236}">
                <a16:creationId xmlns:a16="http://schemas.microsoft.com/office/drawing/2014/main" id="{0AEAA6C9-1E7C-4F58-82EE-8E51925033BE}"/>
              </a:ext>
            </a:extLst>
          </p:cNvPr>
          <p:cNvSpPr>
            <a:spLocks noGrp="1"/>
          </p:cNvSpPr>
          <p:nvPr>
            <p:ph idx="1"/>
          </p:nvPr>
        </p:nvSpPr>
        <p:spPr/>
        <p:txBody>
          <a:bodyPr>
            <a:normAutofit/>
          </a:bodyPr>
          <a:lstStyle/>
          <a:p>
            <a:pPr marL="0" indent="0">
              <a:buNone/>
            </a:pPr>
            <a:r>
              <a:rPr lang="en-US" sz="2800" b="1" dirty="0"/>
              <a:t>Next call:</a:t>
            </a:r>
          </a:p>
          <a:p>
            <a:pPr marL="0" indent="0">
              <a:buNone/>
            </a:pPr>
            <a:r>
              <a:rPr lang="en-US" dirty="0"/>
              <a:t>Propose early December call to accommodate Thanksgiving holiday.  </a:t>
            </a:r>
          </a:p>
          <a:p>
            <a:pPr lvl="1"/>
            <a:r>
              <a:rPr lang="en-US" sz="2400" dirty="0"/>
              <a:t>This could then be followed by an outline/draft of the landscape analysis for review via email</a:t>
            </a:r>
          </a:p>
          <a:p>
            <a:pPr lvl="1"/>
            <a:r>
              <a:rPr lang="en-US" sz="2400" dirty="0"/>
              <a:t>Recurring call schedule to resume in January </a:t>
            </a:r>
          </a:p>
          <a:p>
            <a:pPr marL="0" indent="0">
              <a:buNone/>
            </a:pPr>
            <a:r>
              <a:rPr lang="en-US" sz="2800" b="1" dirty="0"/>
              <a:t>Sharing resources within advisory group:</a:t>
            </a:r>
          </a:p>
          <a:p>
            <a:pPr marL="0" indent="0">
              <a:buNone/>
            </a:pPr>
            <a:r>
              <a:rPr lang="en-US" dirty="0"/>
              <a:t>Interest in Project Basecamp?  Accessible at health depts and CDC? Alternate Preference?</a:t>
            </a:r>
          </a:p>
          <a:p>
            <a:pPr marL="0" indent="0">
              <a:buNone/>
            </a:pPr>
            <a:r>
              <a:rPr lang="en-US" dirty="0"/>
              <a:t>Additional jurisdiction or other presentation suggestion?</a:t>
            </a:r>
          </a:p>
        </p:txBody>
      </p:sp>
    </p:spTree>
    <p:extLst>
      <p:ext uri="{BB962C8B-B14F-4D97-AF65-F5344CB8AC3E}">
        <p14:creationId xmlns:p14="http://schemas.microsoft.com/office/powerpoint/2010/main" val="2643431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4D3E7C4-7DE1-F242-825D-430EABA08551}"/>
              </a:ext>
            </a:extLst>
          </p:cNvPr>
          <p:cNvGrpSpPr/>
          <p:nvPr/>
        </p:nvGrpSpPr>
        <p:grpSpPr>
          <a:xfrm>
            <a:off x="4685018" y="5006986"/>
            <a:ext cx="4173449" cy="1546577"/>
            <a:chOff x="4685018" y="4186104"/>
            <a:chExt cx="4173449" cy="1546577"/>
          </a:xfrm>
        </p:grpSpPr>
        <p:sp>
          <p:nvSpPr>
            <p:cNvPr id="3" name="TextBox 2"/>
            <p:cNvSpPr txBox="1"/>
            <p:nvPr/>
          </p:nvSpPr>
          <p:spPr>
            <a:xfrm>
              <a:off x="4685018" y="4186104"/>
              <a:ext cx="4173449" cy="1546577"/>
            </a:xfrm>
            <a:prstGeom prst="rect">
              <a:avLst/>
            </a:prstGeom>
            <a:noFill/>
          </p:spPr>
          <p:txBody>
            <a:bodyPr wrap="square" rtlCol="0">
              <a:spAutoFit/>
            </a:bodyPr>
            <a:lstStyle/>
            <a:p>
              <a:pPr algn="r"/>
              <a:r>
                <a:rPr lang="en-US" sz="1650" dirty="0">
                  <a:solidFill>
                    <a:srgbClr val="152754"/>
                  </a:solidFill>
                  <a:latin typeface="Arial" panose="020B0604020202020204" pitchFamily="34" charset="0"/>
                  <a:cs typeface="Arial" panose="020B0604020202020204" pitchFamily="34" charset="0"/>
                </a:rPr>
                <a:t>CSTE National Office</a:t>
              </a:r>
            </a:p>
            <a:p>
              <a:pPr algn="r"/>
              <a:r>
                <a:rPr lang="en-US" sz="1400" dirty="0">
                  <a:solidFill>
                    <a:schemeClr val="tx1">
                      <a:lumMod val="65000"/>
                      <a:lumOff val="35000"/>
                    </a:schemeClr>
                  </a:solidFill>
                  <a:latin typeface="Arial" panose="020B0604020202020204" pitchFamily="34" charset="0"/>
                  <a:cs typeface="Arial" panose="020B0604020202020204" pitchFamily="34" charset="0"/>
                </a:rPr>
                <a:t>2635 Century Parkway NE, Suite 700</a:t>
              </a:r>
            </a:p>
            <a:p>
              <a:pPr algn="r"/>
              <a:r>
                <a:rPr lang="en-US" sz="1400" dirty="0">
                  <a:solidFill>
                    <a:schemeClr val="tx1">
                      <a:lumMod val="65000"/>
                      <a:lumOff val="35000"/>
                    </a:schemeClr>
                  </a:solidFill>
                  <a:latin typeface="Arial" panose="020B0604020202020204" pitchFamily="34" charset="0"/>
                  <a:cs typeface="Arial" panose="020B0604020202020204" pitchFamily="34" charset="0"/>
                </a:rPr>
                <a:t>Atlanta, Georgia 30345</a:t>
              </a:r>
            </a:p>
            <a:p>
              <a:pPr algn="r"/>
              <a:endParaRPr lang="en-US" sz="975" dirty="0">
                <a:solidFill>
                  <a:schemeClr val="tx1">
                    <a:lumMod val="65000"/>
                    <a:lumOff val="35000"/>
                  </a:schemeClr>
                </a:solidFill>
                <a:latin typeface="Arial" panose="020B0604020202020204" pitchFamily="34" charset="0"/>
                <a:cs typeface="Arial-Lgt-FC"/>
              </a:endParaRPr>
            </a:p>
            <a:p>
              <a:pPr algn="r"/>
              <a:r>
                <a:rPr lang="en-US" sz="1275" dirty="0">
                  <a:solidFill>
                    <a:schemeClr val="tx1">
                      <a:lumMod val="65000"/>
                      <a:lumOff val="35000"/>
                    </a:schemeClr>
                  </a:solidFill>
                  <a:latin typeface="Arial" panose="020B0604020202020204" pitchFamily="34" charset="0"/>
                  <a:cs typeface="Arial" panose="020B0604020202020204" pitchFamily="34" charset="0"/>
                </a:rPr>
                <a:t>770.458.3811</a:t>
              </a:r>
            </a:p>
            <a:p>
              <a:pPr algn="r"/>
              <a:r>
                <a:rPr lang="en-US" sz="1275" b="1" dirty="0">
                  <a:solidFill>
                    <a:schemeClr val="tx1">
                      <a:lumMod val="65000"/>
                      <a:lumOff val="35000"/>
                    </a:schemeClr>
                  </a:solidFill>
                  <a:latin typeface="Arial" panose="020B0604020202020204" pitchFamily="34" charset="0"/>
                  <a:cs typeface="Arial" panose="020B0604020202020204" pitchFamily="34" charset="0"/>
                </a:rPr>
                <a:t> </a:t>
              </a:r>
              <a:r>
                <a:rPr lang="en-US" sz="1275" dirty="0">
                  <a:solidFill>
                    <a:schemeClr val="tx1">
                      <a:lumMod val="65000"/>
                      <a:lumOff val="35000"/>
                    </a:schemeClr>
                  </a:solidFill>
                  <a:latin typeface="Arial" panose="020B0604020202020204" pitchFamily="34" charset="0"/>
                  <a:cs typeface="Arial" panose="020B0604020202020204" pitchFamily="34" charset="0"/>
                </a:rPr>
                <a:t>770.458.8516</a:t>
              </a:r>
            </a:p>
            <a:p>
              <a:pPr algn="r"/>
              <a:r>
                <a:rPr lang="en-US" sz="1275" dirty="0">
                  <a:solidFill>
                    <a:schemeClr val="tx1">
                      <a:lumMod val="65000"/>
                      <a:lumOff val="35000"/>
                    </a:schemeClr>
                  </a:solidFill>
                  <a:latin typeface="Arial" panose="020B0604020202020204" pitchFamily="34" charset="0"/>
                  <a:cs typeface="Arial" panose="020B0604020202020204" pitchFamily="34" charset="0"/>
                </a:rPr>
                <a:t>mtoe@cste.org</a:t>
              </a:r>
            </a:p>
          </p:txBody>
        </p:sp>
        <p:pic>
          <p:nvPicPr>
            <p:cNvPr id="9" name="Picture 8" descr="F.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9983" y="5258450"/>
              <a:ext cx="159587" cy="184139"/>
            </a:xfrm>
            <a:prstGeom prst="rect">
              <a:avLst/>
            </a:prstGeom>
          </p:spPr>
        </p:pic>
        <p:pic>
          <p:nvPicPr>
            <p:cNvPr id="10" name="Picture 9" descr="T.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9983" y="5068781"/>
              <a:ext cx="159587" cy="184139"/>
            </a:xfrm>
            <a:prstGeom prst="rect">
              <a:avLst/>
            </a:prstGeom>
          </p:spPr>
        </p:pic>
      </p:grpSp>
    </p:spTree>
    <p:extLst>
      <p:ext uri="{BB962C8B-B14F-4D97-AF65-F5344CB8AC3E}">
        <p14:creationId xmlns:p14="http://schemas.microsoft.com/office/powerpoint/2010/main" val="28137923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F4C7D1-1D56-45E8-B5D1-71C71EE93C61}"/>
              </a:ext>
            </a:extLst>
          </p:cNvPr>
          <p:cNvSpPr>
            <a:spLocks noGrp="1"/>
          </p:cNvSpPr>
          <p:nvPr>
            <p:ph type="title"/>
          </p:nvPr>
        </p:nvSpPr>
        <p:spPr>
          <a:xfrm>
            <a:off x="243659" y="255082"/>
            <a:ext cx="6200684" cy="871355"/>
          </a:xfrm>
        </p:spPr>
        <p:txBody>
          <a:bodyPr/>
          <a:lstStyle/>
          <a:p>
            <a:r>
              <a:rPr lang="en-US" sz="3500" dirty="0"/>
              <a:t>Discussion of Key Questions and Priorities cont’d</a:t>
            </a:r>
          </a:p>
        </p:txBody>
      </p:sp>
      <p:sp>
        <p:nvSpPr>
          <p:cNvPr id="4" name="Text Placeholder 3">
            <a:extLst>
              <a:ext uri="{FF2B5EF4-FFF2-40B4-BE49-F238E27FC236}">
                <a16:creationId xmlns:a16="http://schemas.microsoft.com/office/drawing/2014/main" id="{E6A23EA6-18A9-FA45-830A-9353F792789C}"/>
              </a:ext>
            </a:extLst>
          </p:cNvPr>
          <p:cNvSpPr>
            <a:spLocks noGrp="1"/>
          </p:cNvSpPr>
          <p:nvPr>
            <p:ph idx="1"/>
          </p:nvPr>
        </p:nvSpPr>
        <p:spPr>
          <a:xfrm>
            <a:off x="250256" y="1311088"/>
            <a:ext cx="8643488" cy="4827493"/>
          </a:xfrm>
        </p:spPr>
        <p:txBody>
          <a:bodyPr>
            <a:normAutofit fontScale="62500" lnSpcReduction="20000"/>
          </a:bodyPr>
          <a:lstStyle/>
          <a:p>
            <a:pPr marL="0" indent="0">
              <a:lnSpc>
                <a:spcPct val="120000"/>
              </a:lnSpc>
              <a:spcBef>
                <a:spcPts val="600"/>
              </a:spcBef>
              <a:spcAft>
                <a:spcPts val="600"/>
              </a:spcAft>
              <a:buNone/>
            </a:pPr>
            <a:r>
              <a:rPr lang="en-US" sz="2600" b="1" dirty="0">
                <a:solidFill>
                  <a:srgbClr val="201F1E"/>
                </a:solidFill>
                <a:ea typeface="Calibri" panose="020F0502020204030204" pitchFamily="34" charset="0"/>
              </a:rPr>
              <a:t>Potential Priority Objectives to Consider:</a:t>
            </a:r>
          </a:p>
          <a:p>
            <a:pPr lvl="0">
              <a:lnSpc>
                <a:spcPct val="120000"/>
              </a:lnSpc>
              <a:spcBef>
                <a:spcPts val="600"/>
              </a:spcBef>
              <a:spcAft>
                <a:spcPts val="600"/>
              </a:spcAft>
            </a:pPr>
            <a:r>
              <a:rPr lang="en-US" sz="2600" dirty="0"/>
              <a:t>Identify data sources determined to be useful for identifying overdose clusters/spikes.</a:t>
            </a:r>
          </a:p>
          <a:p>
            <a:pPr lvl="0">
              <a:lnSpc>
                <a:spcPct val="120000"/>
              </a:lnSpc>
              <a:spcBef>
                <a:spcPts val="600"/>
              </a:spcBef>
              <a:spcAft>
                <a:spcPts val="600"/>
              </a:spcAft>
            </a:pPr>
            <a:r>
              <a:rPr lang="en-US" sz="2600" dirty="0"/>
              <a:t>Identify various jurisdictional practices, determine current and anticipated surveillance and epidemiologic needs, and develop guidance for identifying drug overdose clusters/creating alerts.</a:t>
            </a:r>
          </a:p>
          <a:p>
            <a:pPr lvl="0">
              <a:lnSpc>
                <a:spcPct val="120000"/>
              </a:lnSpc>
              <a:spcBef>
                <a:spcPts val="600"/>
              </a:spcBef>
              <a:spcAft>
                <a:spcPts val="600"/>
              </a:spcAft>
            </a:pPr>
            <a:r>
              <a:rPr lang="en-US" sz="2600" dirty="0"/>
              <a:t>Describe statistical methods and thresholds for identifying meaningful alerts statewide and in local jurisdictions.</a:t>
            </a:r>
          </a:p>
          <a:p>
            <a:pPr lvl="0">
              <a:lnSpc>
                <a:spcPct val="120000"/>
              </a:lnSpc>
              <a:spcBef>
                <a:spcPts val="600"/>
              </a:spcBef>
              <a:spcAft>
                <a:spcPts val="600"/>
              </a:spcAft>
            </a:pPr>
            <a:r>
              <a:rPr lang="en-US" sz="2600" dirty="0"/>
              <a:t>Present steps that jurisdictions have found useful for ongoing epidemiologic investigations following identification of overdose spikes/clusters.</a:t>
            </a:r>
          </a:p>
          <a:p>
            <a:pPr lvl="0">
              <a:lnSpc>
                <a:spcPct val="120000"/>
              </a:lnSpc>
              <a:spcBef>
                <a:spcPts val="600"/>
              </a:spcBef>
              <a:spcAft>
                <a:spcPts val="600"/>
              </a:spcAft>
            </a:pPr>
            <a:r>
              <a:rPr lang="en-US" sz="2600" dirty="0"/>
              <a:t>Provide guidance working with various stakeholders to communicate about alerts and help guide response efforts. </a:t>
            </a:r>
          </a:p>
          <a:p>
            <a:pPr lvl="0">
              <a:lnSpc>
                <a:spcPct val="120000"/>
              </a:lnSpc>
              <a:spcBef>
                <a:spcPts val="600"/>
              </a:spcBef>
              <a:spcAft>
                <a:spcPts val="600"/>
              </a:spcAft>
            </a:pPr>
            <a:r>
              <a:rPr lang="en-US" sz="2600" dirty="0"/>
              <a:t>Determine how identification of alerts has led to prevention and response efforts successfully and without success, describing practices that could be beneficial to state and local health departments.</a:t>
            </a:r>
          </a:p>
          <a:p>
            <a:pPr marL="0" indent="0">
              <a:buNone/>
            </a:pPr>
            <a:endParaRPr lang="en-US" sz="2800" dirty="0">
              <a:solidFill>
                <a:srgbClr val="201F1E"/>
              </a:solidFill>
              <a:ea typeface="Calibri" panose="020F0502020204030204" pitchFamily="34" charset="0"/>
            </a:endParaRPr>
          </a:p>
        </p:txBody>
      </p:sp>
    </p:spTree>
    <p:extLst>
      <p:ext uri="{BB962C8B-B14F-4D97-AF65-F5344CB8AC3E}">
        <p14:creationId xmlns:p14="http://schemas.microsoft.com/office/powerpoint/2010/main" val="2228257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187F6-DE49-471E-AA6D-4BF8652A95A8}"/>
              </a:ext>
            </a:extLst>
          </p:cNvPr>
          <p:cNvSpPr>
            <a:spLocks noGrp="1"/>
          </p:cNvSpPr>
          <p:nvPr>
            <p:ph type="title"/>
          </p:nvPr>
        </p:nvSpPr>
        <p:spPr/>
        <p:txBody>
          <a:bodyPr/>
          <a:lstStyle/>
          <a:p>
            <a:r>
              <a:rPr lang="en-US" dirty="0"/>
              <a:t>Timeline: </a:t>
            </a:r>
            <a:br>
              <a:rPr lang="en-US" dirty="0"/>
            </a:br>
            <a:r>
              <a:rPr lang="en-US" dirty="0"/>
              <a:t>August 2020 – July 2021</a:t>
            </a:r>
          </a:p>
        </p:txBody>
      </p:sp>
      <p:sp>
        <p:nvSpPr>
          <p:cNvPr id="3" name="Content Placeholder 2">
            <a:extLst>
              <a:ext uri="{FF2B5EF4-FFF2-40B4-BE49-F238E27FC236}">
                <a16:creationId xmlns:a16="http://schemas.microsoft.com/office/drawing/2014/main" id="{043A2DB8-D6E9-48D7-88AA-B987283FC228}"/>
              </a:ext>
            </a:extLst>
          </p:cNvPr>
          <p:cNvSpPr>
            <a:spLocks noGrp="1"/>
          </p:cNvSpPr>
          <p:nvPr>
            <p:ph idx="1"/>
          </p:nvPr>
        </p:nvSpPr>
        <p:spPr/>
        <p:txBody>
          <a:bodyPr>
            <a:normAutofit fontScale="62500" lnSpcReduction="20000"/>
          </a:bodyPr>
          <a:lstStyle/>
          <a:p>
            <a:r>
              <a:rPr lang="en-US" sz="2600" b="1" dirty="0"/>
              <a:t>August: </a:t>
            </a:r>
            <a:r>
              <a:rPr lang="en-US" sz="2600" dirty="0"/>
              <a:t>1st Advisory Group call includes overview, initial discussion on priorities and focus of group products, identification of various stakeholder and partner engagement strategies. Monthly calls and occasional email correspondence to follow.</a:t>
            </a:r>
          </a:p>
          <a:p>
            <a:r>
              <a:rPr lang="en-US" sz="2600" b="1" dirty="0"/>
              <a:t>September – October 2020</a:t>
            </a:r>
            <a:r>
              <a:rPr lang="en-US" sz="2600" dirty="0"/>
              <a:t> CSTE to solicit and onboard consultant that will join the advisory group in late summer to begin work on the landscape analysis with input and review of Advisory Group.  </a:t>
            </a:r>
          </a:p>
          <a:p>
            <a:r>
              <a:rPr lang="en-US" sz="2600" b="1" dirty="0"/>
              <a:t>November – December 2020</a:t>
            </a:r>
            <a:r>
              <a:rPr lang="en-US" sz="2600" dirty="0"/>
              <a:t> Consultant develops draft of landscape analysis, presents analysis details to advisory group. Group discusses details of toolkit components. Plan for testing of toolkit guidance is developed.</a:t>
            </a:r>
          </a:p>
          <a:p>
            <a:r>
              <a:rPr lang="en-US" sz="2600" b="1" dirty="0"/>
              <a:t>January – March 2021</a:t>
            </a:r>
            <a:r>
              <a:rPr lang="en-US" sz="2600" dirty="0"/>
              <a:t> Consultant develops technical framework and then draft content of toolkit for advisory group review, discussion, input and feedback. Field testing of guidance begins.</a:t>
            </a:r>
          </a:p>
          <a:p>
            <a:r>
              <a:rPr lang="en-US" sz="2600" b="1" dirty="0"/>
              <a:t>April – June 2021</a:t>
            </a:r>
            <a:r>
              <a:rPr lang="en-US" sz="2600" dirty="0"/>
              <a:t> As content of toolkit is finalized, backend web development of toolkit is developed at CSTE. Field testing jurisdictions and individuals provide feedback.</a:t>
            </a:r>
          </a:p>
          <a:p>
            <a:r>
              <a:rPr lang="en-US" sz="2600" b="1" dirty="0"/>
              <a:t>June 2021</a:t>
            </a:r>
            <a:r>
              <a:rPr lang="en-US" sz="2600" dirty="0"/>
              <a:t> Online toolkit for overdose spike alerts “beta version” is available to select users for testing only (focus on usability and functionality). Presentation at 2021 CSTE Annual Conference workshop or roundtable to seek feedback and input on the full resource. </a:t>
            </a:r>
          </a:p>
          <a:p>
            <a:r>
              <a:rPr lang="en-US" sz="2600" b="1" dirty="0"/>
              <a:t>July 2021</a:t>
            </a:r>
            <a:r>
              <a:rPr lang="en-US" sz="2600" dirty="0"/>
              <a:t> Final feedback and testing results integrated into toolkit.  Online toolkit for overdose spike alerts goes live at </a:t>
            </a:r>
            <a:r>
              <a:rPr lang="en-US" sz="2600" dirty="0">
                <a:hlinkClick r:id="rId3"/>
              </a:rPr>
              <a:t>www.cste.org</a:t>
            </a:r>
            <a:r>
              <a:rPr lang="en-US" sz="2600" dirty="0"/>
              <a:t> on July 31, 2021 and widely shared with jurisdictions. </a:t>
            </a:r>
          </a:p>
          <a:p>
            <a:pPr marL="0" indent="0">
              <a:buNone/>
            </a:pPr>
            <a:endParaRPr lang="en-US" b="1" dirty="0"/>
          </a:p>
        </p:txBody>
      </p:sp>
    </p:spTree>
    <p:extLst>
      <p:ext uri="{BB962C8B-B14F-4D97-AF65-F5344CB8AC3E}">
        <p14:creationId xmlns:p14="http://schemas.microsoft.com/office/powerpoint/2010/main" val="4084566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F0EAD1-77F7-489D-9668-7BC56CB56949}"/>
              </a:ext>
            </a:extLst>
          </p:cNvPr>
          <p:cNvSpPr/>
          <p:nvPr/>
        </p:nvSpPr>
        <p:spPr>
          <a:xfrm>
            <a:off x="2678156" y="4188376"/>
            <a:ext cx="3812892" cy="3255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85763">
              <a:defRPr/>
            </a:pPr>
            <a:endParaRPr lang="en-US" sz="570">
              <a:solidFill>
                <a:prstClr val="white"/>
              </a:solidFill>
              <a:latin typeface="Calibri" panose="020F0502020204030204"/>
            </a:endParaRPr>
          </a:p>
        </p:txBody>
      </p:sp>
      <p:sp>
        <p:nvSpPr>
          <p:cNvPr id="35" name="Title 1">
            <a:extLst>
              <a:ext uri="{FF2B5EF4-FFF2-40B4-BE49-F238E27FC236}">
                <a16:creationId xmlns:a16="http://schemas.microsoft.com/office/drawing/2014/main" id="{A09163CE-95A7-4104-819E-384852B3FA41}"/>
              </a:ext>
            </a:extLst>
          </p:cNvPr>
          <p:cNvSpPr txBox="1">
            <a:spLocks/>
          </p:cNvSpPr>
          <p:nvPr/>
        </p:nvSpPr>
        <p:spPr>
          <a:xfrm>
            <a:off x="796247" y="1675478"/>
            <a:ext cx="7330611" cy="277028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385763">
              <a:defRPr/>
            </a:pPr>
            <a:r>
              <a:rPr lang="en-US" sz="2081">
                <a:solidFill>
                  <a:srgbClr val="002060"/>
                </a:solidFill>
                <a:latin typeface="Arial" panose="020B0604020202020204" pitchFamily="34" charset="0"/>
                <a:cs typeface="Arial" panose="020B0604020202020204" pitchFamily="34" charset="0"/>
              </a:rPr>
              <a:t> </a:t>
            </a:r>
          </a:p>
        </p:txBody>
      </p:sp>
      <p:sp>
        <p:nvSpPr>
          <p:cNvPr id="58" name="Shape 464">
            <a:extLst>
              <a:ext uri="{FF2B5EF4-FFF2-40B4-BE49-F238E27FC236}">
                <a16:creationId xmlns:a16="http://schemas.microsoft.com/office/drawing/2014/main" id="{59A2C1ED-365A-46FA-9549-9E808886CE1C}"/>
              </a:ext>
            </a:extLst>
          </p:cNvPr>
          <p:cNvSpPr txBox="1">
            <a:spLocks/>
          </p:cNvSpPr>
          <p:nvPr/>
        </p:nvSpPr>
        <p:spPr>
          <a:xfrm>
            <a:off x="3662497" y="3053948"/>
            <a:ext cx="926384" cy="1391814"/>
          </a:xfrm>
          <a:prstGeom prst="rect">
            <a:avLst/>
          </a:prstGeom>
        </p:spPr>
        <p:txBody>
          <a:bodyPr spcFirstLastPara="1" vert="horz" wrap="square" lIns="28928" tIns="28928" rIns="28928" bIns="28928"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385763">
              <a:lnSpc>
                <a:spcPct val="115000"/>
              </a:lnSpc>
              <a:spcBef>
                <a:spcPts val="0"/>
              </a:spcBef>
              <a:buNone/>
              <a:defRPr/>
            </a:pPr>
            <a:endParaRPr lang="en-US" sz="380">
              <a:solidFill>
                <a:srgbClr val="000000"/>
              </a:solidFill>
            </a:endParaRPr>
          </a:p>
        </p:txBody>
      </p:sp>
      <p:sp>
        <p:nvSpPr>
          <p:cNvPr id="4" name="TextBox 3">
            <a:extLst>
              <a:ext uri="{FF2B5EF4-FFF2-40B4-BE49-F238E27FC236}">
                <a16:creationId xmlns:a16="http://schemas.microsoft.com/office/drawing/2014/main" id="{A48F7057-F503-47C2-949B-54B6DF102923}"/>
              </a:ext>
            </a:extLst>
          </p:cNvPr>
          <p:cNvSpPr txBox="1"/>
          <p:nvPr/>
        </p:nvSpPr>
        <p:spPr>
          <a:xfrm>
            <a:off x="165788" y="66587"/>
            <a:ext cx="6414626" cy="1200329"/>
          </a:xfrm>
          <a:prstGeom prst="rect">
            <a:avLst/>
          </a:prstGeom>
          <a:noFill/>
        </p:spPr>
        <p:txBody>
          <a:bodyPr wrap="square" rtlCol="0">
            <a:spAutoFit/>
          </a:bodyPr>
          <a:lstStyle/>
          <a:p>
            <a:r>
              <a:rPr lang="en-US" sz="3600" dirty="0">
                <a:solidFill>
                  <a:srgbClr val="002060"/>
                </a:solidFill>
                <a:latin typeface="Arial" panose="020B0604020202020204" pitchFamily="34" charset="0"/>
                <a:cs typeface="Arial" panose="020B0604020202020204" pitchFamily="34" charset="0"/>
              </a:rPr>
              <a:t>Advisory Group Purpose </a:t>
            </a:r>
          </a:p>
          <a:p>
            <a:r>
              <a:rPr lang="en-US" sz="3600" dirty="0">
                <a:solidFill>
                  <a:srgbClr val="002060"/>
                </a:solidFill>
                <a:latin typeface="Arial" panose="020B0604020202020204" pitchFamily="34" charset="0"/>
                <a:cs typeface="Arial" panose="020B0604020202020204" pitchFamily="34" charset="0"/>
              </a:rPr>
              <a:t>&amp; Objectives</a:t>
            </a:r>
            <a:endParaRPr lang="en-US" sz="3600" dirty="0"/>
          </a:p>
        </p:txBody>
      </p:sp>
      <p:sp>
        <p:nvSpPr>
          <p:cNvPr id="5" name="TextBox 4">
            <a:extLst>
              <a:ext uri="{FF2B5EF4-FFF2-40B4-BE49-F238E27FC236}">
                <a16:creationId xmlns:a16="http://schemas.microsoft.com/office/drawing/2014/main" id="{E21857B6-207F-4AF5-9C8E-FDD6725F1375}"/>
              </a:ext>
            </a:extLst>
          </p:cNvPr>
          <p:cNvSpPr txBox="1"/>
          <p:nvPr/>
        </p:nvSpPr>
        <p:spPr>
          <a:xfrm>
            <a:off x="402771" y="1741552"/>
            <a:ext cx="8349343" cy="4585871"/>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The group will focus on addressing key questions facing health departments including:</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what data spikes mean (and what spikes are meaningful),</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what action should be taken, </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and variation at state and at local levels.  </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The group has </a:t>
            </a:r>
            <a:r>
              <a:rPr lang="en-US" sz="2000" i="1" dirty="0">
                <a:latin typeface="Arial" panose="020B0604020202020204" pitchFamily="34" charset="0"/>
                <a:cs typeface="Arial" panose="020B0604020202020204" pitchFamily="34" charset="0"/>
              </a:rPr>
              <a:t>two</a:t>
            </a:r>
            <a:r>
              <a:rPr lang="en-US" sz="2000" dirty="0">
                <a:latin typeface="Arial" panose="020B0604020202020204" pitchFamily="34" charset="0"/>
                <a:cs typeface="Arial" panose="020B0604020202020204" pitchFamily="34" charset="0"/>
              </a:rPr>
              <a:t> primary goals:</a:t>
            </a:r>
          </a:p>
          <a:p>
            <a:r>
              <a:rPr lang="en-US" sz="2000" b="1" dirty="0">
                <a:latin typeface="Arial" panose="020B0604020202020204" pitchFamily="34" charset="0"/>
                <a:cs typeface="Arial" panose="020B0604020202020204" pitchFamily="34" charset="0"/>
              </a:rPr>
              <a:t>1)</a:t>
            </a:r>
            <a:r>
              <a:rPr lang="en-US" sz="2000" dirty="0">
                <a:latin typeface="Arial" panose="020B0604020202020204" pitchFamily="34" charset="0"/>
                <a:cs typeface="Arial" panose="020B0604020202020204" pitchFamily="34" charset="0"/>
              </a:rPr>
              <a:t>	Complete a landscape analysis to identify and review current 	practices across jurisdictions.</a:t>
            </a:r>
          </a:p>
          <a:p>
            <a:r>
              <a:rPr lang="en-US" sz="2000" b="1" dirty="0">
                <a:latin typeface="Arial" panose="020B0604020202020204" pitchFamily="34" charset="0"/>
                <a:cs typeface="Arial" panose="020B0604020202020204" pitchFamily="34" charset="0"/>
              </a:rPr>
              <a:t>2)</a:t>
            </a:r>
            <a:r>
              <a:rPr lang="en-US" sz="2000" dirty="0">
                <a:latin typeface="Arial" panose="020B0604020202020204" pitchFamily="34" charset="0"/>
                <a:cs typeface="Arial" panose="020B0604020202020204" pitchFamily="34" charset="0"/>
              </a:rPr>
              <a:t>	Create an online toolkit to provide guidance for jurisdictions 	seeking to create or improve their own overdose spike alerts 	and corresponding public health actions.</a:t>
            </a:r>
          </a:p>
          <a:p>
            <a:endParaRPr lang="en-US" sz="1600" dirty="0"/>
          </a:p>
          <a:p>
            <a:r>
              <a:rPr lang="en-US" dirty="0"/>
              <a:t> </a:t>
            </a:r>
          </a:p>
          <a:p>
            <a:endParaRPr lang="en-US" dirty="0"/>
          </a:p>
        </p:txBody>
      </p:sp>
    </p:spTree>
    <p:extLst>
      <p:ext uri="{BB962C8B-B14F-4D97-AF65-F5344CB8AC3E}">
        <p14:creationId xmlns:p14="http://schemas.microsoft.com/office/powerpoint/2010/main" val="1456332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S CoP- Outbreak Detection Workgroup Call_CL_07-14" id="{DB927C77-F58D-43FA-844B-14B27AEA5D89}" vid="{1C08FA80-C61E-4BA1-BE9A-231EAE416B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1303E31CFB67246959A4F1FCAEBA780" ma:contentTypeVersion="12" ma:contentTypeDescription="Create a new document." ma:contentTypeScope="" ma:versionID="7803712120aae429d1b443f8c7e74f87">
  <xsd:schema xmlns:xsd="http://www.w3.org/2001/XMLSchema" xmlns:xs="http://www.w3.org/2001/XMLSchema" xmlns:p="http://schemas.microsoft.com/office/2006/metadata/properties" xmlns:ns3="9c5ca269-15b0-41fe-86fc-9335240b3aaa" xmlns:ns4="56e1c4a7-5bd6-4478-a67b-27d7fb300641" targetNamespace="http://schemas.microsoft.com/office/2006/metadata/properties" ma:root="true" ma:fieldsID="dce6ba99bf9a2bce33240aae2679d0b7" ns3:_="" ns4:_="">
    <xsd:import namespace="9c5ca269-15b0-41fe-86fc-9335240b3aaa"/>
    <xsd:import namespace="56e1c4a7-5bd6-4478-a67b-27d7fb300641"/>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EventHashCode" minOccurs="0"/>
                <xsd:element ref="ns4:MediaServiceGenerationTim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5ca269-15b0-41fe-86fc-9335240b3aaa"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6e1c4a7-5bd6-4478-a67b-27d7fb300641"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EA33FE0-50F6-442E-ABA3-05DAD5C354FB}">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815DA526-43E2-40FD-BCA2-AB0DA62E797D}">
  <ds:schemaRefs>
    <ds:schemaRef ds:uri="http://schemas.microsoft.com/sharepoint/v3/contenttype/forms"/>
  </ds:schemaRefs>
</ds:datastoreItem>
</file>

<file path=customXml/itemProps3.xml><?xml version="1.0" encoding="utf-8"?>
<ds:datastoreItem xmlns:ds="http://schemas.openxmlformats.org/officeDocument/2006/customXml" ds:itemID="{4442EA36-A33E-4B61-9D59-7D34B85A18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c5ca269-15b0-41fe-86fc-9335240b3aaa"/>
    <ds:schemaRef ds:uri="56e1c4a7-5bd6-4478-a67b-27d7fb3006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IS CoP- Outbreak Detection Workgroup Call_CL_07-14</Template>
  <TotalTime>743</TotalTime>
  <Words>1431</Words>
  <Application>Microsoft Office PowerPoint</Application>
  <PresentationFormat>On-screen Show (4:3)</PresentationFormat>
  <Paragraphs>126</Paragraphs>
  <Slides>15</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Overdose Spike Alert Advisory Group</vt:lpstr>
      <vt:lpstr>Agenda</vt:lpstr>
      <vt:lpstr>Housekeeping </vt:lpstr>
      <vt:lpstr>Guest Presenter</vt:lpstr>
      <vt:lpstr>PowerPoint Presentation</vt:lpstr>
      <vt:lpstr>PowerPoint Presentation</vt:lpstr>
      <vt:lpstr>PowerPoint Presentation</vt:lpstr>
      <vt:lpstr>Guiding Questions</vt:lpstr>
      <vt:lpstr>Discussion</vt:lpstr>
      <vt:lpstr>Discussion Cont’d</vt:lpstr>
      <vt:lpstr>Next Steps  </vt:lpstr>
      <vt:lpstr>PowerPoint Presentation</vt:lpstr>
      <vt:lpstr>Discussion of Key Questions and Priorities cont’d</vt:lpstr>
      <vt:lpstr>Timeline:  August 2020 – July 2021</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Innovative Surveillance Community of Practice</dc:title>
  <dc:creator>Cailyn Lingwall</dc:creator>
  <cp:lastModifiedBy>Megan Toe</cp:lastModifiedBy>
  <cp:revision>18</cp:revision>
  <dcterms:created xsi:type="dcterms:W3CDTF">2020-07-17T15:52:42Z</dcterms:created>
  <dcterms:modified xsi:type="dcterms:W3CDTF">2020-10-28T17:44:02Z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0x010100D1303E31CFB67246959A4F1FCAEBA780</vt:lpwstr>
  </property>
  <property fmtid="{D5CDD505-2E9C-101B-9397-08002B2CF9AE}" pid="3" name="_AdHocReviewCycleID">
    <vt:i4>1330539031</vt:i4>
  </property>
  <property fmtid="{D5CDD505-2E9C-101B-9397-08002B2CF9AE}" pid="4" name="_NewReviewCycle">
    <vt:lpwstr/>
  </property>
  <property fmtid="{D5CDD505-2E9C-101B-9397-08002B2CF9AE}" pid="5" name="_EmailSubject">
    <vt:lpwstr>Touchbase on OD Spike Alert</vt:lpwstr>
  </property>
  <property fmtid="{D5CDD505-2E9C-101B-9397-08002B2CF9AE}" pid="6" name="_AuthorEmail">
    <vt:lpwstr>Sandra.Gonzalez@nebraska.gov</vt:lpwstr>
  </property>
  <property fmtid="{D5CDD505-2E9C-101B-9397-08002B2CF9AE}" pid="7" name="_AuthorEmailDisplayName">
    <vt:lpwstr>Gonzalez, Sandra</vt:lpwstr>
  </property>
</Properties>
</file>