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19"/>
  </p:notesMasterIdLst>
  <p:sldIdLst>
    <p:sldId id="266" r:id="rId5"/>
    <p:sldId id="267" r:id="rId6"/>
    <p:sldId id="268" r:id="rId7"/>
    <p:sldId id="431" r:id="rId8"/>
    <p:sldId id="421" r:id="rId9"/>
    <p:sldId id="404" r:id="rId10"/>
    <p:sldId id="432" r:id="rId11"/>
    <p:sldId id="429" r:id="rId12"/>
    <p:sldId id="425" r:id="rId13"/>
    <p:sldId id="430" r:id="rId14"/>
    <p:sldId id="260" r:id="rId15"/>
    <p:sldId id="417" r:id="rId16"/>
    <p:sldId id="416" r:id="rId17"/>
    <p:sldId id="396" r:id="rId18"/>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ilyn Lingwall" initials="CL" lastIdx="4" clrIdx="0">
    <p:extLst>
      <p:ext uri="{19B8F6BF-5375-455C-9EA6-DF929625EA0E}">
        <p15:presenceInfo xmlns:p15="http://schemas.microsoft.com/office/powerpoint/2012/main" userId="S::clingwall@cste.org::7a30207f-f04a-45ef-8556-7e4811af67bf" providerId="AD"/>
      </p:ext>
    </p:extLst>
  </p:cmAuthor>
  <p:cmAuthor id="2" name="Megan Toe" initials="MT" lastIdx="7" clrIdx="1">
    <p:extLst>
      <p:ext uri="{19B8F6BF-5375-455C-9EA6-DF929625EA0E}">
        <p15:presenceInfo xmlns:p15="http://schemas.microsoft.com/office/powerpoint/2012/main" userId="S::mtoe@cste.org::469e9688-9a7c-482d-98d2-f4a214b58f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2E7ACA-10B5-4BFF-9449-C00F9F0AE387}" v="7" dt="2020-12-09T16:53:35.8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61" autoAdjust="0"/>
    <p:restoredTop sz="75930" autoAdjust="0"/>
  </p:normalViewPr>
  <p:slideViewPr>
    <p:cSldViewPr snapToGrid="0">
      <p:cViewPr varScale="1">
        <p:scale>
          <a:sx n="86" d="100"/>
          <a:sy n="86" d="100"/>
        </p:scale>
        <p:origin x="232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Toe" userId="469e9688-9a7c-482d-98d2-f4a214b58fe3" providerId="ADAL" clId="{102E7ACA-10B5-4BFF-9449-C00F9F0AE387}"/>
    <pc:docChg chg="undo redo custSel addSld delSld modSld sldOrd">
      <pc:chgData name="Megan Toe" userId="469e9688-9a7c-482d-98d2-f4a214b58fe3" providerId="ADAL" clId="{102E7ACA-10B5-4BFF-9449-C00F9F0AE387}" dt="2020-12-09T16:54:54.568" v="2559" actId="5793"/>
      <pc:docMkLst>
        <pc:docMk/>
      </pc:docMkLst>
      <pc:sldChg chg="modSp mod">
        <pc:chgData name="Megan Toe" userId="469e9688-9a7c-482d-98d2-f4a214b58fe3" providerId="ADAL" clId="{102E7ACA-10B5-4BFF-9449-C00F9F0AE387}" dt="2020-12-09T15:45:43.337" v="18" actId="20577"/>
        <pc:sldMkLst>
          <pc:docMk/>
          <pc:sldMk cId="2090152276" sldId="266"/>
        </pc:sldMkLst>
        <pc:spChg chg="mod">
          <ac:chgData name="Megan Toe" userId="469e9688-9a7c-482d-98d2-f4a214b58fe3" providerId="ADAL" clId="{102E7ACA-10B5-4BFF-9449-C00F9F0AE387}" dt="2020-12-09T15:45:43.337" v="18" actId="20577"/>
          <ac:spMkLst>
            <pc:docMk/>
            <pc:sldMk cId="2090152276" sldId="266"/>
            <ac:spMk id="5" creationId="{354C266B-3711-1F4A-8E0C-7AD33B7B9D62}"/>
          </ac:spMkLst>
        </pc:spChg>
      </pc:sldChg>
      <pc:sldChg chg="modSp mod modNotesTx">
        <pc:chgData name="Megan Toe" userId="469e9688-9a7c-482d-98d2-f4a214b58fe3" providerId="ADAL" clId="{102E7ACA-10B5-4BFF-9449-C00F9F0AE387}" dt="2020-12-09T15:48:06.531" v="184" actId="255"/>
        <pc:sldMkLst>
          <pc:docMk/>
          <pc:sldMk cId="2549280846" sldId="267"/>
        </pc:sldMkLst>
        <pc:spChg chg="mod">
          <ac:chgData name="Megan Toe" userId="469e9688-9a7c-482d-98d2-f4a214b58fe3" providerId="ADAL" clId="{102E7ACA-10B5-4BFF-9449-C00F9F0AE387}" dt="2020-12-09T15:48:06.531" v="184" actId="255"/>
          <ac:spMkLst>
            <pc:docMk/>
            <pc:sldMk cId="2549280846" sldId="267"/>
            <ac:spMk id="3" creationId="{42D520DA-088C-E64C-97DD-9C49F127E833}"/>
          </ac:spMkLst>
        </pc:spChg>
      </pc:sldChg>
      <pc:sldChg chg="modSp mod">
        <pc:chgData name="Megan Toe" userId="469e9688-9a7c-482d-98d2-f4a214b58fe3" providerId="ADAL" clId="{102E7ACA-10B5-4BFF-9449-C00F9F0AE387}" dt="2020-12-09T15:48:17.195" v="185" actId="20577"/>
        <pc:sldMkLst>
          <pc:docMk/>
          <pc:sldMk cId="1997508111" sldId="268"/>
        </pc:sldMkLst>
        <pc:spChg chg="mod">
          <ac:chgData name="Megan Toe" userId="469e9688-9a7c-482d-98d2-f4a214b58fe3" providerId="ADAL" clId="{102E7ACA-10B5-4BFF-9449-C00F9F0AE387}" dt="2020-12-09T15:48:17.195" v="185" actId="20577"/>
          <ac:spMkLst>
            <pc:docMk/>
            <pc:sldMk cId="1997508111" sldId="268"/>
            <ac:spMk id="6" creationId="{A47F76EF-89CE-44A7-8BF6-1FE9ECC5C95C}"/>
          </ac:spMkLst>
        </pc:spChg>
      </pc:sldChg>
      <pc:sldChg chg="del">
        <pc:chgData name="Megan Toe" userId="469e9688-9a7c-482d-98d2-f4a214b58fe3" providerId="ADAL" clId="{102E7ACA-10B5-4BFF-9449-C00F9F0AE387}" dt="2020-12-09T15:48:26.558" v="187" actId="2696"/>
        <pc:sldMkLst>
          <pc:docMk/>
          <pc:sldMk cId="1860434587" sldId="401"/>
        </pc:sldMkLst>
      </pc:sldChg>
      <pc:sldChg chg="modSp mod ord modNotesTx">
        <pc:chgData name="Megan Toe" userId="469e9688-9a7c-482d-98d2-f4a214b58fe3" providerId="ADAL" clId="{102E7ACA-10B5-4BFF-9449-C00F9F0AE387}" dt="2020-12-09T16:35:00.105" v="1054" actId="12"/>
        <pc:sldMkLst>
          <pc:docMk/>
          <pc:sldMk cId="1074053941" sldId="404"/>
        </pc:sldMkLst>
        <pc:spChg chg="mod">
          <ac:chgData name="Megan Toe" userId="469e9688-9a7c-482d-98d2-f4a214b58fe3" providerId="ADAL" clId="{102E7ACA-10B5-4BFF-9449-C00F9F0AE387}" dt="2020-12-09T16:29:20.857" v="246" actId="20577"/>
          <ac:spMkLst>
            <pc:docMk/>
            <pc:sldMk cId="1074053941" sldId="404"/>
            <ac:spMk id="3" creationId="{81F4C7D1-1D56-45E8-B5D1-71C71EE93C61}"/>
          </ac:spMkLst>
        </pc:spChg>
        <pc:spChg chg="mod">
          <ac:chgData name="Megan Toe" userId="469e9688-9a7c-482d-98d2-f4a214b58fe3" providerId="ADAL" clId="{102E7ACA-10B5-4BFF-9449-C00F9F0AE387}" dt="2020-12-09T16:34:28.611" v="1020" actId="255"/>
          <ac:spMkLst>
            <pc:docMk/>
            <pc:sldMk cId="1074053941" sldId="404"/>
            <ac:spMk id="4" creationId="{E6A23EA6-18A9-FA45-830A-9353F792789C}"/>
          </ac:spMkLst>
        </pc:spChg>
      </pc:sldChg>
      <pc:sldChg chg="ord">
        <pc:chgData name="Megan Toe" userId="469e9688-9a7c-482d-98d2-f4a214b58fe3" providerId="ADAL" clId="{102E7ACA-10B5-4BFF-9449-C00F9F0AE387}" dt="2020-12-09T16:45:27.089" v="2080"/>
        <pc:sldMkLst>
          <pc:docMk/>
          <pc:sldMk cId="2264611818" sldId="425"/>
        </pc:sldMkLst>
      </pc:sldChg>
      <pc:sldChg chg="del">
        <pc:chgData name="Megan Toe" userId="469e9688-9a7c-482d-98d2-f4a214b58fe3" providerId="ADAL" clId="{102E7ACA-10B5-4BFF-9449-C00F9F0AE387}" dt="2020-12-09T15:48:23.715" v="186" actId="2696"/>
        <pc:sldMkLst>
          <pc:docMk/>
          <pc:sldMk cId="1008516909" sldId="426"/>
        </pc:sldMkLst>
      </pc:sldChg>
      <pc:sldChg chg="modSp mod modNotesTx">
        <pc:chgData name="Megan Toe" userId="469e9688-9a7c-482d-98d2-f4a214b58fe3" providerId="ADAL" clId="{102E7ACA-10B5-4BFF-9449-C00F9F0AE387}" dt="2020-12-09T16:45:15.987" v="2078" actId="313"/>
        <pc:sldMkLst>
          <pc:docMk/>
          <pc:sldMk cId="3204397626" sldId="429"/>
        </pc:sldMkLst>
        <pc:spChg chg="mod">
          <ac:chgData name="Megan Toe" userId="469e9688-9a7c-482d-98d2-f4a214b58fe3" providerId="ADAL" clId="{102E7ACA-10B5-4BFF-9449-C00F9F0AE387}" dt="2020-12-09T16:35:43.062" v="1085" actId="20577"/>
          <ac:spMkLst>
            <pc:docMk/>
            <pc:sldMk cId="3204397626" sldId="429"/>
            <ac:spMk id="3" creationId="{81F4C7D1-1D56-45E8-B5D1-71C71EE93C61}"/>
          </ac:spMkLst>
        </pc:spChg>
        <pc:spChg chg="mod">
          <ac:chgData name="Megan Toe" userId="469e9688-9a7c-482d-98d2-f4a214b58fe3" providerId="ADAL" clId="{102E7ACA-10B5-4BFF-9449-C00F9F0AE387}" dt="2020-12-09T16:44:50.257" v="2020" actId="207"/>
          <ac:spMkLst>
            <pc:docMk/>
            <pc:sldMk cId="3204397626" sldId="429"/>
            <ac:spMk id="4" creationId="{E6A23EA6-18A9-FA45-830A-9353F792789C}"/>
          </ac:spMkLst>
        </pc:spChg>
      </pc:sldChg>
      <pc:sldChg chg="modSp mod">
        <pc:chgData name="Megan Toe" userId="469e9688-9a7c-482d-98d2-f4a214b58fe3" providerId="ADAL" clId="{102E7ACA-10B5-4BFF-9449-C00F9F0AE387}" dt="2020-12-09T16:47:36.025" v="2454" actId="20577"/>
        <pc:sldMkLst>
          <pc:docMk/>
          <pc:sldMk cId="2643431422" sldId="430"/>
        </pc:sldMkLst>
        <pc:spChg chg="mod">
          <ac:chgData name="Megan Toe" userId="469e9688-9a7c-482d-98d2-f4a214b58fe3" providerId="ADAL" clId="{102E7ACA-10B5-4BFF-9449-C00F9F0AE387}" dt="2020-12-09T16:47:36.025" v="2454" actId="20577"/>
          <ac:spMkLst>
            <pc:docMk/>
            <pc:sldMk cId="2643431422" sldId="430"/>
            <ac:spMk id="3" creationId="{0AEAA6C9-1E7C-4F58-82EE-8E51925033BE}"/>
          </ac:spMkLst>
        </pc:spChg>
      </pc:sldChg>
      <pc:sldChg chg="modSp mod">
        <pc:chgData name="Megan Toe" userId="469e9688-9a7c-482d-98d2-f4a214b58fe3" providerId="ADAL" clId="{102E7ACA-10B5-4BFF-9449-C00F9F0AE387}" dt="2020-12-09T15:48:43.058" v="218" actId="20577"/>
        <pc:sldMkLst>
          <pc:docMk/>
          <pc:sldMk cId="1021678591" sldId="431"/>
        </pc:sldMkLst>
        <pc:spChg chg="mod">
          <ac:chgData name="Megan Toe" userId="469e9688-9a7c-482d-98d2-f4a214b58fe3" providerId="ADAL" clId="{102E7ACA-10B5-4BFF-9449-C00F9F0AE387}" dt="2020-12-09T15:48:43.058" v="218" actId="20577"/>
          <ac:spMkLst>
            <pc:docMk/>
            <pc:sldMk cId="1021678591" sldId="431"/>
            <ac:spMk id="4" creationId="{E6A23EA6-18A9-FA45-830A-9353F792789C}"/>
          </ac:spMkLst>
        </pc:spChg>
      </pc:sldChg>
      <pc:sldChg chg="modSp new mod">
        <pc:chgData name="Megan Toe" userId="469e9688-9a7c-482d-98d2-f4a214b58fe3" providerId="ADAL" clId="{102E7ACA-10B5-4BFF-9449-C00F9F0AE387}" dt="2020-12-09T16:54:54.568" v="2559" actId="5793"/>
        <pc:sldMkLst>
          <pc:docMk/>
          <pc:sldMk cId="1682638041" sldId="432"/>
        </pc:sldMkLst>
        <pc:spChg chg="mod">
          <ac:chgData name="Megan Toe" userId="469e9688-9a7c-482d-98d2-f4a214b58fe3" providerId="ADAL" clId="{102E7ACA-10B5-4BFF-9449-C00F9F0AE387}" dt="2020-12-09T16:53:44.623" v="2536" actId="20577"/>
          <ac:spMkLst>
            <pc:docMk/>
            <pc:sldMk cId="1682638041" sldId="432"/>
            <ac:spMk id="2" creationId="{DFA3246C-8EFC-4707-9258-322A46006A86}"/>
          </ac:spMkLst>
        </pc:spChg>
        <pc:spChg chg="mod">
          <ac:chgData name="Megan Toe" userId="469e9688-9a7c-482d-98d2-f4a214b58fe3" providerId="ADAL" clId="{102E7ACA-10B5-4BFF-9449-C00F9F0AE387}" dt="2020-12-09T16:54:54.568" v="2559" actId="5793"/>
          <ac:spMkLst>
            <pc:docMk/>
            <pc:sldMk cId="1682638041" sldId="432"/>
            <ac:spMk id="3" creationId="{47E1101D-F153-4C51-9E35-4DBA48F8CF8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7DFD62-CCAF-4D72-8B18-E4E5E385A8B5}" type="datetimeFigureOut">
              <a:rPr lang="en-US" smtClean="0"/>
              <a:t>12/9/2020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395392-1687-4020-AE3D-305B4FD4B968}" type="slidenum">
              <a:rPr lang="en-US" smtClean="0"/>
              <a:t>‹#›</a:t>
            </a:fld>
            <a:endParaRPr lang="en-US"/>
          </a:p>
        </p:txBody>
      </p:sp>
    </p:spTree>
    <p:extLst>
      <p:ext uri="{BB962C8B-B14F-4D97-AF65-F5344CB8AC3E}">
        <p14:creationId xmlns:p14="http://schemas.microsoft.com/office/powerpoint/2010/main" val="3936796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2</a:t>
            </a:fld>
            <a:endParaRPr lang="en-US"/>
          </a:p>
        </p:txBody>
      </p:sp>
    </p:spTree>
    <p:extLst>
      <p:ext uri="{BB962C8B-B14F-4D97-AF65-F5344CB8AC3E}">
        <p14:creationId xmlns:p14="http://schemas.microsoft.com/office/powerpoint/2010/main" val="1043616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4</a:t>
            </a:fld>
            <a:endParaRPr lang="en-US"/>
          </a:p>
        </p:txBody>
      </p:sp>
    </p:spTree>
    <p:extLst>
      <p:ext uri="{BB962C8B-B14F-4D97-AF65-F5344CB8AC3E}">
        <p14:creationId xmlns:p14="http://schemas.microsoft.com/office/powerpoint/2010/main" val="1829409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5</a:t>
            </a:fld>
            <a:endParaRPr lang="en-US"/>
          </a:p>
        </p:txBody>
      </p:sp>
    </p:spTree>
    <p:extLst>
      <p:ext uri="{BB962C8B-B14F-4D97-AF65-F5344CB8AC3E}">
        <p14:creationId xmlns:p14="http://schemas.microsoft.com/office/powerpoint/2010/main" val="37939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CONSULTANT ROLE AND TIMELINE</a:t>
            </a:r>
          </a:p>
          <a:p>
            <a:pPr marL="171450" indent="-171450">
              <a:buFont typeface="Arial" panose="020B0604020202020204" pitchFamily="34" charset="0"/>
              <a:buChar char="•"/>
            </a:pP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6</a:t>
            </a:fld>
            <a:endParaRPr lang="en-US"/>
          </a:p>
        </p:txBody>
      </p:sp>
    </p:spTree>
    <p:extLst>
      <p:ext uri="{BB962C8B-B14F-4D97-AF65-F5344CB8AC3E}">
        <p14:creationId xmlns:p14="http://schemas.microsoft.com/office/powerpoint/2010/main" val="2759938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CONSULTANT ROLE AND TIMELINE</a:t>
            </a:r>
          </a:p>
          <a:p>
            <a:pPr marL="171450" indent="-171450">
              <a:buFont typeface="Arial" panose="020B0604020202020204" pitchFamily="34" charset="0"/>
              <a:buChar char="•"/>
            </a:pPr>
            <a:r>
              <a:rPr lang="en-US" dirty="0"/>
              <a:t>Final draft questionnaire and audience shared for final Advisory Group review in late Jan, responses collected through Feb</a:t>
            </a:r>
          </a:p>
          <a:p>
            <a:pPr marL="171450" indent="-171450">
              <a:buFont typeface="Arial" panose="020B0604020202020204" pitchFamily="34" charset="0"/>
              <a:buChar char="•"/>
            </a:pPr>
            <a:r>
              <a:rPr lang="en-US" dirty="0"/>
              <a:t>Focus groups &amp; KII completed in Feb/early March</a:t>
            </a:r>
          </a:p>
          <a:p>
            <a:pPr marL="171450" indent="-171450">
              <a:buFont typeface="Arial" panose="020B0604020202020204" pitchFamily="34" charset="0"/>
              <a:buChar char="•"/>
            </a:pPr>
            <a:r>
              <a:rPr lang="en-US" dirty="0"/>
              <a:t>March 2021, consultant shares summary results with Advisory Group</a:t>
            </a:r>
          </a:p>
          <a:p>
            <a:pPr marL="171450" indent="-171450">
              <a:buFont typeface="Arial" panose="020B0604020202020204" pitchFamily="34" charset="0"/>
              <a:buChar char="•"/>
            </a:pPr>
            <a:r>
              <a:rPr lang="en-US" dirty="0"/>
              <a:t>(overlapping timeline in Feb 2021) Advisory Group discusses toolkit scope and initial framework on Feb 2021 call while landscape analysis is “in the field”</a:t>
            </a:r>
          </a:p>
        </p:txBody>
      </p:sp>
      <p:sp>
        <p:nvSpPr>
          <p:cNvPr id="4" name="Slide Number Placeholder 3"/>
          <p:cNvSpPr>
            <a:spLocks noGrp="1"/>
          </p:cNvSpPr>
          <p:nvPr>
            <p:ph type="sldNum" sz="quarter" idx="5"/>
          </p:nvPr>
        </p:nvSpPr>
        <p:spPr/>
        <p:txBody>
          <a:bodyPr/>
          <a:lstStyle/>
          <a:p>
            <a:fld id="{4FD3AFEE-6A18-411B-ADFB-ED96A1C6D085}" type="slidenum">
              <a:rPr lang="en-US" smtClean="0"/>
              <a:t>8</a:t>
            </a:fld>
            <a:endParaRPr lang="en-US"/>
          </a:p>
        </p:txBody>
      </p:sp>
    </p:spTree>
    <p:extLst>
      <p:ext uri="{BB962C8B-B14F-4D97-AF65-F5344CB8AC3E}">
        <p14:creationId xmlns:p14="http://schemas.microsoft.com/office/powerpoint/2010/main" val="714404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9</a:t>
            </a:fld>
            <a:endParaRPr lang="en-US"/>
          </a:p>
        </p:txBody>
      </p:sp>
    </p:spTree>
    <p:extLst>
      <p:ext uri="{BB962C8B-B14F-4D97-AF65-F5344CB8AC3E}">
        <p14:creationId xmlns:p14="http://schemas.microsoft.com/office/powerpoint/2010/main" val="3733574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11</a:t>
            </a:fld>
            <a:endParaRPr lang="en-US"/>
          </a:p>
        </p:txBody>
      </p:sp>
    </p:spTree>
    <p:extLst>
      <p:ext uri="{BB962C8B-B14F-4D97-AF65-F5344CB8AC3E}">
        <p14:creationId xmlns:p14="http://schemas.microsoft.com/office/powerpoint/2010/main" val="2644185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1. Overarching questions to address</a:t>
            </a:r>
            <a:endParaRPr lang="en-US" dirty="0">
              <a:cs typeface="Calibri"/>
            </a:endParaRPr>
          </a:p>
          <a:p>
            <a:pPr lvl="1"/>
            <a:r>
              <a:rPr lang="en-US" dirty="0" err="1"/>
              <a:t>A.What</a:t>
            </a:r>
            <a:r>
              <a:rPr lang="en-US" dirty="0"/>
              <a:t> are the key needs?</a:t>
            </a:r>
            <a:endParaRPr lang="en-US" dirty="0">
              <a:cs typeface="Calibri" panose="020F0502020204030204"/>
            </a:endParaRPr>
          </a:p>
          <a:p>
            <a:pPr lvl="1"/>
            <a:r>
              <a:rPr lang="en-US" dirty="0" err="1"/>
              <a:t>B.What</a:t>
            </a:r>
            <a:r>
              <a:rPr lang="en-US" dirty="0"/>
              <a:t> are the key questions to be addressed?</a:t>
            </a:r>
            <a:endParaRPr lang="en-US" dirty="0">
              <a:cs typeface="Calibri" panose="020F0502020204030204"/>
            </a:endParaRPr>
          </a:p>
          <a:p>
            <a:r>
              <a:rPr lang="en-US" dirty="0"/>
              <a:t>2.Key Objectives for Consideration</a:t>
            </a:r>
            <a:endParaRPr lang="en-US" dirty="0">
              <a:cs typeface="Calibri"/>
            </a:endParaRPr>
          </a:p>
          <a:p>
            <a:pPr lvl="1"/>
            <a:r>
              <a:rPr lang="en-US" dirty="0" err="1"/>
              <a:t>A.Identify</a:t>
            </a:r>
            <a:r>
              <a:rPr lang="en-US" dirty="0"/>
              <a:t> data sources determined to be useful for identifying overdose clusters/spikes.</a:t>
            </a:r>
            <a:endParaRPr lang="en-US" dirty="0">
              <a:cs typeface="Calibri" panose="020F0502020204030204"/>
            </a:endParaRPr>
          </a:p>
          <a:p>
            <a:pPr lvl="1"/>
            <a:r>
              <a:rPr lang="en-US" dirty="0" err="1"/>
              <a:t>B.Identify</a:t>
            </a:r>
            <a:r>
              <a:rPr lang="en-US" dirty="0"/>
              <a:t> various jurisdictional practices, determine current and anticipated surveillance and epidemiologic needs, and develop guidance for identifying drug overdose clusters/creating alerts.</a:t>
            </a:r>
            <a:endParaRPr lang="en-US" dirty="0">
              <a:cs typeface="Calibri" panose="020F0502020204030204"/>
            </a:endParaRPr>
          </a:p>
          <a:p>
            <a:pPr lvl="1"/>
            <a:r>
              <a:rPr lang="en-US" dirty="0" err="1"/>
              <a:t>C.Describe</a:t>
            </a:r>
            <a:r>
              <a:rPr lang="en-US" dirty="0"/>
              <a:t> statistical methods and thresholds for identifying meaningful alerts statewide and in local jurisdictions.</a:t>
            </a:r>
            <a:endParaRPr lang="en-US" dirty="0">
              <a:cs typeface="Calibri" panose="020F0502020204030204"/>
            </a:endParaRPr>
          </a:p>
          <a:p>
            <a:pPr lvl="1"/>
            <a:r>
              <a:rPr lang="en-US" dirty="0" err="1"/>
              <a:t>D.Present</a:t>
            </a:r>
            <a:r>
              <a:rPr lang="en-US" dirty="0"/>
              <a:t> steps that jurisdictions have found useful for ongoing epidemiologic investigations following identification of overdose spikes/clusters.</a:t>
            </a:r>
            <a:endParaRPr lang="en-US" dirty="0">
              <a:cs typeface="Calibri" panose="020F0502020204030204"/>
            </a:endParaRPr>
          </a:p>
          <a:p>
            <a:pPr lvl="1"/>
            <a:r>
              <a:rPr lang="en-US" dirty="0" err="1"/>
              <a:t>E.Provide</a:t>
            </a:r>
            <a:r>
              <a:rPr lang="en-US" dirty="0"/>
              <a:t> guidance working with various stakeholders to communicate about alerts and help guide response efforts. </a:t>
            </a:r>
            <a:endParaRPr lang="en-US" dirty="0">
              <a:cs typeface="Calibri" panose="020F0502020204030204"/>
            </a:endParaRPr>
          </a:p>
          <a:p>
            <a:pPr lvl="1"/>
            <a:r>
              <a:rPr lang="en-US" dirty="0" err="1"/>
              <a:t>F.Determine</a:t>
            </a:r>
            <a:r>
              <a:rPr lang="en-US" dirty="0"/>
              <a:t> how identification of alerts has led to prevention and response efforts successfully and without success, describing practices that could be beneficial to state and local health departments.</a:t>
            </a:r>
            <a:endParaRPr lang="en-US" dirty="0">
              <a:cs typeface="Calibri" panose="020F0502020204030204"/>
            </a:endParaRPr>
          </a:p>
          <a:p>
            <a:pPr lvl="1"/>
            <a:endParaRPr lang="en-US" dirty="0">
              <a:cs typeface="Calibri" panose="020F0502020204030204"/>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12</a:t>
            </a:fld>
            <a:endParaRPr lang="en-US"/>
          </a:p>
        </p:txBody>
      </p:sp>
    </p:spTree>
    <p:extLst>
      <p:ext uri="{BB962C8B-B14F-4D97-AF65-F5344CB8AC3E}">
        <p14:creationId xmlns:p14="http://schemas.microsoft.com/office/powerpoint/2010/main" val="2914910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Consultant works on the landscape analysis, sharing drafts, seeking input and feedback from advisory group on monthly calls and via email in between calls.</a:t>
            </a:r>
          </a:p>
          <a:p>
            <a:r>
              <a:rPr lang="en-US" dirty="0"/>
              <a:t>– expected that the plan for functionally testing the substantive guidance will be the draft (pdf or word document) version as a series of mini pilots or field testing to ensure accuracy, clarity and usability. Draft standard questions to solicit feedback from testers and identify who will participate.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Conference feedback approach: – feedback solicited will be focused and framed as part of a presentation asking specific questions for this final “pre-rollout” stage. </a:t>
            </a:r>
          </a:p>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13</a:t>
            </a:fld>
            <a:endParaRPr lang="en-US"/>
          </a:p>
        </p:txBody>
      </p:sp>
    </p:spTree>
    <p:extLst>
      <p:ext uri="{BB962C8B-B14F-4D97-AF65-F5344CB8AC3E}">
        <p14:creationId xmlns:p14="http://schemas.microsoft.com/office/powerpoint/2010/main" val="507085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Aim to convene a session at the CSTE Annual Conference in June 2021 to present guidance to identify overdose spikes and take appropriate actions.  Following the conference presentation and discussion, the online toolkit will be finalized and disseminated in Summer 2021.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2C299A-1496-4821-9438-355A905927A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0075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0697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61"/>
            <a:ext cx="6109650" cy="906463"/>
          </a:xfrm>
          <a:prstGeom prst="rect">
            <a:avLst/>
          </a:prstGeom>
        </p:spPr>
        <p:txBody>
          <a:bodyPr anchor="ctr">
            <a:normAutofit/>
          </a:bodyPr>
          <a:lstStyle>
            <a:lvl1pPr marL="0" indent="0" algn="ctr">
              <a:buNone/>
              <a:defRPr sz="2025"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291696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4" r:id="rId2"/>
    <p:sldLayoutId id="2147483677" r:id="rId3"/>
    <p:sldLayoutId id="2147483676" r:id="rId4"/>
    <p:sldLayoutId id="2147483675" r:id="rId5"/>
    <p:sldLayoutId id="2147483678"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cste.or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F8A72-4282-9247-B76B-2C9A27CAE3BD}"/>
              </a:ext>
            </a:extLst>
          </p:cNvPr>
          <p:cNvSpPr>
            <a:spLocks noGrp="1"/>
          </p:cNvSpPr>
          <p:nvPr>
            <p:ph type="ctrTitle"/>
          </p:nvPr>
        </p:nvSpPr>
        <p:spPr>
          <a:xfrm>
            <a:off x="476464" y="462742"/>
            <a:ext cx="8191072" cy="809179"/>
          </a:xfrm>
        </p:spPr>
        <p:txBody>
          <a:bodyPr>
            <a:normAutofit/>
          </a:bodyPr>
          <a:lstStyle/>
          <a:p>
            <a:pPr algn="ctr"/>
            <a:r>
              <a:rPr lang="en-US" sz="3800" dirty="0"/>
              <a:t>Overdose Spike Alert Advisory Group</a:t>
            </a:r>
          </a:p>
        </p:txBody>
      </p:sp>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592201" y="1995822"/>
            <a:ext cx="8191072" cy="538447"/>
          </a:xfrm>
        </p:spPr>
        <p:txBody>
          <a:bodyPr>
            <a:noAutofit/>
          </a:bodyPr>
          <a:lstStyle/>
          <a:p>
            <a:pPr algn="ctr"/>
            <a:r>
              <a:rPr lang="en-US" sz="2400" dirty="0"/>
              <a:t>December 9, 2020 at 1:00 pm ET</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42D520DA-088C-E64C-97DD-9C49F127E833}"/>
              </a:ext>
            </a:extLst>
          </p:cNvPr>
          <p:cNvSpPr>
            <a:spLocks noGrp="1"/>
          </p:cNvSpPr>
          <p:nvPr>
            <p:ph idx="1"/>
          </p:nvPr>
        </p:nvSpPr>
        <p:spPr>
          <a:xfrm>
            <a:off x="250256" y="1687606"/>
            <a:ext cx="8643488" cy="3724835"/>
          </a:xfrm>
        </p:spPr>
        <p:txBody>
          <a:bodyPr>
            <a:noAutofit/>
          </a:bodyPr>
          <a:lstStyle/>
          <a:p>
            <a:pPr marL="514350" lvl="0" indent="-514350">
              <a:buAutoNum type="romanUcPeriod"/>
            </a:pPr>
            <a:r>
              <a:rPr lang="en-US" sz="2800" dirty="0"/>
              <a:t>Welcome and Introductions</a:t>
            </a:r>
          </a:p>
          <a:p>
            <a:pPr marL="514350" indent="-514350">
              <a:buFont typeface="+mj-lt"/>
              <a:buAutoNum type="romanUcPeriod"/>
            </a:pPr>
            <a:r>
              <a:rPr lang="en-US" sz="2800" dirty="0"/>
              <a:t>Overview of Basecamp</a:t>
            </a:r>
          </a:p>
          <a:p>
            <a:pPr marL="514350" indent="-514350">
              <a:buFont typeface="+mj-lt"/>
              <a:buAutoNum type="romanUcPeriod"/>
            </a:pPr>
            <a:r>
              <a:rPr lang="en-US" sz="2800" dirty="0"/>
              <a:t>Group Discussion: Landscape Analysis Planning</a:t>
            </a:r>
          </a:p>
          <a:p>
            <a:pPr marL="514350" indent="-514350">
              <a:buFont typeface="+mj-lt"/>
              <a:buAutoNum type="romanUcPeriod"/>
            </a:pPr>
            <a:r>
              <a:rPr lang="en-US" sz="2800" dirty="0"/>
              <a:t>Next Steps</a:t>
            </a:r>
          </a:p>
          <a:p>
            <a:pPr marL="571500" lvl="0" indent="-571500">
              <a:lnSpc>
                <a:spcPct val="150000"/>
              </a:lnSpc>
              <a:buFont typeface="+mj-lt"/>
              <a:buAutoNum type="romanUcPeriod"/>
            </a:pPr>
            <a:endParaRPr lang="en-US" sz="2000" dirty="0"/>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2570-EA30-0C4B-94DC-3ACBE583994E}"/>
              </a:ext>
            </a:extLst>
          </p:cNvPr>
          <p:cNvSpPr>
            <a:spLocks noGrp="1"/>
          </p:cNvSpPr>
          <p:nvPr>
            <p:ph type="title"/>
          </p:nvPr>
        </p:nvSpPr>
        <p:spPr/>
        <p:txBody>
          <a:bodyPr/>
          <a:lstStyle/>
          <a:p>
            <a:r>
              <a:rPr lang="en-US" sz="3500" dirty="0"/>
              <a:t>Housekeeping </a:t>
            </a:r>
          </a:p>
        </p:txBody>
      </p:sp>
      <p:sp>
        <p:nvSpPr>
          <p:cNvPr id="6" name="Content Placeholder 5">
            <a:extLst>
              <a:ext uri="{FF2B5EF4-FFF2-40B4-BE49-F238E27FC236}">
                <a16:creationId xmlns:a16="http://schemas.microsoft.com/office/drawing/2014/main" id="{A47F76EF-89CE-44A7-8BF6-1FE9ECC5C95C}"/>
              </a:ext>
            </a:extLst>
          </p:cNvPr>
          <p:cNvSpPr>
            <a:spLocks noGrp="1"/>
          </p:cNvSpPr>
          <p:nvPr>
            <p:ph idx="1"/>
          </p:nvPr>
        </p:nvSpPr>
        <p:spPr>
          <a:xfrm>
            <a:off x="423718" y="2029630"/>
            <a:ext cx="8438998" cy="3469306"/>
          </a:xfrm>
        </p:spPr>
        <p:txBody>
          <a:bodyPr>
            <a:normAutofit/>
          </a:bodyPr>
          <a:lstStyle/>
          <a:p>
            <a:r>
              <a:rPr lang="en-US" sz="2000" dirty="0"/>
              <a:t>To minimize background noise, </a:t>
            </a:r>
            <a:r>
              <a:rPr lang="en-US" sz="2000" b="1" u="sng" dirty="0">
                <a:solidFill>
                  <a:srgbClr val="C00000"/>
                </a:solidFill>
              </a:rPr>
              <a:t>please ensure that your lines are muted. </a:t>
            </a:r>
          </a:p>
          <a:p>
            <a:pPr lvl="1"/>
            <a:r>
              <a:rPr lang="en-US" sz="1600" i="1" dirty="0">
                <a:solidFill>
                  <a:schemeClr val="tx1"/>
                </a:solidFill>
              </a:rPr>
              <a:t>You can mute your line either by muting your personal phone line OR, if connected by computer audio -clicking the microphone icon to the right of your name onscreen  </a:t>
            </a:r>
          </a:p>
          <a:p>
            <a:pPr marL="228600" lvl="1">
              <a:lnSpc>
                <a:spcPct val="150000"/>
              </a:lnSpc>
            </a:pPr>
            <a:r>
              <a:rPr lang="en-US" dirty="0"/>
              <a:t>Please note that this call is being recorded for note-taking purposes. </a:t>
            </a:r>
          </a:p>
          <a:p>
            <a:pPr marL="228600" lvl="1">
              <a:lnSpc>
                <a:spcPct val="150000"/>
              </a:lnSpc>
            </a:pPr>
            <a:r>
              <a:rPr lang="en-US" b="1" dirty="0"/>
              <a:t>Introductions, please provide your:</a:t>
            </a:r>
          </a:p>
          <a:p>
            <a:pPr marL="685800" lvl="2"/>
            <a:r>
              <a:rPr lang="en-US" dirty="0"/>
              <a:t>Name &amp; Jurisdiction</a:t>
            </a:r>
          </a:p>
        </p:txBody>
      </p:sp>
    </p:spTree>
    <p:extLst>
      <p:ext uri="{BB962C8B-B14F-4D97-AF65-F5344CB8AC3E}">
        <p14:creationId xmlns:p14="http://schemas.microsoft.com/office/powerpoint/2010/main" val="1997508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866490" y="2902998"/>
            <a:ext cx="6109650" cy="597626"/>
          </a:xfrm>
        </p:spPr>
        <p:txBody>
          <a:bodyPr>
            <a:normAutofit lnSpcReduction="10000"/>
          </a:bodyPr>
          <a:lstStyle/>
          <a:p>
            <a:r>
              <a:rPr lang="en-US" sz="3800" b="1" dirty="0"/>
              <a:t>Group Basecamp</a:t>
            </a:r>
          </a:p>
          <a:p>
            <a:endParaRPr lang="en-US" dirty="0"/>
          </a:p>
        </p:txBody>
      </p:sp>
    </p:spTree>
    <p:extLst>
      <p:ext uri="{BB962C8B-B14F-4D97-AF65-F5344CB8AC3E}">
        <p14:creationId xmlns:p14="http://schemas.microsoft.com/office/powerpoint/2010/main" val="1021678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866490" y="2902998"/>
            <a:ext cx="6109650" cy="597626"/>
          </a:xfrm>
        </p:spPr>
        <p:txBody>
          <a:bodyPr>
            <a:normAutofit lnSpcReduction="10000"/>
          </a:bodyPr>
          <a:lstStyle/>
          <a:p>
            <a:r>
              <a:rPr lang="en-US" sz="3800" b="1" dirty="0"/>
              <a:t>Group Discussion</a:t>
            </a:r>
          </a:p>
          <a:p>
            <a:endParaRPr lang="en-US" dirty="0"/>
          </a:p>
        </p:txBody>
      </p:sp>
    </p:spTree>
    <p:extLst>
      <p:ext uri="{BB962C8B-B14F-4D97-AF65-F5344CB8AC3E}">
        <p14:creationId xmlns:p14="http://schemas.microsoft.com/office/powerpoint/2010/main" val="2836556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F4C7D1-1D56-45E8-B5D1-71C71EE93C61}"/>
              </a:ext>
            </a:extLst>
          </p:cNvPr>
          <p:cNvSpPr>
            <a:spLocks noGrp="1"/>
          </p:cNvSpPr>
          <p:nvPr>
            <p:ph type="title"/>
          </p:nvPr>
        </p:nvSpPr>
        <p:spPr>
          <a:xfrm>
            <a:off x="243659" y="255082"/>
            <a:ext cx="6200684" cy="871355"/>
          </a:xfrm>
        </p:spPr>
        <p:txBody>
          <a:bodyPr/>
          <a:lstStyle/>
          <a:p>
            <a:r>
              <a:rPr lang="en-US" sz="3500" dirty="0"/>
              <a:t>Landscape Analysis Purpose</a:t>
            </a:r>
          </a:p>
        </p:txBody>
      </p:sp>
      <p:sp>
        <p:nvSpPr>
          <p:cNvPr id="4" name="Text Placeholder 3">
            <a:extLst>
              <a:ext uri="{FF2B5EF4-FFF2-40B4-BE49-F238E27FC236}">
                <a16:creationId xmlns:a16="http://schemas.microsoft.com/office/drawing/2014/main" id="{E6A23EA6-18A9-FA45-830A-9353F792789C}"/>
              </a:ext>
            </a:extLst>
          </p:cNvPr>
          <p:cNvSpPr>
            <a:spLocks noGrp="1"/>
          </p:cNvSpPr>
          <p:nvPr>
            <p:ph idx="1"/>
          </p:nvPr>
        </p:nvSpPr>
        <p:spPr>
          <a:xfrm>
            <a:off x="250256" y="1671597"/>
            <a:ext cx="8643488" cy="4270687"/>
          </a:xfrm>
        </p:spPr>
        <p:txBody>
          <a:bodyPr>
            <a:normAutofit fontScale="92500" lnSpcReduction="10000"/>
          </a:bodyPr>
          <a:lstStyle/>
          <a:p>
            <a:pPr marL="0" indent="0">
              <a:buNone/>
            </a:pPr>
            <a:r>
              <a:rPr lang="en-US" dirty="0">
                <a:solidFill>
                  <a:srgbClr val="201F1E"/>
                </a:solidFill>
                <a:ea typeface="Calibri" panose="020F0502020204030204" pitchFamily="34" charset="0"/>
              </a:rPr>
              <a:t>The objective of the landscape analysis is to identify current practices to inform the development of a toolkit.</a:t>
            </a:r>
          </a:p>
          <a:p>
            <a:pPr marL="0" indent="0">
              <a:buNone/>
            </a:pPr>
            <a:r>
              <a:rPr lang="en-US" dirty="0">
                <a:solidFill>
                  <a:srgbClr val="201F1E"/>
                </a:solidFill>
                <a:ea typeface="Calibri" panose="020F0502020204030204" pitchFamily="34" charset="0"/>
              </a:rPr>
              <a:t>Via the landscape analysis, we seek to learn:</a:t>
            </a:r>
          </a:p>
          <a:p>
            <a:pPr marL="0" indent="0">
              <a:buNone/>
            </a:pPr>
            <a:endParaRPr lang="en-US" sz="2200" dirty="0">
              <a:solidFill>
                <a:srgbClr val="201F1E"/>
              </a:solidFill>
              <a:ea typeface="Calibri" panose="020F0502020204030204" pitchFamily="34" charset="0"/>
            </a:endParaRPr>
          </a:p>
          <a:p>
            <a:pPr lvl="1"/>
            <a:r>
              <a:rPr lang="en-US" dirty="0"/>
              <a:t>What are jurisdictions across the US already doing for overdose spike alerts and action at various stages?  </a:t>
            </a:r>
          </a:p>
          <a:p>
            <a:pPr lvl="1"/>
            <a:r>
              <a:rPr lang="en-US" dirty="0"/>
              <a:t>What do they need help with?  </a:t>
            </a:r>
          </a:p>
          <a:p>
            <a:pPr lvl="1"/>
            <a:r>
              <a:rPr lang="en-US" dirty="0"/>
              <a:t>What can we learn from them?  </a:t>
            </a:r>
          </a:p>
          <a:p>
            <a:pPr lvl="1"/>
            <a:r>
              <a:rPr lang="en-US" dirty="0"/>
              <a:t>What are their constraints?</a:t>
            </a:r>
          </a:p>
          <a:p>
            <a:pPr marL="457200" lvl="1" indent="0">
              <a:buNone/>
            </a:pPr>
            <a:endParaRPr lang="en-US" dirty="0"/>
          </a:p>
          <a:p>
            <a:pPr marL="0" indent="0">
              <a:buNone/>
            </a:pPr>
            <a:r>
              <a:rPr lang="en-US" dirty="0">
                <a:solidFill>
                  <a:srgbClr val="201F1E"/>
                </a:solidFill>
                <a:ea typeface="Calibri" panose="020F0502020204030204" pitchFamily="34" charset="0"/>
              </a:rPr>
              <a:t>In addition to public health practices, it will be helpful to compile various resources and existing guidance on relevant methods, tools and practices that may be available (ex NAACHO)</a:t>
            </a:r>
          </a:p>
        </p:txBody>
      </p:sp>
    </p:spTree>
    <p:extLst>
      <p:ext uri="{BB962C8B-B14F-4D97-AF65-F5344CB8AC3E}">
        <p14:creationId xmlns:p14="http://schemas.microsoft.com/office/powerpoint/2010/main" val="1074053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3246C-8EFC-4707-9258-322A46006A86}"/>
              </a:ext>
            </a:extLst>
          </p:cNvPr>
          <p:cNvSpPr>
            <a:spLocks noGrp="1"/>
          </p:cNvSpPr>
          <p:nvPr>
            <p:ph type="title"/>
          </p:nvPr>
        </p:nvSpPr>
        <p:spPr/>
        <p:txBody>
          <a:bodyPr/>
          <a:lstStyle/>
          <a:p>
            <a:r>
              <a:rPr lang="en-US" dirty="0"/>
              <a:t>Group Member Goals for LA</a:t>
            </a:r>
          </a:p>
        </p:txBody>
      </p:sp>
      <p:sp>
        <p:nvSpPr>
          <p:cNvPr id="3" name="Content Placeholder 2">
            <a:extLst>
              <a:ext uri="{FF2B5EF4-FFF2-40B4-BE49-F238E27FC236}">
                <a16:creationId xmlns:a16="http://schemas.microsoft.com/office/drawing/2014/main" id="{47E1101D-F153-4C51-9E35-4DBA48F8CF83}"/>
              </a:ext>
            </a:extLst>
          </p:cNvPr>
          <p:cNvSpPr>
            <a:spLocks noGrp="1"/>
          </p:cNvSpPr>
          <p:nvPr>
            <p:ph idx="1"/>
          </p:nvPr>
        </p:nvSpPr>
        <p:spPr>
          <a:xfrm>
            <a:off x="243659" y="1371600"/>
            <a:ext cx="8643488" cy="4672361"/>
          </a:xfrm>
        </p:spPr>
        <p:txBody>
          <a:bodyPr>
            <a:normAutofit fontScale="70000" lnSpcReduction="20000"/>
          </a:bodyPr>
          <a:lstStyle/>
          <a:p>
            <a:pPr lvl="0"/>
            <a:endParaRPr lang="en-US" dirty="0"/>
          </a:p>
          <a:p>
            <a:pPr lvl="0"/>
            <a:r>
              <a:rPr lang="en-US" dirty="0"/>
              <a:t>Currently tracking opioid misuse but haven’t started alerts yet and would like to learn more about how </a:t>
            </a:r>
          </a:p>
          <a:p>
            <a:pPr lvl="0"/>
            <a:r>
              <a:rPr lang="en-US" dirty="0"/>
              <a:t>Learn how others are using real time data sources for more rapid public health action</a:t>
            </a:r>
          </a:p>
          <a:p>
            <a:pPr lvl="0"/>
            <a:r>
              <a:rPr lang="en-US" dirty="0"/>
              <a:t>Better understanding of how to use real time/SyS data and what is the data to action – what are examples of actions that could be taken based on various alerts?  This information would be used locally to train local partners and other users.</a:t>
            </a:r>
          </a:p>
          <a:p>
            <a:pPr lvl="0"/>
            <a:r>
              <a:rPr lang="en-US" dirty="0"/>
              <a:t>How to ensure lessons learned are applicable to small counties</a:t>
            </a:r>
          </a:p>
          <a:p>
            <a:pPr lvl="0"/>
            <a:r>
              <a:rPr lang="en-US" dirty="0"/>
              <a:t>How others decide which spikes or other clusters warrant notifications or is actionable</a:t>
            </a:r>
          </a:p>
          <a:p>
            <a:pPr lvl="0"/>
            <a:r>
              <a:rPr lang="en-US" dirty="0"/>
              <a:t>Logistics of setting up alert; criteria for notification; what actions are recommended</a:t>
            </a:r>
          </a:p>
          <a:p>
            <a:pPr lvl="0"/>
            <a:r>
              <a:rPr lang="en-US" dirty="0"/>
              <a:t>How have others incorporated existing suspected or confirmed fatal data into nonfatal spike alerts</a:t>
            </a:r>
          </a:p>
          <a:p>
            <a:pPr lvl="0"/>
            <a:r>
              <a:rPr lang="en-US" dirty="0"/>
              <a:t>Processes for sharing data</a:t>
            </a:r>
          </a:p>
          <a:p>
            <a:pPr lvl="0"/>
            <a:r>
              <a:rPr lang="en-US" dirty="0"/>
              <a:t>Methodology/criteria for how to detect</a:t>
            </a:r>
          </a:p>
          <a:p>
            <a:pPr lvl="0"/>
            <a:r>
              <a:rPr lang="en-US" dirty="0"/>
              <a:t>Working effectively with harm reduction partners</a:t>
            </a:r>
          </a:p>
          <a:p>
            <a:pPr lvl="0"/>
            <a:r>
              <a:rPr lang="en-US" dirty="0"/>
              <a:t>How other jurisdictions are conducting outreach and responding to the alert.  How they evaluate the alerts and the response.</a:t>
            </a:r>
          </a:p>
          <a:p>
            <a:pPr marL="0" indent="0">
              <a:buNone/>
            </a:pPr>
            <a:endParaRPr lang="en-US" dirty="0"/>
          </a:p>
        </p:txBody>
      </p:sp>
    </p:spTree>
    <p:extLst>
      <p:ext uri="{BB962C8B-B14F-4D97-AF65-F5344CB8AC3E}">
        <p14:creationId xmlns:p14="http://schemas.microsoft.com/office/powerpoint/2010/main" val="1682638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F4C7D1-1D56-45E8-B5D1-71C71EE93C61}"/>
              </a:ext>
            </a:extLst>
          </p:cNvPr>
          <p:cNvSpPr>
            <a:spLocks noGrp="1"/>
          </p:cNvSpPr>
          <p:nvPr>
            <p:ph type="title"/>
          </p:nvPr>
        </p:nvSpPr>
        <p:spPr>
          <a:xfrm>
            <a:off x="243659" y="255082"/>
            <a:ext cx="6200684" cy="871355"/>
          </a:xfrm>
        </p:spPr>
        <p:txBody>
          <a:bodyPr/>
          <a:lstStyle/>
          <a:p>
            <a:r>
              <a:rPr lang="en-US" sz="3500" dirty="0"/>
              <a:t>Methods for data collection</a:t>
            </a:r>
          </a:p>
        </p:txBody>
      </p:sp>
      <p:sp>
        <p:nvSpPr>
          <p:cNvPr id="4" name="Text Placeholder 3">
            <a:extLst>
              <a:ext uri="{FF2B5EF4-FFF2-40B4-BE49-F238E27FC236}">
                <a16:creationId xmlns:a16="http://schemas.microsoft.com/office/drawing/2014/main" id="{E6A23EA6-18A9-FA45-830A-9353F792789C}"/>
              </a:ext>
            </a:extLst>
          </p:cNvPr>
          <p:cNvSpPr>
            <a:spLocks noGrp="1"/>
          </p:cNvSpPr>
          <p:nvPr>
            <p:ph idx="1"/>
          </p:nvPr>
        </p:nvSpPr>
        <p:spPr>
          <a:xfrm>
            <a:off x="250256" y="1483113"/>
            <a:ext cx="8643488" cy="4459172"/>
          </a:xfrm>
        </p:spPr>
        <p:txBody>
          <a:bodyPr>
            <a:normAutofit fontScale="92500" lnSpcReduction="10000"/>
          </a:bodyPr>
          <a:lstStyle/>
          <a:p>
            <a:pPr marL="0" indent="0">
              <a:buNone/>
            </a:pPr>
            <a:r>
              <a:rPr lang="en-US" sz="2800" i="1" dirty="0">
                <a:solidFill>
                  <a:schemeClr val="tx1"/>
                </a:solidFill>
              </a:rPr>
              <a:t>Who, how and when?</a:t>
            </a:r>
          </a:p>
          <a:p>
            <a:pPr lvl="0"/>
            <a:r>
              <a:rPr lang="en-US" dirty="0"/>
              <a:t>Online questionnaire emailed to OD2A recipients POC, other listservs. (target February 2021) </a:t>
            </a:r>
          </a:p>
          <a:p>
            <a:pPr lvl="1"/>
            <a:r>
              <a:rPr lang="en-US" dirty="0"/>
              <a:t>Useful to target some questions to public health professionals who are working with cluster identification &amp; response for other topics?</a:t>
            </a:r>
          </a:p>
          <a:p>
            <a:pPr lvl="0"/>
            <a:r>
              <a:rPr lang="en-US" dirty="0"/>
              <a:t>Focus group calls each consisting of representatives from a couple of jurisdictions identified to be at the same “level” or using similar approaches </a:t>
            </a:r>
          </a:p>
          <a:p>
            <a:pPr lvl="0"/>
            <a:r>
              <a:rPr lang="en-US" dirty="0"/>
              <a:t>Key informant interviews of select jurisdictions at various identified levels of capacity</a:t>
            </a:r>
          </a:p>
          <a:p>
            <a:pPr lvl="0"/>
            <a:r>
              <a:rPr lang="en-US" dirty="0"/>
              <a:t>Draft summary of findings shared with Advisory Group in advance of March call and will inform toolkit development starting that month </a:t>
            </a:r>
          </a:p>
          <a:p>
            <a:pPr marL="0" indent="0">
              <a:buNone/>
            </a:pPr>
            <a:endParaRPr lang="en-US" sz="2800" i="1" dirty="0">
              <a:solidFill>
                <a:schemeClr val="tx1"/>
              </a:solidFill>
            </a:endParaRPr>
          </a:p>
          <a:p>
            <a:pPr marL="0" indent="0">
              <a:buNone/>
            </a:pPr>
            <a:endParaRPr lang="en-US" sz="2800" dirty="0">
              <a:solidFill>
                <a:srgbClr val="201F1E"/>
              </a:solidFill>
              <a:ea typeface="Calibri" panose="020F0502020204030204" pitchFamily="34" charset="0"/>
            </a:endParaRPr>
          </a:p>
          <a:p>
            <a:pPr marL="0" indent="0">
              <a:buNone/>
            </a:pPr>
            <a:endParaRPr lang="en-US" sz="2800" dirty="0">
              <a:solidFill>
                <a:srgbClr val="201F1E"/>
              </a:solidFill>
              <a:ea typeface="Calibri" panose="020F0502020204030204" pitchFamily="34" charset="0"/>
            </a:endParaRPr>
          </a:p>
          <a:p>
            <a:pPr marL="0" indent="0">
              <a:buNone/>
            </a:pPr>
            <a:endParaRPr lang="en-US" sz="2800" dirty="0">
              <a:solidFill>
                <a:srgbClr val="201F1E"/>
              </a:solidFill>
              <a:ea typeface="Calibri" panose="020F0502020204030204" pitchFamily="34" charset="0"/>
            </a:endParaRPr>
          </a:p>
        </p:txBody>
      </p:sp>
    </p:spTree>
    <p:extLst>
      <p:ext uri="{BB962C8B-B14F-4D97-AF65-F5344CB8AC3E}">
        <p14:creationId xmlns:p14="http://schemas.microsoft.com/office/powerpoint/2010/main" val="3204397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F4C7D1-1D56-45E8-B5D1-71C71EE93C61}"/>
              </a:ext>
            </a:extLst>
          </p:cNvPr>
          <p:cNvSpPr>
            <a:spLocks noGrp="1"/>
          </p:cNvSpPr>
          <p:nvPr>
            <p:ph type="title"/>
          </p:nvPr>
        </p:nvSpPr>
        <p:spPr>
          <a:xfrm>
            <a:off x="243659" y="255082"/>
            <a:ext cx="6200684" cy="871355"/>
          </a:xfrm>
        </p:spPr>
        <p:txBody>
          <a:bodyPr/>
          <a:lstStyle/>
          <a:p>
            <a:r>
              <a:rPr lang="en-US" sz="3500" dirty="0"/>
              <a:t>Guiding Questions</a:t>
            </a:r>
          </a:p>
        </p:txBody>
      </p:sp>
      <p:sp>
        <p:nvSpPr>
          <p:cNvPr id="4" name="Text Placeholder 3">
            <a:extLst>
              <a:ext uri="{FF2B5EF4-FFF2-40B4-BE49-F238E27FC236}">
                <a16:creationId xmlns:a16="http://schemas.microsoft.com/office/drawing/2014/main" id="{E6A23EA6-18A9-FA45-830A-9353F792789C}"/>
              </a:ext>
            </a:extLst>
          </p:cNvPr>
          <p:cNvSpPr>
            <a:spLocks noGrp="1"/>
          </p:cNvSpPr>
          <p:nvPr>
            <p:ph idx="1"/>
          </p:nvPr>
        </p:nvSpPr>
        <p:spPr>
          <a:xfrm>
            <a:off x="250256" y="1351429"/>
            <a:ext cx="8643488" cy="4590855"/>
          </a:xfrm>
        </p:spPr>
        <p:txBody>
          <a:bodyPr>
            <a:normAutofit fontScale="92500" lnSpcReduction="10000"/>
          </a:bodyPr>
          <a:lstStyle/>
          <a:p>
            <a:pPr marL="0" indent="0">
              <a:buNone/>
            </a:pPr>
            <a:r>
              <a:rPr lang="en-US" i="1" dirty="0"/>
              <a:t>Surveillance</a:t>
            </a:r>
            <a:endParaRPr lang="en-US" dirty="0"/>
          </a:p>
          <a:p>
            <a:pPr lvl="1"/>
            <a:r>
              <a:rPr lang="en-US" dirty="0"/>
              <a:t>What are the different data elements/resources you have found useful to track overdoses?</a:t>
            </a:r>
          </a:p>
          <a:p>
            <a:pPr lvl="1"/>
            <a:r>
              <a:rPr lang="en-US" dirty="0"/>
              <a:t>How have you defined when overdoses have exceeded a specified threshold/how do you define alerts?</a:t>
            </a:r>
          </a:p>
          <a:p>
            <a:pPr marL="0" indent="0">
              <a:buNone/>
            </a:pPr>
            <a:r>
              <a:rPr lang="en-US" i="1" dirty="0"/>
              <a:t>Investigation</a:t>
            </a:r>
            <a:endParaRPr lang="en-US" dirty="0"/>
          </a:p>
          <a:p>
            <a:pPr lvl="1"/>
            <a:r>
              <a:rPr lang="en-US" dirty="0"/>
              <a:t>What do you / partners do when there is an alert, spike in trend, or another anomaly identified?</a:t>
            </a:r>
          </a:p>
          <a:p>
            <a:pPr lvl="1"/>
            <a:r>
              <a:rPr lang="en-US" dirty="0"/>
              <a:t>What are your response planning activities?</a:t>
            </a:r>
          </a:p>
          <a:p>
            <a:pPr marL="0" indent="0">
              <a:buNone/>
            </a:pPr>
            <a:r>
              <a:rPr lang="en-US" i="1" dirty="0"/>
              <a:t>Prevention</a:t>
            </a:r>
            <a:endParaRPr lang="en-US" dirty="0"/>
          </a:p>
          <a:p>
            <a:pPr lvl="1"/>
            <a:r>
              <a:rPr lang="en-US" dirty="0"/>
              <a:t>How do you share information, who do you share information with, and how do they use the information?</a:t>
            </a:r>
          </a:p>
          <a:p>
            <a:pPr marL="0" indent="0">
              <a:buNone/>
            </a:pPr>
            <a:r>
              <a:rPr lang="en-US" i="1" dirty="0"/>
              <a:t>Evaluation*</a:t>
            </a:r>
          </a:p>
          <a:p>
            <a:pPr lvl="1"/>
            <a:r>
              <a:rPr lang="en-US" dirty="0"/>
              <a:t>Evaluating both the alert(s) and the response activities</a:t>
            </a:r>
          </a:p>
          <a:p>
            <a:pPr marL="0" indent="0">
              <a:buNone/>
            </a:pPr>
            <a:r>
              <a:rPr lang="en-US" sz="1700" dirty="0"/>
              <a:t>*This was suggested as a key addition during our August discussion</a:t>
            </a:r>
          </a:p>
          <a:p>
            <a:pPr marL="0" indent="0">
              <a:buNone/>
            </a:pPr>
            <a:endParaRPr lang="en-US" sz="2800" dirty="0">
              <a:solidFill>
                <a:srgbClr val="201F1E"/>
              </a:solidFill>
              <a:ea typeface="Calibri" panose="020F0502020204030204" pitchFamily="34" charset="0"/>
            </a:endParaRPr>
          </a:p>
        </p:txBody>
      </p:sp>
    </p:spTree>
    <p:extLst>
      <p:ext uri="{BB962C8B-B14F-4D97-AF65-F5344CB8AC3E}">
        <p14:creationId xmlns:p14="http://schemas.microsoft.com/office/powerpoint/2010/main" val="2264611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97A0A-56E6-44B8-94FE-ED72525C7BBB}"/>
              </a:ext>
            </a:extLst>
          </p:cNvPr>
          <p:cNvSpPr>
            <a:spLocks noGrp="1"/>
          </p:cNvSpPr>
          <p:nvPr>
            <p:ph type="title"/>
          </p:nvPr>
        </p:nvSpPr>
        <p:spPr/>
        <p:txBody>
          <a:bodyPr/>
          <a:lstStyle/>
          <a:p>
            <a:r>
              <a:rPr lang="en-US" dirty="0"/>
              <a:t>Next Steps		</a:t>
            </a:r>
          </a:p>
        </p:txBody>
      </p:sp>
      <p:sp>
        <p:nvSpPr>
          <p:cNvPr id="3" name="Content Placeholder 2">
            <a:extLst>
              <a:ext uri="{FF2B5EF4-FFF2-40B4-BE49-F238E27FC236}">
                <a16:creationId xmlns:a16="http://schemas.microsoft.com/office/drawing/2014/main" id="{0AEAA6C9-1E7C-4F58-82EE-8E51925033BE}"/>
              </a:ext>
            </a:extLst>
          </p:cNvPr>
          <p:cNvSpPr>
            <a:spLocks noGrp="1"/>
          </p:cNvSpPr>
          <p:nvPr>
            <p:ph idx="1"/>
          </p:nvPr>
        </p:nvSpPr>
        <p:spPr/>
        <p:txBody>
          <a:bodyPr>
            <a:normAutofit/>
          </a:bodyPr>
          <a:lstStyle/>
          <a:p>
            <a:pPr marL="0" indent="0">
              <a:buNone/>
            </a:pPr>
            <a:r>
              <a:rPr lang="en-US" sz="2800" b="1" dirty="0"/>
              <a:t>Next steps:</a:t>
            </a:r>
          </a:p>
          <a:p>
            <a:r>
              <a:rPr lang="en-US" sz="2800" dirty="0"/>
              <a:t>CSTE to re-establish recurring monthly call schedule for 2021 with late Jan call.</a:t>
            </a:r>
          </a:p>
          <a:p>
            <a:r>
              <a:rPr lang="en-US" sz="2800" dirty="0"/>
              <a:t>CSTE to email introduce consultant and share documents for review in advance of Jan call</a:t>
            </a:r>
          </a:p>
          <a:p>
            <a:r>
              <a:rPr lang="en-US" sz="2800" dirty="0"/>
              <a:t>All advisory group members: add resources and utilize the basecamp</a:t>
            </a:r>
          </a:p>
        </p:txBody>
      </p:sp>
    </p:spTree>
    <p:extLst>
      <p:ext uri="{BB962C8B-B14F-4D97-AF65-F5344CB8AC3E}">
        <p14:creationId xmlns:p14="http://schemas.microsoft.com/office/powerpoint/2010/main" val="2643431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7C4-7DE1-F242-825D-430EABA08551}"/>
              </a:ext>
            </a:extLst>
          </p:cNvPr>
          <p:cNvGrpSpPr/>
          <p:nvPr/>
        </p:nvGrpSpPr>
        <p:grpSpPr>
          <a:xfrm>
            <a:off x="4685018" y="5006986"/>
            <a:ext cx="4173449" cy="1546577"/>
            <a:chOff x="4685018" y="4186104"/>
            <a:chExt cx="4173449" cy="1546577"/>
          </a:xfrm>
        </p:grpSpPr>
        <p:sp>
          <p:nvSpPr>
            <p:cNvPr id="3" name="TextBox 2"/>
            <p:cNvSpPr txBox="1"/>
            <p:nvPr/>
          </p:nvSpPr>
          <p:spPr>
            <a:xfrm>
              <a:off x="4685018" y="4186104"/>
              <a:ext cx="4173449" cy="1546577"/>
            </a:xfrm>
            <a:prstGeom prst="rect">
              <a:avLst/>
            </a:prstGeom>
            <a:noFill/>
          </p:spPr>
          <p:txBody>
            <a:bodyPr wrap="square" rtlCol="0">
              <a:spAutoFit/>
            </a:bodyPr>
            <a:lstStyle/>
            <a:p>
              <a:pPr algn="r"/>
              <a:r>
                <a:rPr lang="en-US" sz="1650" dirty="0">
                  <a:solidFill>
                    <a:srgbClr val="152754"/>
                  </a:solidFill>
                  <a:latin typeface="Arial" panose="020B0604020202020204" pitchFamily="34" charset="0"/>
                  <a:cs typeface="Arial" panose="020B0604020202020204" pitchFamily="34" charset="0"/>
                </a:rPr>
                <a:t>CSTE National Office</a:t>
              </a:r>
            </a:p>
            <a:p>
              <a:pPr algn="r"/>
              <a:r>
                <a:rPr lang="en-US" sz="1400" dirty="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1400" dirty="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975" dirty="0">
                <a:solidFill>
                  <a:schemeClr val="tx1">
                    <a:lumMod val="65000"/>
                    <a:lumOff val="35000"/>
                  </a:schemeClr>
                </a:solidFill>
                <a:latin typeface="Arial" panose="020B0604020202020204" pitchFamily="34" charset="0"/>
                <a:cs typeface="Arial-Lgt-FC"/>
              </a:endParaRPr>
            </a:p>
            <a:p>
              <a:pPr algn="r"/>
              <a:r>
                <a:rPr lang="en-US" sz="1275" dirty="0">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275" b="1" dirty="0">
                  <a:solidFill>
                    <a:schemeClr val="tx1">
                      <a:lumMod val="65000"/>
                      <a:lumOff val="35000"/>
                    </a:schemeClr>
                  </a:solidFill>
                  <a:latin typeface="Arial" panose="020B0604020202020204" pitchFamily="34" charset="0"/>
                  <a:cs typeface="Arial" panose="020B0604020202020204" pitchFamily="34" charset="0"/>
                </a:rPr>
                <a:t> </a:t>
              </a:r>
              <a:r>
                <a:rPr lang="en-US" sz="1275" dirty="0">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275" dirty="0">
                  <a:solidFill>
                    <a:schemeClr val="tx1">
                      <a:lumMod val="65000"/>
                      <a:lumOff val="35000"/>
                    </a:schemeClr>
                  </a:solidFill>
                  <a:latin typeface="Arial" panose="020B0604020202020204" pitchFamily="34" charset="0"/>
                  <a:cs typeface="Arial" panose="020B0604020202020204" pitchFamily="34" charset="0"/>
                </a:rPr>
                <a:t>mtoe@cste.org</a:t>
              </a:r>
            </a:p>
          </p:txBody>
        </p:sp>
        <p:pic>
          <p:nvPicPr>
            <p:cNvPr id="9" name="Picture 8" descr="F.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983" y="5258450"/>
              <a:ext cx="159587" cy="184139"/>
            </a:xfrm>
            <a:prstGeom prst="rect">
              <a:avLst/>
            </a:prstGeom>
          </p:spPr>
        </p:pic>
        <p:pic>
          <p:nvPicPr>
            <p:cNvPr id="10" name="Picture 9" descr="T.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9983" y="5068781"/>
              <a:ext cx="159587" cy="184139"/>
            </a:xfrm>
            <a:prstGeom prst="rect">
              <a:avLst/>
            </a:prstGeom>
          </p:spPr>
        </p:pic>
      </p:grpSp>
    </p:spTree>
    <p:extLst>
      <p:ext uri="{BB962C8B-B14F-4D97-AF65-F5344CB8AC3E}">
        <p14:creationId xmlns:p14="http://schemas.microsoft.com/office/powerpoint/2010/main" val="2813792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F4C7D1-1D56-45E8-B5D1-71C71EE93C61}"/>
              </a:ext>
            </a:extLst>
          </p:cNvPr>
          <p:cNvSpPr>
            <a:spLocks noGrp="1"/>
          </p:cNvSpPr>
          <p:nvPr>
            <p:ph type="title"/>
          </p:nvPr>
        </p:nvSpPr>
        <p:spPr>
          <a:xfrm>
            <a:off x="243659" y="255082"/>
            <a:ext cx="6200684" cy="871355"/>
          </a:xfrm>
        </p:spPr>
        <p:txBody>
          <a:bodyPr/>
          <a:lstStyle/>
          <a:p>
            <a:r>
              <a:rPr lang="en-US" sz="3500" dirty="0"/>
              <a:t>Discussion of Key Questions and Priorities cont’d</a:t>
            </a:r>
          </a:p>
        </p:txBody>
      </p:sp>
      <p:sp>
        <p:nvSpPr>
          <p:cNvPr id="4" name="Text Placeholder 3">
            <a:extLst>
              <a:ext uri="{FF2B5EF4-FFF2-40B4-BE49-F238E27FC236}">
                <a16:creationId xmlns:a16="http://schemas.microsoft.com/office/drawing/2014/main" id="{E6A23EA6-18A9-FA45-830A-9353F792789C}"/>
              </a:ext>
            </a:extLst>
          </p:cNvPr>
          <p:cNvSpPr>
            <a:spLocks noGrp="1"/>
          </p:cNvSpPr>
          <p:nvPr>
            <p:ph idx="1"/>
          </p:nvPr>
        </p:nvSpPr>
        <p:spPr>
          <a:xfrm>
            <a:off x="250256" y="1311088"/>
            <a:ext cx="8643488" cy="4827493"/>
          </a:xfrm>
        </p:spPr>
        <p:txBody>
          <a:bodyPr>
            <a:normAutofit fontScale="62500" lnSpcReduction="20000"/>
          </a:bodyPr>
          <a:lstStyle/>
          <a:p>
            <a:pPr marL="0" indent="0">
              <a:lnSpc>
                <a:spcPct val="120000"/>
              </a:lnSpc>
              <a:spcBef>
                <a:spcPts val="600"/>
              </a:spcBef>
              <a:spcAft>
                <a:spcPts val="600"/>
              </a:spcAft>
              <a:buNone/>
            </a:pPr>
            <a:r>
              <a:rPr lang="en-US" sz="2600" b="1" dirty="0">
                <a:solidFill>
                  <a:srgbClr val="201F1E"/>
                </a:solidFill>
                <a:ea typeface="Calibri" panose="020F0502020204030204" pitchFamily="34" charset="0"/>
              </a:rPr>
              <a:t>Potential Priority Objectives to Consider:</a:t>
            </a:r>
          </a:p>
          <a:p>
            <a:pPr lvl="0">
              <a:lnSpc>
                <a:spcPct val="120000"/>
              </a:lnSpc>
              <a:spcBef>
                <a:spcPts val="600"/>
              </a:spcBef>
              <a:spcAft>
                <a:spcPts val="600"/>
              </a:spcAft>
            </a:pPr>
            <a:r>
              <a:rPr lang="en-US" sz="2600" dirty="0"/>
              <a:t>Identify data sources determined to be useful for identifying overdose clusters/spikes.</a:t>
            </a:r>
          </a:p>
          <a:p>
            <a:pPr lvl="0">
              <a:lnSpc>
                <a:spcPct val="120000"/>
              </a:lnSpc>
              <a:spcBef>
                <a:spcPts val="600"/>
              </a:spcBef>
              <a:spcAft>
                <a:spcPts val="600"/>
              </a:spcAft>
            </a:pPr>
            <a:r>
              <a:rPr lang="en-US" sz="2600" dirty="0"/>
              <a:t>Identify various jurisdictional practices, determine current and anticipated surveillance and epidemiologic needs, and develop guidance for identifying drug overdose clusters/creating alerts.</a:t>
            </a:r>
          </a:p>
          <a:p>
            <a:pPr lvl="0">
              <a:lnSpc>
                <a:spcPct val="120000"/>
              </a:lnSpc>
              <a:spcBef>
                <a:spcPts val="600"/>
              </a:spcBef>
              <a:spcAft>
                <a:spcPts val="600"/>
              </a:spcAft>
            </a:pPr>
            <a:r>
              <a:rPr lang="en-US" sz="2600" dirty="0"/>
              <a:t>Describe statistical methods and thresholds for identifying meaningful alerts statewide and in local jurisdictions.</a:t>
            </a:r>
          </a:p>
          <a:p>
            <a:pPr lvl="0">
              <a:lnSpc>
                <a:spcPct val="120000"/>
              </a:lnSpc>
              <a:spcBef>
                <a:spcPts val="600"/>
              </a:spcBef>
              <a:spcAft>
                <a:spcPts val="600"/>
              </a:spcAft>
            </a:pPr>
            <a:r>
              <a:rPr lang="en-US" sz="2600" dirty="0"/>
              <a:t>Present steps that jurisdictions have found useful for ongoing epidemiologic investigations following identification of overdose spikes/clusters.</a:t>
            </a:r>
          </a:p>
          <a:p>
            <a:pPr lvl="0">
              <a:lnSpc>
                <a:spcPct val="120000"/>
              </a:lnSpc>
              <a:spcBef>
                <a:spcPts val="600"/>
              </a:spcBef>
              <a:spcAft>
                <a:spcPts val="600"/>
              </a:spcAft>
            </a:pPr>
            <a:r>
              <a:rPr lang="en-US" sz="2600" dirty="0"/>
              <a:t>Provide guidance working with various stakeholders to communicate about alerts and help guide response efforts. </a:t>
            </a:r>
          </a:p>
          <a:p>
            <a:pPr lvl="0">
              <a:lnSpc>
                <a:spcPct val="120000"/>
              </a:lnSpc>
              <a:spcBef>
                <a:spcPts val="600"/>
              </a:spcBef>
              <a:spcAft>
                <a:spcPts val="600"/>
              </a:spcAft>
            </a:pPr>
            <a:r>
              <a:rPr lang="en-US" sz="2600" dirty="0"/>
              <a:t>Determine how identification of alerts has led to prevention and response efforts successfully and without success, describing practices that could be beneficial to state and local health departments.</a:t>
            </a:r>
          </a:p>
          <a:p>
            <a:pPr marL="0" indent="0">
              <a:buNone/>
            </a:pPr>
            <a:endParaRPr lang="en-US" sz="2800" dirty="0">
              <a:solidFill>
                <a:srgbClr val="201F1E"/>
              </a:solidFill>
              <a:ea typeface="Calibri" panose="020F0502020204030204" pitchFamily="34" charset="0"/>
            </a:endParaRPr>
          </a:p>
        </p:txBody>
      </p:sp>
    </p:spTree>
    <p:extLst>
      <p:ext uri="{BB962C8B-B14F-4D97-AF65-F5344CB8AC3E}">
        <p14:creationId xmlns:p14="http://schemas.microsoft.com/office/powerpoint/2010/main" val="2228257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187F6-DE49-471E-AA6D-4BF8652A95A8}"/>
              </a:ext>
            </a:extLst>
          </p:cNvPr>
          <p:cNvSpPr>
            <a:spLocks noGrp="1"/>
          </p:cNvSpPr>
          <p:nvPr>
            <p:ph type="title"/>
          </p:nvPr>
        </p:nvSpPr>
        <p:spPr/>
        <p:txBody>
          <a:bodyPr/>
          <a:lstStyle/>
          <a:p>
            <a:r>
              <a:rPr lang="en-US" dirty="0"/>
              <a:t>Timeline: </a:t>
            </a:r>
            <a:br>
              <a:rPr lang="en-US" dirty="0"/>
            </a:br>
            <a:r>
              <a:rPr lang="en-US" dirty="0"/>
              <a:t>August 2020 – July 2021</a:t>
            </a:r>
          </a:p>
        </p:txBody>
      </p:sp>
      <p:sp>
        <p:nvSpPr>
          <p:cNvPr id="3" name="Content Placeholder 2">
            <a:extLst>
              <a:ext uri="{FF2B5EF4-FFF2-40B4-BE49-F238E27FC236}">
                <a16:creationId xmlns:a16="http://schemas.microsoft.com/office/drawing/2014/main" id="{043A2DB8-D6E9-48D7-88AA-B987283FC228}"/>
              </a:ext>
            </a:extLst>
          </p:cNvPr>
          <p:cNvSpPr>
            <a:spLocks noGrp="1"/>
          </p:cNvSpPr>
          <p:nvPr>
            <p:ph idx="1"/>
          </p:nvPr>
        </p:nvSpPr>
        <p:spPr/>
        <p:txBody>
          <a:bodyPr>
            <a:normAutofit fontScale="62500" lnSpcReduction="20000"/>
          </a:bodyPr>
          <a:lstStyle/>
          <a:p>
            <a:r>
              <a:rPr lang="en-US" sz="2600" b="1" dirty="0"/>
              <a:t>August: </a:t>
            </a:r>
            <a:r>
              <a:rPr lang="en-US" sz="2600" dirty="0"/>
              <a:t>1st Advisory Group call includes overview, initial discussion on priorities and focus of group products, identification of various stakeholder and partner engagement strategies. Monthly calls and occasional email correspondence to follow.</a:t>
            </a:r>
          </a:p>
          <a:p>
            <a:r>
              <a:rPr lang="en-US" sz="2600" b="1" dirty="0"/>
              <a:t>September – October 2020</a:t>
            </a:r>
            <a:r>
              <a:rPr lang="en-US" sz="2600" dirty="0"/>
              <a:t> CSTE to solicit and onboard consultant that will join the advisory group in late summer to begin work on the landscape analysis with input and review of Advisory Group.  </a:t>
            </a:r>
          </a:p>
          <a:p>
            <a:r>
              <a:rPr lang="en-US" sz="2600" b="1" dirty="0"/>
              <a:t>November – December 2020</a:t>
            </a:r>
            <a:r>
              <a:rPr lang="en-US" sz="2600" dirty="0"/>
              <a:t> Consultant develops draft of landscape analysis, presents analysis details to advisory group. Group discusses details of toolkit components. Plan for testing of toolkit guidance is developed.</a:t>
            </a:r>
          </a:p>
          <a:p>
            <a:r>
              <a:rPr lang="en-US" sz="2600" b="1" dirty="0"/>
              <a:t>January – March 2021</a:t>
            </a:r>
            <a:r>
              <a:rPr lang="en-US" sz="2600" dirty="0"/>
              <a:t> Consultant develops technical framework and then draft content of toolkit for advisory group review, discussion, input and feedback. Field testing of guidance begins.</a:t>
            </a:r>
          </a:p>
          <a:p>
            <a:r>
              <a:rPr lang="en-US" sz="2600" b="1" dirty="0"/>
              <a:t>April – June 2021</a:t>
            </a:r>
            <a:r>
              <a:rPr lang="en-US" sz="2600" dirty="0"/>
              <a:t> As content of toolkit is finalized, backend web development of toolkit is developed at CSTE. Field testing jurisdictions and individuals provide feedback.</a:t>
            </a:r>
          </a:p>
          <a:p>
            <a:r>
              <a:rPr lang="en-US" sz="2600" b="1" dirty="0"/>
              <a:t>June 2021</a:t>
            </a:r>
            <a:r>
              <a:rPr lang="en-US" sz="2600" dirty="0"/>
              <a:t> Online toolkit for overdose spike alerts “beta version” is available to select users for testing only (focus on usability and functionality). Presentation at 2021 CSTE Annual Conference workshop or roundtable to seek feedback and input on the full resource. </a:t>
            </a:r>
          </a:p>
          <a:p>
            <a:r>
              <a:rPr lang="en-US" sz="2600" b="1" dirty="0"/>
              <a:t>July 2021</a:t>
            </a:r>
            <a:r>
              <a:rPr lang="en-US" sz="2600" dirty="0"/>
              <a:t> Final feedback and testing results integrated into toolkit.  Online toolkit for overdose spike alerts goes live at </a:t>
            </a:r>
            <a:r>
              <a:rPr lang="en-US" sz="2600" dirty="0">
                <a:hlinkClick r:id="rId3"/>
              </a:rPr>
              <a:t>www.cste.org</a:t>
            </a:r>
            <a:r>
              <a:rPr lang="en-US" sz="2600" dirty="0"/>
              <a:t> on July 31, 2021 and widely shared with jurisdictions. </a:t>
            </a:r>
          </a:p>
          <a:p>
            <a:pPr marL="0" indent="0">
              <a:buNone/>
            </a:pPr>
            <a:endParaRPr lang="en-US" b="1" dirty="0"/>
          </a:p>
        </p:txBody>
      </p:sp>
    </p:spTree>
    <p:extLst>
      <p:ext uri="{BB962C8B-B14F-4D97-AF65-F5344CB8AC3E}">
        <p14:creationId xmlns:p14="http://schemas.microsoft.com/office/powerpoint/2010/main" val="4084566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F0EAD1-77F7-489D-9668-7BC56CB56949}"/>
              </a:ext>
            </a:extLst>
          </p:cNvPr>
          <p:cNvSpPr/>
          <p:nvPr/>
        </p:nvSpPr>
        <p:spPr>
          <a:xfrm>
            <a:off x="2678156" y="4188376"/>
            <a:ext cx="3812892" cy="325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85763">
              <a:defRPr/>
            </a:pPr>
            <a:endParaRPr lang="en-US" sz="570">
              <a:solidFill>
                <a:prstClr val="white"/>
              </a:solidFill>
              <a:latin typeface="Calibri" panose="020F0502020204030204"/>
            </a:endParaRPr>
          </a:p>
        </p:txBody>
      </p:sp>
      <p:sp>
        <p:nvSpPr>
          <p:cNvPr id="35" name="Title 1">
            <a:extLst>
              <a:ext uri="{FF2B5EF4-FFF2-40B4-BE49-F238E27FC236}">
                <a16:creationId xmlns:a16="http://schemas.microsoft.com/office/drawing/2014/main" id="{A09163CE-95A7-4104-819E-384852B3FA41}"/>
              </a:ext>
            </a:extLst>
          </p:cNvPr>
          <p:cNvSpPr txBox="1">
            <a:spLocks/>
          </p:cNvSpPr>
          <p:nvPr/>
        </p:nvSpPr>
        <p:spPr>
          <a:xfrm>
            <a:off x="796247" y="1675478"/>
            <a:ext cx="7330611" cy="277028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385763">
              <a:defRPr/>
            </a:pPr>
            <a:r>
              <a:rPr lang="en-US" sz="2081">
                <a:solidFill>
                  <a:srgbClr val="002060"/>
                </a:solidFill>
                <a:latin typeface="Arial" panose="020B0604020202020204" pitchFamily="34" charset="0"/>
                <a:cs typeface="Arial" panose="020B0604020202020204" pitchFamily="34" charset="0"/>
              </a:rPr>
              <a:t> </a:t>
            </a:r>
          </a:p>
        </p:txBody>
      </p:sp>
      <p:sp>
        <p:nvSpPr>
          <p:cNvPr id="58" name="Shape 464">
            <a:extLst>
              <a:ext uri="{FF2B5EF4-FFF2-40B4-BE49-F238E27FC236}">
                <a16:creationId xmlns:a16="http://schemas.microsoft.com/office/drawing/2014/main" id="{59A2C1ED-365A-46FA-9549-9E808886CE1C}"/>
              </a:ext>
            </a:extLst>
          </p:cNvPr>
          <p:cNvSpPr txBox="1">
            <a:spLocks/>
          </p:cNvSpPr>
          <p:nvPr/>
        </p:nvSpPr>
        <p:spPr>
          <a:xfrm>
            <a:off x="3662497" y="3053948"/>
            <a:ext cx="926384" cy="1391814"/>
          </a:xfrm>
          <a:prstGeom prst="rect">
            <a:avLst/>
          </a:prstGeom>
        </p:spPr>
        <p:txBody>
          <a:bodyPr spcFirstLastPara="1" vert="horz" wrap="square" lIns="28928" tIns="28928" rIns="28928" bIns="28928"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385763">
              <a:lnSpc>
                <a:spcPct val="115000"/>
              </a:lnSpc>
              <a:spcBef>
                <a:spcPts val="0"/>
              </a:spcBef>
              <a:buNone/>
              <a:defRPr/>
            </a:pPr>
            <a:endParaRPr lang="en-US" sz="380">
              <a:solidFill>
                <a:srgbClr val="000000"/>
              </a:solidFill>
            </a:endParaRPr>
          </a:p>
        </p:txBody>
      </p:sp>
      <p:sp>
        <p:nvSpPr>
          <p:cNvPr id="4" name="TextBox 3">
            <a:extLst>
              <a:ext uri="{FF2B5EF4-FFF2-40B4-BE49-F238E27FC236}">
                <a16:creationId xmlns:a16="http://schemas.microsoft.com/office/drawing/2014/main" id="{A48F7057-F503-47C2-949B-54B6DF102923}"/>
              </a:ext>
            </a:extLst>
          </p:cNvPr>
          <p:cNvSpPr txBox="1"/>
          <p:nvPr/>
        </p:nvSpPr>
        <p:spPr>
          <a:xfrm>
            <a:off x="165788" y="66587"/>
            <a:ext cx="6414626" cy="1200329"/>
          </a:xfrm>
          <a:prstGeom prst="rect">
            <a:avLst/>
          </a:prstGeom>
          <a:noFill/>
        </p:spPr>
        <p:txBody>
          <a:bodyPr wrap="square" rtlCol="0">
            <a:spAutoFit/>
          </a:bodyPr>
          <a:lstStyle/>
          <a:p>
            <a:r>
              <a:rPr lang="en-US" sz="3600" dirty="0">
                <a:solidFill>
                  <a:srgbClr val="002060"/>
                </a:solidFill>
                <a:latin typeface="Arial" panose="020B0604020202020204" pitchFamily="34" charset="0"/>
                <a:cs typeface="Arial" panose="020B0604020202020204" pitchFamily="34" charset="0"/>
              </a:rPr>
              <a:t>Advisory Group Purpose </a:t>
            </a:r>
          </a:p>
          <a:p>
            <a:r>
              <a:rPr lang="en-US" sz="3600" dirty="0">
                <a:solidFill>
                  <a:srgbClr val="002060"/>
                </a:solidFill>
                <a:latin typeface="Arial" panose="020B0604020202020204" pitchFamily="34" charset="0"/>
                <a:cs typeface="Arial" panose="020B0604020202020204" pitchFamily="34" charset="0"/>
              </a:rPr>
              <a:t>&amp; Objectives</a:t>
            </a:r>
            <a:endParaRPr lang="en-US" sz="3600" dirty="0"/>
          </a:p>
        </p:txBody>
      </p:sp>
      <p:sp>
        <p:nvSpPr>
          <p:cNvPr id="5" name="TextBox 4">
            <a:extLst>
              <a:ext uri="{FF2B5EF4-FFF2-40B4-BE49-F238E27FC236}">
                <a16:creationId xmlns:a16="http://schemas.microsoft.com/office/drawing/2014/main" id="{E21857B6-207F-4AF5-9C8E-FDD6725F1375}"/>
              </a:ext>
            </a:extLst>
          </p:cNvPr>
          <p:cNvSpPr txBox="1"/>
          <p:nvPr/>
        </p:nvSpPr>
        <p:spPr>
          <a:xfrm>
            <a:off x="402771" y="1741552"/>
            <a:ext cx="8349343" cy="4585871"/>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The group will focus on addressing key questions facing health departments including:</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what data spikes mean (and what spikes are meaningful),</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what action should be taken,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and variation at state and at local levels.  </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group has </a:t>
            </a:r>
            <a:r>
              <a:rPr lang="en-US" sz="2000" i="1" dirty="0">
                <a:latin typeface="Arial" panose="020B0604020202020204" pitchFamily="34" charset="0"/>
                <a:cs typeface="Arial" panose="020B0604020202020204" pitchFamily="34" charset="0"/>
              </a:rPr>
              <a:t>two</a:t>
            </a:r>
            <a:r>
              <a:rPr lang="en-US" sz="2000" dirty="0">
                <a:latin typeface="Arial" panose="020B0604020202020204" pitchFamily="34" charset="0"/>
                <a:cs typeface="Arial" panose="020B0604020202020204" pitchFamily="34" charset="0"/>
              </a:rPr>
              <a:t> primary goals:</a:t>
            </a:r>
          </a:p>
          <a:p>
            <a:r>
              <a:rPr lang="en-US" sz="2000" b="1" dirty="0">
                <a:latin typeface="Arial" panose="020B0604020202020204" pitchFamily="34" charset="0"/>
                <a:cs typeface="Arial" panose="020B0604020202020204" pitchFamily="34" charset="0"/>
              </a:rPr>
              <a:t>1)</a:t>
            </a:r>
            <a:r>
              <a:rPr lang="en-US" sz="2000" dirty="0">
                <a:latin typeface="Arial" panose="020B0604020202020204" pitchFamily="34" charset="0"/>
                <a:cs typeface="Arial" panose="020B0604020202020204" pitchFamily="34" charset="0"/>
              </a:rPr>
              <a:t>	Complete a landscape analysis to identify and review current 	practices across jurisdictions.</a:t>
            </a:r>
          </a:p>
          <a:p>
            <a:r>
              <a:rPr lang="en-US" sz="2000" b="1" dirty="0">
                <a:latin typeface="Arial" panose="020B0604020202020204" pitchFamily="34" charset="0"/>
                <a:cs typeface="Arial" panose="020B0604020202020204" pitchFamily="34" charset="0"/>
              </a:rPr>
              <a:t>2)</a:t>
            </a:r>
            <a:r>
              <a:rPr lang="en-US" sz="2000" dirty="0">
                <a:latin typeface="Arial" panose="020B0604020202020204" pitchFamily="34" charset="0"/>
                <a:cs typeface="Arial" panose="020B0604020202020204" pitchFamily="34" charset="0"/>
              </a:rPr>
              <a:t>	Create an online toolkit to provide guidance for jurisdictions 	seeking to create or improve their own overdose spike alerts 	and corresponding public health actions.</a:t>
            </a:r>
          </a:p>
          <a:p>
            <a:endParaRPr lang="en-US" sz="1600" dirty="0"/>
          </a:p>
          <a:p>
            <a:r>
              <a:rPr lang="en-US" dirty="0"/>
              <a:t> </a:t>
            </a:r>
          </a:p>
          <a:p>
            <a:endParaRPr lang="en-US" dirty="0"/>
          </a:p>
        </p:txBody>
      </p:sp>
    </p:spTree>
    <p:extLst>
      <p:ext uri="{BB962C8B-B14F-4D97-AF65-F5344CB8AC3E}">
        <p14:creationId xmlns:p14="http://schemas.microsoft.com/office/powerpoint/2010/main" val="145633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 CoP- Outbreak Detection Workgroup Call_CL_07-14" id="{DB927C77-F58D-43FA-844B-14B27AEA5D89}" vid="{1C08FA80-C61E-4BA1-BE9A-231EAE416B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1303E31CFB67246959A4F1FCAEBA780" ma:contentTypeVersion="12" ma:contentTypeDescription="Create a new document." ma:contentTypeScope="" ma:versionID="7803712120aae429d1b443f8c7e74f87">
  <xsd:schema xmlns:xsd="http://www.w3.org/2001/XMLSchema" xmlns:xs="http://www.w3.org/2001/XMLSchema" xmlns:p="http://schemas.microsoft.com/office/2006/metadata/properties" xmlns:ns3="9c5ca269-15b0-41fe-86fc-9335240b3aaa" xmlns:ns4="56e1c4a7-5bd6-4478-a67b-27d7fb300641" targetNamespace="http://schemas.microsoft.com/office/2006/metadata/properties" ma:root="true" ma:fieldsID="dce6ba99bf9a2bce33240aae2679d0b7" ns3:_="" ns4:_="">
    <xsd:import namespace="9c5ca269-15b0-41fe-86fc-9335240b3aaa"/>
    <xsd:import namespace="56e1c4a7-5bd6-4478-a67b-27d7fb30064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5ca269-15b0-41fe-86fc-9335240b3aa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6e1c4a7-5bd6-4478-a67b-27d7fb300641"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5DA526-43E2-40FD-BCA2-AB0DA62E797D}">
  <ds:schemaRefs>
    <ds:schemaRef ds:uri="http://schemas.microsoft.com/sharepoint/v3/contenttype/forms"/>
  </ds:schemaRefs>
</ds:datastoreItem>
</file>

<file path=customXml/itemProps2.xml><?xml version="1.0" encoding="utf-8"?>
<ds:datastoreItem xmlns:ds="http://schemas.openxmlformats.org/officeDocument/2006/customXml" ds:itemID="{FEA33FE0-50F6-442E-ABA3-05DAD5C354FB}">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442EA36-A33E-4B61-9D59-7D34B85A18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5ca269-15b0-41fe-86fc-9335240b3aaa"/>
    <ds:schemaRef ds:uri="56e1c4a7-5bd6-4478-a67b-27d7fb3006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IS CoP- Outbreak Detection Workgroup Call_CL_07-14</Template>
  <TotalTime>812</TotalTime>
  <Words>1549</Words>
  <Application>Microsoft Office PowerPoint</Application>
  <PresentationFormat>On-screen Show (4:3)</PresentationFormat>
  <Paragraphs>133</Paragraphs>
  <Slides>14</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Overdose Spike Alert Advisory Group</vt:lpstr>
      <vt:lpstr>Agenda</vt:lpstr>
      <vt:lpstr>Housekeeping </vt:lpstr>
      <vt:lpstr>PowerPoint Presentation</vt:lpstr>
      <vt:lpstr>PowerPoint Presentation</vt:lpstr>
      <vt:lpstr>Landscape Analysis Purpose</vt:lpstr>
      <vt:lpstr>Group Member Goals for LA</vt:lpstr>
      <vt:lpstr>Methods for data collection</vt:lpstr>
      <vt:lpstr>Guiding Questions</vt:lpstr>
      <vt:lpstr>Next Steps  </vt:lpstr>
      <vt:lpstr>PowerPoint Presentation</vt:lpstr>
      <vt:lpstr>Discussion of Key Questions and Priorities cont’d</vt:lpstr>
      <vt:lpstr>Timeline:  August 2020 – July 2021</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Innovative Surveillance Community of Practice</dc:title>
  <dc:creator>Cailyn Lingwall</dc:creator>
  <cp:lastModifiedBy>Megan Toe</cp:lastModifiedBy>
  <cp:revision>19</cp:revision>
  <dcterms:created xsi:type="dcterms:W3CDTF">2020-07-17T15:52:42Z</dcterms:created>
  <dcterms:modified xsi:type="dcterms:W3CDTF">2020-12-09T16:54:58Z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0x010100D1303E31CFB67246959A4F1FCAEBA780</vt:lpwstr>
  </property>
  <property fmtid="{D5CDD505-2E9C-101B-9397-08002B2CF9AE}" pid="3" name="_AdHocReviewCycleID">
    <vt:i4>1330539031</vt:i4>
  </property>
  <property fmtid="{D5CDD505-2E9C-101B-9397-08002B2CF9AE}" pid="4" name="_NewReviewCycle">
    <vt:lpwstr/>
  </property>
  <property fmtid="{D5CDD505-2E9C-101B-9397-08002B2CF9AE}" pid="5" name="_EmailSubject">
    <vt:lpwstr>Touchbase on OD Spike Alert</vt:lpwstr>
  </property>
  <property fmtid="{D5CDD505-2E9C-101B-9397-08002B2CF9AE}" pid="6" name="_AuthorEmail">
    <vt:lpwstr>Sandra.Gonzalez@nebraska.gov</vt:lpwstr>
  </property>
  <property fmtid="{D5CDD505-2E9C-101B-9397-08002B2CF9AE}" pid="7" name="_AuthorEmailDisplayName">
    <vt:lpwstr>Gonzalez, Sandra</vt:lpwstr>
  </property>
</Properties>
</file>