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8"/>
  </p:notesMasterIdLst>
  <p:sldIdLst>
    <p:sldId id="266" r:id="rId5"/>
    <p:sldId id="267" r:id="rId6"/>
    <p:sldId id="268" r:id="rId7"/>
    <p:sldId id="439" r:id="rId8"/>
    <p:sldId id="450" r:id="rId9"/>
    <p:sldId id="444" r:id="rId10"/>
    <p:sldId id="451" r:id="rId11"/>
    <p:sldId id="452" r:id="rId12"/>
    <p:sldId id="453" r:id="rId13"/>
    <p:sldId id="447" r:id="rId14"/>
    <p:sldId id="448" r:id="rId15"/>
    <p:sldId id="445" r:id="rId16"/>
    <p:sldId id="260"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ilyn Lingwall" initials="CL" lastIdx="4" clrIdx="0">
    <p:extLst>
      <p:ext uri="{19B8F6BF-5375-455C-9EA6-DF929625EA0E}">
        <p15:presenceInfo xmlns:p15="http://schemas.microsoft.com/office/powerpoint/2012/main" userId="S::clingwall@cste.org::7a30207f-f04a-45ef-8556-7e4811af67bf" providerId="AD"/>
      </p:ext>
    </p:extLst>
  </p:cmAuthor>
  <p:cmAuthor id="2" name="Megan Toe" initials="MT" lastIdx="10" clrIdx="1">
    <p:extLst>
      <p:ext uri="{19B8F6BF-5375-455C-9EA6-DF929625EA0E}">
        <p15:presenceInfo xmlns:p15="http://schemas.microsoft.com/office/powerpoint/2012/main" userId="S::mtoe@cste.org::469e9688-9a7c-482d-98d2-f4a214b58f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2" autoAdjust="0"/>
    <p:restoredTop sz="75918" autoAdjust="0"/>
  </p:normalViewPr>
  <p:slideViewPr>
    <p:cSldViewPr snapToGrid="0">
      <p:cViewPr varScale="1">
        <p:scale>
          <a:sx n="86" d="100"/>
          <a:sy n="86" d="100"/>
        </p:scale>
        <p:origin x="23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Toe" userId="469e9688-9a7c-482d-98d2-f4a214b58fe3" providerId="ADAL" clId="{A4B43A80-41CD-4D11-B828-C1FC2C450870}"/>
    <pc:docChg chg="custSel modSld">
      <pc:chgData name="Megan Toe" userId="469e9688-9a7c-482d-98d2-f4a214b58fe3" providerId="ADAL" clId="{A4B43A80-41CD-4D11-B828-C1FC2C450870}" dt="2021-05-27T16:53:02.251" v="607" actId="20577"/>
      <pc:docMkLst>
        <pc:docMk/>
      </pc:docMkLst>
      <pc:sldChg chg="modSp mod">
        <pc:chgData name="Megan Toe" userId="469e9688-9a7c-482d-98d2-f4a214b58fe3" providerId="ADAL" clId="{A4B43A80-41CD-4D11-B828-C1FC2C450870}" dt="2021-05-27T15:06:17.911" v="3" actId="20577"/>
        <pc:sldMkLst>
          <pc:docMk/>
          <pc:sldMk cId="3682846617" sldId="445"/>
        </pc:sldMkLst>
        <pc:spChg chg="mod">
          <ac:chgData name="Megan Toe" userId="469e9688-9a7c-482d-98d2-f4a214b58fe3" providerId="ADAL" clId="{A4B43A80-41CD-4D11-B828-C1FC2C450870}" dt="2021-05-27T15:06:17.911" v="3" actId="20577"/>
          <ac:spMkLst>
            <pc:docMk/>
            <pc:sldMk cId="3682846617" sldId="445"/>
            <ac:spMk id="3" creationId="{40FDB898-7706-4D70-8A20-9959C531728B}"/>
          </ac:spMkLst>
        </pc:spChg>
      </pc:sldChg>
      <pc:sldChg chg="modSp mod modNotesTx">
        <pc:chgData name="Megan Toe" userId="469e9688-9a7c-482d-98d2-f4a214b58fe3" providerId="ADAL" clId="{A4B43A80-41CD-4D11-B828-C1FC2C450870}" dt="2021-05-27T15:08:36.732" v="484" actId="20577"/>
        <pc:sldMkLst>
          <pc:docMk/>
          <pc:sldMk cId="905150174" sldId="447"/>
        </pc:sldMkLst>
        <pc:spChg chg="mod">
          <ac:chgData name="Megan Toe" userId="469e9688-9a7c-482d-98d2-f4a214b58fe3" providerId="ADAL" clId="{A4B43A80-41CD-4D11-B828-C1FC2C450870}" dt="2021-05-27T15:08:36.732" v="484" actId="20577"/>
          <ac:spMkLst>
            <pc:docMk/>
            <pc:sldMk cId="905150174" sldId="447"/>
            <ac:spMk id="3" creationId="{FF190238-9DD2-2247-868D-6B9F3CF4DB8E}"/>
          </ac:spMkLst>
        </pc:spChg>
      </pc:sldChg>
      <pc:sldChg chg="modSp mod modNotesTx">
        <pc:chgData name="Megan Toe" userId="469e9688-9a7c-482d-98d2-f4a214b58fe3" providerId="ADAL" clId="{A4B43A80-41CD-4D11-B828-C1FC2C450870}" dt="2021-05-27T15:10:39.331" v="606" actId="27636"/>
        <pc:sldMkLst>
          <pc:docMk/>
          <pc:sldMk cId="934515223" sldId="448"/>
        </pc:sldMkLst>
        <pc:spChg chg="mod">
          <ac:chgData name="Megan Toe" userId="469e9688-9a7c-482d-98d2-f4a214b58fe3" providerId="ADAL" clId="{A4B43A80-41CD-4D11-B828-C1FC2C450870}" dt="2021-05-27T15:10:39.331" v="606" actId="27636"/>
          <ac:spMkLst>
            <pc:docMk/>
            <pc:sldMk cId="934515223" sldId="448"/>
            <ac:spMk id="3" creationId="{B68E2A07-4395-5644-BF34-7C9BE409762A}"/>
          </ac:spMkLst>
        </pc:spChg>
      </pc:sldChg>
      <pc:sldChg chg="modNotesTx">
        <pc:chgData name="Megan Toe" userId="469e9688-9a7c-482d-98d2-f4a214b58fe3" providerId="ADAL" clId="{A4B43A80-41CD-4D11-B828-C1FC2C450870}" dt="2021-05-27T16:53:02.251" v="607" actId="20577"/>
        <pc:sldMkLst>
          <pc:docMk/>
          <pc:sldMk cId="1018088645" sldId="453"/>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3-25T10:21:54.708" idx="9">
    <p:pos x="10" y="10"/>
    <p:text>Roles - Megan to convene call, provide brief housekeeping, prompt participant intros in chat, provide brief summary update on adjusted timing and ES instead of LA (noting that Kelley will walk through those pieces), intro Kelley and pass to Kelley for the rest of the discussion. At Next STeps slide, Megan will wrap up call and close us out</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DFD62-CCAF-4D72-8B18-E4E5E385A8B5}" type="datetimeFigureOut">
              <a:rPr lang="en-US" smtClean="0"/>
              <a:t>5/27/2021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95392-1687-4020-AE3D-305B4FD4B968}" type="slidenum">
              <a:rPr lang="en-US" smtClean="0"/>
              <a:t>‹#›</a:t>
            </a:fld>
            <a:endParaRPr lang="en-US"/>
          </a:p>
        </p:txBody>
      </p:sp>
    </p:spTree>
    <p:extLst>
      <p:ext uri="{BB962C8B-B14F-4D97-AF65-F5344CB8AC3E}">
        <p14:creationId xmlns:p14="http://schemas.microsoft.com/office/powerpoint/2010/main" val="39367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2</a:t>
            </a:fld>
            <a:endParaRPr lang="en-US"/>
          </a:p>
        </p:txBody>
      </p:sp>
    </p:spTree>
    <p:extLst>
      <p:ext uri="{BB962C8B-B14F-4D97-AF65-F5344CB8AC3E}">
        <p14:creationId xmlns:p14="http://schemas.microsoft.com/office/powerpoint/2010/main" val="104361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4</a:t>
            </a:fld>
            <a:endParaRPr lang="en-US"/>
          </a:p>
        </p:txBody>
      </p:sp>
    </p:spTree>
    <p:extLst>
      <p:ext uri="{BB962C8B-B14F-4D97-AF65-F5344CB8AC3E}">
        <p14:creationId xmlns:p14="http://schemas.microsoft.com/office/powerpoint/2010/main" val="133380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Group Discussion – Who is the target audience for the toolkit?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5</a:t>
            </a:fld>
            <a:endParaRPr lang="en-US"/>
          </a:p>
        </p:txBody>
      </p:sp>
    </p:spTree>
    <p:extLst>
      <p:ext uri="{BB962C8B-B14F-4D97-AF65-F5344CB8AC3E}">
        <p14:creationId xmlns:p14="http://schemas.microsoft.com/office/powerpoint/2010/main" val="787283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Group Discussion – Who is the target audience for the toolkit?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8</a:t>
            </a:fld>
            <a:endParaRPr lang="en-US"/>
          </a:p>
        </p:txBody>
      </p:sp>
    </p:spTree>
    <p:extLst>
      <p:ext uri="{BB962C8B-B14F-4D97-AF65-F5344CB8AC3E}">
        <p14:creationId xmlns:p14="http://schemas.microsoft.com/office/powerpoint/2010/main" val="3493837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9</a:t>
            </a:fld>
            <a:endParaRPr lang="en-US"/>
          </a:p>
        </p:txBody>
      </p:sp>
    </p:spTree>
    <p:extLst>
      <p:ext uri="{BB962C8B-B14F-4D97-AF65-F5344CB8AC3E}">
        <p14:creationId xmlns:p14="http://schemas.microsoft.com/office/powerpoint/2010/main" val="2908056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These individuals will draft/assist with drafting key toolkit sections according to their subject matter expertise</a:t>
            </a:r>
          </a:p>
        </p:txBody>
      </p:sp>
      <p:sp>
        <p:nvSpPr>
          <p:cNvPr id="4" name="Slide Number Placeholder 3"/>
          <p:cNvSpPr>
            <a:spLocks noGrp="1"/>
          </p:cNvSpPr>
          <p:nvPr>
            <p:ph type="sldNum" sz="quarter" idx="5"/>
          </p:nvPr>
        </p:nvSpPr>
        <p:spPr/>
        <p:txBody>
          <a:bodyPr/>
          <a:lstStyle/>
          <a:p>
            <a:fld id="{86395392-1687-4020-AE3D-305B4FD4B968}" type="slidenum">
              <a:rPr lang="en-US" smtClean="0"/>
              <a:t>10</a:t>
            </a:fld>
            <a:endParaRPr lang="en-US"/>
          </a:p>
        </p:txBody>
      </p:sp>
    </p:spTree>
    <p:extLst>
      <p:ext uri="{BB962C8B-B14F-4D97-AF65-F5344CB8AC3E}">
        <p14:creationId xmlns:p14="http://schemas.microsoft.com/office/powerpoint/2010/main" val="4197230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These individuals/representatives will review final drafts of relevant sections of the toolkit according to their expertise or content area </a:t>
            </a:r>
          </a:p>
        </p:txBody>
      </p:sp>
      <p:sp>
        <p:nvSpPr>
          <p:cNvPr id="4" name="Slide Number Placeholder 3"/>
          <p:cNvSpPr>
            <a:spLocks noGrp="1"/>
          </p:cNvSpPr>
          <p:nvPr>
            <p:ph type="sldNum" sz="quarter" idx="5"/>
          </p:nvPr>
        </p:nvSpPr>
        <p:spPr/>
        <p:txBody>
          <a:bodyPr/>
          <a:lstStyle/>
          <a:p>
            <a:fld id="{86395392-1687-4020-AE3D-305B4FD4B968}" type="slidenum">
              <a:rPr lang="en-US" smtClean="0"/>
              <a:t>11</a:t>
            </a:fld>
            <a:endParaRPr lang="en-US"/>
          </a:p>
        </p:txBody>
      </p:sp>
    </p:spTree>
    <p:extLst>
      <p:ext uri="{BB962C8B-B14F-4D97-AF65-F5344CB8AC3E}">
        <p14:creationId xmlns:p14="http://schemas.microsoft.com/office/powerpoint/2010/main" val="3878506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12</a:t>
            </a:fld>
            <a:endParaRPr lang="en-US"/>
          </a:p>
        </p:txBody>
      </p:sp>
    </p:spTree>
    <p:extLst>
      <p:ext uri="{BB962C8B-B14F-4D97-AF65-F5344CB8AC3E}">
        <p14:creationId xmlns:p14="http://schemas.microsoft.com/office/powerpoint/2010/main" val="542556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13</a:t>
            </a:fld>
            <a:endParaRPr lang="en-US"/>
          </a:p>
        </p:txBody>
      </p:sp>
    </p:spTree>
    <p:extLst>
      <p:ext uri="{BB962C8B-B14F-4D97-AF65-F5344CB8AC3E}">
        <p14:creationId xmlns:p14="http://schemas.microsoft.com/office/powerpoint/2010/main" val="2644185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61"/>
            <a:ext cx="6109650" cy="906463"/>
          </a:xfrm>
          <a:prstGeom prst="rect">
            <a:avLst/>
          </a:prstGeom>
        </p:spPr>
        <p:txBody>
          <a:bodyPr anchor="ctr">
            <a:normAutofit/>
          </a:bodyPr>
          <a:lstStyle>
            <a:lvl1pPr marL="0" indent="0" algn="ctr">
              <a:buNone/>
              <a:defRPr sz="2025"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2255882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mtoe@cste.org" TargetMode="External"/><Relationship Id="rId2" Type="http://schemas.openxmlformats.org/officeDocument/2006/relationships/hyperlink" Target="https://3.basecamp.com/3164497/join/9TUMKF3Z1wbi"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a:xfrm>
            <a:off x="476464" y="462742"/>
            <a:ext cx="8191072" cy="809179"/>
          </a:xfrm>
        </p:spPr>
        <p:txBody>
          <a:bodyPr>
            <a:normAutofit/>
          </a:bodyPr>
          <a:lstStyle/>
          <a:p>
            <a:pPr algn="ctr"/>
            <a:r>
              <a:rPr lang="en-US" sz="3800" dirty="0"/>
              <a:t>Overdose Spike Alert Advisory Group</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592201" y="1995822"/>
            <a:ext cx="8191072" cy="538447"/>
          </a:xfrm>
        </p:spPr>
        <p:txBody>
          <a:bodyPr>
            <a:noAutofit/>
          </a:bodyPr>
          <a:lstStyle/>
          <a:p>
            <a:pPr algn="ctr"/>
            <a:r>
              <a:rPr lang="en-US" sz="2400" dirty="0"/>
              <a:t>May 27, 2021 at 12:00 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250256" y="1687606"/>
            <a:ext cx="8643488" cy="3724835"/>
          </a:xfrm>
        </p:spPr>
        <p:txBody>
          <a:bodyPr>
            <a:noAutofit/>
          </a:bodyPr>
          <a:lstStyle/>
          <a:p>
            <a:pPr marL="514350" marR="0" lvl="0" indent="-514350" algn="l" defTabSz="914400" rtl="0" eaLnBrk="1" fontAlgn="auto" latinLnBrk="0" hangingPunct="1">
              <a:lnSpc>
                <a:spcPct val="90000"/>
              </a:lnSpc>
              <a:spcBef>
                <a:spcPts val="1000"/>
              </a:spcBef>
              <a:spcAft>
                <a:spcPts val="0"/>
              </a:spcAft>
              <a:buClrTx/>
              <a:buSzTx/>
              <a:buFont typeface="+mj-lt"/>
              <a:buAutoNum type="romanUcPeriod"/>
              <a:tabLst/>
              <a:defRPr/>
            </a:pP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Announcements/</a:t>
            </a:r>
            <a:r>
              <a:rPr lang="en-US" dirty="0">
                <a:solidFill>
                  <a:prstClr val="black">
                    <a:lumMod val="75000"/>
                    <a:lumOff val="25000"/>
                  </a:prstClr>
                </a:solidFill>
              </a:rPr>
              <a:t>housekeeping </a:t>
            </a: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from CSTE</a:t>
            </a:r>
          </a:p>
          <a:p>
            <a:pPr marL="514350" marR="0" lvl="0" indent="-514350" algn="l" defTabSz="914400" rtl="0" eaLnBrk="1" fontAlgn="auto" latinLnBrk="0" hangingPunct="1">
              <a:lnSpc>
                <a:spcPct val="90000"/>
              </a:lnSpc>
              <a:spcBef>
                <a:spcPts val="1000"/>
              </a:spcBef>
              <a:spcAft>
                <a:spcPts val="0"/>
              </a:spcAft>
              <a:buClrTx/>
              <a:buSzTx/>
              <a:buFont typeface="+mj-lt"/>
              <a:buAutoNum type="romanUcPeriod"/>
              <a:tabLst/>
              <a:defRPr/>
            </a:pPr>
            <a:r>
              <a:rPr lang="en-US" dirty="0">
                <a:solidFill>
                  <a:prstClr val="black">
                    <a:lumMod val="75000"/>
                    <a:lumOff val="25000"/>
                  </a:prstClr>
                </a:solidFill>
              </a:rPr>
              <a:t>Project Updates</a:t>
            </a: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p>
          <a:p>
            <a:pPr marL="971550" lvl="1" indent="-514350">
              <a:spcBef>
                <a:spcPts val="1000"/>
              </a:spcBef>
              <a:buFont typeface="+mj-lt"/>
              <a:buAutoNum type="romanUcPeriod"/>
              <a:defRPr/>
            </a:pPr>
            <a:r>
              <a:rPr lang="en-US" sz="2200" dirty="0">
                <a:solidFill>
                  <a:prstClr val="black">
                    <a:lumMod val="75000"/>
                    <a:lumOff val="25000"/>
                  </a:prstClr>
                </a:solidFill>
              </a:rPr>
              <a:t>Key Stakeholder Interview Update</a:t>
            </a:r>
            <a:endPar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971550" lvl="1" indent="-514350">
              <a:spcBef>
                <a:spcPts val="1000"/>
              </a:spcBef>
              <a:buFont typeface="+mj-lt"/>
              <a:buAutoNum type="romanUcPeriod"/>
              <a:defRPr/>
            </a:pPr>
            <a:r>
              <a:rPr lang="en-US" sz="2200" dirty="0">
                <a:solidFill>
                  <a:prstClr val="black">
                    <a:lumMod val="75000"/>
                    <a:lumOff val="25000"/>
                  </a:prstClr>
                </a:solidFill>
              </a:rPr>
              <a:t>Toolkit Outline</a:t>
            </a:r>
          </a:p>
          <a:p>
            <a:pPr marL="971550" lvl="1" indent="-514350">
              <a:spcBef>
                <a:spcPts val="1000"/>
              </a:spcBef>
              <a:buFont typeface="+mj-lt"/>
              <a:buAutoNum type="romanUcPeriod"/>
              <a:defRPr/>
            </a:pPr>
            <a:r>
              <a:rPr lang="en-US" sz="2200" dirty="0">
                <a:solidFill>
                  <a:prstClr val="black">
                    <a:lumMod val="75000"/>
                    <a:lumOff val="25000"/>
                  </a:prstClr>
                </a:solidFill>
              </a:rPr>
              <a:t>Key Stakeholder Groups</a:t>
            </a:r>
          </a:p>
          <a:p>
            <a:pPr marL="514350" indent="-514350">
              <a:buFont typeface="+mj-lt"/>
              <a:buAutoNum type="romanUcPeriod"/>
              <a:defRPr/>
            </a:pPr>
            <a:r>
              <a:rPr kumimoji="0" 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Next Steps</a:t>
            </a:r>
          </a:p>
          <a:p>
            <a:pPr marL="514350" marR="0" lvl="0" indent="-514350" algn="l" defTabSz="914400" rtl="0" eaLnBrk="1" fontAlgn="auto" latinLnBrk="0" hangingPunct="1">
              <a:lnSpc>
                <a:spcPct val="90000"/>
              </a:lnSpc>
              <a:spcBef>
                <a:spcPts val="1000"/>
              </a:spcBef>
              <a:spcAft>
                <a:spcPts val="0"/>
              </a:spcAft>
              <a:buClrTx/>
              <a:buSzTx/>
              <a:buFont typeface="+mj-lt"/>
              <a:buAutoNum type="romanUcPeriod"/>
              <a:tabLst/>
              <a:defRPr/>
            </a:pPr>
            <a:endPar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571500" lvl="0" indent="-571500">
              <a:lnSpc>
                <a:spcPct val="150000"/>
              </a:lnSpc>
              <a:buFont typeface="+mj-lt"/>
              <a:buAutoNum type="romanUcPeriod"/>
            </a:pPr>
            <a:endParaRPr lang="en-US" sz="2000" dirty="0"/>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Housekeeping </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2029630"/>
            <a:ext cx="8438998" cy="3469306"/>
          </a:xfrm>
        </p:spPr>
        <p:txBody>
          <a:bodyPr>
            <a:normAutofit/>
          </a:bodyPr>
          <a:lstStyle/>
          <a:p>
            <a:r>
              <a:rPr lang="en-US" sz="2000" dirty="0"/>
              <a:t>To minimize background noise, </a:t>
            </a:r>
            <a:r>
              <a:rPr lang="en-US" sz="2000" b="1" u="sng" dirty="0">
                <a:solidFill>
                  <a:srgbClr val="C00000"/>
                </a:solidFill>
              </a:rPr>
              <a:t>please ensure that your lines are muted. </a:t>
            </a:r>
          </a:p>
          <a:p>
            <a:pPr lvl="1"/>
            <a:r>
              <a:rPr lang="en-US" sz="1600" i="1" dirty="0">
                <a:solidFill>
                  <a:schemeClr val="tx1"/>
                </a:solidFill>
              </a:rPr>
              <a:t>You can mute your line either by muting your personal phone line OR, if connected by computer audio -clicking the microphone icon to the right of your name onscreen  </a:t>
            </a:r>
          </a:p>
          <a:p>
            <a:pPr marL="228600" lvl="1">
              <a:lnSpc>
                <a:spcPct val="150000"/>
              </a:lnSpc>
            </a:pPr>
            <a:r>
              <a:rPr lang="en-US" dirty="0"/>
              <a:t>Please note that this call is being recorded for note-taking purposes. </a:t>
            </a:r>
          </a:p>
          <a:p>
            <a:pPr marL="228600" lvl="1">
              <a:lnSpc>
                <a:spcPct val="100000"/>
              </a:lnSpc>
            </a:pPr>
            <a:r>
              <a:rPr lang="en-US" b="1" dirty="0"/>
              <a:t>Introductions today we’ll do a “roll call” via the chat feature, please add your name and jurisdiction or agency in the chat box</a:t>
            </a:r>
          </a:p>
          <a:p>
            <a:pPr marL="0" lvl="1" indent="0">
              <a:lnSpc>
                <a:spcPct val="100000"/>
              </a:lnSpc>
              <a:buNone/>
            </a:pPr>
            <a:endParaRPr lang="en-US" sz="1600" b="1" dirty="0"/>
          </a:p>
          <a:p>
            <a:pPr marL="228600" lvl="1">
              <a:lnSpc>
                <a:spcPct val="100000"/>
              </a:lnSpc>
            </a:pPr>
            <a:r>
              <a:rPr lang="en-US" sz="1600" i="1" dirty="0"/>
              <a:t>Reminder to utilize the group </a:t>
            </a:r>
            <a:r>
              <a:rPr lang="en-US" sz="1600" i="1" dirty="0">
                <a:hlinkClick r:id="rId2"/>
              </a:rPr>
              <a:t>Basecamp</a:t>
            </a:r>
            <a:r>
              <a:rPr lang="en-US" sz="1600" i="1" dirty="0"/>
              <a:t> and share any comments or feedback with </a:t>
            </a:r>
            <a:r>
              <a:rPr lang="en-US" sz="1600" i="1" dirty="0">
                <a:hlinkClick r:id="rId3"/>
              </a:rPr>
              <a:t>mtoe@cste.org</a:t>
            </a:r>
            <a:r>
              <a:rPr lang="en-US" sz="1600" i="1" dirty="0"/>
              <a:t> </a:t>
            </a:r>
            <a:endParaRPr lang="en-US" sz="1600" i="1" u="sng" dirty="0">
              <a:solidFill>
                <a:srgbClr val="0000FF"/>
              </a:solidFill>
            </a:endParaRPr>
          </a:p>
          <a:p>
            <a:pPr marL="0" lvl="1" indent="0">
              <a:lnSpc>
                <a:spcPct val="100000"/>
              </a:lnSpc>
              <a:buNone/>
            </a:pPr>
            <a:endParaRPr lang="en-US" dirty="0"/>
          </a:p>
        </p:txBody>
      </p:sp>
    </p:spTree>
    <p:extLst>
      <p:ext uri="{BB962C8B-B14F-4D97-AF65-F5344CB8AC3E}">
        <p14:creationId xmlns:p14="http://schemas.microsoft.com/office/powerpoint/2010/main" val="199750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Purpose of the Toolkit</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normAutofit/>
          </a:bodyPr>
          <a:lstStyle/>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The toolkit will provide guidance to epidemiologists working to:</a:t>
            </a:r>
          </a:p>
          <a:p>
            <a:pPr lvl="0"/>
            <a:r>
              <a:rPr lang="en-US" dirty="0"/>
              <a:t>Identify potential overdose spikes using surveillance tools</a:t>
            </a:r>
          </a:p>
          <a:p>
            <a:pPr lvl="0"/>
            <a:r>
              <a:rPr lang="en-US" dirty="0"/>
              <a:t>Analyze and interpret surveillance data from multiple sources to confirm an overdose spike that might necessitate public health intervention and other response efforts</a:t>
            </a:r>
          </a:p>
          <a:p>
            <a:pPr lvl="0"/>
            <a:r>
              <a:rPr lang="en-US" dirty="0"/>
              <a:t>Communicate data to partners and key stakeholders tasked with implementing prevention and response activities</a:t>
            </a:r>
          </a:p>
          <a:p>
            <a:pPr lvl="0"/>
            <a:r>
              <a:rPr lang="en-US" dirty="0"/>
              <a:t>Evaluate overdose alert and response activities to build on current efforts</a:t>
            </a:r>
          </a:p>
          <a:p>
            <a:endParaRPr lang="en-US" dirty="0"/>
          </a:p>
        </p:txBody>
      </p:sp>
    </p:spTree>
    <p:extLst>
      <p:ext uri="{BB962C8B-B14F-4D97-AF65-F5344CB8AC3E}">
        <p14:creationId xmlns:p14="http://schemas.microsoft.com/office/powerpoint/2010/main" val="3464285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702859"/>
            <a:ext cx="6109650" cy="1095935"/>
          </a:xfrm>
        </p:spPr>
        <p:txBody>
          <a:bodyPr>
            <a:normAutofit lnSpcReduction="10000"/>
          </a:bodyPr>
          <a:lstStyle/>
          <a:p>
            <a:r>
              <a:rPr lang="en-US" sz="3800" b="1" dirty="0"/>
              <a:t>Key Stakeholder Interviews</a:t>
            </a:r>
          </a:p>
          <a:p>
            <a:endParaRPr lang="en-US" dirty="0"/>
          </a:p>
        </p:txBody>
      </p:sp>
    </p:spTree>
    <p:extLst>
      <p:ext uri="{BB962C8B-B14F-4D97-AF65-F5344CB8AC3E}">
        <p14:creationId xmlns:p14="http://schemas.microsoft.com/office/powerpoint/2010/main" val="2970586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Key Stakeholder Interview Update</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normAutofit/>
          </a:bodyPr>
          <a:lstStyle/>
          <a:p>
            <a:pPr marL="0" indent="0">
              <a:buNone/>
            </a:pPr>
            <a:r>
              <a:rPr lang="en-US" sz="2800" dirty="0"/>
              <a:t>Interviews Completed:</a:t>
            </a:r>
          </a:p>
          <a:p>
            <a:pPr marL="742950" indent="-742950">
              <a:buFont typeface="+mj-lt"/>
              <a:buAutoNum type="arabicPeriod"/>
            </a:pPr>
            <a:r>
              <a:rPr lang="en-US" sz="2800" dirty="0"/>
              <a:t>Pima County, Arizona – Mark Person</a:t>
            </a:r>
          </a:p>
          <a:p>
            <a:pPr marL="742950" indent="-742950">
              <a:buFont typeface="+mj-lt"/>
              <a:buAutoNum type="arabicPeriod"/>
            </a:pPr>
            <a:r>
              <a:rPr lang="en-US" sz="2800" dirty="0"/>
              <a:t>Michigan – Rita </a:t>
            </a:r>
            <a:r>
              <a:rPr lang="en-US" sz="2800" dirty="0" err="1"/>
              <a:t>Seith</a:t>
            </a:r>
            <a:endParaRPr lang="en-US" sz="2800" dirty="0"/>
          </a:p>
          <a:p>
            <a:pPr marL="742950" indent="-742950">
              <a:buFont typeface="+mj-lt"/>
              <a:buAutoNum type="arabicPeriod"/>
            </a:pPr>
            <a:r>
              <a:rPr lang="en-US" sz="2800" dirty="0"/>
              <a:t>Philadelphia – Kendra Viner</a:t>
            </a:r>
          </a:p>
          <a:p>
            <a:pPr marL="742950" indent="-742950">
              <a:buFont typeface="+mj-lt"/>
              <a:buAutoNum type="arabicPeriod"/>
            </a:pPr>
            <a:r>
              <a:rPr lang="en-US" sz="2800" dirty="0"/>
              <a:t>Washington – Mamadou Ndiaye</a:t>
            </a:r>
          </a:p>
          <a:p>
            <a:pPr marL="742950" indent="-742950">
              <a:buFont typeface="+mj-lt"/>
              <a:buAutoNum type="arabicPeriod"/>
            </a:pPr>
            <a:r>
              <a:rPr lang="en-US" sz="2800" dirty="0"/>
              <a:t>North Carolina – </a:t>
            </a:r>
            <a:r>
              <a:rPr lang="en-US" sz="2800" dirty="0" err="1"/>
              <a:t>Sherani</a:t>
            </a:r>
            <a:r>
              <a:rPr lang="en-US" sz="2800" dirty="0"/>
              <a:t> </a:t>
            </a:r>
            <a:r>
              <a:rPr lang="en-US" sz="2800" dirty="0" err="1"/>
              <a:t>Jagroep</a:t>
            </a:r>
            <a:endParaRPr lang="en-US" sz="2800" dirty="0"/>
          </a:p>
        </p:txBody>
      </p:sp>
    </p:spTree>
    <p:extLst>
      <p:ext uri="{BB962C8B-B14F-4D97-AF65-F5344CB8AC3E}">
        <p14:creationId xmlns:p14="http://schemas.microsoft.com/office/powerpoint/2010/main" val="2662720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B74C7-C87F-5A4E-8ECB-58EC9351D9A7}"/>
              </a:ext>
            </a:extLst>
          </p:cNvPr>
          <p:cNvSpPr>
            <a:spLocks noGrp="1"/>
          </p:cNvSpPr>
          <p:nvPr>
            <p:ph type="title"/>
          </p:nvPr>
        </p:nvSpPr>
        <p:spPr/>
        <p:txBody>
          <a:bodyPr/>
          <a:lstStyle/>
          <a:p>
            <a:r>
              <a:rPr lang="en-US" dirty="0"/>
              <a:t>Key Stakeholder Interview Update</a:t>
            </a:r>
          </a:p>
        </p:txBody>
      </p:sp>
      <p:sp>
        <p:nvSpPr>
          <p:cNvPr id="3" name="Content Placeholder 2">
            <a:extLst>
              <a:ext uri="{FF2B5EF4-FFF2-40B4-BE49-F238E27FC236}">
                <a16:creationId xmlns:a16="http://schemas.microsoft.com/office/drawing/2014/main" id="{C37F008A-49D7-F94D-9F6C-59CC5FFD18A1}"/>
              </a:ext>
            </a:extLst>
          </p:cNvPr>
          <p:cNvSpPr>
            <a:spLocks noGrp="1"/>
          </p:cNvSpPr>
          <p:nvPr>
            <p:ph idx="1"/>
          </p:nvPr>
        </p:nvSpPr>
        <p:spPr/>
        <p:txBody>
          <a:bodyPr>
            <a:normAutofit/>
          </a:bodyPr>
          <a:lstStyle/>
          <a:p>
            <a:pPr marL="0" indent="0">
              <a:buNone/>
            </a:pPr>
            <a:r>
              <a:rPr lang="en-US" sz="2800" dirty="0"/>
              <a:t>Interviews scheduled/to be scheduled:</a:t>
            </a:r>
          </a:p>
          <a:p>
            <a:pPr marL="457200" indent="-457200">
              <a:buFont typeface="+mj-lt"/>
              <a:buAutoNum type="arabicPeriod"/>
            </a:pPr>
            <a:r>
              <a:rPr lang="en-US" sz="2800" dirty="0"/>
              <a:t>Connecticut</a:t>
            </a:r>
          </a:p>
          <a:p>
            <a:pPr marL="457200" indent="-457200">
              <a:buFont typeface="+mj-lt"/>
              <a:buAutoNum type="arabicPeriod"/>
            </a:pPr>
            <a:r>
              <a:rPr lang="en-US" sz="2800" dirty="0"/>
              <a:t>Maryland</a:t>
            </a:r>
          </a:p>
          <a:p>
            <a:pPr marL="457200" indent="-457200">
              <a:buFont typeface="+mj-lt"/>
              <a:buAutoNum type="arabicPeriod"/>
            </a:pPr>
            <a:r>
              <a:rPr lang="en-US" sz="2800" dirty="0"/>
              <a:t>Allegheny County</a:t>
            </a:r>
          </a:p>
          <a:p>
            <a:pPr marL="457200" indent="-457200">
              <a:buFont typeface="+mj-lt"/>
              <a:buAutoNum type="arabicPeriod"/>
            </a:pPr>
            <a:r>
              <a:rPr lang="en-US" sz="2800" dirty="0"/>
              <a:t>Marion County</a:t>
            </a:r>
          </a:p>
        </p:txBody>
      </p:sp>
    </p:spTree>
    <p:extLst>
      <p:ext uri="{BB962C8B-B14F-4D97-AF65-F5344CB8AC3E}">
        <p14:creationId xmlns:p14="http://schemas.microsoft.com/office/powerpoint/2010/main" val="107323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702859"/>
            <a:ext cx="6109650" cy="1095935"/>
          </a:xfrm>
        </p:spPr>
        <p:txBody>
          <a:bodyPr>
            <a:normAutofit/>
          </a:bodyPr>
          <a:lstStyle/>
          <a:p>
            <a:r>
              <a:rPr lang="en-US" sz="3800" b="1" dirty="0"/>
              <a:t>Toolkit Outline</a:t>
            </a:r>
          </a:p>
          <a:p>
            <a:endParaRPr lang="en-US" dirty="0"/>
          </a:p>
        </p:txBody>
      </p:sp>
    </p:spTree>
    <p:extLst>
      <p:ext uri="{BB962C8B-B14F-4D97-AF65-F5344CB8AC3E}">
        <p14:creationId xmlns:p14="http://schemas.microsoft.com/office/powerpoint/2010/main" val="2040565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702859"/>
            <a:ext cx="6109650" cy="1095935"/>
          </a:xfrm>
        </p:spPr>
        <p:txBody>
          <a:bodyPr>
            <a:normAutofit/>
          </a:bodyPr>
          <a:lstStyle/>
          <a:p>
            <a:r>
              <a:rPr lang="en-US" sz="3800" b="1" dirty="0"/>
              <a:t>Key Stakeholder Groups</a:t>
            </a:r>
          </a:p>
          <a:p>
            <a:endParaRPr lang="en-US" dirty="0"/>
          </a:p>
        </p:txBody>
      </p:sp>
    </p:spTree>
    <p:extLst>
      <p:ext uri="{BB962C8B-B14F-4D97-AF65-F5344CB8AC3E}">
        <p14:creationId xmlns:p14="http://schemas.microsoft.com/office/powerpoint/2010/main" val="1018088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FBD3-ACD3-2149-9BBE-C3C86C030669}"/>
              </a:ext>
            </a:extLst>
          </p:cNvPr>
          <p:cNvSpPr>
            <a:spLocks noGrp="1"/>
          </p:cNvSpPr>
          <p:nvPr>
            <p:ph type="title"/>
          </p:nvPr>
        </p:nvSpPr>
        <p:spPr/>
        <p:txBody>
          <a:bodyPr/>
          <a:lstStyle/>
          <a:p>
            <a:r>
              <a:rPr lang="en-US" dirty="0"/>
              <a:t>Technical Experts</a:t>
            </a:r>
          </a:p>
        </p:txBody>
      </p:sp>
      <p:sp>
        <p:nvSpPr>
          <p:cNvPr id="3" name="Content Placeholder 2">
            <a:extLst>
              <a:ext uri="{FF2B5EF4-FFF2-40B4-BE49-F238E27FC236}">
                <a16:creationId xmlns:a16="http://schemas.microsoft.com/office/drawing/2014/main" id="{FF190238-9DD2-2247-868D-6B9F3CF4DB8E}"/>
              </a:ext>
            </a:extLst>
          </p:cNvPr>
          <p:cNvSpPr>
            <a:spLocks noGrp="1"/>
          </p:cNvSpPr>
          <p:nvPr>
            <p:ph idx="1"/>
          </p:nvPr>
        </p:nvSpPr>
        <p:spPr/>
        <p:txBody>
          <a:bodyPr>
            <a:normAutofit/>
          </a:bodyPr>
          <a:lstStyle/>
          <a:p>
            <a:pPr lvl="0"/>
            <a:r>
              <a:rPr lang="en-US" dirty="0"/>
              <a:t>GitHub details: Darcy Phelan-Emrick in Baltimore </a:t>
            </a:r>
          </a:p>
          <a:p>
            <a:pPr lvl="0"/>
            <a:r>
              <a:rPr lang="en-US" dirty="0"/>
              <a:t>SyS details: Krystal Collier, AZ</a:t>
            </a:r>
          </a:p>
          <a:p>
            <a:pPr lvl="1"/>
            <a:r>
              <a:rPr lang="en-US" dirty="0"/>
              <a:t>ESSENCE Data – Robyn Ellis, OR</a:t>
            </a:r>
          </a:p>
          <a:p>
            <a:pPr lvl="1"/>
            <a:r>
              <a:rPr lang="en-US" dirty="0"/>
              <a:t>NSSP Rep - CDC</a:t>
            </a:r>
          </a:p>
          <a:p>
            <a:pPr lvl="0"/>
            <a:r>
              <a:rPr lang="en-US" dirty="0" err="1"/>
              <a:t>SatSCan</a:t>
            </a:r>
            <a:r>
              <a:rPr lang="en-US" dirty="0"/>
              <a:t>: Natasha Close, WA, Sharon Greene, NYC</a:t>
            </a:r>
          </a:p>
          <a:p>
            <a:pPr lvl="0"/>
            <a:r>
              <a:rPr lang="en-US" dirty="0"/>
              <a:t>Partnerships: Dave Swenson, NH</a:t>
            </a:r>
          </a:p>
          <a:p>
            <a:pPr lvl="0"/>
            <a:r>
              <a:rPr lang="en-US" dirty="0"/>
              <a:t>Others?</a:t>
            </a:r>
          </a:p>
          <a:p>
            <a:pPr lvl="1"/>
            <a:r>
              <a:rPr lang="en-US" dirty="0"/>
              <a:t>Suggestions to date include EMS, Poison Control, ODMAP</a:t>
            </a:r>
          </a:p>
        </p:txBody>
      </p:sp>
    </p:spTree>
    <p:extLst>
      <p:ext uri="{BB962C8B-B14F-4D97-AF65-F5344CB8AC3E}">
        <p14:creationId xmlns:p14="http://schemas.microsoft.com/office/powerpoint/2010/main" val="905150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DB6EF-E068-8446-955A-C56CC70297EB}"/>
              </a:ext>
            </a:extLst>
          </p:cNvPr>
          <p:cNvSpPr>
            <a:spLocks noGrp="1"/>
          </p:cNvSpPr>
          <p:nvPr>
            <p:ph type="title"/>
          </p:nvPr>
        </p:nvSpPr>
        <p:spPr/>
        <p:txBody>
          <a:bodyPr/>
          <a:lstStyle/>
          <a:p>
            <a:r>
              <a:rPr lang="en-US" sz="3600" dirty="0"/>
              <a:t>Partners/Other Professionals</a:t>
            </a:r>
          </a:p>
        </p:txBody>
      </p:sp>
      <p:sp>
        <p:nvSpPr>
          <p:cNvPr id="3" name="Content Placeholder 2">
            <a:extLst>
              <a:ext uri="{FF2B5EF4-FFF2-40B4-BE49-F238E27FC236}">
                <a16:creationId xmlns:a16="http://schemas.microsoft.com/office/drawing/2014/main" id="{B68E2A07-4395-5644-BF34-7C9BE409762A}"/>
              </a:ext>
            </a:extLst>
          </p:cNvPr>
          <p:cNvSpPr>
            <a:spLocks noGrp="1"/>
          </p:cNvSpPr>
          <p:nvPr>
            <p:ph idx="1"/>
          </p:nvPr>
        </p:nvSpPr>
        <p:spPr/>
        <p:txBody>
          <a:bodyPr>
            <a:normAutofit lnSpcReduction="10000"/>
          </a:bodyPr>
          <a:lstStyle/>
          <a:p>
            <a:pPr lvl="0"/>
            <a:r>
              <a:rPr lang="en-US" sz="2200" dirty="0">
                <a:latin typeface="+mn-lt"/>
              </a:rPr>
              <a:t>Law Enforcement; Crime Labs and Prison Labs</a:t>
            </a:r>
          </a:p>
          <a:p>
            <a:pPr lvl="0"/>
            <a:r>
              <a:rPr lang="en-US" sz="2200" dirty="0">
                <a:latin typeface="+mn-lt"/>
              </a:rPr>
              <a:t>EMS</a:t>
            </a:r>
          </a:p>
          <a:p>
            <a:pPr lvl="0"/>
            <a:r>
              <a:rPr lang="en-US" sz="2200" dirty="0">
                <a:latin typeface="+mn-lt"/>
              </a:rPr>
              <a:t>ED</a:t>
            </a:r>
          </a:p>
          <a:p>
            <a:pPr lvl="0"/>
            <a:r>
              <a:rPr lang="en-US" sz="2200" dirty="0">
                <a:latin typeface="+mn-lt"/>
              </a:rPr>
              <a:t>Syringe Services Programs/Harm Reduction and Substance use treatment providers (Methadone Clinics, </a:t>
            </a:r>
            <a:r>
              <a:rPr lang="en-US" sz="2200" dirty="0">
                <a:effectLst/>
                <a:latin typeface="+mn-lt"/>
                <a:ea typeface="Calibri" panose="020F0502020204030204" pitchFamily="34" charset="0"/>
                <a:cs typeface="Times New Roman" panose="02020603050405020304" pitchFamily="18" charset="0"/>
              </a:rPr>
              <a:t>behavioral healthcare providers, addiction medicine clinicians, inpatient SUD treatment facilities, etc.)</a:t>
            </a:r>
            <a:endParaRPr lang="en-US" sz="2200" dirty="0">
              <a:latin typeface="+mn-lt"/>
            </a:endParaRPr>
          </a:p>
          <a:p>
            <a:pPr>
              <a:lnSpc>
                <a:spcPct val="107000"/>
              </a:lnSpc>
              <a:spcBef>
                <a:spcPts val="0"/>
              </a:spcBef>
            </a:pPr>
            <a:r>
              <a:rPr lang="en-US" sz="2200" dirty="0">
                <a:effectLst/>
                <a:latin typeface="+mn-lt"/>
                <a:ea typeface="Calibri" panose="020F0502020204030204" pitchFamily="34" charset="0"/>
                <a:cs typeface="Times New Roman" panose="02020603050405020304" pitchFamily="18" charset="0"/>
              </a:rPr>
              <a:t>Individuals with lived experience/Persons who use drugs</a:t>
            </a:r>
          </a:p>
          <a:p>
            <a:pPr>
              <a:lnSpc>
                <a:spcPct val="107000"/>
              </a:lnSpc>
              <a:spcBef>
                <a:spcPts val="0"/>
              </a:spcBef>
            </a:pPr>
            <a:r>
              <a:rPr lang="en-US" sz="2200" dirty="0">
                <a:effectLst/>
                <a:latin typeface="+mn-lt"/>
                <a:ea typeface="Calibri" panose="020F0502020204030204" pitchFamily="34" charset="0"/>
                <a:cs typeface="Times New Roman" panose="02020603050405020304" pitchFamily="18" charset="0"/>
              </a:rPr>
              <a:t>Street Outreach and shelters, homeless services providers</a:t>
            </a:r>
          </a:p>
          <a:p>
            <a:pPr>
              <a:lnSpc>
                <a:spcPct val="107000"/>
              </a:lnSpc>
              <a:spcBef>
                <a:spcPts val="0"/>
              </a:spcBef>
            </a:pPr>
            <a:r>
              <a:rPr lang="en-US" sz="2200" dirty="0">
                <a:effectLst/>
                <a:latin typeface="+mn-lt"/>
                <a:ea typeface="Calibri" panose="020F0502020204030204" pitchFamily="34" charset="0"/>
                <a:cs typeface="Times New Roman" panose="02020603050405020304" pitchFamily="18" charset="0"/>
              </a:rPr>
              <a:t>Prisons/jails/reentry organizations</a:t>
            </a:r>
          </a:p>
          <a:p>
            <a:pPr>
              <a:lnSpc>
                <a:spcPct val="107000"/>
              </a:lnSpc>
              <a:spcBef>
                <a:spcPts val="0"/>
              </a:spcBef>
            </a:pPr>
            <a:r>
              <a:rPr lang="en-US" sz="2200" dirty="0">
                <a:effectLst/>
                <a:latin typeface="+mn-lt"/>
                <a:ea typeface="Calibri" panose="020F0502020204030204" pitchFamily="34" charset="0"/>
                <a:cs typeface="Times New Roman" panose="02020603050405020304" pitchFamily="18" charset="0"/>
              </a:rPr>
              <a:t>Other social service providers such as MHMR (Behavioral Health and Developmental Disability Agencies, Mental Health and Recovery Boards)</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934515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lstStyle/>
          <a:p>
            <a:pPr marL="0" indent="0">
              <a:buNone/>
            </a:pPr>
            <a:r>
              <a:rPr lang="en-US" dirty="0"/>
              <a:t>Homework for the Advisory Group:</a:t>
            </a:r>
          </a:p>
          <a:p>
            <a:pPr marL="0" indent="0">
              <a:buNone/>
            </a:pPr>
            <a:endParaRPr lang="en-US" dirty="0"/>
          </a:p>
          <a:p>
            <a:pPr marL="0" indent="0">
              <a:buNone/>
            </a:pPr>
            <a:r>
              <a:rPr lang="en-US" dirty="0"/>
              <a:t>Next steps for the Thought Bridge Team:</a:t>
            </a:r>
          </a:p>
          <a:p>
            <a:r>
              <a:rPr lang="en-US" dirty="0"/>
              <a:t>Complete key stakeholder interviews</a:t>
            </a:r>
          </a:p>
          <a:p>
            <a:r>
              <a:rPr lang="en-US" dirty="0"/>
              <a:t>Continue work on toolkit outline</a:t>
            </a:r>
          </a:p>
          <a:p>
            <a:r>
              <a:rPr lang="en-US" dirty="0"/>
              <a:t>Begin gathering and drafting tools</a:t>
            </a:r>
          </a:p>
          <a:p>
            <a:pPr marL="0" indent="0">
              <a:buNone/>
            </a:pPr>
            <a:endParaRPr lang="en-US" dirty="0"/>
          </a:p>
          <a:p>
            <a:pPr marL="0" indent="0">
              <a:buNone/>
            </a:pPr>
            <a:r>
              <a:rPr lang="en-US" dirty="0"/>
              <a:t>Next Advisory Group Call</a:t>
            </a:r>
          </a:p>
          <a:p>
            <a:pPr marL="0" indent="0">
              <a:buNone/>
            </a:pPr>
            <a:r>
              <a:rPr lang="en-US" b="1" dirty="0"/>
              <a:t>Friday, June 25, 2021 at 3:00 pm ET</a:t>
            </a:r>
          </a:p>
        </p:txBody>
      </p:sp>
    </p:spTree>
    <p:extLst>
      <p:ext uri="{BB962C8B-B14F-4D97-AF65-F5344CB8AC3E}">
        <p14:creationId xmlns:p14="http://schemas.microsoft.com/office/powerpoint/2010/main" val="3682846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dirty="0">
                  <a:solidFill>
                    <a:srgbClr val="152754"/>
                  </a:solidFill>
                  <a:latin typeface="Arial" panose="020B0604020202020204" pitchFamily="34" charset="0"/>
                  <a:cs typeface="Arial" panose="020B0604020202020204" pitchFamily="34" charset="0"/>
                </a:rPr>
                <a:t>CSTE National Office</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dirty="0">
                <a:solidFill>
                  <a:schemeClr val="tx1">
                    <a:lumMod val="65000"/>
                    <a:lumOff val="35000"/>
                  </a:schemeClr>
                </a:solidFill>
                <a:latin typeface="Arial" panose="020B0604020202020204" pitchFamily="34" charset="0"/>
                <a:cs typeface="Arial-Lgt-FC"/>
              </a:endParaRP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dirty="0">
                  <a:solidFill>
                    <a:schemeClr val="tx1">
                      <a:lumMod val="65000"/>
                      <a:lumOff val="35000"/>
                    </a:schemeClr>
                  </a:solidFill>
                  <a:latin typeface="Arial" panose="020B0604020202020204" pitchFamily="34" charset="0"/>
                  <a:cs typeface="Arial" panose="020B0604020202020204" pitchFamily="34" charset="0"/>
                </a:rPr>
                <a:t> </a:t>
              </a:r>
              <a:r>
                <a:rPr lang="en-US" sz="1275"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mtoe@cste.org</a:t>
              </a: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 CoP- Outbreak Detection Workgroup Call_CL_07-14" id="{DB927C77-F58D-43FA-844B-14B27AEA5D89}" vid="{1C08FA80-C61E-4BA1-BE9A-231EAE416B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1303E31CFB67246959A4F1FCAEBA780" ma:contentTypeVersion="12" ma:contentTypeDescription="Create a new document." ma:contentTypeScope="" ma:versionID="7803712120aae429d1b443f8c7e74f87">
  <xsd:schema xmlns:xsd="http://www.w3.org/2001/XMLSchema" xmlns:xs="http://www.w3.org/2001/XMLSchema" xmlns:p="http://schemas.microsoft.com/office/2006/metadata/properties" xmlns:ns3="9c5ca269-15b0-41fe-86fc-9335240b3aaa" xmlns:ns4="56e1c4a7-5bd6-4478-a67b-27d7fb300641" targetNamespace="http://schemas.microsoft.com/office/2006/metadata/properties" ma:root="true" ma:fieldsID="dce6ba99bf9a2bce33240aae2679d0b7" ns3:_="" ns4:_="">
    <xsd:import namespace="9c5ca269-15b0-41fe-86fc-9335240b3aaa"/>
    <xsd:import namespace="56e1c4a7-5bd6-4478-a67b-27d7fb3006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ca269-15b0-41fe-86fc-9335240b3aa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e1c4a7-5bd6-4478-a67b-27d7fb30064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5DA526-43E2-40FD-BCA2-AB0DA62E797D}">
  <ds:schemaRefs>
    <ds:schemaRef ds:uri="http://schemas.microsoft.com/sharepoint/v3/contenttype/forms"/>
  </ds:schemaRefs>
</ds:datastoreItem>
</file>

<file path=customXml/itemProps2.xml><?xml version="1.0" encoding="utf-8"?>
<ds:datastoreItem xmlns:ds="http://schemas.openxmlformats.org/officeDocument/2006/customXml" ds:itemID="{FEA33FE0-50F6-442E-ABA3-05DAD5C354F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442EA36-A33E-4B61-9D59-7D34B85A18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ca269-15b0-41fe-86fc-9335240b3aaa"/>
    <ds:schemaRef ds:uri="56e1c4a7-5bd6-4478-a67b-27d7fb300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 CoP- Outbreak Detection Workgroup Call_CL_07-14</Template>
  <TotalTime>1158</TotalTime>
  <Words>539</Words>
  <Application>Microsoft Office PowerPoint</Application>
  <PresentationFormat>On-screen Show (4:3)</PresentationFormat>
  <Paragraphs>86</Paragraphs>
  <Slides>13</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Overdose Spike Alert Advisory Group</vt:lpstr>
      <vt:lpstr>Agenda</vt:lpstr>
      <vt:lpstr>Housekeeping </vt:lpstr>
      <vt:lpstr>Purpose of the Toolkit</vt:lpstr>
      <vt:lpstr>PowerPoint Presentation</vt:lpstr>
      <vt:lpstr>Key Stakeholder Interview Update</vt:lpstr>
      <vt:lpstr>Key Stakeholder Interview Update</vt:lpstr>
      <vt:lpstr>PowerPoint Presentation</vt:lpstr>
      <vt:lpstr>PowerPoint Presentation</vt:lpstr>
      <vt:lpstr>Technical Experts</vt:lpstr>
      <vt:lpstr>Partners/Other Professionals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Surveillance Community of Practice</dc:title>
  <dc:creator>Cailyn Lingwall</dc:creator>
  <cp:lastModifiedBy>Megan Toe</cp:lastModifiedBy>
  <cp:revision>27</cp:revision>
  <dcterms:created xsi:type="dcterms:W3CDTF">2020-07-17T15:52:42Z</dcterms:created>
  <dcterms:modified xsi:type="dcterms:W3CDTF">2021-05-27T16:53:31Z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0x010100D1303E31CFB67246959A4F1FCAEBA780</vt:lpwstr>
  </property>
  <property fmtid="{D5CDD505-2E9C-101B-9397-08002B2CF9AE}" pid="3" name="_NewReviewCycle">
    <vt:lpwstr/>
  </property>
</Properties>
</file>