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0"/>
  </p:notesMasterIdLst>
  <p:sldIdLst>
    <p:sldId id="266" r:id="rId5"/>
    <p:sldId id="267" r:id="rId6"/>
    <p:sldId id="268" r:id="rId7"/>
    <p:sldId id="437" r:id="rId8"/>
    <p:sldId id="446" r:id="rId9"/>
    <p:sldId id="438" r:id="rId10"/>
    <p:sldId id="439" r:id="rId11"/>
    <p:sldId id="440" r:id="rId12"/>
    <p:sldId id="433" r:id="rId13"/>
    <p:sldId id="444" r:id="rId14"/>
    <p:sldId id="441" r:id="rId15"/>
    <p:sldId id="443" r:id="rId16"/>
    <p:sldId id="442" r:id="rId17"/>
    <p:sldId id="445" r:id="rId18"/>
    <p:sldId id="260" r:id="rId19"/>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ilyn Lingwall" initials="CL" lastIdx="4" clrIdx="0">
    <p:extLst>
      <p:ext uri="{19B8F6BF-5375-455C-9EA6-DF929625EA0E}">
        <p15:presenceInfo xmlns:p15="http://schemas.microsoft.com/office/powerpoint/2012/main" userId="S::clingwall@cste.org::7a30207f-f04a-45ef-8556-7e4811af67bf" providerId="AD"/>
      </p:ext>
    </p:extLst>
  </p:cmAuthor>
  <p:cmAuthor id="2" name="Megan Toe" initials="MT" lastIdx="10" clrIdx="1">
    <p:extLst>
      <p:ext uri="{19B8F6BF-5375-455C-9EA6-DF929625EA0E}">
        <p15:presenceInfo xmlns:p15="http://schemas.microsoft.com/office/powerpoint/2012/main" userId="S::mtoe@cste.org::469e9688-9a7c-482d-98d2-f4a214b58f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2" autoAdjust="0"/>
    <p:restoredTop sz="75918" autoAdjust="0"/>
  </p:normalViewPr>
  <p:slideViewPr>
    <p:cSldViewPr snapToGrid="0">
      <p:cViewPr varScale="1">
        <p:scale>
          <a:sx n="71" d="100"/>
          <a:sy n="71" d="100"/>
        </p:scale>
        <p:origin x="1356"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Toe" userId="469e9688-9a7c-482d-98d2-f4a214b58fe3" providerId="ADAL" clId="{B5500DF3-451F-4037-975C-0464E89B3509}"/>
    <pc:docChg chg="modSld sldOrd">
      <pc:chgData name="Megan Toe" userId="469e9688-9a7c-482d-98d2-f4a214b58fe3" providerId="ADAL" clId="{B5500DF3-451F-4037-975C-0464E89B3509}" dt="2021-04-09T16:03:37.336" v="3"/>
      <pc:docMkLst>
        <pc:docMk/>
      </pc:docMkLst>
      <pc:sldChg chg="modSp mod">
        <pc:chgData name="Megan Toe" userId="469e9688-9a7c-482d-98d2-f4a214b58fe3" providerId="ADAL" clId="{B5500DF3-451F-4037-975C-0464E89B3509}" dt="2021-03-26T18:27:24.768" v="1" actId="20577"/>
        <pc:sldMkLst>
          <pc:docMk/>
          <pc:sldMk cId="2090152276" sldId="266"/>
        </pc:sldMkLst>
        <pc:spChg chg="mod">
          <ac:chgData name="Megan Toe" userId="469e9688-9a7c-482d-98d2-f4a214b58fe3" providerId="ADAL" clId="{B5500DF3-451F-4037-975C-0464E89B3509}" dt="2021-03-26T18:27:24.768" v="1" actId="20577"/>
          <ac:spMkLst>
            <pc:docMk/>
            <pc:sldMk cId="2090152276" sldId="266"/>
            <ac:spMk id="5" creationId="{354C266B-3711-1F4A-8E0C-7AD33B7B9D62}"/>
          </ac:spMkLst>
        </pc:spChg>
      </pc:sldChg>
      <pc:sldChg chg="ord">
        <pc:chgData name="Megan Toe" userId="469e9688-9a7c-482d-98d2-f4a214b58fe3" providerId="ADAL" clId="{B5500DF3-451F-4037-975C-0464E89B3509}" dt="2021-04-09T16:03:37.336" v="3"/>
        <pc:sldMkLst>
          <pc:docMk/>
          <pc:sldMk cId="2658504467" sldId="440"/>
        </pc:sldMkLst>
      </pc:sldChg>
    </pc:docChg>
  </pc:docChgLst>
  <pc:docChgLst>
    <pc:chgData name="Megan Toe" userId="469e9688-9a7c-482d-98d2-f4a214b58fe3" providerId="ADAL" clId="{72B7A715-1974-464D-83BA-8C3AE2C19D9D}"/>
    <pc:docChg chg="modSld">
      <pc:chgData name="Megan Toe" userId="469e9688-9a7c-482d-98d2-f4a214b58fe3" providerId="ADAL" clId="{72B7A715-1974-464D-83BA-8C3AE2C19D9D}" dt="2021-05-27T14:33:47.796" v="1" actId="20577"/>
      <pc:docMkLst>
        <pc:docMk/>
      </pc:docMkLst>
      <pc:sldChg chg="modNotesTx">
        <pc:chgData name="Megan Toe" userId="469e9688-9a7c-482d-98d2-f4a214b58fe3" providerId="ADAL" clId="{72B7A715-1974-464D-83BA-8C3AE2C19D9D}" dt="2021-05-27T14:33:47.796" v="1" actId="20577"/>
        <pc:sldMkLst>
          <pc:docMk/>
          <pc:sldMk cId="3464285675" sldId="43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DFD62-CCAF-4D72-8B18-E4E5E385A8B5}" type="datetimeFigureOut">
              <a:rPr lang="en-US" smtClean="0"/>
              <a:t>5/27/2021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95392-1687-4020-AE3D-305B4FD4B968}" type="slidenum">
              <a:rPr lang="en-US" smtClean="0"/>
              <a:t>‹#›</a:t>
            </a:fld>
            <a:endParaRPr lang="en-US"/>
          </a:p>
        </p:txBody>
      </p:sp>
    </p:spTree>
    <p:extLst>
      <p:ext uri="{BB962C8B-B14F-4D97-AF65-F5344CB8AC3E}">
        <p14:creationId xmlns:p14="http://schemas.microsoft.com/office/powerpoint/2010/main" val="39367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2</a:t>
            </a:fld>
            <a:endParaRPr lang="en-US"/>
          </a:p>
        </p:txBody>
      </p:sp>
    </p:spTree>
    <p:extLst>
      <p:ext uri="{BB962C8B-B14F-4D97-AF65-F5344CB8AC3E}">
        <p14:creationId xmlns:p14="http://schemas.microsoft.com/office/powerpoint/2010/main" val="104361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purpose of the key informant interview is to gather and analyze critical information that will support the creation of an overdose spike alert toolkit.  The toolkit will provide guidance to epidemiologists working to:</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potential overdose spikes using surveillance tools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Analyze and interpret surveillance data from multiple sources to confirm an overdose spike that might necessitate public health intervention and other response efforts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Communicate data to partners and key stakeholders tasked with implementing prevention and response activities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Evaluate overdose alert and response activities to build on current efforts  </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7</a:t>
            </a:fld>
            <a:endParaRPr lang="en-US"/>
          </a:p>
        </p:txBody>
      </p:sp>
    </p:spTree>
    <p:extLst>
      <p:ext uri="{BB962C8B-B14F-4D97-AF65-F5344CB8AC3E}">
        <p14:creationId xmlns:p14="http://schemas.microsoft.com/office/powerpoint/2010/main" val="133380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Discussion – Who is the target audience for the toolkit?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9</a:t>
            </a:fld>
            <a:endParaRPr lang="en-US"/>
          </a:p>
        </p:txBody>
      </p:sp>
    </p:spTree>
    <p:extLst>
      <p:ext uri="{BB962C8B-B14F-4D97-AF65-F5344CB8AC3E}">
        <p14:creationId xmlns:p14="http://schemas.microsoft.com/office/powerpoint/2010/main" val="381188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Group Discussion – Who is the target audience for the toolkit?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12</a:t>
            </a:fld>
            <a:endParaRPr lang="en-US"/>
          </a:p>
        </p:txBody>
      </p:sp>
    </p:spTree>
    <p:extLst>
      <p:ext uri="{BB962C8B-B14F-4D97-AF65-F5344CB8AC3E}">
        <p14:creationId xmlns:p14="http://schemas.microsoft.com/office/powerpoint/2010/main" val="1595824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15</a:t>
            </a:fld>
            <a:endParaRPr lang="en-US"/>
          </a:p>
        </p:txBody>
      </p:sp>
    </p:spTree>
    <p:extLst>
      <p:ext uri="{BB962C8B-B14F-4D97-AF65-F5344CB8AC3E}">
        <p14:creationId xmlns:p14="http://schemas.microsoft.com/office/powerpoint/2010/main" val="2644185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61"/>
            <a:ext cx="6109650" cy="906463"/>
          </a:xfrm>
          <a:prstGeom prst="rect">
            <a:avLst/>
          </a:prstGeom>
        </p:spPr>
        <p:txBody>
          <a:bodyPr anchor="ctr">
            <a:normAutofit/>
          </a:bodyPr>
          <a:lstStyle>
            <a:lvl1pPr marL="0" indent="0" algn="ctr">
              <a:buNone/>
              <a:defRPr sz="2025"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91696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mtoe@cste.org" TargetMode="External"/><Relationship Id="rId2" Type="http://schemas.openxmlformats.org/officeDocument/2006/relationships/hyperlink" Target="https://3.basecamp.com/3164497/join/9TUMKF3Z1wbi"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462742"/>
            <a:ext cx="8191072" cy="809179"/>
          </a:xfrm>
        </p:spPr>
        <p:txBody>
          <a:bodyPr>
            <a:normAutofit/>
          </a:bodyPr>
          <a:lstStyle/>
          <a:p>
            <a:pPr algn="ctr"/>
            <a:r>
              <a:rPr lang="en-US" sz="3800" dirty="0"/>
              <a:t>Overdose Spike Alert Advisory Group</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592201" y="1995822"/>
            <a:ext cx="8191072" cy="538447"/>
          </a:xfrm>
        </p:spPr>
        <p:txBody>
          <a:bodyPr>
            <a:noAutofit/>
          </a:bodyPr>
          <a:lstStyle/>
          <a:p>
            <a:pPr algn="ctr"/>
            <a:r>
              <a:rPr lang="en-US" sz="2400" dirty="0"/>
              <a:t>March 26, 2021 at 3:00 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50256" y="1687606"/>
            <a:ext cx="8643488" cy="3724835"/>
          </a:xfrm>
        </p:spPr>
        <p:txBody>
          <a:bodyPr>
            <a:noAutofit/>
          </a:bodyPr>
          <a:lstStyle/>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Announcements/</a:t>
            </a:r>
            <a:r>
              <a:rPr lang="en-US" dirty="0">
                <a:solidFill>
                  <a:prstClr val="black">
                    <a:lumMod val="75000"/>
                    <a:lumOff val="25000"/>
                  </a:prstClr>
                </a:solidFill>
              </a:rPr>
              <a:t>housekeeping </a:t>
            </a: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from CSTE</a:t>
            </a:r>
          </a:p>
          <a:p>
            <a:pPr marL="971550" lvl="1" indent="-514350">
              <a:spcBef>
                <a:spcPts val="1000"/>
              </a:spcBef>
              <a:buFont typeface="+mj-lt"/>
              <a:buAutoNum type="romanUcPeriod"/>
              <a:defRPr/>
            </a:pP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Housekeeping and general project updates</a:t>
            </a:r>
          </a:p>
          <a:p>
            <a:pPr marL="971550" lvl="1" indent="-514350">
              <a:spcBef>
                <a:spcPts val="1000"/>
              </a:spcBef>
              <a:buFont typeface="+mj-lt"/>
              <a:buAutoNum type="romanUcPeriod"/>
              <a:defRPr/>
            </a:pP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Project Consultant Kelley Chester, Thought Bridge LLC</a:t>
            </a:r>
          </a:p>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r>
              <a:rPr lang="en-US" dirty="0">
                <a:solidFill>
                  <a:prstClr val="black">
                    <a:lumMod val="75000"/>
                    <a:lumOff val="25000"/>
                  </a:prstClr>
                </a:solidFill>
              </a:rPr>
              <a:t>Project Overview and Timeline Updates</a:t>
            </a: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p>
          <a:p>
            <a:pPr marL="971550" lvl="1" indent="-514350">
              <a:spcBef>
                <a:spcPts val="1000"/>
              </a:spcBef>
              <a:buFont typeface="+mj-lt"/>
              <a:buAutoNum type="romanUcPeriod"/>
              <a:defRPr/>
            </a:pPr>
            <a:r>
              <a:rPr lang="en-US" sz="2200" dirty="0">
                <a:solidFill>
                  <a:prstClr val="black">
                    <a:lumMod val="75000"/>
                    <a:lumOff val="25000"/>
                  </a:prstClr>
                </a:solidFill>
              </a:rPr>
              <a:t>Group Discussion 1 – confirming toolkit target audience</a:t>
            </a:r>
            <a:endParaRPr kumimoji="0" lang="en-US" sz="2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971550" lvl="1" indent="-514350">
              <a:spcBef>
                <a:spcPts val="1000"/>
              </a:spcBef>
              <a:buFont typeface="+mj-lt"/>
              <a:buAutoNum type="romanUcPeriod"/>
              <a:defRPr/>
            </a:pPr>
            <a:r>
              <a:rPr lang="en-US" sz="2200" dirty="0">
                <a:solidFill>
                  <a:prstClr val="black">
                    <a:lumMod val="75000"/>
                    <a:lumOff val="25000"/>
                  </a:prstClr>
                </a:solidFill>
              </a:rPr>
              <a:t>Group Discussion 2 – key stakeholder interview planning</a:t>
            </a:r>
          </a:p>
          <a:p>
            <a:pPr marL="514350" indent="-514350">
              <a:buFont typeface="+mj-lt"/>
              <a:buAutoNum type="romanUcPeriod"/>
              <a:defRPr/>
            </a:pPr>
            <a:r>
              <a:rPr kumimoji="0" lang="en-US" sz="2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Next Steps</a:t>
            </a:r>
          </a:p>
          <a:p>
            <a:pPr marL="514350" marR="0" lvl="0" indent="-514350" algn="l" defTabSz="914400" rtl="0" eaLnBrk="1" fontAlgn="auto" latinLnBrk="0" hangingPunct="1">
              <a:lnSpc>
                <a:spcPct val="90000"/>
              </a:lnSpc>
              <a:spcBef>
                <a:spcPts val="1000"/>
              </a:spcBef>
              <a:spcAft>
                <a:spcPts val="0"/>
              </a:spcAft>
              <a:buClrTx/>
              <a:buSzTx/>
              <a:buFont typeface="+mj-lt"/>
              <a:buAutoNum type="romanUcPeriod"/>
              <a:tabLst/>
              <a:defRPr/>
            </a:pPr>
            <a:endPar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571500" lvl="0" indent="-571500">
              <a:lnSpc>
                <a:spcPct val="150000"/>
              </a:lnSpc>
              <a:buFont typeface="+mj-lt"/>
              <a:buAutoNum type="romanUcPeriod"/>
            </a:pPr>
            <a:endParaRPr lang="en-US" sz="2000" dirty="0"/>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Housekeeping </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2029630"/>
            <a:ext cx="8438998" cy="3469306"/>
          </a:xfrm>
        </p:spPr>
        <p:txBody>
          <a:bodyPr>
            <a:normAutofit/>
          </a:bodyPr>
          <a:lstStyle/>
          <a:p>
            <a:r>
              <a:rPr lang="en-US" sz="2000" dirty="0"/>
              <a:t>To minimize background noise, </a:t>
            </a:r>
            <a:r>
              <a:rPr lang="en-US" sz="2000" b="1" u="sng" dirty="0">
                <a:solidFill>
                  <a:srgbClr val="C00000"/>
                </a:solidFill>
              </a:rPr>
              <a:t>please ensure that your lines are muted. </a:t>
            </a:r>
          </a:p>
          <a:p>
            <a:pPr lvl="1"/>
            <a:r>
              <a:rPr lang="en-US" sz="1600" i="1" dirty="0">
                <a:solidFill>
                  <a:schemeClr val="tx1"/>
                </a:solidFill>
              </a:rPr>
              <a:t>You can mute your line either by muting your personal phone line OR, if connected by computer audio -clicking the microphone icon to the right of your name onscreen  </a:t>
            </a:r>
          </a:p>
          <a:p>
            <a:pPr marL="228600" lvl="1">
              <a:lnSpc>
                <a:spcPct val="150000"/>
              </a:lnSpc>
            </a:pPr>
            <a:r>
              <a:rPr lang="en-US" dirty="0"/>
              <a:t>Please note that this call is being recorded for note-taking purposes. </a:t>
            </a:r>
          </a:p>
          <a:p>
            <a:pPr marL="228600" lvl="1">
              <a:lnSpc>
                <a:spcPct val="100000"/>
              </a:lnSpc>
            </a:pPr>
            <a:r>
              <a:rPr lang="en-US" b="1" dirty="0"/>
              <a:t>Introductions today we’ll do a “roll call” via the chat feature, please add your name and jurisdiction or agency in the chat box</a:t>
            </a:r>
          </a:p>
          <a:p>
            <a:pPr marL="0" lvl="1" indent="0">
              <a:lnSpc>
                <a:spcPct val="100000"/>
              </a:lnSpc>
              <a:buNone/>
            </a:pPr>
            <a:endParaRPr lang="en-US" sz="1600" b="1" dirty="0"/>
          </a:p>
          <a:p>
            <a:pPr marL="228600" lvl="1">
              <a:lnSpc>
                <a:spcPct val="100000"/>
              </a:lnSpc>
            </a:pPr>
            <a:r>
              <a:rPr lang="en-US" sz="1600" i="1" dirty="0"/>
              <a:t>Reminder to utilize the group </a:t>
            </a:r>
            <a:r>
              <a:rPr lang="en-US" sz="1600" i="1" dirty="0">
                <a:hlinkClick r:id="rId2"/>
              </a:rPr>
              <a:t>Basecamp</a:t>
            </a:r>
            <a:r>
              <a:rPr lang="en-US" sz="1600" i="1" dirty="0"/>
              <a:t> and share any comments or feedback with </a:t>
            </a:r>
            <a:r>
              <a:rPr lang="en-US" sz="1600" i="1" dirty="0">
                <a:hlinkClick r:id="rId3"/>
              </a:rPr>
              <a:t>mtoe@cste.org</a:t>
            </a:r>
            <a:r>
              <a:rPr lang="en-US" sz="1600" i="1" dirty="0"/>
              <a:t> </a:t>
            </a:r>
            <a:endParaRPr lang="en-US" sz="1600" i="1" u="sng" dirty="0">
              <a:solidFill>
                <a:srgbClr val="0000FF"/>
              </a:solidFill>
            </a:endParaRPr>
          </a:p>
          <a:p>
            <a:pPr marL="0" lvl="1" indent="0">
              <a:lnSpc>
                <a:spcPct val="100000"/>
              </a:lnSpc>
              <a:buNone/>
            </a:pPr>
            <a:endParaRPr lang="en-US" dirty="0"/>
          </a:p>
        </p:txBody>
      </p:sp>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Brief CSTE Project Updates</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1438835"/>
            <a:ext cx="8438998" cy="4060101"/>
          </a:xfrm>
        </p:spPr>
        <p:txBody>
          <a:bodyPr>
            <a:normAutofit/>
          </a:bodyPr>
          <a:lstStyle/>
          <a:p>
            <a:r>
              <a:rPr lang="en-US" dirty="0"/>
              <a:t>Today we’ll walk through some updates to timeline and approach to capturing current practices (previously referred to as the landscape analysis) that have adjusted a bit since we met in January.  </a:t>
            </a:r>
          </a:p>
          <a:p>
            <a:r>
              <a:rPr lang="en-US" dirty="0"/>
              <a:t>Additionally, our CDC partners have identified an unreleased draft resource on outbreak investigations and has offered to share with the advisory group as we work through priority toolkit content in the month ahead.</a:t>
            </a:r>
          </a:p>
          <a:p>
            <a:r>
              <a:rPr lang="en-US" dirty="0"/>
              <a:t>Toolkit priorities and Advisory Group roles remain the same as recent discussions but today we will dig into more details for next steps</a:t>
            </a:r>
            <a:endParaRPr lang="en-US" i="1" dirty="0">
              <a:solidFill>
                <a:srgbClr val="FF0000"/>
              </a:solidFill>
            </a:endParaRPr>
          </a:p>
          <a:p>
            <a:pPr marL="0" indent="0">
              <a:buNone/>
            </a:pPr>
            <a:endParaRPr lang="en-US" dirty="0"/>
          </a:p>
        </p:txBody>
      </p:sp>
    </p:spTree>
    <p:extLst>
      <p:ext uri="{BB962C8B-B14F-4D97-AF65-F5344CB8AC3E}">
        <p14:creationId xmlns:p14="http://schemas.microsoft.com/office/powerpoint/2010/main" val="3391154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CSTE Project Consultant</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1438835"/>
            <a:ext cx="8438998" cy="4060101"/>
          </a:xfrm>
        </p:spPr>
        <p:txBody>
          <a:bodyPr>
            <a:normAutofit lnSpcReduction="10000"/>
          </a:bodyPr>
          <a:lstStyle/>
          <a:p>
            <a:r>
              <a:rPr lang="en-US" dirty="0"/>
              <a:t>CSTE is pleased to announce the selection of </a:t>
            </a:r>
            <a:r>
              <a:rPr lang="en-US" b="1" dirty="0"/>
              <a:t>Kelley G. Chester, DrPH, MPH of Thought Bridge, LLC </a:t>
            </a:r>
            <a:r>
              <a:rPr lang="en-US" dirty="0"/>
              <a:t>to lead the development of the Overdose Spike Alert Toolkit.  Kelley has been working closely with CSTE since February to review discussions and priorities identified to date and update a workplan for completing the toolkit with Advisory Group and other stakeholder input.</a:t>
            </a:r>
          </a:p>
          <a:p>
            <a:r>
              <a:rPr lang="en-US" dirty="0"/>
              <a:t>Kelley Chester Bio</a:t>
            </a:r>
          </a:p>
          <a:p>
            <a:pPr lvl="1"/>
            <a:r>
              <a:rPr lang="en-US" dirty="0"/>
              <a:t>25 years of experience in the health care and public health informatics </a:t>
            </a:r>
          </a:p>
          <a:p>
            <a:pPr lvl="1"/>
            <a:r>
              <a:rPr lang="en-US" dirty="0"/>
              <a:t>DrPH Public Health Leadership/MPH Biostatistics</a:t>
            </a:r>
          </a:p>
          <a:p>
            <a:pPr lvl="1"/>
            <a:r>
              <a:rPr lang="en-US" dirty="0"/>
              <a:t>Adjunct faculty Rollins School of Public Health at Emory University </a:t>
            </a:r>
          </a:p>
          <a:p>
            <a:pPr lvl="1"/>
            <a:r>
              <a:rPr lang="en-US" dirty="0"/>
              <a:t>Co-Founder and Principal at Thought Bridge LLC   </a:t>
            </a:r>
          </a:p>
          <a:p>
            <a:endParaRPr lang="en-US" dirty="0"/>
          </a:p>
          <a:p>
            <a:pPr marL="0" indent="0">
              <a:buNone/>
            </a:pPr>
            <a:endParaRPr lang="en-US" dirty="0"/>
          </a:p>
        </p:txBody>
      </p:sp>
    </p:spTree>
    <p:extLst>
      <p:ext uri="{BB962C8B-B14F-4D97-AF65-F5344CB8AC3E}">
        <p14:creationId xmlns:p14="http://schemas.microsoft.com/office/powerpoint/2010/main" val="2527989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C55B-EC69-4DEB-A053-062CC2FC7411}"/>
              </a:ext>
            </a:extLst>
          </p:cNvPr>
          <p:cNvSpPr>
            <a:spLocks noGrp="1"/>
          </p:cNvSpPr>
          <p:nvPr>
            <p:ph type="title"/>
          </p:nvPr>
        </p:nvSpPr>
        <p:spPr/>
        <p:txBody>
          <a:bodyPr/>
          <a:lstStyle/>
          <a:p>
            <a:r>
              <a:rPr lang="en-US" dirty="0"/>
              <a:t>Updated Project Timeline for Completion</a:t>
            </a:r>
          </a:p>
        </p:txBody>
      </p:sp>
      <p:sp>
        <p:nvSpPr>
          <p:cNvPr id="3" name="Content Placeholder 2">
            <a:extLst>
              <a:ext uri="{FF2B5EF4-FFF2-40B4-BE49-F238E27FC236}">
                <a16:creationId xmlns:a16="http://schemas.microsoft.com/office/drawing/2014/main" id="{8F5F3F1F-AA5E-4028-B187-2C284B8914A0}"/>
              </a:ext>
            </a:extLst>
          </p:cNvPr>
          <p:cNvSpPr>
            <a:spLocks noGrp="1"/>
          </p:cNvSpPr>
          <p:nvPr>
            <p:ph idx="1"/>
          </p:nvPr>
        </p:nvSpPr>
        <p:spPr/>
        <p:txBody>
          <a:bodyPr/>
          <a:lstStyle/>
          <a:p>
            <a:pPr marL="0" indent="0">
              <a:buNone/>
            </a:pPr>
            <a:r>
              <a:rPr lang="en-US" b="1" dirty="0"/>
              <a:t>Phase I (February – May):</a:t>
            </a:r>
          </a:p>
          <a:p>
            <a:r>
              <a:rPr lang="en-US" dirty="0"/>
              <a:t>Environmental Scan</a:t>
            </a:r>
          </a:p>
          <a:p>
            <a:r>
              <a:rPr lang="en-US" dirty="0"/>
              <a:t>Key Informant Interviews</a:t>
            </a:r>
          </a:p>
          <a:p>
            <a:r>
              <a:rPr lang="en-US" dirty="0"/>
              <a:t>Development of Toolkit Outline</a:t>
            </a:r>
          </a:p>
          <a:p>
            <a:pPr marL="0" indent="0">
              <a:buNone/>
            </a:pPr>
            <a:r>
              <a:rPr lang="en-US" b="1" dirty="0"/>
              <a:t>Phase II includes (June – September):</a:t>
            </a:r>
          </a:p>
          <a:p>
            <a:r>
              <a:rPr lang="en-US" dirty="0"/>
              <a:t>Toolkit Content Development</a:t>
            </a:r>
          </a:p>
          <a:p>
            <a:r>
              <a:rPr lang="en-US" dirty="0"/>
              <a:t>Toolkit Component Testing</a:t>
            </a:r>
          </a:p>
          <a:p>
            <a:r>
              <a:rPr lang="en-US" dirty="0"/>
              <a:t>Informational Webinar</a:t>
            </a:r>
          </a:p>
          <a:p>
            <a:endParaRPr lang="en-US" dirty="0"/>
          </a:p>
        </p:txBody>
      </p:sp>
    </p:spTree>
    <p:extLst>
      <p:ext uri="{BB962C8B-B14F-4D97-AF65-F5344CB8AC3E}">
        <p14:creationId xmlns:p14="http://schemas.microsoft.com/office/powerpoint/2010/main" val="912331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Purpose of the Toolkit</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lstStyle/>
          <a:p>
            <a:pPr lvl="0"/>
            <a:r>
              <a:rPr lang="en-US" dirty="0"/>
              <a:t>Identify potential overdose spikes using surveillance tools</a:t>
            </a:r>
          </a:p>
          <a:p>
            <a:pPr lvl="0"/>
            <a:r>
              <a:rPr lang="en-US" dirty="0"/>
              <a:t>Analyze and interpret surveillance data from multiple sources to confirm an overdose spike that might necessitate public health intervention and other response efforts</a:t>
            </a:r>
          </a:p>
          <a:p>
            <a:pPr lvl="0"/>
            <a:r>
              <a:rPr lang="en-US" dirty="0"/>
              <a:t>Communicate data to partners and key stakeholders tasked with implementing prevention and response activities</a:t>
            </a:r>
          </a:p>
          <a:p>
            <a:pPr lvl="0"/>
            <a:r>
              <a:rPr lang="en-US" dirty="0"/>
              <a:t>Evaluate overdose alert and response activities to build on current efforts</a:t>
            </a:r>
          </a:p>
          <a:p>
            <a:endParaRPr lang="en-US" dirty="0"/>
          </a:p>
        </p:txBody>
      </p:sp>
    </p:spTree>
    <p:extLst>
      <p:ext uri="{BB962C8B-B14F-4D97-AF65-F5344CB8AC3E}">
        <p14:creationId xmlns:p14="http://schemas.microsoft.com/office/powerpoint/2010/main" val="3464285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Purpose of the Toolkit, cont’d</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lstStyle/>
          <a:p>
            <a:pPr marL="0" indent="0">
              <a:buNone/>
            </a:pPr>
            <a:r>
              <a:rPr lang="en-US" dirty="0"/>
              <a:t>At its core, the toolkit will address three key needs and provide corresponding guidance on: </a:t>
            </a:r>
          </a:p>
          <a:p>
            <a:pPr lvl="0"/>
            <a:r>
              <a:rPr lang="en-US" dirty="0"/>
              <a:t>What data spikes mean (and what spikes are meaningful)</a:t>
            </a:r>
          </a:p>
          <a:p>
            <a:pPr lvl="0"/>
            <a:r>
              <a:rPr lang="en-US" dirty="0"/>
              <a:t>What actions should be taken</a:t>
            </a:r>
          </a:p>
          <a:p>
            <a:pPr lvl="0"/>
            <a:r>
              <a:rPr lang="en-US" dirty="0"/>
              <a:t>Variation at state and at local levels</a:t>
            </a:r>
          </a:p>
          <a:p>
            <a:endParaRPr lang="en-US" dirty="0"/>
          </a:p>
        </p:txBody>
      </p:sp>
    </p:spTree>
    <p:extLst>
      <p:ext uri="{BB962C8B-B14F-4D97-AF65-F5344CB8AC3E}">
        <p14:creationId xmlns:p14="http://schemas.microsoft.com/office/powerpoint/2010/main" val="2658504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702859"/>
            <a:ext cx="6109650" cy="1095935"/>
          </a:xfrm>
        </p:spPr>
        <p:txBody>
          <a:bodyPr>
            <a:normAutofit lnSpcReduction="10000"/>
          </a:bodyPr>
          <a:lstStyle/>
          <a:p>
            <a:r>
              <a:rPr lang="en-US" sz="3800" b="1" dirty="0"/>
              <a:t>Group Discussion 1: Toolkit Target Audience</a:t>
            </a:r>
          </a:p>
          <a:p>
            <a:endParaRPr lang="en-US" dirty="0"/>
          </a:p>
        </p:txBody>
      </p:sp>
    </p:spTree>
    <p:extLst>
      <p:ext uri="{BB962C8B-B14F-4D97-AF65-F5344CB8AC3E}">
        <p14:creationId xmlns:p14="http://schemas.microsoft.com/office/powerpoint/2010/main" val="4089591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Toolkit Target Audience</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normAutofit/>
          </a:bodyPr>
          <a:lstStyle/>
          <a:p>
            <a:pPr marL="0" indent="0">
              <a:buNone/>
            </a:pPr>
            <a:r>
              <a:rPr lang="en-US" sz="3600" dirty="0"/>
              <a:t>Who is the toolkit target audience? </a:t>
            </a:r>
          </a:p>
        </p:txBody>
      </p:sp>
    </p:spTree>
    <p:extLst>
      <p:ext uri="{BB962C8B-B14F-4D97-AF65-F5344CB8AC3E}">
        <p14:creationId xmlns:p14="http://schemas.microsoft.com/office/powerpoint/2010/main" val="2662720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Environmental Scan</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normAutofit fontScale="92500" lnSpcReduction="10000"/>
          </a:bodyPr>
          <a:lstStyle/>
          <a:p>
            <a:pPr marL="0" indent="0">
              <a:buNone/>
            </a:pPr>
            <a:r>
              <a:rPr lang="en-US" sz="3500" dirty="0"/>
              <a:t>Proposed Content Areas:</a:t>
            </a:r>
          </a:p>
          <a:p>
            <a:pPr lvl="0"/>
            <a:r>
              <a:rPr lang="en-US" sz="3000" dirty="0"/>
              <a:t>Mechanisms for detecting spikes</a:t>
            </a:r>
          </a:p>
          <a:p>
            <a:pPr lvl="0"/>
            <a:r>
              <a:rPr lang="en-US" sz="3000" dirty="0"/>
              <a:t>Activation thresholds for spikes</a:t>
            </a:r>
          </a:p>
          <a:p>
            <a:pPr lvl="0"/>
            <a:r>
              <a:rPr lang="en-US" sz="3000" dirty="0"/>
              <a:t>Outbreak definition</a:t>
            </a:r>
          </a:p>
          <a:p>
            <a:pPr lvl="0"/>
            <a:r>
              <a:rPr lang="en-US" sz="3000" dirty="0"/>
              <a:t>Available data sources/surveillance systems/existing tools</a:t>
            </a:r>
          </a:p>
          <a:p>
            <a:pPr lvl="0"/>
            <a:r>
              <a:rPr lang="en-US" sz="3000" dirty="0"/>
              <a:t>Independent action plans</a:t>
            </a:r>
          </a:p>
          <a:p>
            <a:pPr lvl="0"/>
            <a:r>
              <a:rPr lang="en-US" sz="3000" dirty="0"/>
              <a:t>State examples of ongoing timely surveillance</a:t>
            </a:r>
          </a:p>
          <a:p>
            <a:pPr lvl="0"/>
            <a:r>
              <a:rPr lang="en-US" sz="3000" dirty="0"/>
              <a:t>Determining when a spike is over</a:t>
            </a:r>
          </a:p>
          <a:p>
            <a:pPr marL="0" indent="0" algn="ctr">
              <a:buNone/>
            </a:pPr>
            <a:endParaRPr lang="en-US" sz="3600" dirty="0"/>
          </a:p>
        </p:txBody>
      </p:sp>
    </p:spTree>
    <p:extLst>
      <p:ext uri="{BB962C8B-B14F-4D97-AF65-F5344CB8AC3E}">
        <p14:creationId xmlns:p14="http://schemas.microsoft.com/office/powerpoint/2010/main" val="1145466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702859"/>
            <a:ext cx="6109650" cy="1095935"/>
          </a:xfrm>
        </p:spPr>
        <p:txBody>
          <a:bodyPr>
            <a:normAutofit lnSpcReduction="10000"/>
          </a:bodyPr>
          <a:lstStyle/>
          <a:p>
            <a:r>
              <a:rPr lang="en-US" sz="3800" b="1" dirty="0"/>
              <a:t>Group Discussion 2: Key Stakeholder Interviews</a:t>
            </a:r>
          </a:p>
          <a:p>
            <a:endParaRPr lang="en-US" dirty="0"/>
          </a:p>
        </p:txBody>
      </p:sp>
    </p:spTree>
    <p:extLst>
      <p:ext uri="{BB962C8B-B14F-4D97-AF65-F5344CB8AC3E}">
        <p14:creationId xmlns:p14="http://schemas.microsoft.com/office/powerpoint/2010/main" val="1453966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Key Stakeholder Interviews</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normAutofit/>
          </a:bodyPr>
          <a:lstStyle/>
          <a:p>
            <a:pPr marL="0" indent="0">
              <a:buNone/>
            </a:pPr>
            <a:r>
              <a:rPr lang="en-US" dirty="0"/>
              <a:t>Conduct 9 key stakeholder interviews</a:t>
            </a:r>
          </a:p>
          <a:p>
            <a:pPr marL="0" indent="0">
              <a:buNone/>
            </a:pPr>
            <a:r>
              <a:rPr lang="en-US" dirty="0"/>
              <a:t>Group Discussion – Potential stakeholders to interview:</a:t>
            </a:r>
          </a:p>
          <a:p>
            <a:pPr lvl="1"/>
            <a:r>
              <a:rPr lang="en-US" dirty="0"/>
              <a:t>Epidemiologists in jurisdictions that represent a high capacity for OD Spike Alerts</a:t>
            </a:r>
          </a:p>
          <a:p>
            <a:pPr lvl="1"/>
            <a:r>
              <a:rPr lang="en-US" dirty="0"/>
              <a:t>Epis in jurisdictions that are either at the beginning stages or have a lower capacity for OD Spike alerts</a:t>
            </a:r>
          </a:p>
          <a:p>
            <a:pPr lvl="1"/>
            <a:r>
              <a:rPr lang="en-US" dirty="0"/>
              <a:t>Epis from jurisdictions not represented in the Advisory group</a:t>
            </a:r>
          </a:p>
          <a:p>
            <a:pPr lvl="1"/>
            <a:r>
              <a:rPr lang="en-US" dirty="0"/>
              <a:t>Treatment providers</a:t>
            </a:r>
          </a:p>
          <a:p>
            <a:pPr lvl="1"/>
            <a:r>
              <a:rPr lang="en-US" dirty="0"/>
              <a:t>Syringe exchange services</a:t>
            </a:r>
          </a:p>
          <a:p>
            <a:pPr lvl="1"/>
            <a:r>
              <a:rPr lang="en-US" dirty="0"/>
              <a:t>Law enforcement/public safety</a:t>
            </a:r>
          </a:p>
          <a:p>
            <a:pPr lvl="1"/>
            <a:r>
              <a:rPr lang="en-US" dirty="0"/>
              <a:t>public health laboratories</a:t>
            </a:r>
          </a:p>
          <a:p>
            <a:pPr lvl="1"/>
            <a:r>
              <a:rPr lang="en-US" dirty="0"/>
              <a:t>Others?</a:t>
            </a:r>
          </a:p>
          <a:p>
            <a:pPr marL="0" indent="0" algn="ctr">
              <a:buNone/>
            </a:pPr>
            <a:endParaRPr lang="en-US" sz="3600" dirty="0"/>
          </a:p>
        </p:txBody>
      </p:sp>
    </p:spTree>
    <p:extLst>
      <p:ext uri="{BB962C8B-B14F-4D97-AF65-F5344CB8AC3E}">
        <p14:creationId xmlns:p14="http://schemas.microsoft.com/office/powerpoint/2010/main" val="508347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8249-1479-4D4E-A817-D95057D13A71}"/>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0FDB898-7706-4D70-8A20-9959C531728B}"/>
              </a:ext>
            </a:extLst>
          </p:cNvPr>
          <p:cNvSpPr>
            <a:spLocks noGrp="1"/>
          </p:cNvSpPr>
          <p:nvPr>
            <p:ph idx="1"/>
          </p:nvPr>
        </p:nvSpPr>
        <p:spPr/>
        <p:txBody>
          <a:bodyPr/>
          <a:lstStyle/>
          <a:p>
            <a:pPr marL="0" indent="0">
              <a:buNone/>
            </a:pPr>
            <a:r>
              <a:rPr lang="en-US" dirty="0"/>
              <a:t>Homework for the Advisory Group:</a:t>
            </a:r>
          </a:p>
          <a:p>
            <a:r>
              <a:rPr lang="en-US" dirty="0"/>
              <a:t>Review potential interview questions and provide feedback</a:t>
            </a:r>
          </a:p>
          <a:p>
            <a:endParaRPr lang="en-US" dirty="0"/>
          </a:p>
          <a:p>
            <a:pPr marL="0" indent="0">
              <a:buNone/>
            </a:pPr>
            <a:r>
              <a:rPr lang="en-US" dirty="0"/>
              <a:t>Next steps for the Thought Bridge Team:</a:t>
            </a:r>
          </a:p>
          <a:p>
            <a:r>
              <a:rPr lang="en-US" dirty="0"/>
              <a:t>Continue work on the Environmental Scan</a:t>
            </a:r>
          </a:p>
          <a:p>
            <a:r>
              <a:rPr lang="en-US" dirty="0"/>
              <a:t>Schedule and conduct key informant interviews</a:t>
            </a:r>
          </a:p>
          <a:p>
            <a:pPr marL="0" indent="0">
              <a:buNone/>
            </a:pPr>
            <a:endParaRPr lang="en-US" dirty="0"/>
          </a:p>
          <a:p>
            <a:pPr marL="0" indent="0">
              <a:buNone/>
            </a:pPr>
            <a:r>
              <a:rPr lang="en-US" dirty="0"/>
              <a:t>Next Advisory Group Call</a:t>
            </a:r>
          </a:p>
          <a:p>
            <a:pPr marL="0" indent="0">
              <a:buNone/>
            </a:pPr>
            <a:r>
              <a:rPr lang="en-US" b="1" dirty="0"/>
              <a:t>Friday, April 30, 2021 at 3:00 pm ET</a:t>
            </a:r>
          </a:p>
        </p:txBody>
      </p:sp>
    </p:spTree>
    <p:extLst>
      <p:ext uri="{BB962C8B-B14F-4D97-AF65-F5344CB8AC3E}">
        <p14:creationId xmlns:p14="http://schemas.microsoft.com/office/powerpoint/2010/main" val="3682846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mtoe@cste.org</a:t>
              </a: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 CoP- Outbreak Detection Workgroup Call_CL_07-14" id="{DB927C77-F58D-43FA-844B-14B27AEA5D89}" vid="{1C08FA80-C61E-4BA1-BE9A-231EAE416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303E31CFB67246959A4F1FCAEBA780" ma:contentTypeVersion="12" ma:contentTypeDescription="Create a new document." ma:contentTypeScope="" ma:versionID="7803712120aae429d1b443f8c7e74f87">
  <xsd:schema xmlns:xsd="http://www.w3.org/2001/XMLSchema" xmlns:xs="http://www.w3.org/2001/XMLSchema" xmlns:p="http://schemas.microsoft.com/office/2006/metadata/properties" xmlns:ns3="9c5ca269-15b0-41fe-86fc-9335240b3aaa" xmlns:ns4="56e1c4a7-5bd6-4478-a67b-27d7fb300641" targetNamespace="http://schemas.microsoft.com/office/2006/metadata/properties" ma:root="true" ma:fieldsID="dce6ba99bf9a2bce33240aae2679d0b7" ns3:_="" ns4:_="">
    <xsd:import namespace="9c5ca269-15b0-41fe-86fc-9335240b3aaa"/>
    <xsd:import namespace="56e1c4a7-5bd6-4478-a67b-27d7fb3006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ca269-15b0-41fe-86fc-9335240b3a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1c4a7-5bd6-4478-a67b-27d7fb3006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A33FE0-50F6-442E-ABA3-05DAD5C354F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42EA36-A33E-4B61-9D59-7D34B85A1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ca269-15b0-41fe-86fc-9335240b3aaa"/>
    <ds:schemaRef ds:uri="56e1c4a7-5bd6-4478-a67b-27d7fb300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5DA526-43E2-40FD-BCA2-AB0DA62E79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IS CoP- Outbreak Detection Workgroup Call_CL_07-14</Template>
  <TotalTime>2759</TotalTime>
  <Words>827</Words>
  <Application>Microsoft Office PowerPoint</Application>
  <PresentationFormat>On-screen Show (4:3)</PresentationFormat>
  <Paragraphs>100</Paragraphs>
  <Slides>15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Symbol</vt:lpstr>
      <vt:lpstr>Office Theme</vt:lpstr>
      <vt:lpstr>Overdose Spike Alert Advisory Group</vt:lpstr>
      <vt:lpstr>Agenda</vt:lpstr>
      <vt:lpstr>Housekeeping </vt:lpstr>
      <vt:lpstr>Brief CSTE Project Updates</vt:lpstr>
      <vt:lpstr>CSTE Project Consultant</vt:lpstr>
      <vt:lpstr>Updated Project Timeline for Completion</vt:lpstr>
      <vt:lpstr>Purpose of the Toolkit</vt:lpstr>
      <vt:lpstr>Purpose of the Toolkit, cont’d</vt:lpstr>
      <vt:lpstr>PowerPoint Presentation</vt:lpstr>
      <vt:lpstr>Toolkit Target Audience</vt:lpstr>
      <vt:lpstr>Environmental Scan</vt:lpstr>
      <vt:lpstr>PowerPoint Presentation</vt:lpstr>
      <vt:lpstr>Key Stakeholder Interviews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Surveillance Community of Practice</dc:title>
  <dc:creator>Cailyn Lingwall</dc:creator>
  <cp:lastModifiedBy>Megan Toe</cp:lastModifiedBy>
  <cp:revision>23</cp:revision>
  <dcterms:created xsi:type="dcterms:W3CDTF">2020-07-17T15:52:42Z</dcterms:created>
  <dcterms:modified xsi:type="dcterms:W3CDTF">2021-05-27T14:33:49Z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0x010100D1303E31CFB67246959A4F1FCAEBA780</vt:lpwstr>
  </property>
  <property fmtid="{D5CDD505-2E9C-101B-9397-08002B2CF9AE}" pid="3" name="_NewReviewCycle">
    <vt:lpwstr/>
  </property>
</Properties>
</file>