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6"/>
  </p:notesMasterIdLst>
  <p:sldIdLst>
    <p:sldId id="266" r:id="rId5"/>
    <p:sldId id="267" r:id="rId6"/>
    <p:sldId id="268" r:id="rId7"/>
    <p:sldId id="450" r:id="rId8"/>
    <p:sldId id="444" r:id="rId9"/>
    <p:sldId id="463" r:id="rId10"/>
    <p:sldId id="465" r:id="rId11"/>
    <p:sldId id="466" r:id="rId12"/>
    <p:sldId id="456" r:id="rId13"/>
    <p:sldId id="445" r:id="rId14"/>
    <p:sldId id="260" r:id="rId15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ilyn Lingwall" initials="CL" lastIdx="4" clrIdx="0">
    <p:extLst>
      <p:ext uri="{19B8F6BF-5375-455C-9EA6-DF929625EA0E}">
        <p15:presenceInfo xmlns:p15="http://schemas.microsoft.com/office/powerpoint/2012/main" userId="S::clingwall@cste.org::7a30207f-f04a-45ef-8556-7e4811af67bf" providerId="AD"/>
      </p:ext>
    </p:extLst>
  </p:cmAuthor>
  <p:cmAuthor id="2" name="Megan Toe" initials="MT" lastIdx="10" clrIdx="1">
    <p:extLst>
      <p:ext uri="{19B8F6BF-5375-455C-9EA6-DF929625EA0E}">
        <p15:presenceInfo xmlns:p15="http://schemas.microsoft.com/office/powerpoint/2012/main" userId="S::mtoe@cste.org::469e9688-9a7c-482d-98d2-f4a214b58fe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877AC5-6547-4FCB-878F-B578BDE2225D}" v="1" dt="2021-09-29T21:03:51.0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75911" autoAdjust="0"/>
  </p:normalViewPr>
  <p:slideViewPr>
    <p:cSldViewPr snapToGrid="0">
      <p:cViewPr varScale="1">
        <p:scale>
          <a:sx n="93" d="100"/>
          <a:sy n="93" d="100"/>
        </p:scale>
        <p:origin x="8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oyd" userId="408793f2-e78a-4dd0-8a3c-7f7c76d8cffd" providerId="ADAL" clId="{4C877AC5-6547-4FCB-878F-B578BDE2225D}"/>
    <pc:docChg chg="custSel modSld">
      <pc:chgData name="Danielle Boyd" userId="408793f2-e78a-4dd0-8a3c-7f7c76d8cffd" providerId="ADAL" clId="{4C877AC5-6547-4FCB-878F-B578BDE2225D}" dt="2021-09-29T21:06:58.150" v="521" actId="20577"/>
      <pc:docMkLst>
        <pc:docMk/>
      </pc:docMkLst>
      <pc:sldChg chg="modSp mod">
        <pc:chgData name="Danielle Boyd" userId="408793f2-e78a-4dd0-8a3c-7f7c76d8cffd" providerId="ADAL" clId="{4C877AC5-6547-4FCB-878F-B578BDE2225D}" dt="2021-09-29T21:06:58.150" v="521" actId="20577"/>
        <pc:sldMkLst>
          <pc:docMk/>
          <pc:sldMk cId="2813792361" sldId="260"/>
        </pc:sldMkLst>
        <pc:spChg chg="mod">
          <ac:chgData name="Danielle Boyd" userId="408793f2-e78a-4dd0-8a3c-7f7c76d8cffd" providerId="ADAL" clId="{4C877AC5-6547-4FCB-878F-B578BDE2225D}" dt="2021-09-29T21:06:58.150" v="521" actId="20577"/>
          <ac:spMkLst>
            <pc:docMk/>
            <pc:sldMk cId="2813792361" sldId="260"/>
            <ac:spMk id="3" creationId="{00000000-0000-0000-0000-000000000000}"/>
          </ac:spMkLst>
        </pc:spChg>
      </pc:sldChg>
      <pc:sldChg chg="modSp mod">
        <pc:chgData name="Danielle Boyd" userId="408793f2-e78a-4dd0-8a3c-7f7c76d8cffd" providerId="ADAL" clId="{4C877AC5-6547-4FCB-878F-B578BDE2225D}" dt="2021-09-29T21:05:15.460" v="446" actId="1037"/>
        <pc:sldMkLst>
          <pc:docMk/>
          <pc:sldMk cId="1997508111" sldId="268"/>
        </pc:sldMkLst>
        <pc:spChg chg="mod">
          <ac:chgData name="Danielle Boyd" userId="408793f2-e78a-4dd0-8a3c-7f7c76d8cffd" providerId="ADAL" clId="{4C877AC5-6547-4FCB-878F-B578BDE2225D}" dt="2021-09-29T21:05:15.460" v="446" actId="1037"/>
          <ac:spMkLst>
            <pc:docMk/>
            <pc:sldMk cId="1997508111" sldId="268"/>
            <ac:spMk id="6" creationId="{A47F76EF-89CE-44A7-8BF6-1FE9ECC5C95C}"/>
          </ac:spMkLst>
        </pc:spChg>
      </pc:sldChg>
      <pc:sldChg chg="modSp mod">
        <pc:chgData name="Danielle Boyd" userId="408793f2-e78a-4dd0-8a3c-7f7c76d8cffd" providerId="ADAL" clId="{4C877AC5-6547-4FCB-878F-B578BDE2225D}" dt="2021-09-29T21:03:14.157" v="417" actId="404"/>
        <pc:sldMkLst>
          <pc:docMk/>
          <pc:sldMk cId="2662720043" sldId="444"/>
        </pc:sldMkLst>
        <pc:spChg chg="mod">
          <ac:chgData name="Danielle Boyd" userId="408793f2-e78a-4dd0-8a3c-7f7c76d8cffd" providerId="ADAL" clId="{4C877AC5-6547-4FCB-878F-B578BDE2225D}" dt="2021-09-29T21:03:14.157" v="417" actId="404"/>
          <ac:spMkLst>
            <pc:docMk/>
            <pc:sldMk cId="2662720043" sldId="444"/>
            <ac:spMk id="2" creationId="{5B198249-1479-4D4E-A817-D95057D13A71}"/>
          </ac:spMkLst>
        </pc:spChg>
      </pc:sldChg>
      <pc:sldChg chg="modSp mod">
        <pc:chgData name="Danielle Boyd" userId="408793f2-e78a-4dd0-8a3c-7f7c76d8cffd" providerId="ADAL" clId="{4C877AC5-6547-4FCB-878F-B578BDE2225D}" dt="2021-09-29T21:06:46.888" v="512" actId="115"/>
        <pc:sldMkLst>
          <pc:docMk/>
          <pc:sldMk cId="3682846617" sldId="445"/>
        </pc:sldMkLst>
        <pc:spChg chg="mod">
          <ac:chgData name="Danielle Boyd" userId="408793f2-e78a-4dd0-8a3c-7f7c76d8cffd" providerId="ADAL" clId="{4C877AC5-6547-4FCB-878F-B578BDE2225D}" dt="2021-09-29T21:06:46.888" v="512" actId="115"/>
          <ac:spMkLst>
            <pc:docMk/>
            <pc:sldMk cId="3682846617" sldId="445"/>
            <ac:spMk id="3" creationId="{40FDB898-7706-4D70-8A20-9959C531728B}"/>
          </ac:spMkLst>
        </pc:spChg>
      </pc:sldChg>
      <pc:sldChg chg="addSp delSp modSp mod">
        <pc:chgData name="Danielle Boyd" userId="408793f2-e78a-4dd0-8a3c-7f7c76d8cffd" providerId="ADAL" clId="{4C877AC5-6547-4FCB-878F-B578BDE2225D}" dt="2021-09-29T21:03:53.219" v="431"/>
        <pc:sldMkLst>
          <pc:docMk/>
          <pc:sldMk cId="1201898184" sldId="456"/>
        </pc:sldMkLst>
        <pc:spChg chg="mod">
          <ac:chgData name="Danielle Boyd" userId="408793f2-e78a-4dd0-8a3c-7f7c76d8cffd" providerId="ADAL" clId="{4C877AC5-6547-4FCB-878F-B578BDE2225D}" dt="2021-09-29T21:03:43.966" v="428" actId="1076"/>
          <ac:spMkLst>
            <pc:docMk/>
            <pc:sldMk cId="1201898184" sldId="456"/>
            <ac:spMk id="3" creationId="{D75E7800-760F-094E-9A67-6320F499F84E}"/>
          </ac:spMkLst>
        </pc:spChg>
        <pc:spChg chg="add del mod">
          <ac:chgData name="Danielle Boyd" userId="408793f2-e78a-4dd0-8a3c-7f7c76d8cffd" providerId="ADAL" clId="{4C877AC5-6547-4FCB-878F-B578BDE2225D}" dt="2021-09-29T21:03:53.219" v="431"/>
          <ac:spMkLst>
            <pc:docMk/>
            <pc:sldMk cId="1201898184" sldId="456"/>
            <ac:spMk id="4" creationId="{9AD253FB-2B87-4C88-969C-ED4185843DEB}"/>
          </ac:spMkLst>
        </pc:spChg>
      </pc:sldChg>
      <pc:sldChg chg="modSp mod">
        <pc:chgData name="Danielle Boyd" userId="408793f2-e78a-4dd0-8a3c-7f7c76d8cffd" providerId="ADAL" clId="{4C877AC5-6547-4FCB-878F-B578BDE2225D}" dt="2021-09-29T21:02:23.710" v="404" actId="404"/>
        <pc:sldMkLst>
          <pc:docMk/>
          <pc:sldMk cId="3413025533" sldId="463"/>
        </pc:sldMkLst>
        <pc:spChg chg="mod">
          <ac:chgData name="Danielle Boyd" userId="408793f2-e78a-4dd0-8a3c-7f7c76d8cffd" providerId="ADAL" clId="{4C877AC5-6547-4FCB-878F-B578BDE2225D}" dt="2021-09-29T21:02:23.710" v="404" actId="404"/>
          <ac:spMkLst>
            <pc:docMk/>
            <pc:sldMk cId="3413025533" sldId="463"/>
            <ac:spMk id="2" creationId="{2C62A779-2846-9440-860A-377E91EB9345}"/>
          </ac:spMkLst>
        </pc:spChg>
      </pc:sldChg>
      <pc:sldChg chg="modSp mod">
        <pc:chgData name="Danielle Boyd" userId="408793f2-e78a-4dd0-8a3c-7f7c76d8cffd" providerId="ADAL" clId="{4C877AC5-6547-4FCB-878F-B578BDE2225D}" dt="2021-09-29T21:04:06.045" v="435" actId="20577"/>
        <pc:sldMkLst>
          <pc:docMk/>
          <pc:sldMk cId="673931421" sldId="465"/>
        </pc:sldMkLst>
        <pc:spChg chg="mod">
          <ac:chgData name="Danielle Boyd" userId="408793f2-e78a-4dd0-8a3c-7f7c76d8cffd" providerId="ADAL" clId="{4C877AC5-6547-4FCB-878F-B578BDE2225D}" dt="2021-09-29T21:03:31.026" v="426" actId="20577"/>
          <ac:spMkLst>
            <pc:docMk/>
            <pc:sldMk cId="673931421" sldId="465"/>
            <ac:spMk id="2" creationId="{BD6F66B3-5D7D-7743-8A4D-4AFC65CDB7E3}"/>
          </ac:spMkLst>
        </pc:spChg>
        <pc:spChg chg="mod">
          <ac:chgData name="Danielle Boyd" userId="408793f2-e78a-4dd0-8a3c-7f7c76d8cffd" providerId="ADAL" clId="{4C877AC5-6547-4FCB-878F-B578BDE2225D}" dt="2021-09-29T21:04:06.045" v="435" actId="20577"/>
          <ac:spMkLst>
            <pc:docMk/>
            <pc:sldMk cId="673931421" sldId="465"/>
            <ac:spMk id="3" creationId="{22AA4347-31CB-8D47-939C-DF1CDAB0EA2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DFD62-CCAF-4D72-8B18-E4E5E385A8B5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95392-1687-4020-AE3D-305B4FD4B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96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95392-1687-4020-AE3D-305B4FD4B9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96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95392-1687-4020-AE3D-305B4FD4B9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16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3AFEE-6A18-411B-ADFB-ED96A1C6D0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283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(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95392-1687-4020-AE3D-305B4FD4B9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00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3AFEE-6A18-411B-ADFB-ED96A1C6D0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82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95392-1687-4020-AE3D-305B4FD4B96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56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395392-1687-4020-AE3D-305B4FD4B96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185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697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66490" y="2594161"/>
            <a:ext cx="6109650" cy="906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25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225588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  <p:sldLayoutId id="2147483675" r:id="rId5"/>
    <p:sldLayoutId id="214748367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boyd@cste.org" TargetMode="External"/><Relationship Id="rId2" Type="http://schemas.openxmlformats.org/officeDocument/2006/relationships/hyperlink" Target="https://3.basecamp.com/3164497/join/9TUMKF3Z1wbi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KFvbeQ5xSRSiAWDkzTStq4tnav0e6qfhoLgBgcYpg4k/edit?usp=sharin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464" y="462742"/>
            <a:ext cx="8191072" cy="809179"/>
          </a:xfrm>
        </p:spPr>
        <p:txBody>
          <a:bodyPr>
            <a:normAutofit/>
          </a:bodyPr>
          <a:lstStyle/>
          <a:p>
            <a:pPr algn="ctr"/>
            <a:r>
              <a:rPr lang="en-US" sz="3800" dirty="0"/>
              <a:t>Overdose Spike Alert Advisory Group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201" y="1995822"/>
            <a:ext cx="8191072" cy="538447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October 1, 2021 at 3:00 pm ET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20DA-088C-E64C-97DD-9C49F127E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256" y="1687606"/>
            <a:ext cx="8643488" cy="3724835"/>
          </a:xfrm>
        </p:spPr>
        <p:txBody>
          <a:bodyPr>
            <a:no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Announcements/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housekeeping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from CSTE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Project Updates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romanUcPeriod"/>
              <a:defRPr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Content Development Update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romanUcPeriod"/>
              <a:defRPr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Remaining Toolkit Content Gaps</a:t>
            </a:r>
          </a:p>
          <a:p>
            <a:pPr marL="971550" lvl="1" indent="-514350">
              <a:spcBef>
                <a:spcPts val="1000"/>
              </a:spcBef>
              <a:buFont typeface="+mj-lt"/>
              <a:buAutoNum type="romanUcPeriod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Content Review</a:t>
            </a:r>
          </a:p>
          <a:p>
            <a:pPr marL="514350" indent="-514350">
              <a:buFont typeface="+mj-lt"/>
              <a:buAutoNum type="romanUcPeriod"/>
              <a:defRPr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Group Discussion Relevant Partner Review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romanUcPeriod"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Next Steps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lvl="0" indent="-571500">
              <a:lnSpc>
                <a:spcPct val="150000"/>
              </a:lnSpc>
              <a:buFont typeface="+mj-lt"/>
              <a:buAutoNum type="romanU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2570-EA30-0C4B-94DC-3ACBE5839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Housekeeping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7F76EF-89CE-44A7-8BF6-1FE9ECC5C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5" y="2029630"/>
            <a:ext cx="8928243" cy="3469306"/>
          </a:xfrm>
        </p:spPr>
        <p:txBody>
          <a:bodyPr>
            <a:normAutofit fontScale="92500"/>
          </a:bodyPr>
          <a:lstStyle/>
          <a:p>
            <a:r>
              <a:rPr lang="en-US" b="1" u="sng" dirty="0">
                <a:solidFill>
                  <a:srgbClr val="C00000"/>
                </a:solidFill>
              </a:rPr>
              <a:t>Please ensure that lines are muted </a:t>
            </a:r>
            <a:r>
              <a:rPr lang="en-US" b="1" dirty="0">
                <a:solidFill>
                  <a:schemeClr val="tx1"/>
                </a:solidFill>
              </a:rPr>
              <a:t>to reduce background noise</a:t>
            </a:r>
          </a:p>
          <a:p>
            <a:pPr lvl="1"/>
            <a:r>
              <a:rPr lang="en-US" sz="1800" i="1" dirty="0">
                <a:solidFill>
                  <a:schemeClr val="tx1"/>
                </a:solidFill>
              </a:rPr>
              <a:t>You can mute your line either by muting your personal phone line OR, if connected by computer audio -clicking the microphone icon to the right of your name onscreen  </a:t>
            </a:r>
          </a:p>
          <a:p>
            <a:pPr marL="228600" lvl="1">
              <a:lnSpc>
                <a:spcPct val="150000"/>
              </a:lnSpc>
            </a:pPr>
            <a:r>
              <a:rPr lang="en-US" sz="2400" dirty="0"/>
              <a:t>Please note that this call is being recorded for note-taking purposes. </a:t>
            </a:r>
          </a:p>
          <a:p>
            <a:pPr marL="228600" lvl="1">
              <a:lnSpc>
                <a:spcPct val="100000"/>
              </a:lnSpc>
            </a:pPr>
            <a:r>
              <a:rPr lang="en-US" sz="2400" b="1" dirty="0"/>
              <a:t>Introductions will be collected via the chat feature, please add your name and jurisdiction or agency in the chat box</a:t>
            </a:r>
          </a:p>
          <a:p>
            <a:pPr marL="0" lvl="1" indent="0">
              <a:lnSpc>
                <a:spcPct val="100000"/>
              </a:lnSpc>
              <a:buNone/>
            </a:pPr>
            <a:endParaRPr lang="en-US" sz="1800" b="1" dirty="0"/>
          </a:p>
          <a:p>
            <a:pPr marL="228600" lvl="1">
              <a:lnSpc>
                <a:spcPct val="100000"/>
              </a:lnSpc>
            </a:pPr>
            <a:r>
              <a:rPr lang="en-US" sz="1800" i="1" dirty="0"/>
              <a:t>REMINDER to utilize the group </a:t>
            </a:r>
            <a:r>
              <a:rPr lang="en-US" sz="1800" i="1" dirty="0">
                <a:hlinkClick r:id="rId2"/>
              </a:rPr>
              <a:t>Basecamp</a:t>
            </a:r>
            <a:r>
              <a:rPr lang="en-US" sz="1800" i="1" dirty="0"/>
              <a:t> to review project documents, related presentations/articles. Share any comments or feedback with </a:t>
            </a:r>
            <a:r>
              <a:rPr lang="en-US" sz="1800" i="1" dirty="0">
                <a:hlinkClick r:id="rId3"/>
              </a:rPr>
              <a:t>dboyd@cste.org</a:t>
            </a:r>
            <a:r>
              <a:rPr lang="en-US" sz="1800" i="1" dirty="0"/>
              <a:t>  </a:t>
            </a:r>
            <a:endParaRPr lang="en-US" sz="1800" i="1" u="sng" dirty="0">
              <a:solidFill>
                <a:srgbClr val="0000FF"/>
              </a:solidFill>
            </a:endParaRPr>
          </a:p>
          <a:p>
            <a:pPr marL="0" lvl="1" indent="0">
              <a:lnSpc>
                <a:spcPct val="1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08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23EA6-18A9-FA45-830A-9353F79278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66490" y="2702859"/>
            <a:ext cx="6109650" cy="1095935"/>
          </a:xfrm>
        </p:spPr>
        <p:txBody>
          <a:bodyPr>
            <a:normAutofit/>
          </a:bodyPr>
          <a:lstStyle/>
          <a:p>
            <a:r>
              <a:rPr lang="en-US" sz="3800" b="1" dirty="0"/>
              <a:t>Project Updates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586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98249-1479-4D4E-A817-D95057D13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Content Development Update</a:t>
            </a:r>
          </a:p>
        </p:txBody>
      </p:sp>
      <p:pic>
        <p:nvPicPr>
          <p:cNvPr id="1026" name="Picture 2" descr="Thanks message on adhesive note Stock Photo by ©Goir 104494434">
            <a:extLst>
              <a:ext uri="{FF2B5EF4-FFF2-40B4-BE49-F238E27FC236}">
                <a16:creationId xmlns:a16="http://schemas.microsoft.com/office/drawing/2014/main" id="{D2BECE25-7622-9843-9E5B-93F1D14BA5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721" y="1547813"/>
            <a:ext cx="4632271" cy="427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720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2A779-2846-9440-860A-377E91EB9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Remaining Toolkit Content Gaps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EE1C-A73D-BB4A-84D9-C941115C6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Toolkit Outline (Posted on Basecamp)</a:t>
            </a:r>
          </a:p>
          <a:p>
            <a:r>
              <a:rPr lang="en-US" dirty="0"/>
              <a:t>Toolkit Component Tracking Worksheet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https://docs.google.com/spreadsheets/d/1KFvbeQ5xSRSiAWDkzTStq4tnav0e6qfhoLgBgcYpg4k/edit?usp=sharing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025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F66B3-5D7D-7743-8A4D-4AFC65CDB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Review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A4347-31CB-8D47-939C-DF1CDAB0E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Small Group review – October 8-15 </a:t>
            </a:r>
          </a:p>
          <a:p>
            <a:pPr lvl="1"/>
            <a:r>
              <a:rPr lang="en-US" dirty="0"/>
              <a:t>Small group of reviewers identified to provide initial comments</a:t>
            </a:r>
          </a:p>
          <a:p>
            <a:pPr lvl="1"/>
            <a:r>
              <a:rPr lang="en-US" dirty="0"/>
              <a:t>Invites to small group to be sent week of October 4</a:t>
            </a:r>
            <a:r>
              <a:rPr lang="en-US" baseline="30000" dirty="0"/>
              <a:t>th</a:t>
            </a:r>
            <a:endParaRPr lang="en-US" dirty="0"/>
          </a:p>
          <a:p>
            <a:pPr lvl="1"/>
            <a:r>
              <a:rPr lang="en-US" dirty="0"/>
              <a:t>Potentially will divide the content into smaller chunks for review</a:t>
            </a:r>
          </a:p>
          <a:p>
            <a:pPr lvl="1"/>
            <a:r>
              <a:rPr lang="en-US" dirty="0"/>
              <a:t>Advisory Group volunteers welcome. Contact Kelley ASAP</a:t>
            </a:r>
          </a:p>
          <a:p>
            <a:r>
              <a:rPr lang="en-US" b="1" dirty="0"/>
              <a:t>Advisory Group review – October 18-29</a:t>
            </a:r>
          </a:p>
          <a:p>
            <a:pPr lvl="1"/>
            <a:r>
              <a:rPr lang="en-US" dirty="0"/>
              <a:t>Advisory Group Members to review draft toolkit content</a:t>
            </a:r>
          </a:p>
          <a:p>
            <a:r>
              <a:rPr lang="en-US" b="1" dirty="0"/>
              <a:t>Final content presented – November 19</a:t>
            </a:r>
            <a:r>
              <a:rPr lang="en-US" b="1" baseline="30000" dirty="0"/>
              <a:t>th</a:t>
            </a:r>
            <a:r>
              <a:rPr lang="en-US" b="1" dirty="0"/>
              <a:t> at Advisory Group Meeting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931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23EA6-18A9-FA45-830A-9353F79278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66490" y="2702859"/>
            <a:ext cx="6109650" cy="1095935"/>
          </a:xfrm>
        </p:spPr>
        <p:txBody>
          <a:bodyPr>
            <a:normAutofit/>
          </a:bodyPr>
          <a:lstStyle/>
          <a:p>
            <a:r>
              <a:rPr lang="en-US" sz="3800" b="1" dirty="0"/>
              <a:t>Group 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424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DEED7-8851-C642-A35E-39356C381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283" y="255082"/>
            <a:ext cx="6208513" cy="871355"/>
          </a:xfrm>
        </p:spPr>
        <p:txBody>
          <a:bodyPr/>
          <a:lstStyle/>
          <a:p>
            <a:r>
              <a:rPr lang="en-US" dirty="0"/>
              <a:t>Relevant Partner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E7800-760F-094E-9A67-6320F499F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283" y="1958276"/>
            <a:ext cx="8643488" cy="4270687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Law Enforcement</a:t>
            </a:r>
          </a:p>
          <a:p>
            <a:pPr lvl="0"/>
            <a:r>
              <a:rPr lang="en-US" dirty="0"/>
              <a:t>EMS</a:t>
            </a:r>
          </a:p>
          <a:p>
            <a:pPr lvl="0"/>
            <a:r>
              <a:rPr lang="en-US" dirty="0"/>
              <a:t>ED Providers</a:t>
            </a:r>
          </a:p>
          <a:p>
            <a:pPr lvl="0"/>
            <a:r>
              <a:rPr lang="en-US" dirty="0"/>
              <a:t>Syringe Services Programs/Harm Reduction </a:t>
            </a:r>
          </a:p>
          <a:p>
            <a:pPr lvl="0"/>
            <a:r>
              <a:rPr lang="en-US" dirty="0"/>
              <a:t>Individuals with lived experience/Persons who use drugs</a:t>
            </a:r>
          </a:p>
          <a:p>
            <a:pPr lvl="0"/>
            <a:r>
              <a:rPr lang="en-US" dirty="0"/>
              <a:t>Crime Labs and Prison Labs</a:t>
            </a:r>
          </a:p>
          <a:p>
            <a:pPr lvl="0"/>
            <a:r>
              <a:rPr lang="en-US" dirty="0"/>
              <a:t>Mental Health and Recovery Boards</a:t>
            </a:r>
          </a:p>
          <a:p>
            <a:pPr lvl="0"/>
            <a:r>
              <a:rPr lang="en-US" dirty="0"/>
              <a:t>Substance use treatment providers (e.g. Methadone Clinics, behavioral healthcare providers, addiction medicine clinicians, inpatient SUD treatment facilities, etc.)</a:t>
            </a:r>
          </a:p>
          <a:p>
            <a:pPr lvl="0"/>
            <a:r>
              <a:rPr lang="en-US" dirty="0"/>
              <a:t>Street Outreach and shelters, homeless services providers</a:t>
            </a:r>
          </a:p>
          <a:p>
            <a:pPr lvl="0"/>
            <a:r>
              <a:rPr lang="en-US" dirty="0"/>
              <a:t>Prisons/jails/reentry organizations</a:t>
            </a:r>
          </a:p>
          <a:p>
            <a:pPr lvl="0"/>
            <a:r>
              <a:rPr lang="en-US" dirty="0"/>
              <a:t>Other social service providers such as MHMR (Behavioral Health and Developmental Disability Agencies?)</a:t>
            </a:r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898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98249-1479-4D4E-A817-D95057D13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DB898-7706-4D70-8A20-9959C5317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 dirty="0"/>
              <a:t>Homework for the Advisory Group Members:</a:t>
            </a:r>
          </a:p>
          <a:p>
            <a:r>
              <a:rPr lang="en-US" dirty="0"/>
              <a:t>Toolkit Content Review</a:t>
            </a:r>
          </a:p>
          <a:p>
            <a:r>
              <a:rPr lang="en-US" dirty="0"/>
              <a:t>ID relevant Points of Contact for Partners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Next steps for the Thought Bridge Team:</a:t>
            </a:r>
          </a:p>
          <a:p>
            <a:r>
              <a:rPr lang="en-US" dirty="0"/>
              <a:t>Assist content reviewers</a:t>
            </a:r>
          </a:p>
          <a:p>
            <a:r>
              <a:rPr lang="en-US" dirty="0"/>
              <a:t>Develop final toolkit content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</a:rPr>
              <a:t>Next Advisory Group Call</a:t>
            </a:r>
          </a:p>
          <a:p>
            <a:pPr marL="0" indent="0">
              <a:buNone/>
            </a:pPr>
            <a:r>
              <a:rPr lang="en-US" b="1" dirty="0"/>
              <a:t>Friday, October 22, 2021 at 3:00 pm ET</a:t>
            </a:r>
          </a:p>
        </p:txBody>
      </p:sp>
    </p:spTree>
    <p:extLst>
      <p:ext uri="{BB962C8B-B14F-4D97-AF65-F5344CB8AC3E}">
        <p14:creationId xmlns:p14="http://schemas.microsoft.com/office/powerpoint/2010/main" val="3682846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4D3E7C4-7DE1-F242-825D-430EABA08551}"/>
              </a:ext>
            </a:extLst>
          </p:cNvPr>
          <p:cNvGrpSpPr/>
          <p:nvPr/>
        </p:nvGrpSpPr>
        <p:grpSpPr>
          <a:xfrm>
            <a:off x="4685018" y="5006986"/>
            <a:ext cx="4173449" cy="1546577"/>
            <a:chOff x="4685018" y="4186104"/>
            <a:chExt cx="4173449" cy="1546577"/>
          </a:xfrm>
        </p:grpSpPr>
        <p:sp>
          <p:nvSpPr>
            <p:cNvPr id="3" name="TextBox 2"/>
            <p:cNvSpPr txBox="1"/>
            <p:nvPr/>
          </p:nvSpPr>
          <p:spPr>
            <a:xfrm>
              <a:off x="4685018" y="4186104"/>
              <a:ext cx="4173449" cy="154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50" dirty="0">
                  <a:solidFill>
                    <a:srgbClr val="1527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CSTE National Office</a:t>
              </a:r>
            </a:p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2635 Century Parkway NE, Suite 700</a:t>
              </a:r>
            </a:p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Atlanta, Georgia 30345</a:t>
              </a:r>
            </a:p>
            <a:p>
              <a:pPr algn="r"/>
              <a:endParaRPr lang="en-US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-Lgt-FC"/>
              </a:endParaRPr>
            </a:p>
            <a:p>
              <a:pPr algn="r"/>
              <a:r>
                <a:rPr lang="en-US" sz="12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770.458.3811</a:t>
              </a:r>
            </a:p>
            <a:p>
              <a:pPr algn="r"/>
              <a:r>
                <a:rPr lang="en-US" sz="127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770.458.8516</a:t>
              </a:r>
            </a:p>
            <a:p>
              <a:pPr algn="r"/>
              <a:r>
                <a:rPr lang="en-US" sz="12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dboyd@cste.org</a:t>
              </a:r>
            </a:p>
          </p:txBody>
        </p:sp>
        <p:pic>
          <p:nvPicPr>
            <p:cNvPr id="9" name="Picture 8" descr="F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9983" y="5258450"/>
              <a:ext cx="159587" cy="184139"/>
            </a:xfrm>
            <a:prstGeom prst="rect">
              <a:avLst/>
            </a:prstGeom>
          </p:spPr>
        </p:pic>
        <p:pic>
          <p:nvPicPr>
            <p:cNvPr id="10" name="Picture 9" descr="T.ep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9983" y="5068781"/>
              <a:ext cx="159587" cy="1841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3792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 CoP- Outbreak Detection Workgroup Call_CL_07-14" id="{DB927C77-F58D-43FA-844B-14B27AEA5D89}" vid="{1C08FA80-C61E-4BA1-BE9A-231EAE416B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03E31CFB67246959A4F1FCAEBA780" ma:contentTypeVersion="12" ma:contentTypeDescription="Create a new document." ma:contentTypeScope="" ma:versionID="7803712120aae429d1b443f8c7e74f87">
  <xsd:schema xmlns:xsd="http://www.w3.org/2001/XMLSchema" xmlns:xs="http://www.w3.org/2001/XMLSchema" xmlns:p="http://schemas.microsoft.com/office/2006/metadata/properties" xmlns:ns3="9c5ca269-15b0-41fe-86fc-9335240b3aaa" xmlns:ns4="56e1c4a7-5bd6-4478-a67b-27d7fb300641" targetNamespace="http://schemas.microsoft.com/office/2006/metadata/properties" ma:root="true" ma:fieldsID="dce6ba99bf9a2bce33240aae2679d0b7" ns3:_="" ns4:_="">
    <xsd:import namespace="9c5ca269-15b0-41fe-86fc-9335240b3aaa"/>
    <xsd:import namespace="56e1c4a7-5bd6-4478-a67b-27d7fb30064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5ca269-15b0-41fe-86fc-9335240b3aa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1c4a7-5bd6-4478-a67b-27d7fb3006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A33FE0-50F6-442E-ABA3-05DAD5C354F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15DA526-43E2-40FD-BCA2-AB0DA62E79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42EA36-A33E-4B61-9D59-7D34B85A18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5ca269-15b0-41fe-86fc-9335240b3aaa"/>
    <ds:schemaRef ds:uri="56e1c4a7-5bd6-4478-a67b-27d7fb300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 CoP- Outbreak Detection Workgroup Call_CL_07-14</Template>
  <TotalTime>3508</TotalTime>
  <Words>419</Words>
  <Application>Microsoft Office PowerPoint</Application>
  <PresentationFormat>On-screen Show (4:3)</PresentationFormat>
  <Paragraphs>71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Overdose Spike Alert Advisory Group</vt:lpstr>
      <vt:lpstr>Agenda</vt:lpstr>
      <vt:lpstr>Housekeeping </vt:lpstr>
      <vt:lpstr>PowerPoint Presentation</vt:lpstr>
      <vt:lpstr>Content Development Update</vt:lpstr>
      <vt:lpstr>Remaining Toolkit Content Gaps</vt:lpstr>
      <vt:lpstr>Content Review Timeline</vt:lpstr>
      <vt:lpstr>PowerPoint Presentation</vt:lpstr>
      <vt:lpstr>Relevant Partner Review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Innovative Surveillance Community of Practice</dc:title>
  <dc:creator>Cailyn Lingwall</dc:creator>
  <cp:lastModifiedBy>Danielle Boyd</cp:lastModifiedBy>
  <cp:revision>49</cp:revision>
  <dcterms:created xsi:type="dcterms:W3CDTF">2020-07-17T15:52:42Z</dcterms:created>
  <dcterms:modified xsi:type="dcterms:W3CDTF">2021-09-29T21:07:20Z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0x010100D1303E31CFB67246959A4F1FCAEBA780</vt:lpwstr>
  </property>
  <property fmtid="{D5CDD505-2E9C-101B-9397-08002B2CF9AE}" pid="3" name="_NewReviewCycle">
    <vt:lpwstr/>
  </property>
</Properties>
</file>