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62" r:id="rId4"/>
    <p:sldId id="263" r:id="rId5"/>
    <p:sldId id="264" r:id="rId6"/>
    <p:sldId id="258" r:id="rId7"/>
    <p:sldId id="259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56"/>
    <p:restoredTop sz="95807"/>
  </p:normalViewPr>
  <p:slideViewPr>
    <p:cSldViewPr snapToGrid="0">
      <p:cViewPr varScale="1">
        <p:scale>
          <a:sx n="107" d="100"/>
          <a:sy n="107" d="100"/>
        </p:scale>
        <p:origin x="40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42C89-D10E-CAAE-FF5B-EC210CCF9C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2BC16B-C2B8-CCCB-83EA-4EB3FF9538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D51829-30AB-C082-01F0-87B84DD73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B11BE-F36E-CD46-8C6A-1B1CC0BEA2D6}" type="datetimeFigureOut">
              <a:rPr lang="en-US" smtClean="0"/>
              <a:t>10/3/22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FAE024-07C3-3B47-80DC-C268D023A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F91426-9EA8-6C64-6855-68EEC4DFC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8D514-B60C-5246-BF25-241E0FF17D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420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1F5A9-D537-CE9C-2B58-33E3FF7D2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02657F-226C-489D-F87D-AD89E3739E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C647E9-662D-D8A4-2ACB-CE0CBA954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B11BE-F36E-CD46-8C6A-1B1CC0BEA2D6}" type="datetimeFigureOut">
              <a:rPr lang="en-US" smtClean="0"/>
              <a:t>10/3/22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08CF3D-0B73-7C97-FA7B-897EA1DE5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192BF-7BF4-B875-3CD3-8EAA4BE24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8D514-B60C-5246-BF25-241E0FF17D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033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7AF8A-3D38-3473-0250-4BFB78C9F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F6737-A521-884B-AA98-2C7EC3CA62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8297F0-18A2-0C01-30F5-5D78401C7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B11BE-F36E-CD46-8C6A-1B1CC0BEA2D6}" type="datetimeFigureOut">
              <a:rPr lang="en-US" smtClean="0"/>
              <a:t>10/3/22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87220F-A3DD-93BE-A0F4-82247C5F1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25E293-A1AB-3E14-01B7-F68C9AB89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8D514-B60C-5246-BF25-241E0FF17D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148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F0F71-87F1-E9D6-CEB4-BC979A555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8E263C-521C-CCCB-396A-FEA175FA30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E6BD98-15F7-2F91-4D40-CDEC06971E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673DAF-A633-541A-363C-F8C6CDF5C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B11BE-F36E-CD46-8C6A-1B1CC0BEA2D6}" type="datetimeFigureOut">
              <a:rPr lang="en-US" smtClean="0"/>
              <a:t>10/3/22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911880-5DDE-1D9B-B1A2-A394755D3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C5B96B-CB1B-E312-8E46-3C8725D6F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8D514-B60C-5246-BF25-241E0FF17D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651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D0A45-4E01-52F4-3ED0-771C08A56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7D35F9-5F8A-C5AD-FC9F-5541BE602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7E313B-821D-CCB4-6599-4D94C1883A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542648-DA52-DE00-1C56-CF55166891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C7DA91-0782-96FD-BCC0-92BBF41C5F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1EEC51-0DD6-2C77-7817-7E6035D9A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B11BE-F36E-CD46-8C6A-1B1CC0BEA2D6}" type="datetimeFigureOut">
              <a:rPr lang="en-US" smtClean="0"/>
              <a:t>10/3/22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51BB9B-ADA6-3F6F-CFA8-0BB9E2EDD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B0DD2B-EA55-1253-7316-7F731BA8B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8D514-B60C-5246-BF25-241E0FF17D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475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00622-5171-32EE-DD92-61A42987E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F6B843-6826-B7F1-10B8-24E554892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B11BE-F36E-CD46-8C6A-1B1CC0BEA2D6}" type="datetimeFigureOut">
              <a:rPr lang="en-US" smtClean="0"/>
              <a:t>10/3/22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5FDB16-8238-EDFC-D95C-74B21106A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8FC80C-D085-F20C-64ED-3CB04D07C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8D514-B60C-5246-BF25-241E0FF17D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053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2FF11B-564C-735A-4581-4E3E5AEF9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B11BE-F36E-CD46-8C6A-1B1CC0BEA2D6}" type="datetimeFigureOut">
              <a:rPr lang="en-US" smtClean="0"/>
              <a:t>10/3/22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D23908-71FC-C939-C418-B82F4CF65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BEA017-4B94-FBE5-243E-BAF952BB8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8D514-B60C-5246-BF25-241E0FF17D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044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0CE5F-4A36-87F4-E4F0-B80E60233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573E1-86A1-EE5F-AA13-19EC086270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418268-2C9C-4A2F-78D6-7180003C73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C61A03-8FAC-46E1-BDC8-7863F2D2A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B11BE-F36E-CD46-8C6A-1B1CC0BEA2D6}" type="datetimeFigureOut">
              <a:rPr lang="en-US" smtClean="0"/>
              <a:t>10/3/22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52CA93-00A9-8639-6403-EDC9382CB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52E06D-A459-C492-6CA7-7A478C08F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8D514-B60C-5246-BF25-241E0FF17D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403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B0337-3426-50A9-8B45-10227EB02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532138-C736-9A6D-9361-4B8627C622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251971-52EA-0982-70CA-32D74B8900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5070D3-B160-558E-87B1-BFB42C561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B11BE-F36E-CD46-8C6A-1B1CC0BEA2D6}" type="datetimeFigureOut">
              <a:rPr lang="en-US" smtClean="0"/>
              <a:t>10/3/22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580BA2-ACBC-CF60-EBB3-573DCF180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3DD201-374F-2ACB-4714-191828009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8D514-B60C-5246-BF25-241E0FF17D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628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50349-74F7-8406-2812-8E9D0FD27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3A65DB-4926-1D9A-D53A-70B873F11E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D1A4E2-C6E7-8DEF-0741-7907D75F3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B11BE-F36E-CD46-8C6A-1B1CC0BEA2D6}" type="datetimeFigureOut">
              <a:rPr lang="en-US" smtClean="0"/>
              <a:t>10/3/22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B2FB6C-1B64-AFB2-B82E-9D23CF0EA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9682DD-C914-6114-D550-14D58028F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8D514-B60C-5246-BF25-241E0FF17D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42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AA013A-CA6A-CB24-1BCB-0D95B9FBF7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D3B7FA-EE2A-76AA-AEB7-4D8B3CA708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34C935-44D1-3131-055D-E3A443F58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B11BE-F36E-CD46-8C6A-1B1CC0BEA2D6}" type="datetimeFigureOut">
              <a:rPr lang="en-US" smtClean="0"/>
              <a:t>10/3/22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6069CB-E631-D355-662E-BC027AC13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81ED7C-7666-3931-6821-45BE766E0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8D514-B60C-5246-BF25-241E0FF17D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838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EB1866-7618-DAEE-613C-9648DEBA2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E88329-7D1E-F223-32D4-C38571CA9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8CCC15-4DD1-166E-C109-EE81053D6D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CB11BE-F36E-CD46-8C6A-1B1CC0BEA2D6}" type="datetimeFigureOut">
              <a:rPr lang="en-US" smtClean="0"/>
              <a:t>10/3/22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862F25-E18E-3E93-D463-21E6929611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3D6ADD-790F-ED37-DB7D-33B7CF9D38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8D514-B60C-5246-BF25-241E0FF17D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586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D9C5BF9-AAC8-1DA0-6BEB-2669E1BF3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COVID19 non- HC outbreak reporting workgroup</a:t>
            </a:r>
            <a:br>
              <a:rPr lang="en-US" sz="3200" dirty="0"/>
            </a:br>
            <a:r>
              <a:rPr lang="en-US" sz="3200" dirty="0"/>
              <a:t>9/26 call – Proposed agenda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D8FC120-42B9-CCF5-FF8E-4FC10E080C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457" y="1825624"/>
            <a:ext cx="10889343" cy="5032375"/>
          </a:xfrm>
        </p:spPr>
        <p:txBody>
          <a:bodyPr>
            <a:normAutofit/>
          </a:bodyPr>
          <a:lstStyle/>
          <a:p>
            <a:r>
              <a:rPr lang="en-US" sz="2400" dirty="0"/>
              <a:t>Update on data collection ( basecamp, </a:t>
            </a:r>
            <a:r>
              <a:rPr lang="en-US" sz="2400" i="1" dirty="0"/>
              <a:t>fixing the table, using NGA report?</a:t>
            </a:r>
            <a:r>
              <a:rPr lang="en-US" sz="2400" dirty="0"/>
              <a:t>)</a:t>
            </a:r>
          </a:p>
          <a:p>
            <a:endParaRPr lang="en-US" sz="2400" dirty="0"/>
          </a:p>
          <a:p>
            <a:r>
              <a:rPr lang="en-US" sz="2400" dirty="0"/>
              <a:t>Purpose of public reporting of outbreak data – thinking about data users</a:t>
            </a:r>
          </a:p>
          <a:p>
            <a:endParaRPr lang="en-US" sz="2400" dirty="0"/>
          </a:p>
          <a:p>
            <a:r>
              <a:rPr lang="en-US" sz="2400" dirty="0"/>
              <a:t>Approach to generating recommended standard list of workplace settings</a:t>
            </a:r>
          </a:p>
          <a:p>
            <a:endParaRPr lang="en-US" sz="2400" dirty="0"/>
          </a:p>
          <a:p>
            <a:r>
              <a:rPr lang="en-US" sz="2400" dirty="0"/>
              <a:t>Brainstorm outstanding questions to be addressed (time allowing)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Action items and  Set regular meeting time every other week for next 6 weeks. 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438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8C99FE2-82E2-E666-4056-79EFC39394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5579941"/>
              </p:ext>
            </p:extLst>
          </p:nvPr>
        </p:nvGraphicFramePr>
        <p:xfrm>
          <a:off x="1480456" y="420914"/>
          <a:ext cx="9884229" cy="61540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9216">
                  <a:extLst>
                    <a:ext uri="{9D8B030D-6E8A-4147-A177-3AD203B41FA5}">
                      <a16:colId xmlns:a16="http://schemas.microsoft.com/office/drawing/2014/main" val="2517839836"/>
                    </a:ext>
                  </a:extLst>
                </a:gridCol>
                <a:gridCol w="1361472">
                  <a:extLst>
                    <a:ext uri="{9D8B030D-6E8A-4147-A177-3AD203B41FA5}">
                      <a16:colId xmlns:a16="http://schemas.microsoft.com/office/drawing/2014/main" val="3742623926"/>
                    </a:ext>
                  </a:extLst>
                </a:gridCol>
                <a:gridCol w="1391897">
                  <a:extLst>
                    <a:ext uri="{9D8B030D-6E8A-4147-A177-3AD203B41FA5}">
                      <a16:colId xmlns:a16="http://schemas.microsoft.com/office/drawing/2014/main" val="2943861642"/>
                    </a:ext>
                  </a:extLst>
                </a:gridCol>
                <a:gridCol w="4299922">
                  <a:extLst>
                    <a:ext uri="{9D8B030D-6E8A-4147-A177-3AD203B41FA5}">
                      <a16:colId xmlns:a16="http://schemas.microsoft.com/office/drawing/2014/main" val="340168008"/>
                    </a:ext>
                  </a:extLst>
                </a:gridCol>
                <a:gridCol w="661722">
                  <a:extLst>
                    <a:ext uri="{9D8B030D-6E8A-4147-A177-3AD203B41FA5}">
                      <a16:colId xmlns:a16="http://schemas.microsoft.com/office/drawing/2014/main" val="3721101506"/>
                    </a:ext>
                  </a:extLst>
                </a:gridCol>
              </a:tblGrid>
              <a:tr h="18020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State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Responsible person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Public reporting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Note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Sheet 2 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extLst>
                  <a:ext uri="{0D108BD9-81ED-4DB2-BD59-A6C34878D82A}">
                    <a16:rowId xmlns:a16="http://schemas.microsoft.com/office/drawing/2014/main" val="765520999"/>
                  </a:ext>
                </a:extLst>
              </a:tr>
              <a:tr h="38752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highlight>
                            <a:srgbClr val="00FFFF"/>
                          </a:highlight>
                        </a:rPr>
                        <a:t>CA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highlight>
                            <a:srgbClr val="00FFFF"/>
                          </a:highlight>
                        </a:rPr>
                        <a:t>Tish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highlight>
                            <a:srgbClr val="00FFFF"/>
                          </a:highlight>
                        </a:rPr>
                        <a:t>Yes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60 setting list including HC - and CIC categories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x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extLst>
                  <a:ext uri="{0D108BD9-81ED-4DB2-BD59-A6C34878D82A}">
                    <a16:rowId xmlns:a16="http://schemas.microsoft.com/office/drawing/2014/main" val="1713434264"/>
                  </a:ext>
                </a:extLst>
              </a:tr>
              <a:tr h="18020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highlight>
                            <a:srgbClr val="00FFFF"/>
                          </a:highlight>
                        </a:rPr>
                        <a:t>Chicago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highlight>
                            <a:srgbClr val="00FFFF"/>
                          </a:highlight>
                        </a:rPr>
                        <a:t>Fran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highlight>
                            <a:srgbClr val="00FFFF"/>
                          </a:highlight>
                        </a:rPr>
                        <a:t>Yes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extLst>
                  <a:ext uri="{0D108BD9-81ED-4DB2-BD59-A6C34878D82A}">
                    <a16:rowId xmlns:a16="http://schemas.microsoft.com/office/drawing/2014/main" val="4098910197"/>
                  </a:ext>
                </a:extLst>
              </a:tr>
              <a:tr h="18020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highlight>
                            <a:srgbClr val="00FFFF"/>
                          </a:highlight>
                        </a:rPr>
                        <a:t>CO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highlight>
                            <a:srgbClr val="00FFFF"/>
                          </a:highlight>
                        </a:rPr>
                        <a:t>Karla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highlight>
                            <a:srgbClr val="00FFFF"/>
                          </a:highlight>
                        </a:rPr>
                        <a:t>Yes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x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extLst>
                  <a:ext uri="{0D108BD9-81ED-4DB2-BD59-A6C34878D82A}">
                    <a16:rowId xmlns:a16="http://schemas.microsoft.com/office/drawing/2014/main" val="3055689998"/>
                  </a:ext>
                </a:extLst>
              </a:tr>
              <a:tr h="18020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  <a:highlight>
                            <a:srgbClr val="00FFFF"/>
                          </a:highlight>
                        </a:rPr>
                        <a:t>CT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  <a:highlight>
                            <a:srgbClr val="00FFFF"/>
                          </a:highlight>
                        </a:rPr>
                        <a:t>Marija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highlight>
                            <a:srgbClr val="00FFFF"/>
                          </a:highlight>
                        </a:rPr>
                        <a:t>Yes  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Limited to small number of settings, e.g daycare, schools.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x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extLst>
                  <a:ext uri="{0D108BD9-81ED-4DB2-BD59-A6C34878D82A}">
                    <a16:rowId xmlns:a16="http://schemas.microsoft.com/office/drawing/2014/main" val="4010150635"/>
                  </a:ext>
                </a:extLst>
              </a:tr>
              <a:tr h="18020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highlight>
                            <a:srgbClr val="00FFFF"/>
                          </a:highlight>
                        </a:rPr>
                        <a:t>GA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highlight>
                            <a:srgbClr val="00FFFF"/>
                          </a:highlight>
                        </a:rPr>
                        <a:t>Karla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highlight>
                            <a:srgbClr val="00FFFF"/>
                          </a:highlight>
                        </a:rPr>
                        <a:t>Yes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extLst>
                  <a:ext uri="{0D108BD9-81ED-4DB2-BD59-A6C34878D82A}">
                    <a16:rowId xmlns:a16="http://schemas.microsoft.com/office/drawing/2014/main" val="304621776"/>
                  </a:ext>
                </a:extLst>
              </a:tr>
              <a:tr h="18020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highlight>
                            <a:srgbClr val="00FFFF"/>
                          </a:highlight>
                        </a:rPr>
                        <a:t>HI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highlight>
                            <a:srgbClr val="00FFFF"/>
                          </a:highlight>
                        </a:rPr>
                        <a:t>Tish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highlight>
                            <a:srgbClr val="00FFFF"/>
                          </a:highlight>
                        </a:rPr>
                        <a:t>Yes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11 broad settings defined - some specific cluster reports w/o corporate identifiers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extLst>
                  <a:ext uri="{0D108BD9-81ED-4DB2-BD59-A6C34878D82A}">
                    <a16:rowId xmlns:a16="http://schemas.microsoft.com/office/drawing/2014/main" val="2064162179"/>
                  </a:ext>
                </a:extLst>
              </a:tr>
              <a:tr h="18020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highlight>
                            <a:srgbClr val="00FFFF"/>
                          </a:highlight>
                        </a:rPr>
                        <a:t>Il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highlight>
                            <a:srgbClr val="00FFFF"/>
                          </a:highlight>
                        </a:rPr>
                        <a:t>Fran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highlight>
                            <a:srgbClr val="00FFFF"/>
                          </a:highlight>
                        </a:rPr>
                        <a:t>Yes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16 broad groups, inclu HC, 70 detailed 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x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extLst>
                  <a:ext uri="{0D108BD9-81ED-4DB2-BD59-A6C34878D82A}">
                    <a16:rowId xmlns:a16="http://schemas.microsoft.com/office/drawing/2014/main" val="1638032718"/>
                  </a:ext>
                </a:extLst>
              </a:tr>
              <a:tr h="18020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highlight>
                            <a:srgbClr val="00FFFF"/>
                          </a:highlight>
                        </a:rPr>
                        <a:t>LA CTY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highlight>
                            <a:srgbClr val="00FFFF"/>
                          </a:highlight>
                        </a:rPr>
                        <a:t>Tish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highlight>
                            <a:srgbClr val="00FFFF"/>
                          </a:highlight>
                        </a:rPr>
                        <a:t>Yes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Employer name 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x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extLst>
                  <a:ext uri="{0D108BD9-81ED-4DB2-BD59-A6C34878D82A}">
                    <a16:rowId xmlns:a16="http://schemas.microsoft.com/office/drawing/2014/main" val="1191773131"/>
                  </a:ext>
                </a:extLst>
              </a:tr>
              <a:tr h="18020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highlight>
                            <a:srgbClr val="00FFFF"/>
                          </a:highlight>
                        </a:rPr>
                        <a:t>MA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highlight>
                            <a:srgbClr val="00FFFF"/>
                          </a:highlight>
                        </a:rPr>
                        <a:t>Tish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highlight>
                            <a:srgbClr val="00FFFF"/>
                          </a:highlight>
                        </a:rPr>
                        <a:t>Yes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Comprehensive range of categories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extLst>
                  <a:ext uri="{0D108BD9-81ED-4DB2-BD59-A6C34878D82A}">
                    <a16:rowId xmlns:a16="http://schemas.microsoft.com/office/drawing/2014/main" val="1693780565"/>
                  </a:ext>
                </a:extLst>
              </a:tr>
              <a:tr h="18020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highlight>
                            <a:srgbClr val="00FFFF"/>
                          </a:highlight>
                        </a:rPr>
                        <a:t>NH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highlight>
                            <a:srgbClr val="00FFFF"/>
                          </a:highlight>
                        </a:rPr>
                        <a:t>Karla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highlight>
                            <a:srgbClr val="00FFFF"/>
                          </a:highlight>
                        </a:rPr>
                        <a:t>Yes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extLst>
                  <a:ext uri="{0D108BD9-81ED-4DB2-BD59-A6C34878D82A}">
                    <a16:rowId xmlns:a16="http://schemas.microsoft.com/office/drawing/2014/main" val="2583524101"/>
                  </a:ext>
                </a:extLst>
              </a:tr>
              <a:tr h="18020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highlight>
                            <a:srgbClr val="00FFFF"/>
                          </a:highlight>
                        </a:rPr>
                        <a:t>NJ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highlight>
                            <a:srgbClr val="00FFFF"/>
                          </a:highlight>
                        </a:rPr>
                        <a:t>Marija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highlight>
                            <a:srgbClr val="00FFFF"/>
                          </a:highlight>
                        </a:rPr>
                        <a:t>Yes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x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extLst>
                  <a:ext uri="{0D108BD9-81ED-4DB2-BD59-A6C34878D82A}">
                    <a16:rowId xmlns:a16="http://schemas.microsoft.com/office/drawing/2014/main" val="546519019"/>
                  </a:ext>
                </a:extLst>
              </a:tr>
              <a:tr h="18020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highlight>
                            <a:srgbClr val="00FFFF"/>
                          </a:highlight>
                        </a:rPr>
                        <a:t>OR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highlight>
                            <a:srgbClr val="00FFFF"/>
                          </a:highlight>
                        </a:rPr>
                        <a:t>Cher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highlight>
                            <a:srgbClr val="00FFFF"/>
                          </a:highlight>
                        </a:rPr>
                        <a:t>Yes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extLst>
                  <a:ext uri="{0D108BD9-81ED-4DB2-BD59-A6C34878D82A}">
                    <a16:rowId xmlns:a16="http://schemas.microsoft.com/office/drawing/2014/main" val="3574240342"/>
                  </a:ext>
                </a:extLst>
              </a:tr>
              <a:tr h="18020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highlight>
                            <a:srgbClr val="00FFFF"/>
                          </a:highlight>
                        </a:rPr>
                        <a:t>WA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highlight>
                            <a:srgbClr val="00FFFF"/>
                          </a:highlight>
                        </a:rPr>
                        <a:t>Cher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highlight>
                            <a:srgbClr val="00FFFF"/>
                          </a:highlight>
                        </a:rPr>
                        <a:t>No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extLst>
                  <a:ext uri="{0D108BD9-81ED-4DB2-BD59-A6C34878D82A}">
                    <a16:rowId xmlns:a16="http://schemas.microsoft.com/office/drawing/2014/main" val="721004406"/>
                  </a:ext>
                </a:extLst>
              </a:tr>
              <a:tr h="18020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highlight>
                            <a:srgbClr val="00FFFF"/>
                          </a:highlight>
                        </a:rPr>
                        <a:t>Wisconsin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highlight>
                            <a:srgbClr val="00FFFF"/>
                          </a:highlight>
                        </a:rPr>
                        <a:t>Colin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  <a:highlight>
                            <a:srgbClr val="00FFFF"/>
                          </a:highlight>
                        </a:rPr>
                        <a:t>No 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13 non hc settings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x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extLst>
                  <a:ext uri="{0D108BD9-81ED-4DB2-BD59-A6C34878D82A}">
                    <a16:rowId xmlns:a16="http://schemas.microsoft.com/office/drawing/2014/main" val="3666392295"/>
                  </a:ext>
                </a:extLst>
              </a:tr>
              <a:tr h="18020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FL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Colin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No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extLst>
                  <a:ext uri="{0D108BD9-81ED-4DB2-BD59-A6C34878D82A}">
                    <a16:rowId xmlns:a16="http://schemas.microsoft.com/office/drawing/2014/main" val="3611320700"/>
                  </a:ext>
                </a:extLst>
              </a:tr>
              <a:tr h="18020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ID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Cher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No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extLst>
                  <a:ext uri="{0D108BD9-81ED-4DB2-BD59-A6C34878D82A}">
                    <a16:rowId xmlns:a16="http://schemas.microsoft.com/office/drawing/2014/main" val="3532111351"/>
                  </a:ext>
                </a:extLst>
              </a:tr>
              <a:tr h="18020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LA 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Colin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No 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extLst>
                  <a:ext uri="{0D108BD9-81ED-4DB2-BD59-A6C34878D82A}">
                    <a16:rowId xmlns:a16="http://schemas.microsoft.com/office/drawing/2014/main" val="80006050"/>
                  </a:ext>
                </a:extLst>
              </a:tr>
              <a:tr h="18020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NE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Karla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No 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Tish spoke with Derry Stover - no outbreak reporting 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extLst>
                  <a:ext uri="{0D108BD9-81ED-4DB2-BD59-A6C34878D82A}">
                    <a16:rowId xmlns:a16="http://schemas.microsoft.com/office/drawing/2014/main" val="1399996126"/>
                  </a:ext>
                </a:extLst>
              </a:tr>
              <a:tr h="18020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NY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Fran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No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extLst>
                  <a:ext uri="{0D108BD9-81ED-4DB2-BD59-A6C34878D82A}">
                    <a16:rowId xmlns:a16="http://schemas.microsoft.com/office/drawing/2014/main" val="2080701710"/>
                  </a:ext>
                </a:extLst>
              </a:tr>
              <a:tr h="18020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NYC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Fran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No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x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extLst>
                  <a:ext uri="{0D108BD9-81ED-4DB2-BD59-A6C34878D82A}">
                    <a16:rowId xmlns:a16="http://schemas.microsoft.com/office/drawing/2014/main" val="1660300971"/>
                  </a:ext>
                </a:extLst>
              </a:tr>
              <a:tr h="18020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TX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Marjia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Waiting 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extLst>
                  <a:ext uri="{0D108BD9-81ED-4DB2-BD59-A6C34878D82A}">
                    <a16:rowId xmlns:a16="http://schemas.microsoft.com/office/drawing/2014/main" val="2248601785"/>
                  </a:ext>
                </a:extLst>
              </a:tr>
              <a:tr h="180204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extLst>
                  <a:ext uri="{0D108BD9-81ED-4DB2-BD59-A6C34878D82A}">
                    <a16:rowId xmlns:a16="http://schemas.microsoft.com/office/drawing/2014/main" val="1009646908"/>
                  </a:ext>
                </a:extLst>
              </a:tr>
              <a:tr h="18020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ELC states no response 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Karla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extLst>
                  <a:ext uri="{0D108BD9-81ED-4DB2-BD59-A6C34878D82A}">
                    <a16:rowId xmlns:a16="http://schemas.microsoft.com/office/drawing/2014/main" val="2311867461"/>
                  </a:ext>
                </a:extLst>
              </a:tr>
              <a:tr h="18020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IA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extLst>
                  <a:ext uri="{0D108BD9-81ED-4DB2-BD59-A6C34878D82A}">
                    <a16:rowId xmlns:a16="http://schemas.microsoft.com/office/drawing/2014/main" val="1830435159"/>
                  </a:ext>
                </a:extLst>
              </a:tr>
              <a:tr h="18020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Kansas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extLst>
                  <a:ext uri="{0D108BD9-81ED-4DB2-BD59-A6C34878D82A}">
                    <a16:rowId xmlns:a16="http://schemas.microsoft.com/office/drawing/2014/main" val="169172975"/>
                  </a:ext>
                </a:extLst>
              </a:tr>
              <a:tr h="18020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Michigan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extLst>
                  <a:ext uri="{0D108BD9-81ED-4DB2-BD59-A6C34878D82A}">
                    <a16:rowId xmlns:a16="http://schemas.microsoft.com/office/drawing/2014/main" val="3181104233"/>
                  </a:ext>
                </a:extLst>
              </a:tr>
              <a:tr h="18020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NC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extLst>
                  <a:ext uri="{0D108BD9-81ED-4DB2-BD59-A6C34878D82A}">
                    <a16:rowId xmlns:a16="http://schemas.microsoft.com/office/drawing/2014/main" val="4147341453"/>
                  </a:ext>
                </a:extLst>
              </a:tr>
              <a:tr h="18020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Minnesota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extLst>
                  <a:ext uri="{0D108BD9-81ED-4DB2-BD59-A6C34878D82A}">
                    <a16:rowId xmlns:a16="http://schemas.microsoft.com/office/drawing/2014/main" val="3967376841"/>
                  </a:ext>
                </a:extLst>
              </a:tr>
              <a:tr h="18020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PA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extLst>
                  <a:ext uri="{0D108BD9-81ED-4DB2-BD59-A6C34878D82A}">
                    <a16:rowId xmlns:a16="http://schemas.microsoft.com/office/drawing/2014/main" val="3669722008"/>
                  </a:ext>
                </a:extLst>
              </a:tr>
              <a:tr h="18020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Philadelphia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extLst>
                  <a:ext uri="{0D108BD9-81ED-4DB2-BD59-A6C34878D82A}">
                    <a16:rowId xmlns:a16="http://schemas.microsoft.com/office/drawing/2014/main" val="3239174569"/>
                  </a:ext>
                </a:extLst>
              </a:tr>
              <a:tr h="18020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RI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See paper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extLst>
                  <a:ext uri="{0D108BD9-81ED-4DB2-BD59-A6C34878D82A}">
                    <a16:rowId xmlns:a16="http://schemas.microsoft.com/office/drawing/2014/main" val="1891952785"/>
                  </a:ext>
                </a:extLst>
              </a:tr>
              <a:tr h="18020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Utah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/>
                </a:tc>
                <a:extLst>
                  <a:ext uri="{0D108BD9-81ED-4DB2-BD59-A6C34878D82A}">
                    <a16:rowId xmlns:a16="http://schemas.microsoft.com/office/drawing/2014/main" val="25207098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5456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A46532E-93A6-55D1-B034-F32AE392D9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0325" y="0"/>
            <a:ext cx="69913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816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937AFEF-4F8C-CD40-0447-4268E68C3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5356" y="0"/>
            <a:ext cx="63212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926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4FFF659-5E40-9B5A-DF6E-60D20B5BB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6969" y="0"/>
            <a:ext cx="61980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122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81E82-8760-C56F-B421-DA5516CBA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7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/>
              <a:t>Purpose of public reporting of/summarizing outbreak data Who are the data users?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B4488-1644-9B9D-F079-34E9ED573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0" y="1325562"/>
            <a:ext cx="11212616" cy="519135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To provide information about potential risk of  transmission in different settings to inform policy, practice and personal risk assessment?</a:t>
            </a:r>
          </a:p>
          <a:p>
            <a:r>
              <a:rPr lang="en-US" dirty="0"/>
              <a:t>Data users: </a:t>
            </a:r>
          </a:p>
          <a:p>
            <a:pPr lvl="1"/>
            <a:r>
              <a:rPr lang="en-US" dirty="0"/>
              <a:t>State, local public health- prioritizing </a:t>
            </a:r>
            <a:r>
              <a:rPr lang="en-US" dirty="0" err="1"/>
              <a:t>investigains</a:t>
            </a:r>
            <a:endParaRPr lang="en-US" dirty="0"/>
          </a:p>
          <a:p>
            <a:pPr lvl="1"/>
            <a:r>
              <a:rPr lang="en-US" dirty="0"/>
              <a:t> Government agencies with regulatory responsibilities for settings</a:t>
            </a:r>
          </a:p>
          <a:p>
            <a:pPr lvl="2"/>
            <a:r>
              <a:rPr lang="en-US" dirty="0"/>
              <a:t>Dept Agriculture  - FFIS, migrant labor camps</a:t>
            </a:r>
          </a:p>
          <a:p>
            <a:pPr lvl="2"/>
            <a:r>
              <a:rPr lang="en-US" dirty="0"/>
              <a:t>OSHA  -   dept of transportation ...</a:t>
            </a:r>
          </a:p>
          <a:p>
            <a:pPr lvl="2"/>
            <a:r>
              <a:rPr lang="en-US" dirty="0"/>
              <a:t>Food safety </a:t>
            </a:r>
          </a:p>
          <a:p>
            <a:pPr lvl="2"/>
            <a:r>
              <a:rPr lang="en-US" dirty="0"/>
              <a:t>Dept of Education – Early Childhood development</a:t>
            </a:r>
          </a:p>
          <a:p>
            <a:pPr lvl="1"/>
            <a:r>
              <a:rPr lang="en-US" dirty="0"/>
              <a:t>Employers, unions in positions to implement controls</a:t>
            </a:r>
          </a:p>
          <a:p>
            <a:pPr lvl="1"/>
            <a:r>
              <a:rPr lang="en-US" dirty="0"/>
              <a:t>Workers – personal risk assessment</a:t>
            </a:r>
          </a:p>
          <a:p>
            <a:pPr lvl="1"/>
            <a:r>
              <a:rPr lang="en-US" dirty="0"/>
              <a:t>Researchers</a:t>
            </a:r>
          </a:p>
          <a:p>
            <a:pPr lvl="1"/>
            <a:r>
              <a:rPr lang="en-US" dirty="0"/>
              <a:t>Media</a:t>
            </a:r>
          </a:p>
          <a:p>
            <a:r>
              <a:rPr lang="en-US" dirty="0"/>
              <a:t>Governor’s office, legislators </a:t>
            </a:r>
          </a:p>
          <a:p>
            <a:pPr lvl="1"/>
            <a:r>
              <a:rPr lang="en-US" dirty="0"/>
              <a:t>Openings, closings...</a:t>
            </a:r>
          </a:p>
          <a:p>
            <a:pPr lvl="1"/>
            <a:r>
              <a:rPr lang="en-US" dirty="0"/>
              <a:t>To demonstrate level of PH activity/action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43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FE229-EB2C-4665-7288-F676C80FA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/>
              <a:t>Current Approach to developing proposed list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F3FCF7-F6C1-28A2-1F54-63E02C6AB7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4851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Work within NAICS/CIC – framework – Broad industrial sectors</a:t>
            </a:r>
          </a:p>
          <a:p>
            <a:endParaRPr lang="en-US" dirty="0"/>
          </a:p>
          <a:p>
            <a:r>
              <a:rPr lang="en-US" dirty="0"/>
              <a:t>Organize detailed lists from the states into broad categories</a:t>
            </a:r>
          </a:p>
          <a:p>
            <a:endParaRPr lang="en-US" dirty="0"/>
          </a:p>
          <a:p>
            <a:r>
              <a:rPr lang="en-US" dirty="0"/>
              <a:t>Identify /address groupings that cross sectors</a:t>
            </a:r>
          </a:p>
          <a:p>
            <a:endParaRPr lang="en-US" dirty="0"/>
          </a:p>
          <a:p>
            <a:r>
              <a:rPr lang="en-US" dirty="0"/>
              <a:t>Allow for data collection at different level of detail (</a:t>
            </a:r>
          </a:p>
          <a:p>
            <a:endParaRPr lang="en-US" dirty="0"/>
          </a:p>
          <a:p>
            <a:r>
              <a:rPr lang="en-US" dirty="0"/>
              <a:t>Consider indicator for other dimensions (food related, youth, congregate)</a:t>
            </a:r>
          </a:p>
          <a:p>
            <a:endParaRPr lang="en-US" dirty="0"/>
          </a:p>
          <a:p>
            <a:r>
              <a:rPr lang="en-US" dirty="0"/>
              <a:t> Question: are there key detailed settings that should be included for public consideration, </a:t>
            </a:r>
            <a:r>
              <a:rPr lang="en-US" dirty="0" err="1"/>
              <a:t>e.g</a:t>
            </a:r>
            <a:r>
              <a:rPr lang="en-US" dirty="0"/>
              <a:t> day care, grocery stores...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851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86AE1-CE8B-D423-7048-C0AF3C445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457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/>
              <a:t>Some outstanding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0138E-C66D-1997-86AE-313B0F3CD9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3371"/>
            <a:ext cx="10515600" cy="4783592"/>
          </a:xfrm>
        </p:spPr>
        <p:txBody>
          <a:bodyPr>
            <a:normAutofit fontScale="70000" lnSpcReduction="20000"/>
          </a:bodyPr>
          <a:lstStyle/>
          <a:p>
            <a:pPr lvl="1"/>
            <a:r>
              <a:rPr lang="en-US" sz="2800" dirty="0"/>
              <a:t>Do we agree that for all (workplace) outbreaks, staff and others(customers, students, clients, </a:t>
            </a:r>
            <a:r>
              <a:rPr lang="en-US" sz="2800" dirty="0" err="1"/>
              <a:t>prisioners</a:t>
            </a:r>
            <a:r>
              <a:rPr lang="en-US" sz="2800" dirty="0"/>
              <a:t>) – should be differentiated.  </a:t>
            </a:r>
            <a:r>
              <a:rPr lang="en-US" sz="2800" i="1" dirty="0"/>
              <a:t>Note that for many settings (</a:t>
            </a:r>
            <a:r>
              <a:rPr lang="en-US" sz="2800" i="1" dirty="0" err="1"/>
              <a:t>e.g</a:t>
            </a:r>
            <a:r>
              <a:rPr lang="en-US" sz="2800" i="1" dirty="0"/>
              <a:t> retail, state’s don’t have </a:t>
            </a:r>
            <a:r>
              <a:rPr lang="en-US" sz="2800" i="1" dirty="0" err="1"/>
              <a:t>capcity</a:t>
            </a:r>
            <a:r>
              <a:rPr lang="en-US" sz="2800" i="1" dirty="0"/>
              <a:t> to track down cases among customers...</a:t>
            </a:r>
          </a:p>
          <a:p>
            <a:pPr marL="457200" lvl="1" indent="0">
              <a:buNone/>
            </a:pPr>
            <a:endParaRPr lang="en-US" sz="2800" i="1" dirty="0"/>
          </a:p>
          <a:p>
            <a:pPr lvl="1"/>
            <a:r>
              <a:rPr lang="en-US" sz="2800" dirty="0"/>
              <a:t>What do we think of CA model where all workplace outbreaks are  assigned NAICS/CIC codes and reported by CIC?.  Could/should  this be done possibly using narrative text and NIOCCs?</a:t>
            </a:r>
          </a:p>
          <a:p>
            <a:pPr lvl="2"/>
            <a:r>
              <a:rPr lang="en-US" sz="2400" dirty="0"/>
              <a:t>How does this compare with settings?   </a:t>
            </a:r>
          </a:p>
          <a:p>
            <a:pPr lvl="1"/>
            <a:endParaRPr lang="en-US" sz="2800" dirty="0"/>
          </a:p>
          <a:p>
            <a:pPr lvl="1"/>
            <a:r>
              <a:rPr lang="en-US" sz="2800" dirty="0"/>
              <a:t>How to categorize outbreaks in workplace settings that involve customers/clients AND workers but don’t meet numeric criteria for workplace outbreaks (e.g. 3 or more cases in 14 days with epi link.)  In CA non-</a:t>
            </a:r>
            <a:r>
              <a:rPr lang="en-US" sz="2800" dirty="0" err="1"/>
              <a:t>hc</a:t>
            </a:r>
            <a:r>
              <a:rPr lang="en-US" sz="2800" dirty="0"/>
              <a:t> non congregate </a:t>
            </a:r>
            <a:r>
              <a:rPr lang="en-US" sz="2800" dirty="0" err="1"/>
              <a:t>anyoutbreak</a:t>
            </a:r>
            <a:r>
              <a:rPr lang="en-US" sz="2800" dirty="0"/>
              <a:t> with one or more workers gets included on the industry list...Do we need to deal with this?</a:t>
            </a:r>
          </a:p>
          <a:p>
            <a:pPr marL="457200" lvl="1" indent="0">
              <a:buNone/>
            </a:pPr>
            <a:r>
              <a:rPr lang="en-US" sz="2800" dirty="0"/>
              <a:t> </a:t>
            </a:r>
          </a:p>
          <a:p>
            <a:pPr lvl="1"/>
            <a:r>
              <a:rPr lang="en-US" sz="2800" dirty="0"/>
              <a:t>How to categorize events(settings)  that also take place in workplaces and involve workers – </a:t>
            </a:r>
            <a:r>
              <a:rPr lang="en-US" sz="2800" dirty="0" err="1"/>
              <a:t>e.g</a:t>
            </a:r>
            <a:r>
              <a:rPr lang="en-US" sz="2800" dirty="0"/>
              <a:t> wedding at a hotel?</a:t>
            </a:r>
          </a:p>
          <a:p>
            <a:pPr lvl="1"/>
            <a:r>
              <a:rPr lang="en-US" sz="2800" dirty="0"/>
              <a:t> </a:t>
            </a:r>
          </a:p>
          <a:p>
            <a:pPr lvl="1"/>
            <a:r>
              <a:rPr lang="en-US" sz="2800" dirty="0"/>
              <a:t>How to categorizes relevant settings within a broader setting, </a:t>
            </a:r>
            <a:r>
              <a:rPr lang="en-US" sz="2800" dirty="0" err="1"/>
              <a:t>e.g</a:t>
            </a:r>
            <a:r>
              <a:rPr lang="en-US" sz="2800" dirty="0"/>
              <a:t> food service areas within a grocery store?  W</a:t>
            </a:r>
            <a:r>
              <a:rPr lang="en-US" sz="2800"/>
              <a:t>ho </a:t>
            </a:r>
            <a:r>
              <a:rPr lang="en-US" sz="2800" dirty="0"/>
              <a:t>has control over the setting</a:t>
            </a:r>
          </a:p>
          <a:p>
            <a:pPr marL="457200" lvl="1" indent="0">
              <a:buNone/>
            </a:pPr>
            <a:r>
              <a:rPr lang="en-US" sz="2800" dirty="0"/>
              <a:t>   </a:t>
            </a:r>
          </a:p>
          <a:p>
            <a:pPr lvl="1"/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9978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1293</TotalTime>
  <Words>637</Words>
  <Application>Microsoft Macintosh PowerPoint</Application>
  <PresentationFormat>Widescreen</PresentationFormat>
  <Paragraphs>149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COVID19 non- HC outbreak reporting workgroup 9/26 call – Proposed agenda </vt:lpstr>
      <vt:lpstr>PowerPoint Presentation</vt:lpstr>
      <vt:lpstr>PowerPoint Presentation</vt:lpstr>
      <vt:lpstr>PowerPoint Presentation</vt:lpstr>
      <vt:lpstr>PowerPoint Presentation</vt:lpstr>
      <vt:lpstr>Purpose of public reporting of/summarizing outbreak data Who are the data users?</vt:lpstr>
      <vt:lpstr>Current Approach to developing proposed list </vt:lpstr>
      <vt:lpstr>Some outstanding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COVID19 non- HC outbreak reporting workgroup 9/26 call – Proposed agenda </dc:title>
  <dc:creator>Letitia Davis</dc:creator>
  <cp:lastModifiedBy>Letitia Davis</cp:lastModifiedBy>
  <cp:revision>4</cp:revision>
  <dcterms:created xsi:type="dcterms:W3CDTF">2022-09-25T20:47:53Z</dcterms:created>
  <dcterms:modified xsi:type="dcterms:W3CDTF">2022-10-03T18:41:50Z</dcterms:modified>
</cp:coreProperties>
</file>