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handoutMasterIdLst>
    <p:handoutMasterId r:id="rId16"/>
  </p:handoutMasterIdLst>
  <p:sldIdLst>
    <p:sldId id="279" r:id="rId2"/>
    <p:sldId id="297" r:id="rId3"/>
    <p:sldId id="283" r:id="rId4"/>
    <p:sldId id="276" r:id="rId5"/>
    <p:sldId id="285" r:id="rId6"/>
    <p:sldId id="293" r:id="rId7"/>
    <p:sldId id="299" r:id="rId8"/>
    <p:sldId id="300" r:id="rId9"/>
    <p:sldId id="290" r:id="rId10"/>
    <p:sldId id="291" r:id="rId11"/>
    <p:sldId id="292" r:id="rId12"/>
    <p:sldId id="298" r:id="rId13"/>
    <p:sldId id="273" r:id="rId14"/>
  </p:sldIdLst>
  <p:sldSz cx="12192000" cy="6858000"/>
  <p:notesSz cx="9296400" cy="70104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ser" lastIdx="10"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6B"/>
    <a:srgbClr val="D75A27"/>
    <a:srgbClr val="D73F1B"/>
    <a:srgbClr val="D24329"/>
    <a:srgbClr val="CF4027"/>
    <a:srgbClr val="E5512D"/>
    <a:srgbClr val="E5572F"/>
    <a:srgbClr val="D54026"/>
    <a:srgbClr val="D6472A"/>
    <a:srgbClr val="E555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0" autoAdjust="0"/>
    <p:restoredTop sz="77556" autoAdjust="0"/>
  </p:normalViewPr>
  <p:slideViewPr>
    <p:cSldViewPr snapToGrid="0" snapToObjects="1">
      <p:cViewPr varScale="1">
        <p:scale>
          <a:sx n="93" d="100"/>
          <a:sy n="93" d="100"/>
        </p:scale>
        <p:origin x="92" y="340"/>
      </p:cViewPr>
      <p:guideLst>
        <p:guide orient="horz" pos="2160"/>
        <p:guide pos="3840"/>
      </p:guideLst>
    </p:cSldViewPr>
  </p:slideViewPr>
  <p:notesTextViewPr>
    <p:cViewPr>
      <p:scale>
        <a:sx n="3" d="2"/>
        <a:sy n="3" d="2"/>
      </p:scale>
      <p:origin x="0" y="0"/>
    </p:cViewPr>
  </p:notesTextViewPr>
  <p:notesViewPr>
    <p:cSldViewPr snapToGrid="0" snapToObjects="1">
      <p:cViewPr varScale="1">
        <p:scale>
          <a:sx n="135" d="100"/>
          <a:sy n="135" d="100"/>
        </p:scale>
        <p:origin x="4088"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B47CA3-B870-0246-BBFC-C8FAD1A47228}"/>
              </a:ext>
            </a:extLst>
          </p:cNvPr>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BE74F75E-9927-784D-8A3F-7C30E511EEAB}"/>
              </a:ext>
            </a:extLst>
          </p:cNvPr>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E08D8A07-E0D4-474F-8A89-EC42255E1BE2}" type="datetimeFigureOut">
              <a:rPr lang="en-US" smtClean="0"/>
              <a:t>8/21/2019</a:t>
            </a:fld>
            <a:endParaRPr lang="en-US" dirty="0"/>
          </a:p>
        </p:txBody>
      </p:sp>
      <p:sp>
        <p:nvSpPr>
          <p:cNvPr id="4" name="Footer Placeholder 3">
            <a:extLst>
              <a:ext uri="{FF2B5EF4-FFF2-40B4-BE49-F238E27FC236}">
                <a16:creationId xmlns:a16="http://schemas.microsoft.com/office/drawing/2014/main" id="{50A6EA5E-F726-0744-BDB3-C17311732479}"/>
              </a:ext>
            </a:extLst>
          </p:cNvPr>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2763DC1-8DD1-B74A-B4AE-B93F94F6FF8B}"/>
              </a:ext>
            </a:extLst>
          </p:cNvPr>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4B0398E8-1480-1647-97DB-819B93222722}" type="slidenum">
              <a:rPr lang="en-US" smtClean="0"/>
              <a:t>‹#›</a:t>
            </a:fld>
            <a:endParaRPr lang="en-US" dirty="0"/>
          </a:p>
        </p:txBody>
      </p:sp>
    </p:spTree>
    <p:extLst>
      <p:ext uri="{BB962C8B-B14F-4D97-AF65-F5344CB8AC3E}">
        <p14:creationId xmlns:p14="http://schemas.microsoft.com/office/powerpoint/2010/main" val="3171471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6C0E0E6C-6FCB-5441-A6BA-91B11035E1F2}" type="datetimeFigureOut">
              <a:rPr lang="en-US" smtClean="0"/>
              <a:t>8/21/2019</a:t>
            </a:fld>
            <a:endParaRPr lang="en-US" dirty="0"/>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663D9C5C-EC64-EE43-B0CA-ED659CAC8EDD}" type="slidenum">
              <a:rPr lang="en-US" smtClean="0"/>
              <a:t>‹#›</a:t>
            </a:fld>
            <a:endParaRPr lang="en-US" dirty="0"/>
          </a:p>
        </p:txBody>
      </p:sp>
    </p:spTree>
    <p:extLst>
      <p:ext uri="{BB962C8B-B14F-4D97-AF65-F5344CB8AC3E}">
        <p14:creationId xmlns:p14="http://schemas.microsoft.com/office/powerpoint/2010/main" val="4158847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atsdr.cdc.gov/hac/phamanual/pdfs/phagm_final1-27-05.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MOA projects included revisions to collaborative “Wildfire Smoke – A Guide for Public Health Officials” document.</a:t>
            </a:r>
          </a:p>
          <a:p>
            <a:endParaRPr lang="en-US" dirty="0"/>
          </a:p>
        </p:txBody>
      </p:sp>
      <p:sp>
        <p:nvSpPr>
          <p:cNvPr id="4" name="Slide Number Placeholder 3"/>
          <p:cNvSpPr>
            <a:spLocks noGrp="1"/>
          </p:cNvSpPr>
          <p:nvPr>
            <p:ph type="sldNum" sz="quarter" idx="5"/>
          </p:nvPr>
        </p:nvSpPr>
        <p:spPr/>
        <p:txBody>
          <a:bodyPr/>
          <a:lstStyle/>
          <a:p>
            <a:fld id="{663D9C5C-EC64-EE43-B0CA-ED659CAC8EDD}" type="slidenum">
              <a:rPr lang="en-US" smtClean="0"/>
              <a:t>2</a:t>
            </a:fld>
            <a:endParaRPr lang="en-US" dirty="0"/>
          </a:p>
        </p:txBody>
      </p:sp>
    </p:spTree>
    <p:extLst>
      <p:ext uri="{BB962C8B-B14F-4D97-AF65-F5344CB8AC3E}">
        <p14:creationId xmlns:p14="http://schemas.microsoft.com/office/powerpoint/2010/main" val="1288975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3D9C5C-EC64-EE43-B0CA-ED659CAC8EDD}" type="slidenum">
              <a:rPr lang="en-US" smtClean="0"/>
              <a:t>5</a:t>
            </a:fld>
            <a:endParaRPr lang="en-US" dirty="0"/>
          </a:p>
        </p:txBody>
      </p:sp>
    </p:spTree>
    <p:extLst>
      <p:ext uri="{BB962C8B-B14F-4D97-AF65-F5344CB8AC3E}">
        <p14:creationId xmlns:p14="http://schemas.microsoft.com/office/powerpoint/2010/main" val="2143311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r>
              <a:rPr lang="en-US" dirty="0"/>
              <a:t>One on one meetings worked well when discussing PFAS contamination with</a:t>
            </a:r>
            <a:r>
              <a:rPr lang="en-US" baseline="0" dirty="0"/>
              <a:t> affected communities.</a:t>
            </a:r>
          </a:p>
          <a:p>
            <a:pPr marL="178027" indent="-178027">
              <a:buFont typeface="Arial" panose="020B0604020202020204" pitchFamily="34" charset="0"/>
              <a:buChar char="•"/>
            </a:pPr>
            <a:endParaRPr lang="en-US" baseline="0" dirty="0"/>
          </a:p>
          <a:p>
            <a:pPr marL="178027" indent="-178027">
              <a:buFont typeface="Arial" panose="020B0604020202020204" pitchFamily="34" charset="0"/>
              <a:buChar char="•"/>
            </a:pPr>
            <a:r>
              <a:rPr lang="en-US" baseline="0" dirty="0"/>
              <a:t>A lack of public education on the various health based guidance values/health advisory values/action levels/state MCLs make this issue difficult to communicate about. Confusing array of values that differ between states/federal gov.</a:t>
            </a:r>
          </a:p>
          <a:p>
            <a:pPr marL="178027" indent="-178027">
              <a:buFont typeface="Arial" panose="020B0604020202020204" pitchFamily="34" charset="0"/>
              <a:buChar char="•"/>
            </a:pPr>
            <a:endParaRPr lang="en-US" baseline="0" dirty="0"/>
          </a:p>
          <a:p>
            <a:pPr marL="178027" indent="-178027">
              <a:buFont typeface="Arial" panose="020B0604020202020204" pitchFamily="34" charset="0"/>
              <a:buChar char="•"/>
            </a:pPr>
            <a:r>
              <a:rPr lang="en-US" baseline="0" dirty="0"/>
              <a:t>Federal drinking water standard could help alleviate some confusion.</a:t>
            </a:r>
            <a:endParaRPr lang="en-US" dirty="0"/>
          </a:p>
        </p:txBody>
      </p:sp>
      <p:sp>
        <p:nvSpPr>
          <p:cNvPr id="4" name="Slide Number Placeholder 3"/>
          <p:cNvSpPr>
            <a:spLocks noGrp="1"/>
          </p:cNvSpPr>
          <p:nvPr>
            <p:ph type="sldNum" sz="quarter" idx="10"/>
          </p:nvPr>
        </p:nvSpPr>
        <p:spPr/>
        <p:txBody>
          <a:bodyPr/>
          <a:lstStyle/>
          <a:p>
            <a:fld id="{663D9C5C-EC64-EE43-B0CA-ED659CAC8EDD}" type="slidenum">
              <a:rPr lang="en-US" smtClean="0"/>
              <a:t>6</a:t>
            </a:fld>
            <a:endParaRPr lang="en-US" dirty="0"/>
          </a:p>
        </p:txBody>
      </p:sp>
    </p:spTree>
    <p:extLst>
      <p:ext uri="{BB962C8B-B14F-4D97-AF65-F5344CB8AC3E}">
        <p14:creationId xmlns:p14="http://schemas.microsoft.com/office/powerpoint/2010/main" val="981403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Clearinghouse will have a launch webinar.</a:t>
            </a:r>
          </a:p>
        </p:txBody>
      </p:sp>
      <p:sp>
        <p:nvSpPr>
          <p:cNvPr id="4" name="Slide Number Placeholder 3"/>
          <p:cNvSpPr>
            <a:spLocks noGrp="1"/>
          </p:cNvSpPr>
          <p:nvPr>
            <p:ph type="sldNum" sz="quarter" idx="5"/>
          </p:nvPr>
        </p:nvSpPr>
        <p:spPr/>
        <p:txBody>
          <a:bodyPr/>
          <a:lstStyle/>
          <a:p>
            <a:fld id="{663D9C5C-EC64-EE43-B0CA-ED659CAC8EDD}" type="slidenum">
              <a:rPr lang="en-US" smtClean="0"/>
              <a:t>7</a:t>
            </a:fld>
            <a:endParaRPr lang="en-US" dirty="0"/>
          </a:p>
        </p:txBody>
      </p:sp>
    </p:spTree>
    <p:extLst>
      <p:ext uri="{BB962C8B-B14F-4D97-AF65-F5344CB8AC3E}">
        <p14:creationId xmlns:p14="http://schemas.microsoft.com/office/powerpoint/2010/main" val="905044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 contents of the Clearinghouse: </a:t>
            </a:r>
          </a:p>
          <a:p>
            <a:pPr marL="171450" indent="-171450">
              <a:buFont typeface="Arial" panose="020B0604020202020204" pitchFamily="34" charset="0"/>
              <a:buChar char="•"/>
            </a:pPr>
            <a:r>
              <a:rPr lang="en-US" dirty="0"/>
              <a:t>FAQs that members can share w/ their audiences</a:t>
            </a:r>
          </a:p>
          <a:p>
            <a:pPr marL="171450" indent="-171450">
              <a:buFont typeface="Arial" panose="020B0604020202020204" pitchFamily="34" charset="0"/>
              <a:buChar char="•"/>
            </a:pPr>
            <a:r>
              <a:rPr lang="en-US" dirty="0"/>
              <a:t>Risk Communication materials from federal, state, and NGOs</a:t>
            </a:r>
          </a:p>
          <a:p>
            <a:pPr marL="171450" indent="-171450">
              <a:buFont typeface="Arial" panose="020B0604020202020204" pitchFamily="34" charset="0"/>
              <a:buChar char="•"/>
            </a:pPr>
            <a:r>
              <a:rPr lang="en-US" dirty="0"/>
              <a:t>Hyperlinks to states’ web-based resources</a:t>
            </a:r>
          </a:p>
        </p:txBody>
      </p:sp>
      <p:sp>
        <p:nvSpPr>
          <p:cNvPr id="4" name="Slide Number Placeholder 3"/>
          <p:cNvSpPr>
            <a:spLocks noGrp="1"/>
          </p:cNvSpPr>
          <p:nvPr>
            <p:ph type="sldNum" sz="quarter" idx="5"/>
          </p:nvPr>
        </p:nvSpPr>
        <p:spPr/>
        <p:txBody>
          <a:bodyPr/>
          <a:lstStyle/>
          <a:p>
            <a:fld id="{663D9C5C-EC64-EE43-B0CA-ED659CAC8EDD}" type="slidenum">
              <a:rPr lang="en-US" smtClean="0"/>
              <a:t>8</a:t>
            </a:fld>
            <a:endParaRPr lang="en-US" dirty="0"/>
          </a:p>
        </p:txBody>
      </p:sp>
    </p:spTree>
    <p:extLst>
      <p:ext uri="{BB962C8B-B14F-4D97-AF65-F5344CB8AC3E}">
        <p14:creationId xmlns:p14="http://schemas.microsoft.com/office/powerpoint/2010/main" val="3601351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r>
              <a:rPr lang="en-US" dirty="0"/>
              <a:t>It should be noted that funding was transferred from PA to NY to</a:t>
            </a:r>
            <a:r>
              <a:rPr lang="en-US" baseline="0" dirty="0"/>
              <a:t> allow NYS Wadsworth center to analyze the PA samples.</a:t>
            </a:r>
          </a:p>
          <a:p>
            <a:pPr marL="178027" indent="-178027">
              <a:buFont typeface="Arial" panose="020B0604020202020204" pitchFamily="34" charset="0"/>
              <a:buChar char="•"/>
            </a:pPr>
            <a:endParaRPr lang="en-US" baseline="0" dirty="0"/>
          </a:p>
          <a:p>
            <a:pPr marL="178027" indent="-178027">
              <a:buFont typeface="Arial" panose="020B0604020202020204" pitchFamily="34" charset="0"/>
              <a:buChar char="•"/>
            </a:pPr>
            <a:r>
              <a:rPr lang="en-US" baseline="0" dirty="0"/>
              <a:t>Evaluation plan consisted of regular check-ins, online surveys, and one comprehensive interview at the end of the project with key project staff.</a:t>
            </a:r>
            <a:endParaRPr lang="en-US" dirty="0"/>
          </a:p>
        </p:txBody>
      </p:sp>
      <p:sp>
        <p:nvSpPr>
          <p:cNvPr id="4" name="Slide Number Placeholder 3"/>
          <p:cNvSpPr>
            <a:spLocks noGrp="1"/>
          </p:cNvSpPr>
          <p:nvPr>
            <p:ph type="sldNum" sz="quarter" idx="10"/>
          </p:nvPr>
        </p:nvSpPr>
        <p:spPr/>
        <p:txBody>
          <a:bodyPr/>
          <a:lstStyle/>
          <a:p>
            <a:fld id="{663D9C5C-EC64-EE43-B0CA-ED659CAC8EDD}" type="slidenum">
              <a:rPr lang="en-US" smtClean="0"/>
              <a:t>9</a:t>
            </a:fld>
            <a:endParaRPr lang="en-US" dirty="0"/>
          </a:p>
        </p:txBody>
      </p:sp>
    </p:spTree>
    <p:extLst>
      <p:ext uri="{BB962C8B-B14F-4D97-AF65-F5344CB8AC3E}">
        <p14:creationId xmlns:p14="http://schemas.microsoft.com/office/powerpoint/2010/main" val="3712782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8 Steps</a:t>
            </a:r>
            <a:r>
              <a:rPr lang="en-US" baseline="0" dirty="0"/>
              <a:t> here.</a:t>
            </a:r>
          </a:p>
          <a:p>
            <a:endParaRPr lang="en-US" baseline="0" dirty="0"/>
          </a:p>
          <a:p>
            <a:r>
              <a:rPr lang="en-US" baseline="0" dirty="0"/>
              <a:t>PA- no exposures above EPA LTHA since June 2016.</a:t>
            </a:r>
          </a:p>
          <a:p>
            <a:r>
              <a:rPr lang="en-US" baseline="0" dirty="0"/>
              <a:t>NY- Exposures have also been mitigated from drinking water sources.</a:t>
            </a:r>
          </a:p>
          <a:p>
            <a:endParaRPr lang="en-US" baseline="0" dirty="0"/>
          </a:p>
          <a:p>
            <a:pPr lvl="0"/>
            <a:r>
              <a:rPr lang="en-US" dirty="0"/>
              <a:t>1. Evaluate existing data on PFAS in drinking water and assess potential current or past community exposure. Consider whether additional exposure pathway data are important (e.g., consumer products, dietary sources including fish from PFAS-contaminated water bodies, crops grown in fields amended with contaminated biosolids, and occupational exposure). </a:t>
            </a:r>
            <a:r>
              <a:rPr lang="en-US" u="sng" dirty="0">
                <a:hlinkClick r:id="rId3"/>
              </a:rPr>
              <a:t>ATSDR’s Public Health Assessment Guidance Manual provides helpful information for evaluating existing data.</a:t>
            </a:r>
            <a:endParaRPr lang="en-US" dirty="0"/>
          </a:p>
          <a:p>
            <a:r>
              <a:rPr lang="en-US" dirty="0"/>
              <a:t> </a:t>
            </a:r>
          </a:p>
          <a:p>
            <a:pPr lvl="0"/>
            <a:r>
              <a:rPr lang="en-US" dirty="0"/>
              <a:t>2. If PFAS was or is expected to be elevated in drinking water compared to EPA’s Lifetime Health Advisory (HA) or state-specific threshold levels, identify variables expected to be associated with increased exposure within the population. Examples of variables can include people in a particular geographic area where elevated PFAS water concentrations existed in the past or currently exist, or people who have been drinking contaminated water over a long period of time, etc. Develop a protocol that describes how these factors will be assessed, and include provision of the variables in steps number 3 through 7 below.</a:t>
            </a:r>
          </a:p>
          <a:p>
            <a:r>
              <a:rPr lang="en-US" dirty="0"/>
              <a:t> </a:t>
            </a:r>
          </a:p>
          <a:p>
            <a:pPr lvl="0"/>
            <a:r>
              <a:rPr lang="en-US" dirty="0"/>
              <a:t>3. Develop and implement a communications plan.</a:t>
            </a:r>
          </a:p>
          <a:p>
            <a:r>
              <a:rPr lang="en-US" dirty="0"/>
              <a:t> </a:t>
            </a:r>
          </a:p>
          <a:p>
            <a:pPr lvl="0"/>
            <a:r>
              <a:rPr lang="en-US" dirty="0"/>
              <a:t>4. Develop a questionnaire that includes demographics, geographic information, and factors influencing exposure to PFAS in water and other potential sources of PFAS. The CDC/ATSDR PFAS Environmental Assessment Technical Tools (PEATT) provide a questionnaire example with core questions.</a:t>
            </a:r>
          </a:p>
          <a:p>
            <a:r>
              <a:rPr lang="en-US" dirty="0"/>
              <a:t> </a:t>
            </a:r>
          </a:p>
          <a:p>
            <a:pPr lvl="0"/>
            <a:r>
              <a:rPr lang="en-US" dirty="0"/>
              <a:t>5. Identify laboratories (with appropriate quality control assurance) capable of performing water PFAS measurements using EPA Method 537. Likewise, identify a quality laboratory to perform serum PFAS measurements. The PEATT provides serum sample collection, storage, and analysis information.</a:t>
            </a:r>
          </a:p>
          <a:p>
            <a:r>
              <a:rPr lang="en-US" dirty="0"/>
              <a:t> </a:t>
            </a:r>
          </a:p>
          <a:p>
            <a:pPr lvl="0"/>
            <a:r>
              <a:rPr lang="en-US" dirty="0"/>
              <a:t>6. Develop a statistically based, community sampling design that will provide information about the range of PFAS exposures in an affected community. Ensure that higher exposure groups and other subgroups of interest are adequately sampled.</a:t>
            </a:r>
          </a:p>
          <a:p>
            <a:r>
              <a:rPr lang="en-US" dirty="0"/>
              <a:t> </a:t>
            </a:r>
          </a:p>
          <a:p>
            <a:pPr lvl="1"/>
            <a:r>
              <a:rPr lang="en-US" dirty="0"/>
              <a:t>People likely to have higher exposure to PFAS.</a:t>
            </a:r>
          </a:p>
          <a:p>
            <a:r>
              <a:rPr lang="en-US" dirty="0"/>
              <a:t> </a:t>
            </a:r>
          </a:p>
          <a:p>
            <a:pPr lvl="1"/>
            <a:r>
              <a:rPr lang="en-US" dirty="0"/>
              <a:t>Relevant demographic groups (e.g., children and adults; males and females; race/ethnic groups)</a:t>
            </a:r>
          </a:p>
          <a:p>
            <a:r>
              <a:rPr lang="en-US" dirty="0"/>
              <a:t> </a:t>
            </a:r>
          </a:p>
          <a:p>
            <a:pPr lvl="0"/>
            <a:r>
              <a:rPr lang="en-US" dirty="0"/>
              <a:t>7. Administer the questionnaire, collect blood samples, and, if exposures are ongoing, collect home tap water or other appropriate environmental samples.</a:t>
            </a:r>
          </a:p>
          <a:p>
            <a:r>
              <a:rPr lang="en-US" dirty="0"/>
              <a:t> </a:t>
            </a:r>
          </a:p>
          <a:p>
            <a:r>
              <a:rPr lang="en-US" dirty="0"/>
              <a:t> </a:t>
            </a:r>
          </a:p>
          <a:p>
            <a:r>
              <a:rPr lang="en-US" dirty="0"/>
              <a:t>8. Analyze data from step 6 to do the following:</a:t>
            </a:r>
          </a:p>
          <a:p>
            <a:r>
              <a:rPr lang="en-US" dirty="0"/>
              <a:t> </a:t>
            </a:r>
          </a:p>
          <a:p>
            <a:pPr lvl="1"/>
            <a:r>
              <a:rPr lang="en-US" dirty="0"/>
              <a:t>Determine PFAS blood level estimates and the uncertainty for those estimates for the community as a whole and for subgroups such as:</a:t>
            </a:r>
          </a:p>
          <a:p>
            <a:r>
              <a:rPr lang="en-US" dirty="0"/>
              <a:t> </a:t>
            </a:r>
          </a:p>
          <a:p>
            <a:pPr lvl="0"/>
            <a:r>
              <a:rPr lang="en-US" dirty="0"/>
              <a:t>Groups considered at risk for higher exposures</a:t>
            </a:r>
          </a:p>
          <a:p>
            <a:pPr lvl="0"/>
            <a:r>
              <a:rPr lang="en-US" dirty="0"/>
              <a:t>Children and adults</a:t>
            </a:r>
          </a:p>
          <a:p>
            <a:pPr lvl="0"/>
            <a:r>
              <a:rPr lang="en-US" dirty="0"/>
              <a:t>Males and females</a:t>
            </a:r>
          </a:p>
          <a:p>
            <a:pPr lvl="0"/>
            <a:r>
              <a:rPr lang="en-US" dirty="0"/>
              <a:t>Race/ethnic groups (if relevant)</a:t>
            </a:r>
          </a:p>
          <a:p>
            <a:pPr lvl="0"/>
            <a:r>
              <a:rPr lang="en-US" dirty="0"/>
              <a:t>Persons in different economic strata</a:t>
            </a:r>
          </a:p>
          <a:p>
            <a:pPr lvl="0"/>
            <a:r>
              <a:rPr lang="en-US" dirty="0"/>
              <a:t>Different neighborhoods</a:t>
            </a:r>
          </a:p>
          <a:p>
            <a:pPr lvl="0"/>
            <a:r>
              <a:rPr lang="en-US" dirty="0"/>
              <a:t>Different drinking water sources</a:t>
            </a:r>
          </a:p>
          <a:p>
            <a:pPr lvl="0"/>
            <a:r>
              <a:rPr lang="en-US" dirty="0"/>
              <a:t>Other</a:t>
            </a:r>
          </a:p>
          <a:p>
            <a:r>
              <a:rPr lang="en-US" dirty="0"/>
              <a:t> Using questionnaire data, water PFAS information, and serum PFAS levels from the targeted community exposure assessment, develop the best predictive multivariate model of serum PFAS levels. This model can assist in predicting serum PFAS levels for persons who have water PFAS measurements but have not had their blood tested.</a:t>
            </a:r>
          </a:p>
          <a:p>
            <a:r>
              <a:rPr lang="en-US" dirty="0"/>
              <a:t> </a:t>
            </a:r>
          </a:p>
        </p:txBody>
      </p:sp>
      <p:sp>
        <p:nvSpPr>
          <p:cNvPr id="4" name="Slide Number Placeholder 3"/>
          <p:cNvSpPr>
            <a:spLocks noGrp="1"/>
          </p:cNvSpPr>
          <p:nvPr>
            <p:ph type="sldNum" sz="quarter" idx="10"/>
          </p:nvPr>
        </p:nvSpPr>
        <p:spPr/>
        <p:txBody>
          <a:bodyPr/>
          <a:lstStyle/>
          <a:p>
            <a:fld id="{663D9C5C-EC64-EE43-B0CA-ED659CAC8EDD}" type="slidenum">
              <a:rPr lang="en-US" smtClean="0"/>
              <a:t>10</a:t>
            </a:fld>
            <a:endParaRPr lang="en-US" dirty="0"/>
          </a:p>
        </p:txBody>
      </p:sp>
    </p:spTree>
    <p:extLst>
      <p:ext uri="{BB962C8B-B14F-4D97-AF65-F5344CB8AC3E}">
        <p14:creationId xmlns:p14="http://schemas.microsoft.com/office/powerpoint/2010/main" val="2713807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8027" indent="-178027">
              <a:buFont typeface="Arial" panose="020B0604020202020204" pitchFamily="34" charset="0"/>
              <a:buChar char="•"/>
            </a:pPr>
            <a:r>
              <a:rPr lang="en-US" dirty="0"/>
              <a:t>Reports of White House blocking tox profiles from releasing caused program staff to need to answer questions for which they did not have good answers.</a:t>
            </a:r>
          </a:p>
          <a:p>
            <a:pPr marL="178027" indent="-178027">
              <a:buFont typeface="Arial" panose="020B0604020202020204" pitchFamily="34" charset="0"/>
              <a:buChar char="•"/>
            </a:pPr>
            <a:r>
              <a:rPr lang="en-US" dirty="0"/>
              <a:t>Also, there was some confusion as to how these studies tied into the larger nationwide exposure assessment/multi-site health studies.</a:t>
            </a:r>
          </a:p>
        </p:txBody>
      </p:sp>
      <p:sp>
        <p:nvSpPr>
          <p:cNvPr id="4" name="Slide Number Placeholder 3"/>
          <p:cNvSpPr>
            <a:spLocks noGrp="1"/>
          </p:cNvSpPr>
          <p:nvPr>
            <p:ph type="sldNum" sz="quarter" idx="10"/>
          </p:nvPr>
        </p:nvSpPr>
        <p:spPr/>
        <p:txBody>
          <a:bodyPr/>
          <a:lstStyle/>
          <a:p>
            <a:fld id="{663D9C5C-EC64-EE43-B0CA-ED659CAC8EDD}" type="slidenum">
              <a:rPr lang="en-US" smtClean="0"/>
              <a:t>11</a:t>
            </a:fld>
            <a:endParaRPr lang="en-US" dirty="0"/>
          </a:p>
        </p:txBody>
      </p:sp>
    </p:spTree>
    <p:extLst>
      <p:ext uri="{BB962C8B-B14F-4D97-AF65-F5344CB8AC3E}">
        <p14:creationId xmlns:p14="http://schemas.microsoft.com/office/powerpoint/2010/main" val="1894768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3D9C5C-EC64-EE43-B0CA-ED659CAC8EDD}" type="slidenum">
              <a:rPr lang="en-US" smtClean="0"/>
              <a:t>13</a:t>
            </a:fld>
            <a:endParaRPr lang="en-US" dirty="0"/>
          </a:p>
        </p:txBody>
      </p:sp>
    </p:spTree>
    <p:extLst>
      <p:ext uri="{BB962C8B-B14F-4D97-AF65-F5344CB8AC3E}">
        <p14:creationId xmlns:p14="http://schemas.microsoft.com/office/powerpoint/2010/main" val="24618424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a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9406" y="3202715"/>
            <a:ext cx="7087693" cy="1480167"/>
          </a:xfrm>
          <a:prstGeom prst="rect">
            <a:avLst/>
          </a:prstGeom>
        </p:spPr>
        <p:txBody>
          <a:bodyPr anchor="b"/>
          <a:lstStyle>
            <a:lvl1pPr>
              <a:defRPr sz="4800" b="1">
                <a:solidFill>
                  <a:srgbClr val="00476B"/>
                </a:solidFill>
                <a:latin typeface="+mn-lt"/>
              </a:defRPr>
            </a:lvl1pPr>
          </a:lstStyle>
          <a:p>
            <a:r>
              <a:rPr lang="en-US" dirty="0"/>
              <a:t>CLICK TO EDIT</a:t>
            </a:r>
            <a:br>
              <a:rPr lang="en-US" dirty="0"/>
            </a:br>
            <a:r>
              <a:rPr lang="en-US" dirty="0"/>
              <a:t>MASTER TITLE STYLE</a:t>
            </a:r>
          </a:p>
        </p:txBody>
      </p:sp>
      <p:sp>
        <p:nvSpPr>
          <p:cNvPr id="3" name="Text Placeholder 2"/>
          <p:cNvSpPr>
            <a:spLocks noGrp="1"/>
          </p:cNvSpPr>
          <p:nvPr>
            <p:ph type="body" idx="1" hasCustomPrompt="1"/>
          </p:nvPr>
        </p:nvSpPr>
        <p:spPr>
          <a:xfrm>
            <a:off x="1459406" y="4746214"/>
            <a:ext cx="5728627" cy="497264"/>
          </a:xfrm>
          <a:prstGeom prst="rect">
            <a:avLst/>
          </a:prstGeom>
        </p:spPr>
        <p:txBody>
          <a:bodyPr/>
          <a:lstStyle>
            <a:lvl1pPr marL="0" indent="0">
              <a:buNone/>
              <a:defRPr sz="2400">
                <a:solidFill>
                  <a:srgbClr val="00476B"/>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EDIT MASTER TEXT STYLES</a:t>
            </a:r>
          </a:p>
        </p:txBody>
      </p:sp>
      <p:pic>
        <p:nvPicPr>
          <p:cNvPr id="8" name="Picture 7">
            <a:extLst>
              <a:ext uri="{FF2B5EF4-FFF2-40B4-BE49-F238E27FC236}">
                <a16:creationId xmlns:a16="http://schemas.microsoft.com/office/drawing/2014/main" id="{65BB3343-2975-5047-A10D-0146847436B5}"/>
              </a:ext>
            </a:extLst>
          </p:cNvPr>
          <p:cNvPicPr>
            <a:picLocks noChangeAspect="1"/>
          </p:cNvPicPr>
          <p:nvPr userDrawn="1"/>
        </p:nvPicPr>
        <p:blipFill>
          <a:blip r:embed="rId2"/>
          <a:stretch>
            <a:fillRect/>
          </a:stretch>
        </p:blipFill>
        <p:spPr>
          <a:xfrm>
            <a:off x="-8389" y="1870991"/>
            <a:ext cx="9144225" cy="1234559"/>
          </a:xfrm>
          <a:prstGeom prst="rect">
            <a:avLst/>
          </a:prstGeom>
        </p:spPr>
      </p:pic>
      <p:pic>
        <p:nvPicPr>
          <p:cNvPr id="13" name="Picture 12">
            <a:extLst>
              <a:ext uri="{FF2B5EF4-FFF2-40B4-BE49-F238E27FC236}">
                <a16:creationId xmlns:a16="http://schemas.microsoft.com/office/drawing/2014/main" id="{F333CC8A-203C-8445-9346-6F4363E4DCDC}"/>
              </a:ext>
            </a:extLst>
          </p:cNvPr>
          <p:cNvPicPr>
            <a:picLocks noChangeAspect="1"/>
          </p:cNvPicPr>
          <p:nvPr userDrawn="1"/>
        </p:nvPicPr>
        <p:blipFill>
          <a:blip r:embed="rId3"/>
          <a:stretch>
            <a:fillRect/>
          </a:stretch>
        </p:blipFill>
        <p:spPr>
          <a:xfrm>
            <a:off x="525711" y="2038770"/>
            <a:ext cx="2637913" cy="897623"/>
          </a:xfrm>
          <a:prstGeom prst="rect">
            <a:avLst/>
          </a:prstGeom>
        </p:spPr>
      </p:pic>
      <p:pic>
        <p:nvPicPr>
          <p:cNvPr id="11" name="Picture 10">
            <a:extLst>
              <a:ext uri="{FF2B5EF4-FFF2-40B4-BE49-F238E27FC236}">
                <a16:creationId xmlns:a16="http://schemas.microsoft.com/office/drawing/2014/main" id="{1843FD4A-3AC3-4DCA-BD2B-BE28B03E2AFC}"/>
              </a:ext>
            </a:extLst>
          </p:cNvPr>
          <p:cNvPicPr>
            <a:picLocks noChangeAspect="1"/>
          </p:cNvPicPr>
          <p:nvPr userDrawn="1"/>
        </p:nvPicPr>
        <p:blipFill>
          <a:blip r:embed="rId4"/>
          <a:stretch>
            <a:fillRect/>
          </a:stretch>
        </p:blipFill>
        <p:spPr>
          <a:xfrm>
            <a:off x="1663159" y="6159464"/>
            <a:ext cx="10528841" cy="698536"/>
          </a:xfrm>
          <a:prstGeom prst="rect">
            <a:avLst/>
          </a:prstGeom>
        </p:spPr>
      </p:pic>
      <p:sp>
        <p:nvSpPr>
          <p:cNvPr id="14" name="Text Placeholder 2">
            <a:extLst>
              <a:ext uri="{FF2B5EF4-FFF2-40B4-BE49-F238E27FC236}">
                <a16:creationId xmlns:a16="http://schemas.microsoft.com/office/drawing/2014/main" id="{A00D3236-3A8E-45F0-A817-8F4B6444D0DC}"/>
              </a:ext>
            </a:extLst>
          </p:cNvPr>
          <p:cNvSpPr>
            <a:spLocks noGrp="1"/>
          </p:cNvSpPr>
          <p:nvPr>
            <p:ph type="body" idx="10" hasCustomPrompt="1"/>
          </p:nvPr>
        </p:nvSpPr>
        <p:spPr>
          <a:xfrm>
            <a:off x="1459405" y="5516821"/>
            <a:ext cx="5728627" cy="497264"/>
          </a:xfrm>
          <a:prstGeom prst="rect">
            <a:avLst/>
          </a:prstGeo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298744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a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59406" y="3288552"/>
            <a:ext cx="7074993" cy="1480167"/>
          </a:xfrm>
          <a:prstGeom prst="rect">
            <a:avLst/>
          </a:prstGeom>
        </p:spPr>
        <p:txBody>
          <a:bodyPr anchor="b"/>
          <a:lstStyle>
            <a:lvl1pPr>
              <a:defRPr sz="4800" b="1">
                <a:solidFill>
                  <a:srgbClr val="00476B"/>
                </a:solidFill>
                <a:latin typeface="+mn-lt"/>
              </a:defRPr>
            </a:lvl1pPr>
          </a:lstStyle>
          <a:p>
            <a:r>
              <a:rPr lang="en-US" dirty="0"/>
              <a:t>CLICK TO EDIT</a:t>
            </a:r>
            <a:br>
              <a:rPr lang="en-US" dirty="0"/>
            </a:br>
            <a:r>
              <a:rPr lang="en-US" dirty="0"/>
              <a:t>MASTER TITLE STYLE</a:t>
            </a:r>
          </a:p>
        </p:txBody>
      </p:sp>
      <p:sp>
        <p:nvSpPr>
          <p:cNvPr id="3" name="Text Placeholder 2"/>
          <p:cNvSpPr>
            <a:spLocks noGrp="1"/>
          </p:cNvSpPr>
          <p:nvPr>
            <p:ph type="body" idx="1" hasCustomPrompt="1"/>
          </p:nvPr>
        </p:nvSpPr>
        <p:spPr>
          <a:xfrm>
            <a:off x="1459407" y="4768719"/>
            <a:ext cx="7074992" cy="497264"/>
          </a:xfrm>
          <a:prstGeom prst="rect">
            <a:avLst/>
          </a:prstGeom>
        </p:spPr>
        <p:txBody>
          <a:bodyPr/>
          <a:lstStyle>
            <a:lvl1pPr marL="0" indent="0">
              <a:buNone/>
              <a:defRPr sz="2400">
                <a:solidFill>
                  <a:srgbClr val="00476B"/>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EDIT MASTER TEXT STYLES</a:t>
            </a:r>
          </a:p>
        </p:txBody>
      </p:sp>
      <p:pic>
        <p:nvPicPr>
          <p:cNvPr id="8" name="Picture 7">
            <a:extLst>
              <a:ext uri="{FF2B5EF4-FFF2-40B4-BE49-F238E27FC236}">
                <a16:creationId xmlns:a16="http://schemas.microsoft.com/office/drawing/2014/main" id="{1DB57602-2F49-CC44-AC32-BEA13A2766C6}"/>
              </a:ext>
            </a:extLst>
          </p:cNvPr>
          <p:cNvPicPr>
            <a:picLocks noChangeAspect="1"/>
          </p:cNvPicPr>
          <p:nvPr userDrawn="1"/>
        </p:nvPicPr>
        <p:blipFill>
          <a:blip r:embed="rId2"/>
          <a:stretch>
            <a:fillRect/>
          </a:stretch>
        </p:blipFill>
        <p:spPr>
          <a:xfrm>
            <a:off x="-8390" y="1870991"/>
            <a:ext cx="9144225" cy="1234559"/>
          </a:xfrm>
          <a:prstGeom prst="rect">
            <a:avLst/>
          </a:prstGeom>
        </p:spPr>
      </p:pic>
      <p:pic>
        <p:nvPicPr>
          <p:cNvPr id="9" name="Picture 8">
            <a:extLst>
              <a:ext uri="{FF2B5EF4-FFF2-40B4-BE49-F238E27FC236}">
                <a16:creationId xmlns:a16="http://schemas.microsoft.com/office/drawing/2014/main" id="{B101FABE-4E4D-2C41-AD4F-40C66DDF5AD1}"/>
              </a:ext>
            </a:extLst>
          </p:cNvPr>
          <p:cNvPicPr>
            <a:picLocks noChangeAspect="1"/>
          </p:cNvPicPr>
          <p:nvPr userDrawn="1"/>
        </p:nvPicPr>
        <p:blipFill>
          <a:blip r:embed="rId3"/>
          <a:stretch>
            <a:fillRect/>
          </a:stretch>
        </p:blipFill>
        <p:spPr>
          <a:xfrm>
            <a:off x="525711" y="2038770"/>
            <a:ext cx="2637913" cy="897623"/>
          </a:xfrm>
          <a:prstGeom prst="rect">
            <a:avLst/>
          </a:prstGeom>
        </p:spPr>
      </p:pic>
      <p:pic>
        <p:nvPicPr>
          <p:cNvPr id="10" name="Picture 9">
            <a:extLst>
              <a:ext uri="{FF2B5EF4-FFF2-40B4-BE49-F238E27FC236}">
                <a16:creationId xmlns:a16="http://schemas.microsoft.com/office/drawing/2014/main" id="{03BEB9B8-78C4-4443-8708-087B9B4E428A}"/>
              </a:ext>
            </a:extLst>
          </p:cNvPr>
          <p:cNvPicPr>
            <a:picLocks noChangeAspect="1"/>
          </p:cNvPicPr>
          <p:nvPr userDrawn="1"/>
        </p:nvPicPr>
        <p:blipFill>
          <a:blip r:embed="rId4"/>
          <a:stretch>
            <a:fillRect/>
          </a:stretch>
        </p:blipFill>
        <p:spPr>
          <a:xfrm>
            <a:off x="1663159" y="6159464"/>
            <a:ext cx="10528841" cy="698536"/>
          </a:xfrm>
          <a:prstGeom prst="rect">
            <a:avLst/>
          </a:prstGeom>
        </p:spPr>
      </p:pic>
      <p:sp>
        <p:nvSpPr>
          <p:cNvPr id="11" name="Text Placeholder 2">
            <a:extLst>
              <a:ext uri="{FF2B5EF4-FFF2-40B4-BE49-F238E27FC236}">
                <a16:creationId xmlns:a16="http://schemas.microsoft.com/office/drawing/2014/main" id="{04911B42-9262-43C8-8481-6FA7D0086A1B}"/>
              </a:ext>
            </a:extLst>
          </p:cNvPr>
          <p:cNvSpPr>
            <a:spLocks noGrp="1"/>
          </p:cNvSpPr>
          <p:nvPr>
            <p:ph type="body" idx="10" hasCustomPrompt="1"/>
          </p:nvPr>
        </p:nvSpPr>
        <p:spPr>
          <a:xfrm>
            <a:off x="1459407" y="5503190"/>
            <a:ext cx="7074992" cy="497264"/>
          </a:xfrm>
          <a:prstGeom prst="rect">
            <a:avLst/>
          </a:prstGeo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579418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sion and Mission">
    <p:bg>
      <p:bgPr>
        <a:solidFill>
          <a:schemeClr val="bg1"/>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C84353E-0649-9C4A-ACD7-A7EDA7E2C413}"/>
              </a:ext>
            </a:extLst>
          </p:cNvPr>
          <p:cNvSpPr txBox="1">
            <a:spLocks/>
          </p:cNvSpPr>
          <p:nvPr userDrawn="1"/>
        </p:nvSpPr>
        <p:spPr>
          <a:xfrm>
            <a:off x="1761688" y="1403370"/>
            <a:ext cx="6492688" cy="840909"/>
          </a:xfrm>
          <a:prstGeom prst="rect">
            <a:avLst/>
          </a:prstGeom>
        </p:spPr>
        <p:txBody>
          <a:bodyPr anchor="b"/>
          <a:lstStyle>
            <a:lvl1pPr algn="l" defTabSz="914377" rtl="0" eaLnBrk="1" latinLnBrk="0" hangingPunct="1">
              <a:lnSpc>
                <a:spcPct val="90000"/>
              </a:lnSpc>
              <a:spcBef>
                <a:spcPct val="0"/>
              </a:spcBef>
              <a:buNone/>
              <a:defRPr sz="5400" b="1" kern="1200">
                <a:solidFill>
                  <a:schemeClr val="tx1"/>
                </a:solidFill>
                <a:latin typeface="+mn-lt"/>
                <a:ea typeface="+mj-ea"/>
                <a:cs typeface="+mj-cs"/>
              </a:defRPr>
            </a:lvl1pPr>
          </a:lstStyle>
          <a:p>
            <a:r>
              <a:rPr lang="en-US" dirty="0">
                <a:solidFill>
                  <a:srgbClr val="00476B"/>
                </a:solidFill>
              </a:rPr>
              <a:t>VISION</a:t>
            </a:r>
          </a:p>
        </p:txBody>
      </p:sp>
      <p:sp>
        <p:nvSpPr>
          <p:cNvPr id="19" name="Subtitle 2">
            <a:extLst>
              <a:ext uri="{FF2B5EF4-FFF2-40B4-BE49-F238E27FC236}">
                <a16:creationId xmlns:a16="http://schemas.microsoft.com/office/drawing/2014/main" id="{3FA26A92-B61B-C240-A32E-2CD124A3A3A1}"/>
              </a:ext>
            </a:extLst>
          </p:cNvPr>
          <p:cNvSpPr txBox="1">
            <a:spLocks/>
          </p:cNvSpPr>
          <p:nvPr userDrawn="1"/>
        </p:nvSpPr>
        <p:spPr>
          <a:xfrm>
            <a:off x="1761688" y="2244281"/>
            <a:ext cx="6492688" cy="1162702"/>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189" indent="0" algn="ctr" defTabSz="914377"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State and territorial health agencies advancing health equity and optimal health for all.</a:t>
            </a:r>
          </a:p>
        </p:txBody>
      </p:sp>
      <p:pic>
        <p:nvPicPr>
          <p:cNvPr id="5" name="Picture 4">
            <a:extLst>
              <a:ext uri="{FF2B5EF4-FFF2-40B4-BE49-F238E27FC236}">
                <a16:creationId xmlns:a16="http://schemas.microsoft.com/office/drawing/2014/main" id="{1C2E6105-34C2-8148-BB42-17EC3ED35ECA}"/>
              </a:ext>
            </a:extLst>
          </p:cNvPr>
          <p:cNvPicPr>
            <a:picLocks noChangeAspect="1"/>
          </p:cNvPicPr>
          <p:nvPr userDrawn="1"/>
        </p:nvPicPr>
        <p:blipFill>
          <a:blip r:embed="rId2"/>
          <a:stretch>
            <a:fillRect/>
          </a:stretch>
        </p:blipFill>
        <p:spPr>
          <a:xfrm>
            <a:off x="140274" y="6217920"/>
            <a:ext cx="1420742" cy="640080"/>
          </a:xfrm>
          <a:prstGeom prst="rect">
            <a:avLst/>
          </a:prstGeom>
        </p:spPr>
      </p:pic>
      <p:sp>
        <p:nvSpPr>
          <p:cNvPr id="16" name="Title 1">
            <a:extLst>
              <a:ext uri="{FF2B5EF4-FFF2-40B4-BE49-F238E27FC236}">
                <a16:creationId xmlns:a16="http://schemas.microsoft.com/office/drawing/2014/main" id="{B009A4BC-F9B0-F142-B1E0-7EBB962C6CFC}"/>
              </a:ext>
            </a:extLst>
          </p:cNvPr>
          <p:cNvSpPr txBox="1">
            <a:spLocks/>
          </p:cNvSpPr>
          <p:nvPr userDrawn="1"/>
        </p:nvSpPr>
        <p:spPr>
          <a:xfrm>
            <a:off x="1761688" y="3355043"/>
            <a:ext cx="6492688" cy="840909"/>
          </a:xfrm>
          <a:prstGeom prst="rect">
            <a:avLst/>
          </a:prstGeom>
        </p:spPr>
        <p:txBody>
          <a:bodyPr anchor="b"/>
          <a:lstStyle>
            <a:lvl1pPr algn="l" defTabSz="914377" rtl="0" eaLnBrk="1" latinLnBrk="0" hangingPunct="1">
              <a:lnSpc>
                <a:spcPct val="90000"/>
              </a:lnSpc>
              <a:spcBef>
                <a:spcPct val="0"/>
              </a:spcBef>
              <a:buNone/>
              <a:defRPr sz="5400" b="1" kern="1200">
                <a:solidFill>
                  <a:schemeClr val="tx1"/>
                </a:solidFill>
                <a:latin typeface="+mn-lt"/>
                <a:ea typeface="+mj-ea"/>
                <a:cs typeface="+mj-cs"/>
              </a:defRPr>
            </a:lvl1pPr>
          </a:lstStyle>
          <a:p>
            <a:r>
              <a:rPr lang="en-US" dirty="0">
                <a:solidFill>
                  <a:srgbClr val="00476B"/>
                </a:solidFill>
              </a:rPr>
              <a:t>MISSION</a:t>
            </a:r>
          </a:p>
        </p:txBody>
      </p:sp>
      <p:sp>
        <p:nvSpPr>
          <p:cNvPr id="17" name="Subtitle 2">
            <a:extLst>
              <a:ext uri="{FF2B5EF4-FFF2-40B4-BE49-F238E27FC236}">
                <a16:creationId xmlns:a16="http://schemas.microsoft.com/office/drawing/2014/main" id="{520C2493-F29C-CD48-9F12-ECE3564CD6FB}"/>
              </a:ext>
            </a:extLst>
          </p:cNvPr>
          <p:cNvSpPr txBox="1">
            <a:spLocks/>
          </p:cNvSpPr>
          <p:nvPr userDrawn="1"/>
        </p:nvSpPr>
        <p:spPr>
          <a:xfrm>
            <a:off x="1761688" y="4195954"/>
            <a:ext cx="6492688" cy="1162702"/>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189" indent="0" algn="ctr" defTabSz="914377"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To support, equip, and advocate for state and territorial health officials in their work of advancing the public’s health and well-being.</a:t>
            </a:r>
          </a:p>
        </p:txBody>
      </p:sp>
      <p:pic>
        <p:nvPicPr>
          <p:cNvPr id="10" name="Picture 9">
            <a:extLst>
              <a:ext uri="{FF2B5EF4-FFF2-40B4-BE49-F238E27FC236}">
                <a16:creationId xmlns:a16="http://schemas.microsoft.com/office/drawing/2014/main" id="{47A69C25-1574-9D4C-864C-D5F663A7FCB0}"/>
              </a:ext>
            </a:extLst>
          </p:cNvPr>
          <p:cNvPicPr>
            <a:picLocks noChangeAspect="1"/>
          </p:cNvPicPr>
          <p:nvPr userDrawn="1"/>
        </p:nvPicPr>
        <p:blipFill>
          <a:blip r:embed="rId3"/>
          <a:stretch>
            <a:fillRect/>
          </a:stretch>
        </p:blipFill>
        <p:spPr>
          <a:xfrm>
            <a:off x="1659532" y="6358481"/>
            <a:ext cx="10565526" cy="599733"/>
          </a:xfrm>
          <a:prstGeom prst="rect">
            <a:avLst/>
          </a:prstGeom>
        </p:spPr>
      </p:pic>
    </p:spTree>
    <p:extLst>
      <p:ext uri="{BB962C8B-B14F-4D97-AF65-F5344CB8AC3E}">
        <p14:creationId xmlns:p14="http://schemas.microsoft.com/office/powerpoint/2010/main" val="851255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Vision and Mission">
    <p:bg>
      <p:bgPr>
        <a:solidFill>
          <a:schemeClr val="bg1"/>
        </a:solidFill>
        <a:effectLst/>
      </p:bgPr>
    </p:bg>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33F344A8-79DF-4D45-BCFA-D9E5B8CEF1A3}"/>
              </a:ext>
            </a:extLst>
          </p:cNvPr>
          <p:cNvSpPr>
            <a:spLocks noGrp="1"/>
          </p:cNvSpPr>
          <p:nvPr>
            <p:ph sz="half" idx="10" hasCustomPrompt="1"/>
          </p:nvPr>
        </p:nvSpPr>
        <p:spPr>
          <a:xfrm>
            <a:off x="9471171" y="-52086"/>
            <a:ext cx="2753887" cy="6410567"/>
          </a:xfrm>
          <a:prstGeom prst="rect">
            <a:avLst/>
          </a:prstGeom>
        </p:spPr>
        <p:txBody>
          <a:bodyPr/>
          <a:lstStyle>
            <a:lvl1pPr marL="0" indent="0">
              <a:buNone/>
              <a:defRPr/>
            </a:lvl1pPr>
          </a:lstStyle>
          <a:p>
            <a:pPr lvl="0"/>
            <a:r>
              <a:rPr lang="en-US" dirty="0"/>
              <a:t>Click icons to add graphs, images, and shapes</a:t>
            </a:r>
          </a:p>
        </p:txBody>
      </p:sp>
      <p:sp>
        <p:nvSpPr>
          <p:cNvPr id="16" name="Title 1">
            <a:extLst>
              <a:ext uri="{FF2B5EF4-FFF2-40B4-BE49-F238E27FC236}">
                <a16:creationId xmlns:a16="http://schemas.microsoft.com/office/drawing/2014/main" id="{32510EB3-4A1E-A14E-8595-4AF451AC283F}"/>
              </a:ext>
            </a:extLst>
          </p:cNvPr>
          <p:cNvSpPr txBox="1">
            <a:spLocks/>
          </p:cNvSpPr>
          <p:nvPr userDrawn="1"/>
        </p:nvSpPr>
        <p:spPr>
          <a:xfrm>
            <a:off x="1761688" y="1403370"/>
            <a:ext cx="6492688" cy="840909"/>
          </a:xfrm>
          <a:prstGeom prst="rect">
            <a:avLst/>
          </a:prstGeom>
        </p:spPr>
        <p:txBody>
          <a:bodyPr anchor="b"/>
          <a:lstStyle>
            <a:lvl1pPr algn="l" defTabSz="914377" rtl="0" eaLnBrk="1" latinLnBrk="0" hangingPunct="1">
              <a:lnSpc>
                <a:spcPct val="90000"/>
              </a:lnSpc>
              <a:spcBef>
                <a:spcPct val="0"/>
              </a:spcBef>
              <a:buNone/>
              <a:defRPr sz="5400" b="1" kern="1200">
                <a:solidFill>
                  <a:schemeClr val="tx1"/>
                </a:solidFill>
                <a:latin typeface="+mn-lt"/>
                <a:ea typeface="+mj-ea"/>
                <a:cs typeface="+mj-cs"/>
              </a:defRPr>
            </a:lvl1pPr>
          </a:lstStyle>
          <a:p>
            <a:r>
              <a:rPr lang="en-US" dirty="0">
                <a:solidFill>
                  <a:srgbClr val="00476B"/>
                </a:solidFill>
              </a:rPr>
              <a:t>VISION</a:t>
            </a:r>
          </a:p>
        </p:txBody>
      </p:sp>
      <p:sp>
        <p:nvSpPr>
          <p:cNvPr id="17" name="Subtitle 2">
            <a:extLst>
              <a:ext uri="{FF2B5EF4-FFF2-40B4-BE49-F238E27FC236}">
                <a16:creationId xmlns:a16="http://schemas.microsoft.com/office/drawing/2014/main" id="{F55866D2-7878-284D-AF52-5090776A62AF}"/>
              </a:ext>
            </a:extLst>
          </p:cNvPr>
          <p:cNvSpPr txBox="1">
            <a:spLocks/>
          </p:cNvSpPr>
          <p:nvPr userDrawn="1"/>
        </p:nvSpPr>
        <p:spPr>
          <a:xfrm>
            <a:off x="1761688" y="2244281"/>
            <a:ext cx="6492688" cy="1162702"/>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189" indent="0" algn="ctr" defTabSz="914377"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State and territorial health agencies advancing health equity and optimal health for all.</a:t>
            </a:r>
          </a:p>
        </p:txBody>
      </p:sp>
      <p:sp>
        <p:nvSpPr>
          <p:cNvPr id="18" name="Title 1">
            <a:extLst>
              <a:ext uri="{FF2B5EF4-FFF2-40B4-BE49-F238E27FC236}">
                <a16:creationId xmlns:a16="http://schemas.microsoft.com/office/drawing/2014/main" id="{97F99B5E-0D81-8B44-9D0B-C8C279D6EF6E}"/>
              </a:ext>
            </a:extLst>
          </p:cNvPr>
          <p:cNvSpPr txBox="1">
            <a:spLocks/>
          </p:cNvSpPr>
          <p:nvPr userDrawn="1"/>
        </p:nvSpPr>
        <p:spPr>
          <a:xfrm>
            <a:off x="1761688" y="3355043"/>
            <a:ext cx="6492688" cy="840909"/>
          </a:xfrm>
          <a:prstGeom prst="rect">
            <a:avLst/>
          </a:prstGeom>
        </p:spPr>
        <p:txBody>
          <a:bodyPr anchor="b"/>
          <a:lstStyle>
            <a:lvl1pPr algn="l" defTabSz="914377" rtl="0" eaLnBrk="1" latinLnBrk="0" hangingPunct="1">
              <a:lnSpc>
                <a:spcPct val="90000"/>
              </a:lnSpc>
              <a:spcBef>
                <a:spcPct val="0"/>
              </a:spcBef>
              <a:buNone/>
              <a:defRPr sz="5400" b="1" kern="1200">
                <a:solidFill>
                  <a:schemeClr val="tx1"/>
                </a:solidFill>
                <a:latin typeface="+mn-lt"/>
                <a:ea typeface="+mj-ea"/>
                <a:cs typeface="+mj-cs"/>
              </a:defRPr>
            </a:lvl1pPr>
          </a:lstStyle>
          <a:p>
            <a:r>
              <a:rPr lang="en-US" dirty="0">
                <a:solidFill>
                  <a:srgbClr val="00476B"/>
                </a:solidFill>
              </a:rPr>
              <a:t>MISSION</a:t>
            </a:r>
          </a:p>
        </p:txBody>
      </p:sp>
      <p:sp>
        <p:nvSpPr>
          <p:cNvPr id="19" name="Subtitle 2">
            <a:extLst>
              <a:ext uri="{FF2B5EF4-FFF2-40B4-BE49-F238E27FC236}">
                <a16:creationId xmlns:a16="http://schemas.microsoft.com/office/drawing/2014/main" id="{7611F66B-6823-3B46-BC50-7347FE668E2E}"/>
              </a:ext>
            </a:extLst>
          </p:cNvPr>
          <p:cNvSpPr txBox="1">
            <a:spLocks/>
          </p:cNvSpPr>
          <p:nvPr userDrawn="1"/>
        </p:nvSpPr>
        <p:spPr>
          <a:xfrm>
            <a:off x="1761688" y="4195954"/>
            <a:ext cx="6492688" cy="1162702"/>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189" indent="0" algn="ctr" defTabSz="914377"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To support, equip, and advocate for state and territorial health officials in their work of advancing the public’s health and well-being.</a:t>
            </a:r>
          </a:p>
        </p:txBody>
      </p:sp>
      <p:pic>
        <p:nvPicPr>
          <p:cNvPr id="11" name="Picture 10">
            <a:extLst>
              <a:ext uri="{FF2B5EF4-FFF2-40B4-BE49-F238E27FC236}">
                <a16:creationId xmlns:a16="http://schemas.microsoft.com/office/drawing/2014/main" id="{7A8ED7F6-0D80-6B4E-BE10-D8419F713BED}"/>
              </a:ext>
            </a:extLst>
          </p:cNvPr>
          <p:cNvPicPr>
            <a:picLocks noChangeAspect="1"/>
          </p:cNvPicPr>
          <p:nvPr userDrawn="1"/>
        </p:nvPicPr>
        <p:blipFill>
          <a:blip r:embed="rId2"/>
          <a:stretch>
            <a:fillRect/>
          </a:stretch>
        </p:blipFill>
        <p:spPr>
          <a:xfrm>
            <a:off x="1659532" y="6358481"/>
            <a:ext cx="10565526" cy="599733"/>
          </a:xfrm>
          <a:prstGeom prst="rect">
            <a:avLst/>
          </a:prstGeom>
        </p:spPr>
      </p:pic>
      <p:pic>
        <p:nvPicPr>
          <p:cNvPr id="9" name="Picture 8">
            <a:extLst>
              <a:ext uri="{FF2B5EF4-FFF2-40B4-BE49-F238E27FC236}">
                <a16:creationId xmlns:a16="http://schemas.microsoft.com/office/drawing/2014/main" id="{1A5BC524-BAC8-4774-BE8F-5FB982B74720}"/>
              </a:ext>
            </a:extLst>
          </p:cNvPr>
          <p:cNvPicPr>
            <a:picLocks noChangeAspect="1"/>
          </p:cNvPicPr>
          <p:nvPr userDrawn="1"/>
        </p:nvPicPr>
        <p:blipFill>
          <a:blip r:embed="rId3"/>
          <a:stretch>
            <a:fillRect/>
          </a:stretch>
        </p:blipFill>
        <p:spPr>
          <a:xfrm>
            <a:off x="140274" y="6217920"/>
            <a:ext cx="1420742" cy="640080"/>
          </a:xfrm>
          <a:prstGeom prst="rect">
            <a:avLst/>
          </a:prstGeom>
        </p:spPr>
      </p:pic>
    </p:spTree>
    <p:extLst>
      <p:ext uri="{BB962C8B-B14F-4D97-AF65-F5344CB8AC3E}">
        <p14:creationId xmlns:p14="http://schemas.microsoft.com/office/powerpoint/2010/main" val="833809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and Bullet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672352"/>
            <a:ext cx="5448300" cy="1290671"/>
          </a:xfrm>
          <a:prstGeom prst="rect">
            <a:avLst/>
          </a:prstGeom>
        </p:spPr>
        <p:txBody>
          <a:bodyPr/>
          <a:lstStyle>
            <a:lvl1pPr algn="l">
              <a:defRPr b="1">
                <a:solidFill>
                  <a:srgbClr val="00476B"/>
                </a:solidFill>
                <a:latin typeface="+mn-lt"/>
              </a:defRPr>
            </a:lvl1pPr>
          </a:lstStyle>
          <a:p>
            <a:r>
              <a:rPr lang="en-US" dirty="0"/>
              <a:t>CLICK TO EDIT MASTER TEXT STYLE</a:t>
            </a:r>
          </a:p>
        </p:txBody>
      </p:sp>
      <p:sp>
        <p:nvSpPr>
          <p:cNvPr id="3" name="Content Placeholder 2"/>
          <p:cNvSpPr>
            <a:spLocks noGrp="1"/>
          </p:cNvSpPr>
          <p:nvPr>
            <p:ph idx="1"/>
          </p:nvPr>
        </p:nvSpPr>
        <p:spPr>
          <a:xfrm>
            <a:off x="838200" y="2040785"/>
            <a:ext cx="5448300" cy="34657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Picture Placeholder 2">
            <a:extLst>
              <a:ext uri="{FF2B5EF4-FFF2-40B4-BE49-F238E27FC236}">
                <a16:creationId xmlns:a16="http://schemas.microsoft.com/office/drawing/2014/main" id="{69D8BD65-26B2-FB4A-B1C5-B11C07E5F3B5}"/>
              </a:ext>
            </a:extLst>
          </p:cNvPr>
          <p:cNvSpPr>
            <a:spLocks noGrp="1" noChangeAspect="1"/>
          </p:cNvSpPr>
          <p:nvPr>
            <p:ph type="pic" idx="10"/>
          </p:nvPr>
        </p:nvSpPr>
        <p:spPr>
          <a:xfrm>
            <a:off x="6554948" y="-37288"/>
            <a:ext cx="5670110" cy="6395769"/>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pic>
        <p:nvPicPr>
          <p:cNvPr id="11" name="Picture 10">
            <a:extLst>
              <a:ext uri="{FF2B5EF4-FFF2-40B4-BE49-F238E27FC236}">
                <a16:creationId xmlns:a16="http://schemas.microsoft.com/office/drawing/2014/main" id="{E26958A6-7F67-1E45-B47B-D9533FEFA7FF}"/>
              </a:ext>
            </a:extLst>
          </p:cNvPr>
          <p:cNvPicPr>
            <a:picLocks noChangeAspect="1"/>
          </p:cNvPicPr>
          <p:nvPr userDrawn="1"/>
        </p:nvPicPr>
        <p:blipFill>
          <a:blip r:embed="rId2"/>
          <a:stretch>
            <a:fillRect/>
          </a:stretch>
        </p:blipFill>
        <p:spPr>
          <a:xfrm>
            <a:off x="1659532" y="6358481"/>
            <a:ext cx="10565526" cy="599733"/>
          </a:xfrm>
          <a:prstGeom prst="rect">
            <a:avLst/>
          </a:prstGeom>
        </p:spPr>
      </p:pic>
      <p:pic>
        <p:nvPicPr>
          <p:cNvPr id="9" name="Picture 8">
            <a:extLst>
              <a:ext uri="{FF2B5EF4-FFF2-40B4-BE49-F238E27FC236}">
                <a16:creationId xmlns:a16="http://schemas.microsoft.com/office/drawing/2014/main" id="{838C385F-1DD2-4964-AE6E-62AE739E7BFB}"/>
              </a:ext>
            </a:extLst>
          </p:cNvPr>
          <p:cNvPicPr>
            <a:picLocks noChangeAspect="1"/>
          </p:cNvPicPr>
          <p:nvPr userDrawn="1"/>
        </p:nvPicPr>
        <p:blipFill>
          <a:blip r:embed="rId3"/>
          <a:stretch>
            <a:fillRect/>
          </a:stretch>
        </p:blipFill>
        <p:spPr>
          <a:xfrm>
            <a:off x="140274" y="6217920"/>
            <a:ext cx="1420742" cy="640080"/>
          </a:xfrm>
          <a:prstGeom prst="rect">
            <a:avLst/>
          </a:prstGeom>
        </p:spPr>
      </p:pic>
    </p:spTree>
    <p:extLst>
      <p:ext uri="{BB962C8B-B14F-4D97-AF65-F5344CB8AC3E}">
        <p14:creationId xmlns:p14="http://schemas.microsoft.com/office/powerpoint/2010/main" val="824406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blocks and Bullet points">
    <p:bg>
      <p:bgPr>
        <a:solidFill>
          <a:schemeClr val="bg1"/>
        </a:solidFill>
        <a:effectLst/>
      </p:bgPr>
    </p:bg>
    <p:spTree>
      <p:nvGrpSpPr>
        <p:cNvPr id="1" name=""/>
        <p:cNvGrpSpPr/>
        <p:nvPr/>
      </p:nvGrpSpPr>
      <p:grpSpPr>
        <a:xfrm>
          <a:off x="0" y="0"/>
          <a:ext cx="0" cy="0"/>
          <a:chOff x="0" y="0"/>
          <a:chExt cx="0" cy="0"/>
        </a:xfrm>
      </p:grpSpPr>
      <p:sp>
        <p:nvSpPr>
          <p:cNvPr id="54" name="Triangle 53">
            <a:extLst>
              <a:ext uri="{FF2B5EF4-FFF2-40B4-BE49-F238E27FC236}">
                <a16:creationId xmlns:a16="http://schemas.microsoft.com/office/drawing/2014/main" id="{246B79CB-23A8-5E47-97D7-D231EBD6B6A1}"/>
              </a:ext>
            </a:extLst>
          </p:cNvPr>
          <p:cNvSpPr/>
          <p:nvPr userDrawn="1"/>
        </p:nvSpPr>
        <p:spPr>
          <a:xfrm rot="10800000">
            <a:off x="11333207" y="1753299"/>
            <a:ext cx="2458387" cy="2119299"/>
          </a:xfrm>
          <a:prstGeom prst="triangle">
            <a:avLst/>
          </a:prstGeom>
          <a:solidFill>
            <a:srgbClr val="E754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p:cNvSpPr>
            <a:spLocks noGrp="1"/>
          </p:cNvSpPr>
          <p:nvPr>
            <p:ph sz="half" idx="2"/>
          </p:nvPr>
        </p:nvSpPr>
        <p:spPr>
          <a:xfrm>
            <a:off x="839789" y="2505075"/>
            <a:ext cx="5983649" cy="332953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itle 1">
            <a:extLst>
              <a:ext uri="{FF2B5EF4-FFF2-40B4-BE49-F238E27FC236}">
                <a16:creationId xmlns:a16="http://schemas.microsoft.com/office/drawing/2014/main" id="{5A26715E-B909-7448-B1FF-33FDCB2AC462}"/>
              </a:ext>
            </a:extLst>
          </p:cNvPr>
          <p:cNvSpPr>
            <a:spLocks noGrp="1"/>
          </p:cNvSpPr>
          <p:nvPr>
            <p:ph type="title" hasCustomPrompt="1"/>
          </p:nvPr>
        </p:nvSpPr>
        <p:spPr>
          <a:xfrm>
            <a:off x="839788" y="759759"/>
            <a:ext cx="5983650" cy="930929"/>
          </a:xfrm>
          <a:prstGeom prst="rect">
            <a:avLst/>
          </a:prstGeom>
        </p:spPr>
        <p:txBody>
          <a:bodyPr/>
          <a:lstStyle>
            <a:lvl1pPr>
              <a:defRPr sz="3600" b="1">
                <a:solidFill>
                  <a:srgbClr val="00476B"/>
                </a:solidFill>
                <a:latin typeface="+mn-lt"/>
              </a:defRPr>
            </a:lvl1pPr>
          </a:lstStyle>
          <a:p>
            <a:r>
              <a:rPr lang="en-US" dirty="0"/>
              <a:t>CLICK TO EDIT</a:t>
            </a:r>
            <a:br>
              <a:rPr lang="en-US" dirty="0"/>
            </a:br>
            <a:r>
              <a:rPr lang="en-US" dirty="0"/>
              <a:t>MASTER TEXT STYLE</a:t>
            </a:r>
          </a:p>
        </p:txBody>
      </p:sp>
      <p:sp>
        <p:nvSpPr>
          <p:cNvPr id="20" name="Text Placeholder 2">
            <a:extLst>
              <a:ext uri="{FF2B5EF4-FFF2-40B4-BE49-F238E27FC236}">
                <a16:creationId xmlns:a16="http://schemas.microsoft.com/office/drawing/2014/main" id="{6D504F89-77A4-E741-BA5F-B9C60BFD262B}"/>
              </a:ext>
            </a:extLst>
          </p:cNvPr>
          <p:cNvSpPr>
            <a:spLocks noGrp="1"/>
          </p:cNvSpPr>
          <p:nvPr>
            <p:ph type="body" idx="1"/>
          </p:nvPr>
        </p:nvSpPr>
        <p:spPr>
          <a:xfrm>
            <a:off x="839789" y="1753299"/>
            <a:ext cx="5983649" cy="687897"/>
          </a:xfrm>
          <a:prstGeom prst="rect">
            <a:avLst/>
          </a:prstGeom>
        </p:spPr>
        <p:txBody>
          <a:bodyPr anchor="t"/>
          <a:lstStyle>
            <a:lvl1pPr marL="0" indent="0">
              <a:buNone/>
              <a:defRPr sz="2400" b="1">
                <a:solidFill>
                  <a:srgbClr val="00476B"/>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Edit Master text styles</a:t>
            </a:r>
          </a:p>
        </p:txBody>
      </p:sp>
      <p:sp>
        <p:nvSpPr>
          <p:cNvPr id="44" name="Rectangle 43">
            <a:extLst>
              <a:ext uri="{FF2B5EF4-FFF2-40B4-BE49-F238E27FC236}">
                <a16:creationId xmlns:a16="http://schemas.microsoft.com/office/drawing/2014/main" id="{054EAE44-A086-4E40-9415-BD4425397A7C}"/>
              </a:ext>
            </a:extLst>
          </p:cNvPr>
          <p:cNvSpPr/>
          <p:nvPr userDrawn="1"/>
        </p:nvSpPr>
        <p:spPr>
          <a:xfrm>
            <a:off x="7298478" y="4060882"/>
            <a:ext cx="3362279" cy="2297600"/>
          </a:xfrm>
          <a:prstGeom prst="rect">
            <a:avLst/>
          </a:prstGeom>
          <a:solidFill>
            <a:srgbClr val="D540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riangle 44">
            <a:extLst>
              <a:ext uri="{FF2B5EF4-FFF2-40B4-BE49-F238E27FC236}">
                <a16:creationId xmlns:a16="http://schemas.microsoft.com/office/drawing/2014/main" id="{033CBAFD-8320-CE44-8D70-F7A60FAAF8E0}"/>
              </a:ext>
            </a:extLst>
          </p:cNvPr>
          <p:cNvSpPr/>
          <p:nvPr userDrawn="1"/>
        </p:nvSpPr>
        <p:spPr>
          <a:xfrm>
            <a:off x="7513795" y="2140"/>
            <a:ext cx="2458387" cy="2119299"/>
          </a:xfrm>
          <a:prstGeom prst="triangle">
            <a:avLst/>
          </a:prstGeom>
          <a:solidFill>
            <a:srgbClr val="D64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riangle 45">
            <a:extLst>
              <a:ext uri="{FF2B5EF4-FFF2-40B4-BE49-F238E27FC236}">
                <a16:creationId xmlns:a16="http://schemas.microsoft.com/office/drawing/2014/main" id="{B9431770-04C8-EE45-8F3B-6898A1CCD568}"/>
              </a:ext>
            </a:extLst>
          </p:cNvPr>
          <p:cNvSpPr/>
          <p:nvPr userDrawn="1"/>
        </p:nvSpPr>
        <p:spPr>
          <a:xfrm rot="10800000">
            <a:off x="9610449" y="4190898"/>
            <a:ext cx="2458387" cy="2119299"/>
          </a:xfrm>
          <a:prstGeom prst="triangle">
            <a:avLst/>
          </a:prstGeom>
          <a:solidFill>
            <a:srgbClr val="E551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Parallelogram 5">
            <a:extLst>
              <a:ext uri="{FF2B5EF4-FFF2-40B4-BE49-F238E27FC236}">
                <a16:creationId xmlns:a16="http://schemas.microsoft.com/office/drawing/2014/main" id="{6781F706-B5A4-B748-B365-E5381D47BFF9}"/>
              </a:ext>
            </a:extLst>
          </p:cNvPr>
          <p:cNvSpPr/>
          <p:nvPr userDrawn="1"/>
        </p:nvSpPr>
        <p:spPr>
          <a:xfrm rot="10800000">
            <a:off x="10004802" y="4277525"/>
            <a:ext cx="3532469" cy="2124225"/>
          </a:xfrm>
          <a:custGeom>
            <a:avLst/>
            <a:gdLst>
              <a:gd name="connsiteX0" fmla="*/ 0 w 2825646"/>
              <a:gd name="connsiteY0" fmla="*/ 2124546 h 2124546"/>
              <a:gd name="connsiteX1" fmla="*/ 531137 w 2825646"/>
              <a:gd name="connsiteY1" fmla="*/ 0 h 2124546"/>
              <a:gd name="connsiteX2" fmla="*/ 2825646 w 2825646"/>
              <a:gd name="connsiteY2" fmla="*/ 0 h 2124546"/>
              <a:gd name="connsiteX3" fmla="*/ 2294510 w 2825646"/>
              <a:gd name="connsiteY3" fmla="*/ 2124546 h 2124546"/>
              <a:gd name="connsiteX4" fmla="*/ 0 w 2825646"/>
              <a:gd name="connsiteY4" fmla="*/ 2124546 h 2124546"/>
              <a:gd name="connsiteX0" fmla="*/ 0 w 3522689"/>
              <a:gd name="connsiteY0" fmla="*/ 2124546 h 2124546"/>
              <a:gd name="connsiteX1" fmla="*/ 531137 w 3522689"/>
              <a:gd name="connsiteY1" fmla="*/ 0 h 2124546"/>
              <a:gd name="connsiteX2" fmla="*/ 3522689 w 3522689"/>
              <a:gd name="connsiteY2" fmla="*/ 14990 h 2124546"/>
              <a:gd name="connsiteX3" fmla="*/ 2294510 w 3522689"/>
              <a:gd name="connsiteY3" fmla="*/ 2124546 h 2124546"/>
              <a:gd name="connsiteX4" fmla="*/ 0 w 3522689"/>
              <a:gd name="connsiteY4" fmla="*/ 2124546 h 2124546"/>
              <a:gd name="connsiteX0" fmla="*/ 0 w 3522689"/>
              <a:gd name="connsiteY0" fmla="*/ 2117051 h 2117051"/>
              <a:gd name="connsiteX1" fmla="*/ 1160724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22689"/>
              <a:gd name="connsiteY0" fmla="*/ 2109556 h 2109556"/>
              <a:gd name="connsiteX1" fmla="*/ 1505498 w 3522689"/>
              <a:gd name="connsiteY1" fmla="*/ 7495 h 2109556"/>
              <a:gd name="connsiteX2" fmla="*/ 3522689 w 3522689"/>
              <a:gd name="connsiteY2" fmla="*/ 0 h 2109556"/>
              <a:gd name="connsiteX3" fmla="*/ 2294510 w 3522689"/>
              <a:gd name="connsiteY3" fmla="*/ 2109556 h 2109556"/>
              <a:gd name="connsiteX4" fmla="*/ 0 w 3522689"/>
              <a:gd name="connsiteY4" fmla="*/ 2109556 h 2109556"/>
              <a:gd name="connsiteX0" fmla="*/ 0 w 3522689"/>
              <a:gd name="connsiteY0" fmla="*/ 2117051 h 2117051"/>
              <a:gd name="connsiteX1" fmla="*/ 1228180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32469"/>
              <a:gd name="connsiteY0" fmla="*/ 2124225 h 2124225"/>
              <a:gd name="connsiteX1" fmla="*/ 1228180 w 3532469"/>
              <a:gd name="connsiteY1" fmla="*/ 7174 h 2124225"/>
              <a:gd name="connsiteX2" fmla="*/ 3532469 w 3532469"/>
              <a:gd name="connsiteY2" fmla="*/ 0 h 2124225"/>
              <a:gd name="connsiteX3" fmla="*/ 2294510 w 3532469"/>
              <a:gd name="connsiteY3" fmla="*/ 2124225 h 2124225"/>
              <a:gd name="connsiteX4" fmla="*/ 0 w 3532469"/>
              <a:gd name="connsiteY4" fmla="*/ 2124225 h 2124225"/>
              <a:gd name="connsiteX0" fmla="*/ 0 w 3532469"/>
              <a:gd name="connsiteY0" fmla="*/ 2124225 h 2124225"/>
              <a:gd name="connsiteX1" fmla="*/ 1228180 w 3532469"/>
              <a:gd name="connsiteY1" fmla="*/ 7174 h 2124225"/>
              <a:gd name="connsiteX2" fmla="*/ 3532469 w 3532469"/>
              <a:gd name="connsiteY2" fmla="*/ 0 h 2124225"/>
              <a:gd name="connsiteX3" fmla="*/ 2304068 w 3532469"/>
              <a:gd name="connsiteY3" fmla="*/ 2121038 h 2124225"/>
              <a:gd name="connsiteX4" fmla="*/ 0 w 3532469"/>
              <a:gd name="connsiteY4" fmla="*/ 2124225 h 2124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2469" h="2124225">
                <a:moveTo>
                  <a:pt x="0" y="2124225"/>
                </a:moveTo>
                <a:lnTo>
                  <a:pt x="1228180" y="7174"/>
                </a:lnTo>
                <a:lnTo>
                  <a:pt x="3532469" y="0"/>
                </a:lnTo>
                <a:lnTo>
                  <a:pt x="2304068" y="2121038"/>
                </a:lnTo>
                <a:lnTo>
                  <a:pt x="0" y="2124225"/>
                </a:lnTo>
                <a:close/>
              </a:path>
            </a:pathLst>
          </a:custGeom>
          <a:solidFill>
            <a:srgbClr val="EE6E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riangle 47">
            <a:extLst>
              <a:ext uri="{FF2B5EF4-FFF2-40B4-BE49-F238E27FC236}">
                <a16:creationId xmlns:a16="http://schemas.microsoft.com/office/drawing/2014/main" id="{06AEE950-0C02-3F49-924B-CD2D5DD21314}"/>
              </a:ext>
            </a:extLst>
          </p:cNvPr>
          <p:cNvSpPr/>
          <p:nvPr userDrawn="1"/>
        </p:nvSpPr>
        <p:spPr>
          <a:xfrm rot="10800000">
            <a:off x="7049562" y="2112629"/>
            <a:ext cx="2187570" cy="1885836"/>
          </a:xfrm>
          <a:prstGeom prst="triangle">
            <a:avLst/>
          </a:prstGeom>
          <a:solidFill>
            <a:srgbClr val="E55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Parallelogram 5">
            <a:extLst>
              <a:ext uri="{FF2B5EF4-FFF2-40B4-BE49-F238E27FC236}">
                <a16:creationId xmlns:a16="http://schemas.microsoft.com/office/drawing/2014/main" id="{CFF18491-7B14-3945-8BF4-C5EA54831269}"/>
              </a:ext>
            </a:extLst>
          </p:cNvPr>
          <p:cNvSpPr/>
          <p:nvPr userDrawn="1"/>
        </p:nvSpPr>
        <p:spPr>
          <a:xfrm rot="10800000" flipH="1">
            <a:off x="7418293" y="-17390"/>
            <a:ext cx="5373181" cy="2191149"/>
          </a:xfrm>
          <a:custGeom>
            <a:avLst/>
            <a:gdLst>
              <a:gd name="connsiteX0" fmla="*/ 0 w 2825646"/>
              <a:gd name="connsiteY0" fmla="*/ 2124546 h 2124546"/>
              <a:gd name="connsiteX1" fmla="*/ 531137 w 2825646"/>
              <a:gd name="connsiteY1" fmla="*/ 0 h 2124546"/>
              <a:gd name="connsiteX2" fmla="*/ 2825646 w 2825646"/>
              <a:gd name="connsiteY2" fmla="*/ 0 h 2124546"/>
              <a:gd name="connsiteX3" fmla="*/ 2294510 w 2825646"/>
              <a:gd name="connsiteY3" fmla="*/ 2124546 h 2124546"/>
              <a:gd name="connsiteX4" fmla="*/ 0 w 2825646"/>
              <a:gd name="connsiteY4" fmla="*/ 2124546 h 2124546"/>
              <a:gd name="connsiteX0" fmla="*/ 0 w 3522689"/>
              <a:gd name="connsiteY0" fmla="*/ 2124546 h 2124546"/>
              <a:gd name="connsiteX1" fmla="*/ 531137 w 3522689"/>
              <a:gd name="connsiteY1" fmla="*/ 0 h 2124546"/>
              <a:gd name="connsiteX2" fmla="*/ 3522689 w 3522689"/>
              <a:gd name="connsiteY2" fmla="*/ 14990 h 2124546"/>
              <a:gd name="connsiteX3" fmla="*/ 2294510 w 3522689"/>
              <a:gd name="connsiteY3" fmla="*/ 2124546 h 2124546"/>
              <a:gd name="connsiteX4" fmla="*/ 0 w 3522689"/>
              <a:gd name="connsiteY4" fmla="*/ 2124546 h 2124546"/>
              <a:gd name="connsiteX0" fmla="*/ 0 w 3522689"/>
              <a:gd name="connsiteY0" fmla="*/ 2117051 h 2117051"/>
              <a:gd name="connsiteX1" fmla="*/ 1160724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22689"/>
              <a:gd name="connsiteY0" fmla="*/ 2109556 h 2109556"/>
              <a:gd name="connsiteX1" fmla="*/ 1505498 w 3522689"/>
              <a:gd name="connsiteY1" fmla="*/ 7495 h 2109556"/>
              <a:gd name="connsiteX2" fmla="*/ 3522689 w 3522689"/>
              <a:gd name="connsiteY2" fmla="*/ 0 h 2109556"/>
              <a:gd name="connsiteX3" fmla="*/ 2294510 w 3522689"/>
              <a:gd name="connsiteY3" fmla="*/ 2109556 h 2109556"/>
              <a:gd name="connsiteX4" fmla="*/ 0 w 3522689"/>
              <a:gd name="connsiteY4" fmla="*/ 2109556 h 2109556"/>
              <a:gd name="connsiteX0" fmla="*/ 0 w 3522689"/>
              <a:gd name="connsiteY0" fmla="*/ 2117051 h 2117051"/>
              <a:gd name="connsiteX1" fmla="*/ 1228180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32469"/>
              <a:gd name="connsiteY0" fmla="*/ 2124225 h 2124225"/>
              <a:gd name="connsiteX1" fmla="*/ 1228180 w 3532469"/>
              <a:gd name="connsiteY1" fmla="*/ 7174 h 2124225"/>
              <a:gd name="connsiteX2" fmla="*/ 3532469 w 3532469"/>
              <a:gd name="connsiteY2" fmla="*/ 0 h 2124225"/>
              <a:gd name="connsiteX3" fmla="*/ 2294510 w 3532469"/>
              <a:gd name="connsiteY3" fmla="*/ 2124225 h 2124225"/>
              <a:gd name="connsiteX4" fmla="*/ 0 w 3532469"/>
              <a:gd name="connsiteY4" fmla="*/ 2124225 h 2124225"/>
              <a:gd name="connsiteX0" fmla="*/ 0 w 3548031"/>
              <a:gd name="connsiteY0" fmla="*/ 2147321 h 2147321"/>
              <a:gd name="connsiteX1" fmla="*/ 1228180 w 3548031"/>
              <a:gd name="connsiteY1" fmla="*/ 30270 h 2147321"/>
              <a:gd name="connsiteX2" fmla="*/ 3548031 w 3548031"/>
              <a:gd name="connsiteY2" fmla="*/ 0 h 2147321"/>
              <a:gd name="connsiteX3" fmla="*/ 2294510 w 3548031"/>
              <a:gd name="connsiteY3" fmla="*/ 2147321 h 2147321"/>
              <a:gd name="connsiteX4" fmla="*/ 0 w 3548031"/>
              <a:gd name="connsiteY4" fmla="*/ 2147321 h 2147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8031" h="2147321">
                <a:moveTo>
                  <a:pt x="0" y="2147321"/>
                </a:moveTo>
                <a:lnTo>
                  <a:pt x="1228180" y="30270"/>
                </a:lnTo>
                <a:lnTo>
                  <a:pt x="3548031" y="0"/>
                </a:lnTo>
                <a:lnTo>
                  <a:pt x="2294510" y="2147321"/>
                </a:lnTo>
                <a:lnTo>
                  <a:pt x="0" y="2147321"/>
                </a:lnTo>
                <a:close/>
              </a:path>
            </a:pathLst>
          </a:custGeom>
          <a:solidFill>
            <a:srgbClr val="E55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riangle 49">
            <a:extLst>
              <a:ext uri="{FF2B5EF4-FFF2-40B4-BE49-F238E27FC236}">
                <a16:creationId xmlns:a16="http://schemas.microsoft.com/office/drawing/2014/main" id="{6B5A62EE-3F97-524C-87DA-012A329C6840}"/>
              </a:ext>
            </a:extLst>
          </p:cNvPr>
          <p:cNvSpPr/>
          <p:nvPr userDrawn="1"/>
        </p:nvSpPr>
        <p:spPr>
          <a:xfrm rot="10800000">
            <a:off x="10916798" y="2139"/>
            <a:ext cx="2458387" cy="2119299"/>
          </a:xfrm>
          <a:prstGeom prst="triangle">
            <a:avLst/>
          </a:prstGeom>
          <a:solidFill>
            <a:srgbClr val="D73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riangle 50">
            <a:extLst>
              <a:ext uri="{FF2B5EF4-FFF2-40B4-BE49-F238E27FC236}">
                <a16:creationId xmlns:a16="http://schemas.microsoft.com/office/drawing/2014/main" id="{781C0F99-481A-E840-B42C-18BD96067171}"/>
              </a:ext>
            </a:extLst>
          </p:cNvPr>
          <p:cNvSpPr/>
          <p:nvPr userDrawn="1"/>
        </p:nvSpPr>
        <p:spPr>
          <a:xfrm>
            <a:off x="10541842" y="2409999"/>
            <a:ext cx="2458387" cy="2119299"/>
          </a:xfrm>
          <a:prstGeom prst="triangle">
            <a:avLst/>
          </a:prstGeom>
          <a:solidFill>
            <a:srgbClr val="D64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Parallelogram 5">
            <a:extLst>
              <a:ext uri="{FF2B5EF4-FFF2-40B4-BE49-F238E27FC236}">
                <a16:creationId xmlns:a16="http://schemas.microsoft.com/office/drawing/2014/main" id="{D2CC727F-B737-7B45-9FFA-01032FA01CF9}"/>
              </a:ext>
            </a:extLst>
          </p:cNvPr>
          <p:cNvSpPr/>
          <p:nvPr userDrawn="1"/>
        </p:nvSpPr>
        <p:spPr>
          <a:xfrm rot="10800000">
            <a:off x="7988836" y="2114370"/>
            <a:ext cx="4031931" cy="2120733"/>
          </a:xfrm>
          <a:custGeom>
            <a:avLst/>
            <a:gdLst>
              <a:gd name="connsiteX0" fmla="*/ 0 w 2825646"/>
              <a:gd name="connsiteY0" fmla="*/ 2124546 h 2124546"/>
              <a:gd name="connsiteX1" fmla="*/ 531137 w 2825646"/>
              <a:gd name="connsiteY1" fmla="*/ 0 h 2124546"/>
              <a:gd name="connsiteX2" fmla="*/ 2825646 w 2825646"/>
              <a:gd name="connsiteY2" fmla="*/ 0 h 2124546"/>
              <a:gd name="connsiteX3" fmla="*/ 2294510 w 2825646"/>
              <a:gd name="connsiteY3" fmla="*/ 2124546 h 2124546"/>
              <a:gd name="connsiteX4" fmla="*/ 0 w 2825646"/>
              <a:gd name="connsiteY4" fmla="*/ 2124546 h 2124546"/>
              <a:gd name="connsiteX0" fmla="*/ 0 w 3522689"/>
              <a:gd name="connsiteY0" fmla="*/ 2124546 h 2124546"/>
              <a:gd name="connsiteX1" fmla="*/ 531137 w 3522689"/>
              <a:gd name="connsiteY1" fmla="*/ 0 h 2124546"/>
              <a:gd name="connsiteX2" fmla="*/ 3522689 w 3522689"/>
              <a:gd name="connsiteY2" fmla="*/ 14990 h 2124546"/>
              <a:gd name="connsiteX3" fmla="*/ 2294510 w 3522689"/>
              <a:gd name="connsiteY3" fmla="*/ 2124546 h 2124546"/>
              <a:gd name="connsiteX4" fmla="*/ 0 w 3522689"/>
              <a:gd name="connsiteY4" fmla="*/ 2124546 h 2124546"/>
              <a:gd name="connsiteX0" fmla="*/ 0 w 3522689"/>
              <a:gd name="connsiteY0" fmla="*/ 2117051 h 2117051"/>
              <a:gd name="connsiteX1" fmla="*/ 1160724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22689"/>
              <a:gd name="connsiteY0" fmla="*/ 2109556 h 2109556"/>
              <a:gd name="connsiteX1" fmla="*/ 1505498 w 3522689"/>
              <a:gd name="connsiteY1" fmla="*/ 7495 h 2109556"/>
              <a:gd name="connsiteX2" fmla="*/ 3522689 w 3522689"/>
              <a:gd name="connsiteY2" fmla="*/ 0 h 2109556"/>
              <a:gd name="connsiteX3" fmla="*/ 2294510 w 3522689"/>
              <a:gd name="connsiteY3" fmla="*/ 2109556 h 2109556"/>
              <a:gd name="connsiteX4" fmla="*/ 0 w 3522689"/>
              <a:gd name="connsiteY4" fmla="*/ 2109556 h 2109556"/>
              <a:gd name="connsiteX0" fmla="*/ 0 w 3522689"/>
              <a:gd name="connsiteY0" fmla="*/ 2117051 h 2117051"/>
              <a:gd name="connsiteX1" fmla="*/ 1228180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32469"/>
              <a:gd name="connsiteY0" fmla="*/ 2124225 h 2124225"/>
              <a:gd name="connsiteX1" fmla="*/ 1228180 w 3532469"/>
              <a:gd name="connsiteY1" fmla="*/ 7174 h 2124225"/>
              <a:gd name="connsiteX2" fmla="*/ 3532469 w 3532469"/>
              <a:gd name="connsiteY2" fmla="*/ 0 h 2124225"/>
              <a:gd name="connsiteX3" fmla="*/ 2294510 w 3532469"/>
              <a:gd name="connsiteY3" fmla="*/ 2124225 h 2124225"/>
              <a:gd name="connsiteX4" fmla="*/ 0 w 3532469"/>
              <a:gd name="connsiteY4" fmla="*/ 2124225 h 2124225"/>
              <a:gd name="connsiteX0" fmla="*/ 0 w 3786042"/>
              <a:gd name="connsiteY0" fmla="*/ 2117051 h 2117051"/>
              <a:gd name="connsiteX1" fmla="*/ 1228180 w 3786042"/>
              <a:gd name="connsiteY1" fmla="*/ 0 h 2117051"/>
              <a:gd name="connsiteX2" fmla="*/ 3786042 w 3786042"/>
              <a:gd name="connsiteY2" fmla="*/ 510 h 2117051"/>
              <a:gd name="connsiteX3" fmla="*/ 2294510 w 3786042"/>
              <a:gd name="connsiteY3" fmla="*/ 2117051 h 2117051"/>
              <a:gd name="connsiteX4" fmla="*/ 0 w 3786042"/>
              <a:gd name="connsiteY4" fmla="*/ 2117051 h 2117051"/>
              <a:gd name="connsiteX0" fmla="*/ 0 w 3786042"/>
              <a:gd name="connsiteY0" fmla="*/ 2117051 h 2117051"/>
              <a:gd name="connsiteX1" fmla="*/ 1228180 w 3786042"/>
              <a:gd name="connsiteY1" fmla="*/ 0 h 2117051"/>
              <a:gd name="connsiteX2" fmla="*/ 3786042 w 3786042"/>
              <a:gd name="connsiteY2" fmla="*/ 510 h 2117051"/>
              <a:gd name="connsiteX3" fmla="*/ 2832393 w 3786042"/>
              <a:gd name="connsiteY3" fmla="*/ 2101683 h 2117051"/>
              <a:gd name="connsiteX4" fmla="*/ 0 w 3786042"/>
              <a:gd name="connsiteY4" fmla="*/ 2117051 h 2117051"/>
              <a:gd name="connsiteX0" fmla="*/ 0 w 4031931"/>
              <a:gd name="connsiteY0" fmla="*/ 2117051 h 2117051"/>
              <a:gd name="connsiteX1" fmla="*/ 1228180 w 4031931"/>
              <a:gd name="connsiteY1" fmla="*/ 0 h 2117051"/>
              <a:gd name="connsiteX2" fmla="*/ 4031931 w 4031931"/>
              <a:gd name="connsiteY2" fmla="*/ 15878 h 2117051"/>
              <a:gd name="connsiteX3" fmla="*/ 2832393 w 4031931"/>
              <a:gd name="connsiteY3" fmla="*/ 2101683 h 2117051"/>
              <a:gd name="connsiteX4" fmla="*/ 0 w 4031931"/>
              <a:gd name="connsiteY4" fmla="*/ 2117051 h 2117051"/>
              <a:gd name="connsiteX0" fmla="*/ 0 w 4031931"/>
              <a:gd name="connsiteY0" fmla="*/ 2117051 h 2117051"/>
              <a:gd name="connsiteX1" fmla="*/ 1228180 w 4031931"/>
              <a:gd name="connsiteY1" fmla="*/ 0 h 2117051"/>
              <a:gd name="connsiteX2" fmla="*/ 4031931 w 4031931"/>
              <a:gd name="connsiteY2" fmla="*/ 15878 h 2117051"/>
              <a:gd name="connsiteX3" fmla="*/ 2826043 w 4031931"/>
              <a:gd name="connsiteY3" fmla="*/ 2111208 h 2117051"/>
              <a:gd name="connsiteX4" fmla="*/ 0 w 4031931"/>
              <a:gd name="connsiteY4" fmla="*/ 2117051 h 2117051"/>
              <a:gd name="connsiteX0" fmla="*/ 0 w 4031931"/>
              <a:gd name="connsiteY0" fmla="*/ 2117051 h 2120733"/>
              <a:gd name="connsiteX1" fmla="*/ 1228180 w 4031931"/>
              <a:gd name="connsiteY1" fmla="*/ 0 h 2120733"/>
              <a:gd name="connsiteX2" fmla="*/ 4031931 w 4031931"/>
              <a:gd name="connsiteY2" fmla="*/ 15878 h 2120733"/>
              <a:gd name="connsiteX3" fmla="*/ 2819693 w 4031931"/>
              <a:gd name="connsiteY3" fmla="*/ 2120733 h 2120733"/>
              <a:gd name="connsiteX4" fmla="*/ 0 w 4031931"/>
              <a:gd name="connsiteY4" fmla="*/ 2117051 h 2120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1931" h="2120733">
                <a:moveTo>
                  <a:pt x="0" y="2117051"/>
                </a:moveTo>
                <a:lnTo>
                  <a:pt x="1228180" y="0"/>
                </a:lnTo>
                <a:lnTo>
                  <a:pt x="4031931" y="15878"/>
                </a:lnTo>
                <a:lnTo>
                  <a:pt x="2819693" y="2120733"/>
                </a:lnTo>
                <a:lnTo>
                  <a:pt x="0" y="2117051"/>
                </a:lnTo>
                <a:close/>
              </a:path>
            </a:pathLst>
          </a:custGeom>
          <a:solidFill>
            <a:srgbClr val="EE6E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3" name="Picture 52">
            <a:extLst>
              <a:ext uri="{FF2B5EF4-FFF2-40B4-BE49-F238E27FC236}">
                <a16:creationId xmlns:a16="http://schemas.microsoft.com/office/drawing/2014/main" id="{910D67E6-2B8A-3742-9E71-77004F1ABE7E}"/>
              </a:ext>
            </a:extLst>
          </p:cNvPr>
          <p:cNvPicPr>
            <a:picLocks noChangeAspect="1"/>
          </p:cNvPicPr>
          <p:nvPr userDrawn="1"/>
        </p:nvPicPr>
        <p:blipFill>
          <a:blip r:embed="rId2"/>
          <a:stretch>
            <a:fillRect/>
          </a:stretch>
        </p:blipFill>
        <p:spPr>
          <a:xfrm>
            <a:off x="1659532" y="6358481"/>
            <a:ext cx="10565526" cy="599733"/>
          </a:xfrm>
          <a:prstGeom prst="rect">
            <a:avLst/>
          </a:prstGeom>
        </p:spPr>
      </p:pic>
      <p:pic>
        <p:nvPicPr>
          <p:cNvPr id="18" name="Picture 17">
            <a:extLst>
              <a:ext uri="{FF2B5EF4-FFF2-40B4-BE49-F238E27FC236}">
                <a16:creationId xmlns:a16="http://schemas.microsoft.com/office/drawing/2014/main" id="{E718971E-B767-4572-A488-F252840F16A0}"/>
              </a:ext>
            </a:extLst>
          </p:cNvPr>
          <p:cNvPicPr>
            <a:picLocks noChangeAspect="1"/>
          </p:cNvPicPr>
          <p:nvPr userDrawn="1"/>
        </p:nvPicPr>
        <p:blipFill>
          <a:blip r:embed="rId3"/>
          <a:stretch>
            <a:fillRect/>
          </a:stretch>
        </p:blipFill>
        <p:spPr>
          <a:xfrm>
            <a:off x="140274" y="6217920"/>
            <a:ext cx="1420742" cy="640080"/>
          </a:xfrm>
          <a:prstGeom prst="rect">
            <a:avLst/>
          </a:prstGeom>
        </p:spPr>
      </p:pic>
    </p:spTree>
    <p:extLst>
      <p:ext uri="{BB962C8B-B14F-4D97-AF65-F5344CB8AC3E}">
        <p14:creationId xmlns:p14="http://schemas.microsoft.com/office/powerpoint/2010/main" val="9379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hoto blocks and Bullet point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E5FFC5-123F-5346-A6D8-625673AA2EDC}"/>
              </a:ext>
            </a:extLst>
          </p:cNvPr>
          <p:cNvSpPr/>
          <p:nvPr userDrawn="1"/>
        </p:nvSpPr>
        <p:spPr>
          <a:xfrm>
            <a:off x="7448314" y="4452280"/>
            <a:ext cx="2697214" cy="1950632"/>
          </a:xfrm>
          <a:prstGeom prst="rect">
            <a:avLst/>
          </a:prstGeom>
          <a:solidFill>
            <a:srgbClr val="CF4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Picture Placeholder 2">
            <a:extLst>
              <a:ext uri="{FF2B5EF4-FFF2-40B4-BE49-F238E27FC236}">
                <a16:creationId xmlns:a16="http://schemas.microsoft.com/office/drawing/2014/main" id="{092DEF94-2A66-1447-BC46-D8435EFCF644}"/>
              </a:ext>
            </a:extLst>
          </p:cNvPr>
          <p:cNvSpPr>
            <a:spLocks noGrp="1" noChangeAspect="1"/>
          </p:cNvSpPr>
          <p:nvPr>
            <p:ph type="pic" idx="15"/>
          </p:nvPr>
        </p:nvSpPr>
        <p:spPr>
          <a:xfrm>
            <a:off x="7420469" y="4430825"/>
            <a:ext cx="2682930" cy="1927656"/>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79" name="Triangle 78">
            <a:extLst>
              <a:ext uri="{FF2B5EF4-FFF2-40B4-BE49-F238E27FC236}">
                <a16:creationId xmlns:a16="http://schemas.microsoft.com/office/drawing/2014/main" id="{34D82B7D-6B51-F644-9D67-7F60BA48B6C9}"/>
              </a:ext>
            </a:extLst>
          </p:cNvPr>
          <p:cNvSpPr/>
          <p:nvPr userDrawn="1"/>
        </p:nvSpPr>
        <p:spPr>
          <a:xfrm rot="6944485">
            <a:off x="10837616" y="2194256"/>
            <a:ext cx="3846504" cy="3315952"/>
          </a:xfrm>
          <a:prstGeom prst="triangle">
            <a:avLst/>
          </a:prstGeom>
          <a:solidFill>
            <a:srgbClr val="D73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Triangle 77">
            <a:extLst>
              <a:ext uri="{FF2B5EF4-FFF2-40B4-BE49-F238E27FC236}">
                <a16:creationId xmlns:a16="http://schemas.microsoft.com/office/drawing/2014/main" id="{1BF75CC3-5EF7-324C-88D6-44AFB5804AEC}"/>
              </a:ext>
            </a:extLst>
          </p:cNvPr>
          <p:cNvSpPr/>
          <p:nvPr userDrawn="1"/>
        </p:nvSpPr>
        <p:spPr>
          <a:xfrm rot="10800000">
            <a:off x="9614845" y="1637168"/>
            <a:ext cx="2458387" cy="2119299"/>
          </a:xfrm>
          <a:prstGeom prst="triangle">
            <a:avLst/>
          </a:prstGeom>
          <a:solidFill>
            <a:srgbClr val="E551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Parallelogram 5">
            <a:extLst>
              <a:ext uri="{FF2B5EF4-FFF2-40B4-BE49-F238E27FC236}">
                <a16:creationId xmlns:a16="http://schemas.microsoft.com/office/drawing/2014/main" id="{9073F3B1-C100-C043-921B-AE2705DE692B}"/>
              </a:ext>
            </a:extLst>
          </p:cNvPr>
          <p:cNvSpPr/>
          <p:nvPr userDrawn="1"/>
        </p:nvSpPr>
        <p:spPr>
          <a:xfrm rot="10800000" flipH="1">
            <a:off x="8757341" y="4499982"/>
            <a:ext cx="6479383" cy="2108847"/>
          </a:xfrm>
          <a:custGeom>
            <a:avLst/>
            <a:gdLst>
              <a:gd name="connsiteX0" fmla="*/ 0 w 2825646"/>
              <a:gd name="connsiteY0" fmla="*/ 2124546 h 2124546"/>
              <a:gd name="connsiteX1" fmla="*/ 531137 w 2825646"/>
              <a:gd name="connsiteY1" fmla="*/ 0 h 2124546"/>
              <a:gd name="connsiteX2" fmla="*/ 2825646 w 2825646"/>
              <a:gd name="connsiteY2" fmla="*/ 0 h 2124546"/>
              <a:gd name="connsiteX3" fmla="*/ 2294510 w 2825646"/>
              <a:gd name="connsiteY3" fmla="*/ 2124546 h 2124546"/>
              <a:gd name="connsiteX4" fmla="*/ 0 w 2825646"/>
              <a:gd name="connsiteY4" fmla="*/ 2124546 h 2124546"/>
              <a:gd name="connsiteX0" fmla="*/ 0 w 3522689"/>
              <a:gd name="connsiteY0" fmla="*/ 2124546 h 2124546"/>
              <a:gd name="connsiteX1" fmla="*/ 531137 w 3522689"/>
              <a:gd name="connsiteY1" fmla="*/ 0 h 2124546"/>
              <a:gd name="connsiteX2" fmla="*/ 3522689 w 3522689"/>
              <a:gd name="connsiteY2" fmla="*/ 14990 h 2124546"/>
              <a:gd name="connsiteX3" fmla="*/ 2294510 w 3522689"/>
              <a:gd name="connsiteY3" fmla="*/ 2124546 h 2124546"/>
              <a:gd name="connsiteX4" fmla="*/ 0 w 3522689"/>
              <a:gd name="connsiteY4" fmla="*/ 2124546 h 2124546"/>
              <a:gd name="connsiteX0" fmla="*/ 0 w 3522689"/>
              <a:gd name="connsiteY0" fmla="*/ 2117051 h 2117051"/>
              <a:gd name="connsiteX1" fmla="*/ 1160724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22689"/>
              <a:gd name="connsiteY0" fmla="*/ 2109556 h 2109556"/>
              <a:gd name="connsiteX1" fmla="*/ 1505498 w 3522689"/>
              <a:gd name="connsiteY1" fmla="*/ 7495 h 2109556"/>
              <a:gd name="connsiteX2" fmla="*/ 3522689 w 3522689"/>
              <a:gd name="connsiteY2" fmla="*/ 0 h 2109556"/>
              <a:gd name="connsiteX3" fmla="*/ 2294510 w 3522689"/>
              <a:gd name="connsiteY3" fmla="*/ 2109556 h 2109556"/>
              <a:gd name="connsiteX4" fmla="*/ 0 w 3522689"/>
              <a:gd name="connsiteY4" fmla="*/ 2109556 h 2109556"/>
              <a:gd name="connsiteX0" fmla="*/ 0 w 3522689"/>
              <a:gd name="connsiteY0" fmla="*/ 2117051 h 2117051"/>
              <a:gd name="connsiteX1" fmla="*/ 1228180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32469"/>
              <a:gd name="connsiteY0" fmla="*/ 2124225 h 2124225"/>
              <a:gd name="connsiteX1" fmla="*/ 1228180 w 3532469"/>
              <a:gd name="connsiteY1" fmla="*/ 7174 h 2124225"/>
              <a:gd name="connsiteX2" fmla="*/ 3532469 w 3532469"/>
              <a:gd name="connsiteY2" fmla="*/ 0 h 2124225"/>
              <a:gd name="connsiteX3" fmla="*/ 2294510 w 3532469"/>
              <a:gd name="connsiteY3" fmla="*/ 2124225 h 2124225"/>
              <a:gd name="connsiteX4" fmla="*/ 0 w 3532469"/>
              <a:gd name="connsiteY4" fmla="*/ 2124225 h 2124225"/>
              <a:gd name="connsiteX0" fmla="*/ 0 w 3532469"/>
              <a:gd name="connsiteY0" fmla="*/ 2124225 h 2124225"/>
              <a:gd name="connsiteX1" fmla="*/ 1228180 w 3532469"/>
              <a:gd name="connsiteY1" fmla="*/ 7174 h 2124225"/>
              <a:gd name="connsiteX2" fmla="*/ 3532469 w 3532469"/>
              <a:gd name="connsiteY2" fmla="*/ 0 h 2124225"/>
              <a:gd name="connsiteX3" fmla="*/ 2304068 w 3532469"/>
              <a:gd name="connsiteY3" fmla="*/ 2121038 h 2124225"/>
              <a:gd name="connsiteX4" fmla="*/ 0 w 3532469"/>
              <a:gd name="connsiteY4" fmla="*/ 2124225 h 2124225"/>
              <a:gd name="connsiteX0" fmla="*/ 0 w 3532469"/>
              <a:gd name="connsiteY0" fmla="*/ 2142451 h 2142451"/>
              <a:gd name="connsiteX1" fmla="*/ 440780 w 3532469"/>
              <a:gd name="connsiteY1" fmla="*/ 0 h 2142451"/>
              <a:gd name="connsiteX2" fmla="*/ 3532469 w 3532469"/>
              <a:gd name="connsiteY2" fmla="*/ 18226 h 2142451"/>
              <a:gd name="connsiteX3" fmla="*/ 2304068 w 3532469"/>
              <a:gd name="connsiteY3" fmla="*/ 2139264 h 2142451"/>
              <a:gd name="connsiteX4" fmla="*/ 0 w 3532469"/>
              <a:gd name="connsiteY4" fmla="*/ 2142451 h 2142451"/>
              <a:gd name="connsiteX0" fmla="*/ 0 w 3532469"/>
              <a:gd name="connsiteY0" fmla="*/ 2124225 h 2124225"/>
              <a:gd name="connsiteX1" fmla="*/ 834480 w 3532469"/>
              <a:gd name="connsiteY1" fmla="*/ 3999 h 2124225"/>
              <a:gd name="connsiteX2" fmla="*/ 3532469 w 3532469"/>
              <a:gd name="connsiteY2" fmla="*/ 0 h 2124225"/>
              <a:gd name="connsiteX3" fmla="*/ 2304068 w 3532469"/>
              <a:gd name="connsiteY3" fmla="*/ 2121038 h 2124225"/>
              <a:gd name="connsiteX4" fmla="*/ 0 w 3532469"/>
              <a:gd name="connsiteY4" fmla="*/ 2124225 h 2124225"/>
              <a:gd name="connsiteX0" fmla="*/ 0 w 3532469"/>
              <a:gd name="connsiteY0" fmla="*/ 2120226 h 2120226"/>
              <a:gd name="connsiteX1" fmla="*/ 834480 w 3532469"/>
              <a:gd name="connsiteY1" fmla="*/ 0 h 2120226"/>
              <a:gd name="connsiteX2" fmla="*/ 3532469 w 3532469"/>
              <a:gd name="connsiteY2" fmla="*/ 8701 h 2120226"/>
              <a:gd name="connsiteX3" fmla="*/ 2304068 w 3532469"/>
              <a:gd name="connsiteY3" fmla="*/ 2117039 h 2120226"/>
              <a:gd name="connsiteX4" fmla="*/ 0 w 3532469"/>
              <a:gd name="connsiteY4" fmla="*/ 2120226 h 2120226"/>
              <a:gd name="connsiteX0" fmla="*/ 0 w 3678519"/>
              <a:gd name="connsiteY0" fmla="*/ 2168675 h 2168675"/>
              <a:gd name="connsiteX1" fmla="*/ 834480 w 3678519"/>
              <a:gd name="connsiteY1" fmla="*/ 48449 h 2168675"/>
              <a:gd name="connsiteX2" fmla="*/ 3678519 w 3678519"/>
              <a:gd name="connsiteY2" fmla="*/ 0 h 2168675"/>
              <a:gd name="connsiteX3" fmla="*/ 2304068 w 3678519"/>
              <a:gd name="connsiteY3" fmla="*/ 2165488 h 2168675"/>
              <a:gd name="connsiteX4" fmla="*/ 0 w 3678519"/>
              <a:gd name="connsiteY4" fmla="*/ 2168675 h 2168675"/>
              <a:gd name="connsiteX0" fmla="*/ 0 w 3678519"/>
              <a:gd name="connsiteY0" fmla="*/ 2168675 h 2168675"/>
              <a:gd name="connsiteX1" fmla="*/ 751930 w 3678519"/>
              <a:gd name="connsiteY1" fmla="*/ 3999 h 2168675"/>
              <a:gd name="connsiteX2" fmla="*/ 3678519 w 3678519"/>
              <a:gd name="connsiteY2" fmla="*/ 0 h 2168675"/>
              <a:gd name="connsiteX3" fmla="*/ 2304068 w 3678519"/>
              <a:gd name="connsiteY3" fmla="*/ 2165488 h 2168675"/>
              <a:gd name="connsiteX4" fmla="*/ 0 w 3678519"/>
              <a:gd name="connsiteY4" fmla="*/ 2168675 h 216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8519" h="2168675">
                <a:moveTo>
                  <a:pt x="0" y="2168675"/>
                </a:moveTo>
                <a:lnTo>
                  <a:pt x="751930" y="3999"/>
                </a:lnTo>
                <a:lnTo>
                  <a:pt x="3678519" y="0"/>
                </a:lnTo>
                <a:lnTo>
                  <a:pt x="2304068" y="2165488"/>
                </a:lnTo>
                <a:lnTo>
                  <a:pt x="0" y="2168675"/>
                </a:lnTo>
                <a:close/>
              </a:path>
            </a:pathLst>
          </a:custGeom>
          <a:solidFill>
            <a:srgbClr val="EE6E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riangle 73">
            <a:extLst>
              <a:ext uri="{FF2B5EF4-FFF2-40B4-BE49-F238E27FC236}">
                <a16:creationId xmlns:a16="http://schemas.microsoft.com/office/drawing/2014/main" id="{82F86302-B73E-1748-9D51-6C8FE1FA7ED4}"/>
              </a:ext>
            </a:extLst>
          </p:cNvPr>
          <p:cNvSpPr/>
          <p:nvPr userDrawn="1"/>
        </p:nvSpPr>
        <p:spPr>
          <a:xfrm rot="10800000">
            <a:off x="10323251" y="1424672"/>
            <a:ext cx="2458387" cy="2119299"/>
          </a:xfrm>
          <a:prstGeom prst="triangle">
            <a:avLst/>
          </a:prstGeom>
          <a:solidFill>
            <a:srgbClr val="D64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Parallelogram 5">
            <a:extLst>
              <a:ext uri="{FF2B5EF4-FFF2-40B4-BE49-F238E27FC236}">
                <a16:creationId xmlns:a16="http://schemas.microsoft.com/office/drawing/2014/main" id="{49AF8A4A-BEEF-CD44-B91E-1344E0660EE1}"/>
              </a:ext>
            </a:extLst>
          </p:cNvPr>
          <p:cNvSpPr/>
          <p:nvPr userDrawn="1"/>
        </p:nvSpPr>
        <p:spPr>
          <a:xfrm rot="10800000" flipH="1">
            <a:off x="9920016" y="-140044"/>
            <a:ext cx="3678519" cy="1588206"/>
          </a:xfrm>
          <a:custGeom>
            <a:avLst/>
            <a:gdLst>
              <a:gd name="connsiteX0" fmla="*/ 0 w 2825646"/>
              <a:gd name="connsiteY0" fmla="*/ 2124546 h 2124546"/>
              <a:gd name="connsiteX1" fmla="*/ 531137 w 2825646"/>
              <a:gd name="connsiteY1" fmla="*/ 0 h 2124546"/>
              <a:gd name="connsiteX2" fmla="*/ 2825646 w 2825646"/>
              <a:gd name="connsiteY2" fmla="*/ 0 h 2124546"/>
              <a:gd name="connsiteX3" fmla="*/ 2294510 w 2825646"/>
              <a:gd name="connsiteY3" fmla="*/ 2124546 h 2124546"/>
              <a:gd name="connsiteX4" fmla="*/ 0 w 2825646"/>
              <a:gd name="connsiteY4" fmla="*/ 2124546 h 2124546"/>
              <a:gd name="connsiteX0" fmla="*/ 0 w 3522689"/>
              <a:gd name="connsiteY0" fmla="*/ 2124546 h 2124546"/>
              <a:gd name="connsiteX1" fmla="*/ 531137 w 3522689"/>
              <a:gd name="connsiteY1" fmla="*/ 0 h 2124546"/>
              <a:gd name="connsiteX2" fmla="*/ 3522689 w 3522689"/>
              <a:gd name="connsiteY2" fmla="*/ 14990 h 2124546"/>
              <a:gd name="connsiteX3" fmla="*/ 2294510 w 3522689"/>
              <a:gd name="connsiteY3" fmla="*/ 2124546 h 2124546"/>
              <a:gd name="connsiteX4" fmla="*/ 0 w 3522689"/>
              <a:gd name="connsiteY4" fmla="*/ 2124546 h 2124546"/>
              <a:gd name="connsiteX0" fmla="*/ 0 w 3522689"/>
              <a:gd name="connsiteY0" fmla="*/ 2117051 h 2117051"/>
              <a:gd name="connsiteX1" fmla="*/ 1160724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22689"/>
              <a:gd name="connsiteY0" fmla="*/ 2109556 h 2109556"/>
              <a:gd name="connsiteX1" fmla="*/ 1505498 w 3522689"/>
              <a:gd name="connsiteY1" fmla="*/ 7495 h 2109556"/>
              <a:gd name="connsiteX2" fmla="*/ 3522689 w 3522689"/>
              <a:gd name="connsiteY2" fmla="*/ 0 h 2109556"/>
              <a:gd name="connsiteX3" fmla="*/ 2294510 w 3522689"/>
              <a:gd name="connsiteY3" fmla="*/ 2109556 h 2109556"/>
              <a:gd name="connsiteX4" fmla="*/ 0 w 3522689"/>
              <a:gd name="connsiteY4" fmla="*/ 2109556 h 2109556"/>
              <a:gd name="connsiteX0" fmla="*/ 0 w 3522689"/>
              <a:gd name="connsiteY0" fmla="*/ 2117051 h 2117051"/>
              <a:gd name="connsiteX1" fmla="*/ 1228180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32469"/>
              <a:gd name="connsiteY0" fmla="*/ 2124225 h 2124225"/>
              <a:gd name="connsiteX1" fmla="*/ 1228180 w 3532469"/>
              <a:gd name="connsiteY1" fmla="*/ 7174 h 2124225"/>
              <a:gd name="connsiteX2" fmla="*/ 3532469 w 3532469"/>
              <a:gd name="connsiteY2" fmla="*/ 0 h 2124225"/>
              <a:gd name="connsiteX3" fmla="*/ 2294510 w 3532469"/>
              <a:gd name="connsiteY3" fmla="*/ 2124225 h 2124225"/>
              <a:gd name="connsiteX4" fmla="*/ 0 w 3532469"/>
              <a:gd name="connsiteY4" fmla="*/ 2124225 h 2124225"/>
              <a:gd name="connsiteX0" fmla="*/ 0 w 3532469"/>
              <a:gd name="connsiteY0" fmla="*/ 2124225 h 2124225"/>
              <a:gd name="connsiteX1" fmla="*/ 1228180 w 3532469"/>
              <a:gd name="connsiteY1" fmla="*/ 7174 h 2124225"/>
              <a:gd name="connsiteX2" fmla="*/ 3532469 w 3532469"/>
              <a:gd name="connsiteY2" fmla="*/ 0 h 2124225"/>
              <a:gd name="connsiteX3" fmla="*/ 2304068 w 3532469"/>
              <a:gd name="connsiteY3" fmla="*/ 2121038 h 2124225"/>
              <a:gd name="connsiteX4" fmla="*/ 0 w 3532469"/>
              <a:gd name="connsiteY4" fmla="*/ 2124225 h 2124225"/>
              <a:gd name="connsiteX0" fmla="*/ 0 w 3532469"/>
              <a:gd name="connsiteY0" fmla="*/ 2142451 h 2142451"/>
              <a:gd name="connsiteX1" fmla="*/ 440780 w 3532469"/>
              <a:gd name="connsiteY1" fmla="*/ 0 h 2142451"/>
              <a:gd name="connsiteX2" fmla="*/ 3532469 w 3532469"/>
              <a:gd name="connsiteY2" fmla="*/ 18226 h 2142451"/>
              <a:gd name="connsiteX3" fmla="*/ 2304068 w 3532469"/>
              <a:gd name="connsiteY3" fmla="*/ 2139264 h 2142451"/>
              <a:gd name="connsiteX4" fmla="*/ 0 w 3532469"/>
              <a:gd name="connsiteY4" fmla="*/ 2142451 h 2142451"/>
              <a:gd name="connsiteX0" fmla="*/ 0 w 3532469"/>
              <a:gd name="connsiteY0" fmla="*/ 2124225 h 2124225"/>
              <a:gd name="connsiteX1" fmla="*/ 834480 w 3532469"/>
              <a:gd name="connsiteY1" fmla="*/ 3999 h 2124225"/>
              <a:gd name="connsiteX2" fmla="*/ 3532469 w 3532469"/>
              <a:gd name="connsiteY2" fmla="*/ 0 h 2124225"/>
              <a:gd name="connsiteX3" fmla="*/ 2304068 w 3532469"/>
              <a:gd name="connsiteY3" fmla="*/ 2121038 h 2124225"/>
              <a:gd name="connsiteX4" fmla="*/ 0 w 3532469"/>
              <a:gd name="connsiteY4" fmla="*/ 2124225 h 2124225"/>
              <a:gd name="connsiteX0" fmla="*/ 0 w 3532469"/>
              <a:gd name="connsiteY0" fmla="*/ 2120226 h 2120226"/>
              <a:gd name="connsiteX1" fmla="*/ 834480 w 3532469"/>
              <a:gd name="connsiteY1" fmla="*/ 0 h 2120226"/>
              <a:gd name="connsiteX2" fmla="*/ 3532469 w 3532469"/>
              <a:gd name="connsiteY2" fmla="*/ 8701 h 2120226"/>
              <a:gd name="connsiteX3" fmla="*/ 2304068 w 3532469"/>
              <a:gd name="connsiteY3" fmla="*/ 2117039 h 2120226"/>
              <a:gd name="connsiteX4" fmla="*/ 0 w 3532469"/>
              <a:gd name="connsiteY4" fmla="*/ 2120226 h 2120226"/>
              <a:gd name="connsiteX0" fmla="*/ 0 w 3678519"/>
              <a:gd name="connsiteY0" fmla="*/ 2168675 h 2168675"/>
              <a:gd name="connsiteX1" fmla="*/ 834480 w 3678519"/>
              <a:gd name="connsiteY1" fmla="*/ 48449 h 2168675"/>
              <a:gd name="connsiteX2" fmla="*/ 3678519 w 3678519"/>
              <a:gd name="connsiteY2" fmla="*/ 0 h 2168675"/>
              <a:gd name="connsiteX3" fmla="*/ 2304068 w 3678519"/>
              <a:gd name="connsiteY3" fmla="*/ 2165488 h 2168675"/>
              <a:gd name="connsiteX4" fmla="*/ 0 w 3678519"/>
              <a:gd name="connsiteY4" fmla="*/ 2168675 h 2168675"/>
              <a:gd name="connsiteX0" fmla="*/ 0 w 3678519"/>
              <a:gd name="connsiteY0" fmla="*/ 2168675 h 2168675"/>
              <a:gd name="connsiteX1" fmla="*/ 751930 w 3678519"/>
              <a:gd name="connsiteY1" fmla="*/ 3999 h 2168675"/>
              <a:gd name="connsiteX2" fmla="*/ 3678519 w 3678519"/>
              <a:gd name="connsiteY2" fmla="*/ 0 h 2168675"/>
              <a:gd name="connsiteX3" fmla="*/ 2304068 w 3678519"/>
              <a:gd name="connsiteY3" fmla="*/ 2165488 h 2168675"/>
              <a:gd name="connsiteX4" fmla="*/ 0 w 3678519"/>
              <a:gd name="connsiteY4" fmla="*/ 2168675 h 216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8519" h="2168675">
                <a:moveTo>
                  <a:pt x="0" y="2168675"/>
                </a:moveTo>
                <a:lnTo>
                  <a:pt x="751930" y="3999"/>
                </a:lnTo>
                <a:lnTo>
                  <a:pt x="3678519" y="0"/>
                </a:lnTo>
                <a:lnTo>
                  <a:pt x="2304068" y="2165488"/>
                </a:lnTo>
                <a:lnTo>
                  <a:pt x="0" y="2168675"/>
                </a:lnTo>
                <a:close/>
              </a:path>
            </a:pathLst>
          </a:custGeom>
          <a:solidFill>
            <a:srgbClr val="EE6E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riangle 54">
            <a:extLst>
              <a:ext uri="{FF2B5EF4-FFF2-40B4-BE49-F238E27FC236}">
                <a16:creationId xmlns:a16="http://schemas.microsoft.com/office/drawing/2014/main" id="{0B21B5C9-32D5-B346-AA4E-DEC156BAB43B}"/>
              </a:ext>
            </a:extLst>
          </p:cNvPr>
          <p:cNvSpPr/>
          <p:nvPr userDrawn="1"/>
        </p:nvSpPr>
        <p:spPr>
          <a:xfrm>
            <a:off x="8875689" y="4274789"/>
            <a:ext cx="2458387" cy="2119299"/>
          </a:xfrm>
          <a:prstGeom prst="triangle">
            <a:avLst/>
          </a:prstGeom>
          <a:solidFill>
            <a:srgbClr val="E555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riangle 51">
            <a:extLst>
              <a:ext uri="{FF2B5EF4-FFF2-40B4-BE49-F238E27FC236}">
                <a16:creationId xmlns:a16="http://schemas.microsoft.com/office/drawing/2014/main" id="{49A16F52-E94C-9748-99F3-DC4EA23BEB24}"/>
              </a:ext>
            </a:extLst>
          </p:cNvPr>
          <p:cNvSpPr/>
          <p:nvPr userDrawn="1"/>
        </p:nvSpPr>
        <p:spPr>
          <a:xfrm>
            <a:off x="7448314" y="935962"/>
            <a:ext cx="2458387" cy="2119299"/>
          </a:xfrm>
          <a:prstGeom prst="triangle">
            <a:avLst/>
          </a:prstGeom>
          <a:solidFill>
            <a:srgbClr val="D64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riangle 56">
            <a:extLst>
              <a:ext uri="{FF2B5EF4-FFF2-40B4-BE49-F238E27FC236}">
                <a16:creationId xmlns:a16="http://schemas.microsoft.com/office/drawing/2014/main" id="{C3DC9490-5097-B74C-B87B-37BD13C17DAF}"/>
              </a:ext>
            </a:extLst>
          </p:cNvPr>
          <p:cNvSpPr/>
          <p:nvPr userDrawn="1"/>
        </p:nvSpPr>
        <p:spPr>
          <a:xfrm rot="10800000">
            <a:off x="9820791" y="4190898"/>
            <a:ext cx="2458387" cy="2119299"/>
          </a:xfrm>
          <a:prstGeom prst="triangle">
            <a:avLst/>
          </a:prstGeom>
          <a:solidFill>
            <a:srgbClr val="D243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p:cNvSpPr>
            <a:spLocks noGrp="1"/>
          </p:cNvSpPr>
          <p:nvPr>
            <p:ph sz="half" idx="2"/>
          </p:nvPr>
        </p:nvSpPr>
        <p:spPr>
          <a:xfrm>
            <a:off x="839789" y="2505074"/>
            <a:ext cx="5983649" cy="333202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itle 1">
            <a:extLst>
              <a:ext uri="{FF2B5EF4-FFF2-40B4-BE49-F238E27FC236}">
                <a16:creationId xmlns:a16="http://schemas.microsoft.com/office/drawing/2014/main" id="{AEDA0DB6-1402-4346-B9E3-3EB7E29A5141}"/>
              </a:ext>
            </a:extLst>
          </p:cNvPr>
          <p:cNvSpPr>
            <a:spLocks noGrp="1"/>
          </p:cNvSpPr>
          <p:nvPr>
            <p:ph type="title" hasCustomPrompt="1"/>
          </p:nvPr>
        </p:nvSpPr>
        <p:spPr>
          <a:xfrm>
            <a:off x="839788" y="759759"/>
            <a:ext cx="5983650" cy="930929"/>
          </a:xfrm>
          <a:prstGeom prst="rect">
            <a:avLst/>
          </a:prstGeom>
        </p:spPr>
        <p:txBody>
          <a:bodyPr/>
          <a:lstStyle>
            <a:lvl1pPr>
              <a:defRPr sz="3600" b="1">
                <a:solidFill>
                  <a:srgbClr val="00476B"/>
                </a:solidFill>
                <a:latin typeface="+mn-lt"/>
              </a:defRPr>
            </a:lvl1pPr>
          </a:lstStyle>
          <a:p>
            <a:r>
              <a:rPr lang="en-US" dirty="0"/>
              <a:t>CLICK TO EDIT</a:t>
            </a:r>
            <a:br>
              <a:rPr lang="en-US" dirty="0"/>
            </a:br>
            <a:r>
              <a:rPr lang="en-US" dirty="0"/>
              <a:t>MASTER TEXT STYLE</a:t>
            </a:r>
          </a:p>
        </p:txBody>
      </p:sp>
      <p:sp>
        <p:nvSpPr>
          <p:cNvPr id="21" name="Text Placeholder 2">
            <a:extLst>
              <a:ext uri="{FF2B5EF4-FFF2-40B4-BE49-F238E27FC236}">
                <a16:creationId xmlns:a16="http://schemas.microsoft.com/office/drawing/2014/main" id="{CD4FE211-E787-C44C-BC47-B6A27A956630}"/>
              </a:ext>
            </a:extLst>
          </p:cNvPr>
          <p:cNvSpPr>
            <a:spLocks noGrp="1"/>
          </p:cNvSpPr>
          <p:nvPr>
            <p:ph type="body" idx="1"/>
          </p:nvPr>
        </p:nvSpPr>
        <p:spPr>
          <a:xfrm>
            <a:off x="839789" y="1753299"/>
            <a:ext cx="5983649" cy="687897"/>
          </a:xfrm>
          <a:prstGeom prst="rect">
            <a:avLst/>
          </a:prstGeom>
        </p:spPr>
        <p:txBody>
          <a:bodyPr anchor="t"/>
          <a:lstStyle>
            <a:lvl1pPr marL="0" indent="0">
              <a:buNone/>
              <a:defRPr sz="2400" b="1">
                <a:solidFill>
                  <a:srgbClr val="00476B"/>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Edit Master text styles</a:t>
            </a:r>
          </a:p>
        </p:txBody>
      </p:sp>
      <p:sp>
        <p:nvSpPr>
          <p:cNvPr id="49" name="Parallelogram 5">
            <a:extLst>
              <a:ext uri="{FF2B5EF4-FFF2-40B4-BE49-F238E27FC236}">
                <a16:creationId xmlns:a16="http://schemas.microsoft.com/office/drawing/2014/main" id="{1A74051D-A85D-8A4A-95EA-1453CCF44528}"/>
              </a:ext>
            </a:extLst>
          </p:cNvPr>
          <p:cNvSpPr/>
          <p:nvPr userDrawn="1"/>
        </p:nvSpPr>
        <p:spPr>
          <a:xfrm rot="10800000" flipH="1">
            <a:off x="7259194" y="2883242"/>
            <a:ext cx="3678519" cy="1588206"/>
          </a:xfrm>
          <a:custGeom>
            <a:avLst/>
            <a:gdLst>
              <a:gd name="connsiteX0" fmla="*/ 0 w 2825646"/>
              <a:gd name="connsiteY0" fmla="*/ 2124546 h 2124546"/>
              <a:gd name="connsiteX1" fmla="*/ 531137 w 2825646"/>
              <a:gd name="connsiteY1" fmla="*/ 0 h 2124546"/>
              <a:gd name="connsiteX2" fmla="*/ 2825646 w 2825646"/>
              <a:gd name="connsiteY2" fmla="*/ 0 h 2124546"/>
              <a:gd name="connsiteX3" fmla="*/ 2294510 w 2825646"/>
              <a:gd name="connsiteY3" fmla="*/ 2124546 h 2124546"/>
              <a:gd name="connsiteX4" fmla="*/ 0 w 2825646"/>
              <a:gd name="connsiteY4" fmla="*/ 2124546 h 2124546"/>
              <a:gd name="connsiteX0" fmla="*/ 0 w 3522689"/>
              <a:gd name="connsiteY0" fmla="*/ 2124546 h 2124546"/>
              <a:gd name="connsiteX1" fmla="*/ 531137 w 3522689"/>
              <a:gd name="connsiteY1" fmla="*/ 0 h 2124546"/>
              <a:gd name="connsiteX2" fmla="*/ 3522689 w 3522689"/>
              <a:gd name="connsiteY2" fmla="*/ 14990 h 2124546"/>
              <a:gd name="connsiteX3" fmla="*/ 2294510 w 3522689"/>
              <a:gd name="connsiteY3" fmla="*/ 2124546 h 2124546"/>
              <a:gd name="connsiteX4" fmla="*/ 0 w 3522689"/>
              <a:gd name="connsiteY4" fmla="*/ 2124546 h 2124546"/>
              <a:gd name="connsiteX0" fmla="*/ 0 w 3522689"/>
              <a:gd name="connsiteY0" fmla="*/ 2117051 h 2117051"/>
              <a:gd name="connsiteX1" fmla="*/ 1160724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22689"/>
              <a:gd name="connsiteY0" fmla="*/ 2109556 h 2109556"/>
              <a:gd name="connsiteX1" fmla="*/ 1505498 w 3522689"/>
              <a:gd name="connsiteY1" fmla="*/ 7495 h 2109556"/>
              <a:gd name="connsiteX2" fmla="*/ 3522689 w 3522689"/>
              <a:gd name="connsiteY2" fmla="*/ 0 h 2109556"/>
              <a:gd name="connsiteX3" fmla="*/ 2294510 w 3522689"/>
              <a:gd name="connsiteY3" fmla="*/ 2109556 h 2109556"/>
              <a:gd name="connsiteX4" fmla="*/ 0 w 3522689"/>
              <a:gd name="connsiteY4" fmla="*/ 2109556 h 2109556"/>
              <a:gd name="connsiteX0" fmla="*/ 0 w 3522689"/>
              <a:gd name="connsiteY0" fmla="*/ 2117051 h 2117051"/>
              <a:gd name="connsiteX1" fmla="*/ 1228180 w 3522689"/>
              <a:gd name="connsiteY1" fmla="*/ 0 h 2117051"/>
              <a:gd name="connsiteX2" fmla="*/ 3522689 w 3522689"/>
              <a:gd name="connsiteY2" fmla="*/ 7495 h 2117051"/>
              <a:gd name="connsiteX3" fmla="*/ 2294510 w 3522689"/>
              <a:gd name="connsiteY3" fmla="*/ 2117051 h 2117051"/>
              <a:gd name="connsiteX4" fmla="*/ 0 w 3522689"/>
              <a:gd name="connsiteY4" fmla="*/ 2117051 h 2117051"/>
              <a:gd name="connsiteX0" fmla="*/ 0 w 3532469"/>
              <a:gd name="connsiteY0" fmla="*/ 2124225 h 2124225"/>
              <a:gd name="connsiteX1" fmla="*/ 1228180 w 3532469"/>
              <a:gd name="connsiteY1" fmla="*/ 7174 h 2124225"/>
              <a:gd name="connsiteX2" fmla="*/ 3532469 w 3532469"/>
              <a:gd name="connsiteY2" fmla="*/ 0 h 2124225"/>
              <a:gd name="connsiteX3" fmla="*/ 2294510 w 3532469"/>
              <a:gd name="connsiteY3" fmla="*/ 2124225 h 2124225"/>
              <a:gd name="connsiteX4" fmla="*/ 0 w 3532469"/>
              <a:gd name="connsiteY4" fmla="*/ 2124225 h 2124225"/>
              <a:gd name="connsiteX0" fmla="*/ 0 w 3532469"/>
              <a:gd name="connsiteY0" fmla="*/ 2124225 h 2124225"/>
              <a:gd name="connsiteX1" fmla="*/ 1228180 w 3532469"/>
              <a:gd name="connsiteY1" fmla="*/ 7174 h 2124225"/>
              <a:gd name="connsiteX2" fmla="*/ 3532469 w 3532469"/>
              <a:gd name="connsiteY2" fmla="*/ 0 h 2124225"/>
              <a:gd name="connsiteX3" fmla="*/ 2304068 w 3532469"/>
              <a:gd name="connsiteY3" fmla="*/ 2121038 h 2124225"/>
              <a:gd name="connsiteX4" fmla="*/ 0 w 3532469"/>
              <a:gd name="connsiteY4" fmla="*/ 2124225 h 2124225"/>
              <a:gd name="connsiteX0" fmla="*/ 0 w 3532469"/>
              <a:gd name="connsiteY0" fmla="*/ 2142451 h 2142451"/>
              <a:gd name="connsiteX1" fmla="*/ 440780 w 3532469"/>
              <a:gd name="connsiteY1" fmla="*/ 0 h 2142451"/>
              <a:gd name="connsiteX2" fmla="*/ 3532469 w 3532469"/>
              <a:gd name="connsiteY2" fmla="*/ 18226 h 2142451"/>
              <a:gd name="connsiteX3" fmla="*/ 2304068 w 3532469"/>
              <a:gd name="connsiteY3" fmla="*/ 2139264 h 2142451"/>
              <a:gd name="connsiteX4" fmla="*/ 0 w 3532469"/>
              <a:gd name="connsiteY4" fmla="*/ 2142451 h 2142451"/>
              <a:gd name="connsiteX0" fmla="*/ 0 w 3532469"/>
              <a:gd name="connsiteY0" fmla="*/ 2124225 h 2124225"/>
              <a:gd name="connsiteX1" fmla="*/ 834480 w 3532469"/>
              <a:gd name="connsiteY1" fmla="*/ 3999 h 2124225"/>
              <a:gd name="connsiteX2" fmla="*/ 3532469 w 3532469"/>
              <a:gd name="connsiteY2" fmla="*/ 0 h 2124225"/>
              <a:gd name="connsiteX3" fmla="*/ 2304068 w 3532469"/>
              <a:gd name="connsiteY3" fmla="*/ 2121038 h 2124225"/>
              <a:gd name="connsiteX4" fmla="*/ 0 w 3532469"/>
              <a:gd name="connsiteY4" fmla="*/ 2124225 h 2124225"/>
              <a:gd name="connsiteX0" fmla="*/ 0 w 3532469"/>
              <a:gd name="connsiteY0" fmla="*/ 2120226 h 2120226"/>
              <a:gd name="connsiteX1" fmla="*/ 834480 w 3532469"/>
              <a:gd name="connsiteY1" fmla="*/ 0 h 2120226"/>
              <a:gd name="connsiteX2" fmla="*/ 3532469 w 3532469"/>
              <a:gd name="connsiteY2" fmla="*/ 8701 h 2120226"/>
              <a:gd name="connsiteX3" fmla="*/ 2304068 w 3532469"/>
              <a:gd name="connsiteY3" fmla="*/ 2117039 h 2120226"/>
              <a:gd name="connsiteX4" fmla="*/ 0 w 3532469"/>
              <a:gd name="connsiteY4" fmla="*/ 2120226 h 2120226"/>
              <a:gd name="connsiteX0" fmla="*/ 0 w 3678519"/>
              <a:gd name="connsiteY0" fmla="*/ 2168675 h 2168675"/>
              <a:gd name="connsiteX1" fmla="*/ 834480 w 3678519"/>
              <a:gd name="connsiteY1" fmla="*/ 48449 h 2168675"/>
              <a:gd name="connsiteX2" fmla="*/ 3678519 w 3678519"/>
              <a:gd name="connsiteY2" fmla="*/ 0 h 2168675"/>
              <a:gd name="connsiteX3" fmla="*/ 2304068 w 3678519"/>
              <a:gd name="connsiteY3" fmla="*/ 2165488 h 2168675"/>
              <a:gd name="connsiteX4" fmla="*/ 0 w 3678519"/>
              <a:gd name="connsiteY4" fmla="*/ 2168675 h 2168675"/>
              <a:gd name="connsiteX0" fmla="*/ 0 w 3678519"/>
              <a:gd name="connsiteY0" fmla="*/ 2168675 h 2168675"/>
              <a:gd name="connsiteX1" fmla="*/ 751930 w 3678519"/>
              <a:gd name="connsiteY1" fmla="*/ 3999 h 2168675"/>
              <a:gd name="connsiteX2" fmla="*/ 3678519 w 3678519"/>
              <a:gd name="connsiteY2" fmla="*/ 0 h 2168675"/>
              <a:gd name="connsiteX3" fmla="*/ 2304068 w 3678519"/>
              <a:gd name="connsiteY3" fmla="*/ 2165488 h 2168675"/>
              <a:gd name="connsiteX4" fmla="*/ 0 w 3678519"/>
              <a:gd name="connsiteY4" fmla="*/ 2168675 h 2168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8519" h="2168675">
                <a:moveTo>
                  <a:pt x="0" y="2168675"/>
                </a:moveTo>
                <a:lnTo>
                  <a:pt x="751930" y="3999"/>
                </a:lnTo>
                <a:lnTo>
                  <a:pt x="3678519" y="0"/>
                </a:lnTo>
                <a:lnTo>
                  <a:pt x="2304068" y="2165488"/>
                </a:lnTo>
                <a:lnTo>
                  <a:pt x="0" y="2168675"/>
                </a:lnTo>
                <a:close/>
              </a:path>
            </a:pathLst>
          </a:custGeom>
          <a:solidFill>
            <a:srgbClr val="EE6E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riangle 53">
            <a:extLst>
              <a:ext uri="{FF2B5EF4-FFF2-40B4-BE49-F238E27FC236}">
                <a16:creationId xmlns:a16="http://schemas.microsoft.com/office/drawing/2014/main" id="{4FC18B34-A698-FF42-8161-E2D4DB413345}"/>
              </a:ext>
            </a:extLst>
          </p:cNvPr>
          <p:cNvSpPr/>
          <p:nvPr userDrawn="1"/>
        </p:nvSpPr>
        <p:spPr>
          <a:xfrm rot="10800000">
            <a:off x="8274272" y="-132337"/>
            <a:ext cx="2458387" cy="2119299"/>
          </a:xfrm>
          <a:prstGeom prst="triangle">
            <a:avLst/>
          </a:prstGeom>
          <a:solidFill>
            <a:srgbClr val="D73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8" name="Picture 57">
            <a:extLst>
              <a:ext uri="{FF2B5EF4-FFF2-40B4-BE49-F238E27FC236}">
                <a16:creationId xmlns:a16="http://schemas.microsoft.com/office/drawing/2014/main" id="{56F9F6A7-C035-6A47-8550-033E1E16DDAA}"/>
              </a:ext>
            </a:extLst>
          </p:cNvPr>
          <p:cNvPicPr>
            <a:picLocks noChangeAspect="1"/>
          </p:cNvPicPr>
          <p:nvPr userDrawn="1"/>
        </p:nvPicPr>
        <p:blipFill>
          <a:blip r:embed="rId2"/>
          <a:stretch>
            <a:fillRect/>
          </a:stretch>
        </p:blipFill>
        <p:spPr>
          <a:xfrm>
            <a:off x="1659532" y="6358481"/>
            <a:ext cx="10565526" cy="599733"/>
          </a:xfrm>
          <a:prstGeom prst="rect">
            <a:avLst/>
          </a:prstGeom>
        </p:spPr>
      </p:pic>
      <p:sp>
        <p:nvSpPr>
          <p:cNvPr id="70" name="Rectangle 69">
            <a:extLst>
              <a:ext uri="{FF2B5EF4-FFF2-40B4-BE49-F238E27FC236}">
                <a16:creationId xmlns:a16="http://schemas.microsoft.com/office/drawing/2014/main" id="{546183F4-4D67-AB47-B83B-E34D385985A2}"/>
              </a:ext>
            </a:extLst>
          </p:cNvPr>
          <p:cNvSpPr/>
          <p:nvPr userDrawn="1"/>
        </p:nvSpPr>
        <p:spPr>
          <a:xfrm>
            <a:off x="8104027" y="417640"/>
            <a:ext cx="2628632" cy="2067961"/>
          </a:xfrm>
          <a:prstGeom prst="rect">
            <a:avLst/>
          </a:prstGeom>
          <a:solidFill>
            <a:srgbClr val="E754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2FF1D6FA-2328-4045-BB09-273437CB8B3F}"/>
              </a:ext>
            </a:extLst>
          </p:cNvPr>
          <p:cNvSpPr/>
          <p:nvPr userDrawn="1"/>
        </p:nvSpPr>
        <p:spPr>
          <a:xfrm>
            <a:off x="8861404" y="2362020"/>
            <a:ext cx="2697214" cy="2186364"/>
          </a:xfrm>
          <a:prstGeom prst="rect">
            <a:avLst/>
          </a:prstGeom>
          <a:solidFill>
            <a:srgbClr val="D73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Picture Placeholder 2">
            <a:extLst>
              <a:ext uri="{FF2B5EF4-FFF2-40B4-BE49-F238E27FC236}">
                <a16:creationId xmlns:a16="http://schemas.microsoft.com/office/drawing/2014/main" id="{077E9C93-73A1-A043-9391-24FBB68F9E9E}"/>
              </a:ext>
            </a:extLst>
          </p:cNvPr>
          <p:cNvSpPr>
            <a:spLocks noGrp="1" noChangeAspect="1"/>
          </p:cNvSpPr>
          <p:nvPr>
            <p:ph type="pic" idx="16"/>
          </p:nvPr>
        </p:nvSpPr>
        <p:spPr>
          <a:xfrm>
            <a:off x="8074552" y="389107"/>
            <a:ext cx="2658108" cy="2144750"/>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82" name="Picture Placeholder 2">
            <a:extLst>
              <a:ext uri="{FF2B5EF4-FFF2-40B4-BE49-F238E27FC236}">
                <a16:creationId xmlns:a16="http://schemas.microsoft.com/office/drawing/2014/main" id="{4B4AAE17-6C42-2041-8ACB-835FBD1A1034}"/>
              </a:ext>
            </a:extLst>
          </p:cNvPr>
          <p:cNvSpPr>
            <a:spLocks noGrp="1" noChangeAspect="1"/>
          </p:cNvSpPr>
          <p:nvPr>
            <p:ph type="pic" idx="17"/>
          </p:nvPr>
        </p:nvSpPr>
        <p:spPr>
          <a:xfrm>
            <a:off x="8797948" y="2306041"/>
            <a:ext cx="2892447" cy="2281320"/>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pic>
        <p:nvPicPr>
          <p:cNvPr id="23" name="Picture 22">
            <a:extLst>
              <a:ext uri="{FF2B5EF4-FFF2-40B4-BE49-F238E27FC236}">
                <a16:creationId xmlns:a16="http://schemas.microsoft.com/office/drawing/2014/main" id="{BDD98AB2-1E33-40FD-A797-5662A80AEF55}"/>
              </a:ext>
            </a:extLst>
          </p:cNvPr>
          <p:cNvPicPr>
            <a:picLocks noChangeAspect="1"/>
          </p:cNvPicPr>
          <p:nvPr userDrawn="1"/>
        </p:nvPicPr>
        <p:blipFill>
          <a:blip r:embed="rId3"/>
          <a:stretch>
            <a:fillRect/>
          </a:stretch>
        </p:blipFill>
        <p:spPr>
          <a:xfrm>
            <a:off x="140274" y="6217920"/>
            <a:ext cx="1420742" cy="640080"/>
          </a:xfrm>
          <a:prstGeom prst="rect">
            <a:avLst/>
          </a:prstGeom>
        </p:spPr>
      </p:pic>
    </p:spTree>
    <p:extLst>
      <p:ext uri="{BB962C8B-B14F-4D97-AF65-F5344CB8AC3E}">
        <p14:creationId xmlns:p14="http://schemas.microsoft.com/office/powerpoint/2010/main" val="2643374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mber Photos">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76924" y="1848969"/>
            <a:ext cx="3012882" cy="511544"/>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12" name="Picture Placeholder 2">
            <a:extLst>
              <a:ext uri="{FF2B5EF4-FFF2-40B4-BE49-F238E27FC236}">
                <a16:creationId xmlns:a16="http://schemas.microsoft.com/office/drawing/2014/main" id="{9E17EBC2-312E-B647-B299-E1EA241E57EA}"/>
              </a:ext>
            </a:extLst>
          </p:cNvPr>
          <p:cNvSpPr>
            <a:spLocks noGrp="1" noChangeAspect="1"/>
          </p:cNvSpPr>
          <p:nvPr>
            <p:ph type="pic" idx="10"/>
          </p:nvPr>
        </p:nvSpPr>
        <p:spPr>
          <a:xfrm>
            <a:off x="997755" y="1848969"/>
            <a:ext cx="1754084" cy="1731304"/>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14" name="Text Placeholder 2">
            <a:extLst>
              <a:ext uri="{FF2B5EF4-FFF2-40B4-BE49-F238E27FC236}">
                <a16:creationId xmlns:a16="http://schemas.microsoft.com/office/drawing/2014/main" id="{36791EF5-B86C-EB49-8939-EB09CDCBDAA5}"/>
              </a:ext>
            </a:extLst>
          </p:cNvPr>
          <p:cNvSpPr>
            <a:spLocks noGrp="1"/>
          </p:cNvSpPr>
          <p:nvPr>
            <p:ph type="body" idx="13"/>
          </p:nvPr>
        </p:nvSpPr>
        <p:spPr>
          <a:xfrm>
            <a:off x="2876925" y="2360513"/>
            <a:ext cx="3039806" cy="1219760"/>
          </a:xfrm>
          <a:prstGeom prst="rect">
            <a:avLst/>
          </a:prstGeom>
        </p:spPr>
        <p:txBody>
          <a:bodyPr/>
          <a:lstStyle>
            <a:lvl1pPr marL="0" indent="0">
              <a:buNone/>
              <a:defRPr sz="16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15" name="Title 1">
            <a:extLst>
              <a:ext uri="{FF2B5EF4-FFF2-40B4-BE49-F238E27FC236}">
                <a16:creationId xmlns:a16="http://schemas.microsoft.com/office/drawing/2014/main" id="{550F263D-8CED-854A-A86D-979FDDC760E9}"/>
              </a:ext>
            </a:extLst>
          </p:cNvPr>
          <p:cNvSpPr>
            <a:spLocks noGrp="1"/>
          </p:cNvSpPr>
          <p:nvPr>
            <p:ph type="title" hasCustomPrompt="1"/>
          </p:nvPr>
        </p:nvSpPr>
        <p:spPr>
          <a:xfrm>
            <a:off x="1535644" y="572337"/>
            <a:ext cx="9255621" cy="695606"/>
          </a:xfrm>
          <a:prstGeom prst="rect">
            <a:avLst/>
          </a:prstGeom>
        </p:spPr>
        <p:txBody>
          <a:bodyPr/>
          <a:lstStyle>
            <a:lvl1pPr algn="ctr">
              <a:defRPr b="1">
                <a:solidFill>
                  <a:srgbClr val="00476B"/>
                </a:solidFill>
                <a:latin typeface="+mn-lt"/>
              </a:defRPr>
            </a:lvl1pPr>
          </a:lstStyle>
          <a:p>
            <a:r>
              <a:rPr lang="en-US" dirty="0"/>
              <a:t>CLICK TO EDIT MASTER TEXT STYLE</a:t>
            </a:r>
          </a:p>
        </p:txBody>
      </p:sp>
      <p:sp>
        <p:nvSpPr>
          <p:cNvPr id="16" name="Text Placeholder 2">
            <a:extLst>
              <a:ext uri="{FF2B5EF4-FFF2-40B4-BE49-F238E27FC236}">
                <a16:creationId xmlns:a16="http://schemas.microsoft.com/office/drawing/2014/main" id="{5DF6A81C-7191-604D-820D-F5715EB233B2}"/>
              </a:ext>
            </a:extLst>
          </p:cNvPr>
          <p:cNvSpPr>
            <a:spLocks noGrp="1"/>
          </p:cNvSpPr>
          <p:nvPr>
            <p:ph type="body" idx="14"/>
          </p:nvPr>
        </p:nvSpPr>
        <p:spPr>
          <a:xfrm>
            <a:off x="8119036" y="1848969"/>
            <a:ext cx="3012882" cy="511544"/>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17" name="Picture Placeholder 2">
            <a:extLst>
              <a:ext uri="{FF2B5EF4-FFF2-40B4-BE49-F238E27FC236}">
                <a16:creationId xmlns:a16="http://schemas.microsoft.com/office/drawing/2014/main" id="{2E5690CA-0767-6E48-A52D-666B7758EBD6}"/>
              </a:ext>
            </a:extLst>
          </p:cNvPr>
          <p:cNvSpPr>
            <a:spLocks noGrp="1" noChangeAspect="1"/>
          </p:cNvSpPr>
          <p:nvPr>
            <p:ph type="pic" idx="15"/>
          </p:nvPr>
        </p:nvSpPr>
        <p:spPr>
          <a:xfrm>
            <a:off x="6239867" y="1848969"/>
            <a:ext cx="1754084" cy="1731304"/>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18" name="Text Placeholder 2">
            <a:extLst>
              <a:ext uri="{FF2B5EF4-FFF2-40B4-BE49-F238E27FC236}">
                <a16:creationId xmlns:a16="http://schemas.microsoft.com/office/drawing/2014/main" id="{D68CD310-DB38-1F4D-BC79-BD393B74E5B2}"/>
              </a:ext>
            </a:extLst>
          </p:cNvPr>
          <p:cNvSpPr>
            <a:spLocks noGrp="1"/>
          </p:cNvSpPr>
          <p:nvPr>
            <p:ph type="body" idx="16"/>
          </p:nvPr>
        </p:nvSpPr>
        <p:spPr>
          <a:xfrm>
            <a:off x="8119037" y="2360513"/>
            <a:ext cx="3039806" cy="1219760"/>
          </a:xfrm>
          <a:prstGeom prst="rect">
            <a:avLst/>
          </a:prstGeom>
        </p:spPr>
        <p:txBody>
          <a:bodyPr/>
          <a:lstStyle>
            <a:lvl1pPr marL="0" indent="0">
              <a:buNone/>
              <a:defRPr sz="16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19" name="Text Placeholder 2">
            <a:extLst>
              <a:ext uri="{FF2B5EF4-FFF2-40B4-BE49-F238E27FC236}">
                <a16:creationId xmlns:a16="http://schemas.microsoft.com/office/drawing/2014/main" id="{A8A575D2-247B-704E-A813-54440E78DA3B}"/>
              </a:ext>
            </a:extLst>
          </p:cNvPr>
          <p:cNvSpPr>
            <a:spLocks noGrp="1"/>
          </p:cNvSpPr>
          <p:nvPr>
            <p:ph type="body" idx="17"/>
          </p:nvPr>
        </p:nvSpPr>
        <p:spPr>
          <a:xfrm>
            <a:off x="2876924" y="3857063"/>
            <a:ext cx="3012882" cy="511544"/>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20" name="Picture Placeholder 2">
            <a:extLst>
              <a:ext uri="{FF2B5EF4-FFF2-40B4-BE49-F238E27FC236}">
                <a16:creationId xmlns:a16="http://schemas.microsoft.com/office/drawing/2014/main" id="{B1966D15-2398-9049-AE91-6C8DABE1B458}"/>
              </a:ext>
            </a:extLst>
          </p:cNvPr>
          <p:cNvSpPr>
            <a:spLocks noGrp="1" noChangeAspect="1"/>
          </p:cNvSpPr>
          <p:nvPr>
            <p:ph type="pic" idx="18"/>
          </p:nvPr>
        </p:nvSpPr>
        <p:spPr>
          <a:xfrm>
            <a:off x="997755" y="3857063"/>
            <a:ext cx="1754084" cy="1731304"/>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1" name="Text Placeholder 2">
            <a:extLst>
              <a:ext uri="{FF2B5EF4-FFF2-40B4-BE49-F238E27FC236}">
                <a16:creationId xmlns:a16="http://schemas.microsoft.com/office/drawing/2014/main" id="{6E31B517-6992-AB4E-B0EF-CC7E24E2EBC3}"/>
              </a:ext>
            </a:extLst>
          </p:cNvPr>
          <p:cNvSpPr>
            <a:spLocks noGrp="1"/>
          </p:cNvSpPr>
          <p:nvPr>
            <p:ph type="body" idx="19"/>
          </p:nvPr>
        </p:nvSpPr>
        <p:spPr>
          <a:xfrm>
            <a:off x="2876925" y="4368607"/>
            <a:ext cx="3039806" cy="1219760"/>
          </a:xfrm>
          <a:prstGeom prst="rect">
            <a:avLst/>
          </a:prstGeom>
        </p:spPr>
        <p:txBody>
          <a:bodyPr/>
          <a:lstStyle>
            <a:lvl1pPr marL="0" indent="0">
              <a:buNone/>
              <a:defRPr sz="16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22" name="Text Placeholder 2">
            <a:extLst>
              <a:ext uri="{FF2B5EF4-FFF2-40B4-BE49-F238E27FC236}">
                <a16:creationId xmlns:a16="http://schemas.microsoft.com/office/drawing/2014/main" id="{15FDCE7A-139C-CA48-8583-88D6E534F23B}"/>
              </a:ext>
            </a:extLst>
          </p:cNvPr>
          <p:cNvSpPr>
            <a:spLocks noGrp="1"/>
          </p:cNvSpPr>
          <p:nvPr>
            <p:ph type="body" idx="20"/>
          </p:nvPr>
        </p:nvSpPr>
        <p:spPr>
          <a:xfrm>
            <a:off x="8119036" y="3857063"/>
            <a:ext cx="3012882" cy="511544"/>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23" name="Picture Placeholder 2">
            <a:extLst>
              <a:ext uri="{FF2B5EF4-FFF2-40B4-BE49-F238E27FC236}">
                <a16:creationId xmlns:a16="http://schemas.microsoft.com/office/drawing/2014/main" id="{3E2999FF-2959-B64B-AFD2-8DE26C8CBD1D}"/>
              </a:ext>
            </a:extLst>
          </p:cNvPr>
          <p:cNvSpPr>
            <a:spLocks noGrp="1" noChangeAspect="1"/>
          </p:cNvSpPr>
          <p:nvPr>
            <p:ph type="pic" idx="21"/>
          </p:nvPr>
        </p:nvSpPr>
        <p:spPr>
          <a:xfrm>
            <a:off x="6239867" y="3857063"/>
            <a:ext cx="1754084" cy="1731304"/>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4" name="Text Placeholder 2">
            <a:extLst>
              <a:ext uri="{FF2B5EF4-FFF2-40B4-BE49-F238E27FC236}">
                <a16:creationId xmlns:a16="http://schemas.microsoft.com/office/drawing/2014/main" id="{C249D3E0-1909-DB4F-96CD-0BA7E9CB6469}"/>
              </a:ext>
            </a:extLst>
          </p:cNvPr>
          <p:cNvSpPr>
            <a:spLocks noGrp="1"/>
          </p:cNvSpPr>
          <p:nvPr>
            <p:ph type="body" idx="22"/>
          </p:nvPr>
        </p:nvSpPr>
        <p:spPr>
          <a:xfrm>
            <a:off x="8119037" y="4368607"/>
            <a:ext cx="3039806" cy="1219760"/>
          </a:xfrm>
          <a:prstGeom prst="rect">
            <a:avLst/>
          </a:prstGeom>
        </p:spPr>
        <p:txBody>
          <a:bodyPr/>
          <a:lstStyle>
            <a:lvl1pPr marL="0" indent="0">
              <a:buNone/>
              <a:defRPr sz="16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pic>
        <p:nvPicPr>
          <p:cNvPr id="26" name="Picture 25">
            <a:extLst>
              <a:ext uri="{FF2B5EF4-FFF2-40B4-BE49-F238E27FC236}">
                <a16:creationId xmlns:a16="http://schemas.microsoft.com/office/drawing/2014/main" id="{123E0E13-597E-EC49-BCBF-017D75FF45E3}"/>
              </a:ext>
            </a:extLst>
          </p:cNvPr>
          <p:cNvPicPr>
            <a:picLocks noChangeAspect="1"/>
          </p:cNvPicPr>
          <p:nvPr userDrawn="1"/>
        </p:nvPicPr>
        <p:blipFill>
          <a:blip r:embed="rId2"/>
          <a:stretch>
            <a:fillRect/>
          </a:stretch>
        </p:blipFill>
        <p:spPr>
          <a:xfrm>
            <a:off x="1659532" y="6358481"/>
            <a:ext cx="10565526" cy="599733"/>
          </a:xfrm>
          <a:prstGeom prst="rect">
            <a:avLst/>
          </a:prstGeom>
        </p:spPr>
      </p:pic>
      <p:pic>
        <p:nvPicPr>
          <p:cNvPr id="25" name="Picture 24">
            <a:extLst>
              <a:ext uri="{FF2B5EF4-FFF2-40B4-BE49-F238E27FC236}">
                <a16:creationId xmlns:a16="http://schemas.microsoft.com/office/drawing/2014/main" id="{041755A3-4E44-4057-A672-B61A927DC31C}"/>
              </a:ext>
            </a:extLst>
          </p:cNvPr>
          <p:cNvPicPr>
            <a:picLocks noChangeAspect="1"/>
          </p:cNvPicPr>
          <p:nvPr userDrawn="1"/>
        </p:nvPicPr>
        <p:blipFill>
          <a:blip r:embed="rId3"/>
          <a:stretch>
            <a:fillRect/>
          </a:stretch>
        </p:blipFill>
        <p:spPr>
          <a:xfrm>
            <a:off x="140274" y="6217920"/>
            <a:ext cx="1420742" cy="640080"/>
          </a:xfrm>
          <a:prstGeom prst="rect">
            <a:avLst/>
          </a:prstGeom>
        </p:spPr>
      </p:pic>
    </p:spTree>
    <p:extLst>
      <p:ext uri="{BB962C8B-B14F-4D97-AF65-F5344CB8AC3E}">
        <p14:creationId xmlns:p14="http://schemas.microsoft.com/office/powerpoint/2010/main" val="3415039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Member Photos">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876924" y="1848969"/>
            <a:ext cx="3012882" cy="511544"/>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14" name="Text Placeholder 2">
            <a:extLst>
              <a:ext uri="{FF2B5EF4-FFF2-40B4-BE49-F238E27FC236}">
                <a16:creationId xmlns:a16="http://schemas.microsoft.com/office/drawing/2014/main" id="{36791EF5-B86C-EB49-8939-EB09CDCBDAA5}"/>
              </a:ext>
            </a:extLst>
          </p:cNvPr>
          <p:cNvSpPr>
            <a:spLocks noGrp="1"/>
          </p:cNvSpPr>
          <p:nvPr>
            <p:ph type="body" idx="13"/>
          </p:nvPr>
        </p:nvSpPr>
        <p:spPr>
          <a:xfrm>
            <a:off x="2876925" y="2360513"/>
            <a:ext cx="3039806" cy="1219760"/>
          </a:xfrm>
          <a:prstGeom prst="rect">
            <a:avLst/>
          </a:prstGeom>
        </p:spPr>
        <p:txBody>
          <a:bodyPr/>
          <a:lstStyle>
            <a:lvl1pPr marL="0" indent="0">
              <a:buNone/>
              <a:defRPr sz="16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15" name="Title 1">
            <a:extLst>
              <a:ext uri="{FF2B5EF4-FFF2-40B4-BE49-F238E27FC236}">
                <a16:creationId xmlns:a16="http://schemas.microsoft.com/office/drawing/2014/main" id="{550F263D-8CED-854A-A86D-979FDDC760E9}"/>
              </a:ext>
            </a:extLst>
          </p:cNvPr>
          <p:cNvSpPr>
            <a:spLocks noGrp="1"/>
          </p:cNvSpPr>
          <p:nvPr>
            <p:ph type="title" hasCustomPrompt="1"/>
          </p:nvPr>
        </p:nvSpPr>
        <p:spPr>
          <a:xfrm>
            <a:off x="1535644" y="572337"/>
            <a:ext cx="9255621" cy="695606"/>
          </a:xfrm>
          <a:prstGeom prst="rect">
            <a:avLst/>
          </a:prstGeom>
        </p:spPr>
        <p:txBody>
          <a:bodyPr/>
          <a:lstStyle>
            <a:lvl1pPr algn="ctr">
              <a:defRPr b="1">
                <a:solidFill>
                  <a:srgbClr val="204E68"/>
                </a:solidFill>
                <a:latin typeface="+mn-lt"/>
              </a:defRPr>
            </a:lvl1pPr>
          </a:lstStyle>
          <a:p>
            <a:r>
              <a:rPr lang="en-US" dirty="0"/>
              <a:t>CLICK TO EDIT MASTER TEXT STYLE</a:t>
            </a:r>
          </a:p>
        </p:txBody>
      </p:sp>
      <p:sp>
        <p:nvSpPr>
          <p:cNvPr id="16" name="Text Placeholder 2">
            <a:extLst>
              <a:ext uri="{FF2B5EF4-FFF2-40B4-BE49-F238E27FC236}">
                <a16:creationId xmlns:a16="http://schemas.microsoft.com/office/drawing/2014/main" id="{5DF6A81C-7191-604D-820D-F5715EB233B2}"/>
              </a:ext>
            </a:extLst>
          </p:cNvPr>
          <p:cNvSpPr>
            <a:spLocks noGrp="1"/>
          </p:cNvSpPr>
          <p:nvPr>
            <p:ph type="body" idx="14"/>
          </p:nvPr>
        </p:nvSpPr>
        <p:spPr>
          <a:xfrm>
            <a:off x="8119036" y="1848969"/>
            <a:ext cx="3012882" cy="511544"/>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18" name="Text Placeholder 2">
            <a:extLst>
              <a:ext uri="{FF2B5EF4-FFF2-40B4-BE49-F238E27FC236}">
                <a16:creationId xmlns:a16="http://schemas.microsoft.com/office/drawing/2014/main" id="{D68CD310-DB38-1F4D-BC79-BD393B74E5B2}"/>
              </a:ext>
            </a:extLst>
          </p:cNvPr>
          <p:cNvSpPr>
            <a:spLocks noGrp="1"/>
          </p:cNvSpPr>
          <p:nvPr>
            <p:ph type="body" idx="16"/>
          </p:nvPr>
        </p:nvSpPr>
        <p:spPr>
          <a:xfrm>
            <a:off x="8119037" y="2360513"/>
            <a:ext cx="3039806" cy="1219760"/>
          </a:xfrm>
          <a:prstGeom prst="rect">
            <a:avLst/>
          </a:prstGeom>
        </p:spPr>
        <p:txBody>
          <a:bodyPr/>
          <a:lstStyle>
            <a:lvl1pPr marL="0" indent="0">
              <a:buNone/>
              <a:defRPr sz="16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19" name="Text Placeholder 2">
            <a:extLst>
              <a:ext uri="{FF2B5EF4-FFF2-40B4-BE49-F238E27FC236}">
                <a16:creationId xmlns:a16="http://schemas.microsoft.com/office/drawing/2014/main" id="{A8A575D2-247B-704E-A813-54440E78DA3B}"/>
              </a:ext>
            </a:extLst>
          </p:cNvPr>
          <p:cNvSpPr>
            <a:spLocks noGrp="1"/>
          </p:cNvSpPr>
          <p:nvPr>
            <p:ph type="body" idx="17"/>
          </p:nvPr>
        </p:nvSpPr>
        <p:spPr>
          <a:xfrm>
            <a:off x="2876924" y="3857063"/>
            <a:ext cx="3012882" cy="511544"/>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21" name="Text Placeholder 2">
            <a:extLst>
              <a:ext uri="{FF2B5EF4-FFF2-40B4-BE49-F238E27FC236}">
                <a16:creationId xmlns:a16="http://schemas.microsoft.com/office/drawing/2014/main" id="{6E31B517-6992-AB4E-B0EF-CC7E24E2EBC3}"/>
              </a:ext>
            </a:extLst>
          </p:cNvPr>
          <p:cNvSpPr>
            <a:spLocks noGrp="1"/>
          </p:cNvSpPr>
          <p:nvPr>
            <p:ph type="body" idx="19"/>
          </p:nvPr>
        </p:nvSpPr>
        <p:spPr>
          <a:xfrm>
            <a:off x="2876925" y="4368607"/>
            <a:ext cx="3039806" cy="1219760"/>
          </a:xfrm>
          <a:prstGeom prst="rect">
            <a:avLst/>
          </a:prstGeom>
        </p:spPr>
        <p:txBody>
          <a:bodyPr/>
          <a:lstStyle>
            <a:lvl1pPr marL="0" indent="0">
              <a:buNone/>
              <a:defRPr sz="16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22" name="Text Placeholder 2">
            <a:extLst>
              <a:ext uri="{FF2B5EF4-FFF2-40B4-BE49-F238E27FC236}">
                <a16:creationId xmlns:a16="http://schemas.microsoft.com/office/drawing/2014/main" id="{15FDCE7A-139C-CA48-8583-88D6E534F23B}"/>
              </a:ext>
            </a:extLst>
          </p:cNvPr>
          <p:cNvSpPr>
            <a:spLocks noGrp="1"/>
          </p:cNvSpPr>
          <p:nvPr>
            <p:ph type="body" idx="20"/>
          </p:nvPr>
        </p:nvSpPr>
        <p:spPr>
          <a:xfrm>
            <a:off x="8119036" y="3857063"/>
            <a:ext cx="3012882" cy="511544"/>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24" name="Text Placeholder 2">
            <a:extLst>
              <a:ext uri="{FF2B5EF4-FFF2-40B4-BE49-F238E27FC236}">
                <a16:creationId xmlns:a16="http://schemas.microsoft.com/office/drawing/2014/main" id="{C249D3E0-1909-DB4F-96CD-0BA7E9CB6469}"/>
              </a:ext>
            </a:extLst>
          </p:cNvPr>
          <p:cNvSpPr>
            <a:spLocks noGrp="1"/>
          </p:cNvSpPr>
          <p:nvPr>
            <p:ph type="body" idx="22"/>
          </p:nvPr>
        </p:nvSpPr>
        <p:spPr>
          <a:xfrm>
            <a:off x="8119037" y="4368607"/>
            <a:ext cx="3039806" cy="1219760"/>
          </a:xfrm>
          <a:prstGeom prst="rect">
            <a:avLst/>
          </a:prstGeom>
        </p:spPr>
        <p:txBody>
          <a:bodyPr/>
          <a:lstStyle>
            <a:lvl1pPr marL="0" indent="0">
              <a:buNone/>
              <a:defRPr sz="16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29" name="Rectangle 28">
            <a:extLst>
              <a:ext uri="{FF2B5EF4-FFF2-40B4-BE49-F238E27FC236}">
                <a16:creationId xmlns:a16="http://schemas.microsoft.com/office/drawing/2014/main" id="{220BD055-03E9-1F44-BC7F-3262C98FC434}"/>
              </a:ext>
            </a:extLst>
          </p:cNvPr>
          <p:cNvSpPr/>
          <p:nvPr userDrawn="1"/>
        </p:nvSpPr>
        <p:spPr>
          <a:xfrm>
            <a:off x="997754" y="1861438"/>
            <a:ext cx="1754084" cy="1731304"/>
          </a:xfrm>
          <a:prstGeom prst="rect">
            <a:avLst/>
          </a:prstGeom>
          <a:solidFill>
            <a:srgbClr val="E754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C91DC47-31E7-CC46-B37F-4F4C20E477C7}"/>
              </a:ext>
            </a:extLst>
          </p:cNvPr>
          <p:cNvSpPr/>
          <p:nvPr userDrawn="1"/>
        </p:nvSpPr>
        <p:spPr>
          <a:xfrm>
            <a:off x="997754" y="3832125"/>
            <a:ext cx="1754084" cy="1756242"/>
          </a:xfrm>
          <a:prstGeom prst="rect">
            <a:avLst/>
          </a:prstGeom>
          <a:solidFill>
            <a:srgbClr val="194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A039363-A3E4-544A-A3F1-7DA78BC6D72B}"/>
              </a:ext>
            </a:extLst>
          </p:cNvPr>
          <p:cNvSpPr/>
          <p:nvPr userDrawn="1"/>
        </p:nvSpPr>
        <p:spPr>
          <a:xfrm>
            <a:off x="6239867" y="1836500"/>
            <a:ext cx="1754084" cy="1756242"/>
          </a:xfrm>
          <a:prstGeom prst="rect">
            <a:avLst/>
          </a:prstGeom>
          <a:solidFill>
            <a:srgbClr val="1940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860B280E-D0F3-2A41-A06C-D55066E05F62}"/>
              </a:ext>
            </a:extLst>
          </p:cNvPr>
          <p:cNvSpPr/>
          <p:nvPr userDrawn="1"/>
        </p:nvSpPr>
        <p:spPr>
          <a:xfrm>
            <a:off x="6239866" y="3851574"/>
            <a:ext cx="1754084" cy="1731304"/>
          </a:xfrm>
          <a:prstGeom prst="rect">
            <a:avLst/>
          </a:prstGeom>
          <a:solidFill>
            <a:srgbClr val="E754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icture Placeholder 2">
            <a:extLst>
              <a:ext uri="{FF2B5EF4-FFF2-40B4-BE49-F238E27FC236}">
                <a16:creationId xmlns:a16="http://schemas.microsoft.com/office/drawing/2014/main" id="{7D526593-9D3F-2247-93E1-BD17B5EF1AD4}"/>
              </a:ext>
            </a:extLst>
          </p:cNvPr>
          <p:cNvSpPr>
            <a:spLocks noGrp="1" noChangeAspect="1"/>
          </p:cNvSpPr>
          <p:nvPr>
            <p:ph type="pic" idx="10"/>
          </p:nvPr>
        </p:nvSpPr>
        <p:spPr>
          <a:xfrm>
            <a:off x="997755" y="1856589"/>
            <a:ext cx="1754084" cy="1731304"/>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0" name="Picture Placeholder 2">
            <a:extLst>
              <a:ext uri="{FF2B5EF4-FFF2-40B4-BE49-F238E27FC236}">
                <a16:creationId xmlns:a16="http://schemas.microsoft.com/office/drawing/2014/main" id="{4EC5638C-0493-9C43-B44F-7B358F2868D6}"/>
              </a:ext>
            </a:extLst>
          </p:cNvPr>
          <p:cNvSpPr>
            <a:spLocks noGrp="1" noChangeAspect="1"/>
          </p:cNvSpPr>
          <p:nvPr>
            <p:ph type="pic" idx="15"/>
          </p:nvPr>
        </p:nvSpPr>
        <p:spPr>
          <a:xfrm>
            <a:off x="6239867" y="1841349"/>
            <a:ext cx="1754084" cy="1731304"/>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5" name="Picture Placeholder 2">
            <a:extLst>
              <a:ext uri="{FF2B5EF4-FFF2-40B4-BE49-F238E27FC236}">
                <a16:creationId xmlns:a16="http://schemas.microsoft.com/office/drawing/2014/main" id="{0C797775-67C0-4C43-A897-6F7902EA53FE}"/>
              </a:ext>
            </a:extLst>
          </p:cNvPr>
          <p:cNvSpPr>
            <a:spLocks noGrp="1" noChangeAspect="1"/>
          </p:cNvSpPr>
          <p:nvPr>
            <p:ph type="pic" idx="18"/>
          </p:nvPr>
        </p:nvSpPr>
        <p:spPr>
          <a:xfrm>
            <a:off x="997755" y="3849443"/>
            <a:ext cx="1754084" cy="1731304"/>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27" name="Picture Placeholder 2">
            <a:extLst>
              <a:ext uri="{FF2B5EF4-FFF2-40B4-BE49-F238E27FC236}">
                <a16:creationId xmlns:a16="http://schemas.microsoft.com/office/drawing/2014/main" id="{3F18C8F2-9B9B-2B44-B581-334CB8458599}"/>
              </a:ext>
            </a:extLst>
          </p:cNvPr>
          <p:cNvSpPr>
            <a:spLocks noGrp="1" noChangeAspect="1"/>
          </p:cNvSpPr>
          <p:nvPr>
            <p:ph type="pic" idx="21"/>
          </p:nvPr>
        </p:nvSpPr>
        <p:spPr>
          <a:xfrm>
            <a:off x="6239867" y="3849443"/>
            <a:ext cx="1754084" cy="1731304"/>
          </a:xfrm>
          <a:prstGeom prst="rect">
            <a:avLst/>
          </a:prstGeom>
          <a:ln>
            <a:noFill/>
          </a:ln>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pic>
        <p:nvPicPr>
          <p:cNvPr id="26" name="Picture 25">
            <a:extLst>
              <a:ext uri="{FF2B5EF4-FFF2-40B4-BE49-F238E27FC236}">
                <a16:creationId xmlns:a16="http://schemas.microsoft.com/office/drawing/2014/main" id="{A0B69262-CBFE-2743-8AD4-286B04ED845D}"/>
              </a:ext>
            </a:extLst>
          </p:cNvPr>
          <p:cNvPicPr>
            <a:picLocks noChangeAspect="1"/>
          </p:cNvPicPr>
          <p:nvPr userDrawn="1"/>
        </p:nvPicPr>
        <p:blipFill>
          <a:blip r:embed="rId2"/>
          <a:stretch>
            <a:fillRect/>
          </a:stretch>
        </p:blipFill>
        <p:spPr>
          <a:xfrm>
            <a:off x="1659532" y="6358481"/>
            <a:ext cx="10565526" cy="599733"/>
          </a:xfrm>
          <a:prstGeom prst="rect">
            <a:avLst/>
          </a:prstGeom>
        </p:spPr>
      </p:pic>
      <p:pic>
        <p:nvPicPr>
          <p:cNvPr id="28" name="Picture 27">
            <a:extLst>
              <a:ext uri="{FF2B5EF4-FFF2-40B4-BE49-F238E27FC236}">
                <a16:creationId xmlns:a16="http://schemas.microsoft.com/office/drawing/2014/main" id="{71493D0C-2861-4680-BD96-C14360C93C8B}"/>
              </a:ext>
            </a:extLst>
          </p:cNvPr>
          <p:cNvPicPr>
            <a:picLocks noChangeAspect="1"/>
          </p:cNvPicPr>
          <p:nvPr userDrawn="1"/>
        </p:nvPicPr>
        <p:blipFill>
          <a:blip r:embed="rId3"/>
          <a:stretch>
            <a:fillRect/>
          </a:stretch>
        </p:blipFill>
        <p:spPr>
          <a:xfrm>
            <a:off x="140274" y="6217920"/>
            <a:ext cx="1420742" cy="640080"/>
          </a:xfrm>
          <a:prstGeom prst="rect">
            <a:avLst/>
          </a:prstGeom>
        </p:spPr>
      </p:pic>
    </p:spTree>
    <p:extLst>
      <p:ext uri="{BB962C8B-B14F-4D97-AF65-F5344CB8AC3E}">
        <p14:creationId xmlns:p14="http://schemas.microsoft.com/office/powerpoint/2010/main" val="3532726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phs and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645459"/>
            <a:ext cx="4263372" cy="930929"/>
          </a:xfrm>
          <a:prstGeom prst="rect">
            <a:avLst/>
          </a:prstGeom>
        </p:spPr>
        <p:txBody>
          <a:bodyPr/>
          <a:lstStyle>
            <a:lvl1pPr>
              <a:defRPr sz="3600" b="1">
                <a:solidFill>
                  <a:srgbClr val="00476B"/>
                </a:solidFill>
                <a:latin typeface="+mn-lt"/>
              </a:defRPr>
            </a:lvl1pPr>
          </a:lstStyle>
          <a:p>
            <a:r>
              <a:rPr lang="en-US" dirty="0"/>
              <a:t>CLICK TO EDIT</a:t>
            </a:r>
            <a:br>
              <a:rPr lang="en-US" dirty="0"/>
            </a:br>
            <a:r>
              <a:rPr lang="en-US" dirty="0"/>
              <a:t>MASTER TEXT STYLE</a:t>
            </a:r>
          </a:p>
        </p:txBody>
      </p:sp>
      <p:sp>
        <p:nvSpPr>
          <p:cNvPr id="15" name="Content Placeholder 3">
            <a:extLst>
              <a:ext uri="{FF2B5EF4-FFF2-40B4-BE49-F238E27FC236}">
                <a16:creationId xmlns:a16="http://schemas.microsoft.com/office/drawing/2014/main" id="{E7A6416E-4D4B-8545-896C-8F5CA6DE9ABF}"/>
              </a:ext>
            </a:extLst>
          </p:cNvPr>
          <p:cNvSpPr>
            <a:spLocks noGrp="1"/>
          </p:cNvSpPr>
          <p:nvPr>
            <p:ph sz="half" idx="10" hasCustomPrompt="1"/>
          </p:nvPr>
        </p:nvSpPr>
        <p:spPr>
          <a:xfrm>
            <a:off x="5533464" y="645459"/>
            <a:ext cx="5365377" cy="5191645"/>
          </a:xfrm>
          <a:prstGeom prst="rect">
            <a:avLst/>
          </a:prstGeom>
        </p:spPr>
        <p:txBody>
          <a:bodyPr/>
          <a:lstStyle>
            <a:lvl1pPr marL="0" indent="0">
              <a:buNone/>
              <a:defRPr/>
            </a:lvl1pPr>
          </a:lstStyle>
          <a:p>
            <a:pPr lvl="0"/>
            <a:r>
              <a:rPr lang="en-US" dirty="0"/>
              <a:t>Click icons to add graphs, images, and shapes</a:t>
            </a:r>
          </a:p>
        </p:txBody>
      </p:sp>
      <p:sp>
        <p:nvSpPr>
          <p:cNvPr id="16" name="Subtitle 2">
            <a:extLst>
              <a:ext uri="{FF2B5EF4-FFF2-40B4-BE49-F238E27FC236}">
                <a16:creationId xmlns:a16="http://schemas.microsoft.com/office/drawing/2014/main" id="{C399D9A3-BF35-1D4E-BE4E-857110677C60}"/>
              </a:ext>
            </a:extLst>
          </p:cNvPr>
          <p:cNvSpPr>
            <a:spLocks noGrp="1"/>
          </p:cNvSpPr>
          <p:nvPr>
            <p:ph type="subTitle" idx="1" hasCustomPrompt="1"/>
          </p:nvPr>
        </p:nvSpPr>
        <p:spPr>
          <a:xfrm>
            <a:off x="839788" y="1680887"/>
            <a:ext cx="4263372" cy="4156217"/>
          </a:xfrm>
          <a:prstGeom prst="rect">
            <a:avLst/>
          </a:prstGeom>
        </p:spPr>
        <p:txBody>
          <a:bodyPr/>
          <a:lstStyle>
            <a:lvl1pPr marL="0" indent="0" algn="l">
              <a:buNone/>
              <a:defRPr sz="20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Explain graph here</a:t>
            </a:r>
          </a:p>
        </p:txBody>
      </p:sp>
      <p:pic>
        <p:nvPicPr>
          <p:cNvPr id="9" name="Picture 8">
            <a:extLst>
              <a:ext uri="{FF2B5EF4-FFF2-40B4-BE49-F238E27FC236}">
                <a16:creationId xmlns:a16="http://schemas.microsoft.com/office/drawing/2014/main" id="{F4FEF67F-1140-FC4A-B912-0883F3AAEA89}"/>
              </a:ext>
            </a:extLst>
          </p:cNvPr>
          <p:cNvPicPr>
            <a:picLocks noChangeAspect="1"/>
          </p:cNvPicPr>
          <p:nvPr userDrawn="1"/>
        </p:nvPicPr>
        <p:blipFill>
          <a:blip r:embed="rId2"/>
          <a:stretch>
            <a:fillRect/>
          </a:stretch>
        </p:blipFill>
        <p:spPr>
          <a:xfrm>
            <a:off x="1659532" y="6358481"/>
            <a:ext cx="10565526" cy="599733"/>
          </a:xfrm>
          <a:prstGeom prst="rect">
            <a:avLst/>
          </a:prstGeom>
        </p:spPr>
      </p:pic>
      <p:pic>
        <p:nvPicPr>
          <p:cNvPr id="8" name="Picture 7">
            <a:extLst>
              <a:ext uri="{FF2B5EF4-FFF2-40B4-BE49-F238E27FC236}">
                <a16:creationId xmlns:a16="http://schemas.microsoft.com/office/drawing/2014/main" id="{C2BEE6AD-B1B2-4F06-B56E-E22AB18614C1}"/>
              </a:ext>
            </a:extLst>
          </p:cNvPr>
          <p:cNvPicPr>
            <a:picLocks noChangeAspect="1"/>
          </p:cNvPicPr>
          <p:nvPr userDrawn="1"/>
        </p:nvPicPr>
        <p:blipFill>
          <a:blip r:embed="rId3"/>
          <a:stretch>
            <a:fillRect/>
          </a:stretch>
        </p:blipFill>
        <p:spPr>
          <a:xfrm>
            <a:off x="140274" y="6217920"/>
            <a:ext cx="1420742" cy="640080"/>
          </a:xfrm>
          <a:prstGeom prst="rect">
            <a:avLst/>
          </a:prstGeom>
        </p:spPr>
      </p:pic>
    </p:spTree>
    <p:extLst>
      <p:ext uri="{BB962C8B-B14F-4D97-AF65-F5344CB8AC3E}">
        <p14:creationId xmlns:p14="http://schemas.microsoft.com/office/powerpoint/2010/main" val="1514059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Graphs and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7" y="645459"/>
            <a:ext cx="7235171" cy="930929"/>
          </a:xfrm>
          <a:prstGeom prst="rect">
            <a:avLst/>
          </a:prstGeom>
        </p:spPr>
        <p:txBody>
          <a:bodyPr/>
          <a:lstStyle>
            <a:lvl1pPr>
              <a:defRPr sz="3600" b="1">
                <a:solidFill>
                  <a:srgbClr val="00476B"/>
                </a:solidFill>
                <a:latin typeface="+mn-lt"/>
              </a:defRPr>
            </a:lvl1pPr>
          </a:lstStyle>
          <a:p>
            <a:r>
              <a:rPr lang="en-US" dirty="0"/>
              <a:t>CLICK TO EDIT</a:t>
            </a:r>
            <a:br>
              <a:rPr lang="en-US" dirty="0"/>
            </a:br>
            <a:r>
              <a:rPr lang="en-US" dirty="0"/>
              <a:t>MASTER TEXT STYLE</a:t>
            </a:r>
          </a:p>
        </p:txBody>
      </p:sp>
      <p:sp>
        <p:nvSpPr>
          <p:cNvPr id="5" name="Content Placeholder 3">
            <a:extLst>
              <a:ext uri="{FF2B5EF4-FFF2-40B4-BE49-F238E27FC236}">
                <a16:creationId xmlns:a16="http://schemas.microsoft.com/office/drawing/2014/main" id="{56361C7B-6929-A74F-91B0-C3E087600390}"/>
              </a:ext>
            </a:extLst>
          </p:cNvPr>
          <p:cNvSpPr>
            <a:spLocks noGrp="1"/>
          </p:cNvSpPr>
          <p:nvPr>
            <p:ph sz="half" idx="2"/>
          </p:nvPr>
        </p:nvSpPr>
        <p:spPr>
          <a:xfrm>
            <a:off x="839789" y="1707777"/>
            <a:ext cx="7235169" cy="412932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a:extLst>
              <a:ext uri="{FF2B5EF4-FFF2-40B4-BE49-F238E27FC236}">
                <a16:creationId xmlns:a16="http://schemas.microsoft.com/office/drawing/2014/main" id="{9D531740-6FAA-434A-8680-396FB6E2FA43}"/>
              </a:ext>
            </a:extLst>
          </p:cNvPr>
          <p:cNvPicPr>
            <a:picLocks noChangeAspect="1"/>
          </p:cNvPicPr>
          <p:nvPr userDrawn="1"/>
        </p:nvPicPr>
        <p:blipFill>
          <a:blip r:embed="rId2"/>
          <a:stretch>
            <a:fillRect/>
          </a:stretch>
        </p:blipFill>
        <p:spPr>
          <a:xfrm>
            <a:off x="1659532" y="6358481"/>
            <a:ext cx="10565526" cy="599733"/>
          </a:xfrm>
          <a:prstGeom prst="rect">
            <a:avLst/>
          </a:prstGeom>
        </p:spPr>
      </p:pic>
      <p:pic>
        <p:nvPicPr>
          <p:cNvPr id="6" name="Picture 5">
            <a:extLst>
              <a:ext uri="{FF2B5EF4-FFF2-40B4-BE49-F238E27FC236}">
                <a16:creationId xmlns:a16="http://schemas.microsoft.com/office/drawing/2014/main" id="{38FAAF04-11BF-4C1F-8431-36FB3DD2D325}"/>
              </a:ext>
            </a:extLst>
          </p:cNvPr>
          <p:cNvPicPr>
            <a:picLocks noChangeAspect="1"/>
          </p:cNvPicPr>
          <p:nvPr userDrawn="1"/>
        </p:nvPicPr>
        <p:blipFill>
          <a:blip r:embed="rId3"/>
          <a:stretch>
            <a:fillRect/>
          </a:stretch>
        </p:blipFill>
        <p:spPr>
          <a:xfrm>
            <a:off x="140274" y="6217920"/>
            <a:ext cx="1420742" cy="640080"/>
          </a:xfrm>
          <a:prstGeom prst="rect">
            <a:avLst/>
          </a:prstGeom>
        </p:spPr>
      </p:pic>
    </p:spTree>
    <p:extLst>
      <p:ext uri="{BB962C8B-B14F-4D97-AF65-F5344CB8AC3E}">
        <p14:creationId xmlns:p14="http://schemas.microsoft.com/office/powerpoint/2010/main" val="2905927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01D2CED-9FC6-0E40-8A96-8A5D9E235134}"/>
              </a:ext>
            </a:extLst>
          </p:cNvPr>
          <p:cNvPicPr>
            <a:picLocks noChangeAspect="1"/>
          </p:cNvPicPr>
          <p:nvPr userDrawn="1"/>
        </p:nvPicPr>
        <p:blipFill>
          <a:blip r:embed="rId2"/>
          <a:stretch>
            <a:fillRect/>
          </a:stretch>
        </p:blipFill>
        <p:spPr>
          <a:xfrm>
            <a:off x="-8390" y="1870991"/>
            <a:ext cx="9144225" cy="1234559"/>
          </a:xfrm>
          <a:prstGeom prst="rect">
            <a:avLst/>
          </a:prstGeom>
        </p:spPr>
      </p:pic>
      <p:pic>
        <p:nvPicPr>
          <p:cNvPr id="14" name="Picture 13">
            <a:extLst>
              <a:ext uri="{FF2B5EF4-FFF2-40B4-BE49-F238E27FC236}">
                <a16:creationId xmlns:a16="http://schemas.microsoft.com/office/drawing/2014/main" id="{B0D33B0D-420D-EC4E-B67F-37D41E0D93A8}"/>
              </a:ext>
            </a:extLst>
          </p:cNvPr>
          <p:cNvPicPr>
            <a:picLocks noChangeAspect="1"/>
          </p:cNvPicPr>
          <p:nvPr userDrawn="1"/>
        </p:nvPicPr>
        <p:blipFill>
          <a:blip r:embed="rId3"/>
          <a:stretch>
            <a:fillRect/>
          </a:stretch>
        </p:blipFill>
        <p:spPr>
          <a:xfrm>
            <a:off x="525711" y="2038770"/>
            <a:ext cx="2637913" cy="897623"/>
          </a:xfrm>
          <a:prstGeom prst="rect">
            <a:avLst/>
          </a:prstGeom>
        </p:spPr>
      </p:pic>
      <p:pic>
        <p:nvPicPr>
          <p:cNvPr id="12" name="Picture 11">
            <a:extLst>
              <a:ext uri="{FF2B5EF4-FFF2-40B4-BE49-F238E27FC236}">
                <a16:creationId xmlns:a16="http://schemas.microsoft.com/office/drawing/2014/main" id="{3F072C85-26B8-46D7-936E-A05B3824F701}"/>
              </a:ext>
            </a:extLst>
          </p:cNvPr>
          <p:cNvPicPr>
            <a:picLocks noChangeAspect="1"/>
          </p:cNvPicPr>
          <p:nvPr userDrawn="1"/>
        </p:nvPicPr>
        <p:blipFill>
          <a:blip r:embed="rId4"/>
          <a:stretch>
            <a:fillRect/>
          </a:stretch>
        </p:blipFill>
        <p:spPr>
          <a:xfrm>
            <a:off x="1663159" y="6159464"/>
            <a:ext cx="10528841" cy="698536"/>
          </a:xfrm>
          <a:prstGeom prst="rect">
            <a:avLst/>
          </a:prstGeom>
        </p:spPr>
      </p:pic>
      <p:sp>
        <p:nvSpPr>
          <p:cNvPr id="13" name="Title 1">
            <a:extLst>
              <a:ext uri="{FF2B5EF4-FFF2-40B4-BE49-F238E27FC236}">
                <a16:creationId xmlns:a16="http://schemas.microsoft.com/office/drawing/2014/main" id="{7651D957-FD11-4E38-8F93-648AB90EBFD3}"/>
              </a:ext>
            </a:extLst>
          </p:cNvPr>
          <p:cNvSpPr>
            <a:spLocks noGrp="1"/>
          </p:cNvSpPr>
          <p:nvPr>
            <p:ph type="title" hasCustomPrompt="1"/>
          </p:nvPr>
        </p:nvSpPr>
        <p:spPr>
          <a:xfrm>
            <a:off x="1459408" y="3736323"/>
            <a:ext cx="5728626" cy="1480167"/>
          </a:xfrm>
          <a:prstGeom prst="rect">
            <a:avLst/>
          </a:prstGeom>
        </p:spPr>
        <p:txBody>
          <a:bodyPr anchor="b"/>
          <a:lstStyle>
            <a:lvl1pPr>
              <a:defRPr sz="4800" b="1">
                <a:solidFill>
                  <a:srgbClr val="00476B"/>
                </a:solidFill>
                <a:latin typeface="+mn-lt"/>
              </a:defRPr>
            </a:lvl1pPr>
          </a:lstStyle>
          <a:p>
            <a:r>
              <a:rPr lang="en-US" dirty="0"/>
              <a:t>CLICK TO EDIT</a:t>
            </a:r>
            <a:br>
              <a:rPr lang="en-US" dirty="0"/>
            </a:br>
            <a:r>
              <a:rPr lang="en-US" dirty="0"/>
              <a:t>MASTER TITLE STYLE</a:t>
            </a:r>
          </a:p>
        </p:txBody>
      </p:sp>
    </p:spTree>
    <p:extLst>
      <p:ext uri="{BB962C8B-B14F-4D97-AF65-F5344CB8AC3E}">
        <p14:creationId xmlns:p14="http://schemas.microsoft.com/office/powerpoint/2010/main" val="1551848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7024270"/>
      </p:ext>
    </p:extLst>
  </p:cSld>
  <p:clrMap bg1="lt1" tx1="dk1" bg2="lt2" tx2="dk2" accent1="accent1" accent2="accent2" accent3="accent3" accent4="accent4" accent5="accent5" accent6="accent6" hlink="hlink" folHlink="folHlink"/>
  <p:sldLayoutIdLst>
    <p:sldLayoutId id="2147483663" r:id="rId1"/>
    <p:sldLayoutId id="2147483676" r:id="rId2"/>
    <p:sldLayoutId id="2147483661" r:id="rId3"/>
    <p:sldLayoutId id="2147483672" r:id="rId4"/>
    <p:sldLayoutId id="2147483662" r:id="rId5"/>
    <p:sldLayoutId id="2147483665" r:id="rId6"/>
    <p:sldLayoutId id="2147483673" r:id="rId7"/>
    <p:sldLayoutId id="2147483671" r:id="rId8"/>
    <p:sldLayoutId id="2147483674" r:id="rId9"/>
    <p:sldLayoutId id="2147483670" r:id="rId10"/>
    <p:sldLayoutId id="2147483675" r:id="rId11"/>
    <p:sldLayoutId id="2147483666"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hyperlink" Target="mailto:PFAS@cdc.gov"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AF9E4-F8FB-4F0F-979A-34DE772EF959}"/>
              </a:ext>
            </a:extLst>
          </p:cNvPr>
          <p:cNvSpPr>
            <a:spLocks noGrp="1"/>
          </p:cNvSpPr>
          <p:nvPr>
            <p:ph type="title"/>
          </p:nvPr>
        </p:nvSpPr>
        <p:spPr>
          <a:xfrm>
            <a:off x="1459405" y="3050808"/>
            <a:ext cx="7074993" cy="1480167"/>
          </a:xfrm>
        </p:spPr>
        <p:txBody>
          <a:bodyPr anchor="ctr">
            <a:noAutofit/>
          </a:bodyPr>
          <a:lstStyle/>
          <a:p>
            <a:r>
              <a:rPr lang="en-US" sz="3800" dirty="0"/>
              <a:t>Supporting State Health Agencies in Addressing PFAS Issues</a:t>
            </a:r>
          </a:p>
        </p:txBody>
      </p:sp>
      <p:sp>
        <p:nvSpPr>
          <p:cNvPr id="3" name="Text Placeholder 2">
            <a:extLst>
              <a:ext uri="{FF2B5EF4-FFF2-40B4-BE49-F238E27FC236}">
                <a16:creationId xmlns:a16="http://schemas.microsoft.com/office/drawing/2014/main" id="{A20BC9A1-68FC-4E8F-8255-E967131EB917}"/>
              </a:ext>
            </a:extLst>
          </p:cNvPr>
          <p:cNvSpPr>
            <a:spLocks noGrp="1"/>
          </p:cNvSpPr>
          <p:nvPr>
            <p:ph type="body" idx="1"/>
          </p:nvPr>
        </p:nvSpPr>
        <p:spPr>
          <a:xfrm>
            <a:off x="1459405" y="4548081"/>
            <a:ext cx="7074992" cy="497264"/>
          </a:xfrm>
        </p:spPr>
        <p:txBody>
          <a:bodyPr anchor="ctr">
            <a:noAutofit/>
          </a:bodyPr>
          <a:lstStyle/>
          <a:p>
            <a:endParaRPr lang="en-US" dirty="0"/>
          </a:p>
          <a:p>
            <a:r>
              <a:rPr lang="en-US" dirty="0"/>
              <a:t>Nicholas Porter</a:t>
            </a:r>
          </a:p>
          <a:p>
            <a:r>
              <a:rPr lang="en-US" dirty="0"/>
              <a:t>Senior Analyst, Environmental Health</a:t>
            </a:r>
          </a:p>
        </p:txBody>
      </p:sp>
      <p:sp>
        <p:nvSpPr>
          <p:cNvPr id="4" name="Text Placeholder 3">
            <a:extLst>
              <a:ext uri="{FF2B5EF4-FFF2-40B4-BE49-F238E27FC236}">
                <a16:creationId xmlns:a16="http://schemas.microsoft.com/office/drawing/2014/main" id="{33A15358-29F9-4CC9-835A-F6FE9BEA87C0}"/>
              </a:ext>
            </a:extLst>
          </p:cNvPr>
          <p:cNvSpPr>
            <a:spLocks noGrp="1"/>
          </p:cNvSpPr>
          <p:nvPr>
            <p:ph type="body" idx="10"/>
          </p:nvPr>
        </p:nvSpPr>
        <p:spPr>
          <a:xfrm>
            <a:off x="9029700" y="5503190"/>
            <a:ext cx="3035299" cy="497264"/>
          </a:xfrm>
        </p:spPr>
        <p:txBody>
          <a:bodyPr/>
          <a:lstStyle/>
          <a:p>
            <a:pPr algn="ctr"/>
            <a:r>
              <a:rPr lang="en-US" dirty="0"/>
              <a:t>8/22/2019</a:t>
            </a:r>
          </a:p>
        </p:txBody>
      </p:sp>
    </p:spTree>
    <p:extLst>
      <p:ext uri="{BB962C8B-B14F-4D97-AF65-F5344CB8AC3E}">
        <p14:creationId xmlns:p14="http://schemas.microsoft.com/office/powerpoint/2010/main" val="277669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645459"/>
            <a:ext cx="10523431" cy="930929"/>
          </a:xfrm>
        </p:spPr>
        <p:txBody>
          <a:bodyPr/>
          <a:lstStyle/>
          <a:p>
            <a:r>
              <a:rPr lang="en-US" dirty="0"/>
              <a:t>Supporting State Health Agencies in Addressing PFAS Issues</a:t>
            </a:r>
          </a:p>
        </p:txBody>
      </p:sp>
      <p:sp>
        <p:nvSpPr>
          <p:cNvPr id="3" name="Content Placeholder 2"/>
          <p:cNvSpPr>
            <a:spLocks noGrp="1"/>
          </p:cNvSpPr>
          <p:nvPr>
            <p:ph sz="half" idx="2"/>
          </p:nvPr>
        </p:nvSpPr>
        <p:spPr>
          <a:xfrm>
            <a:off x="839789" y="1707777"/>
            <a:ext cx="7235169" cy="4129328"/>
          </a:xfrm>
        </p:spPr>
        <p:txBody>
          <a:bodyPr/>
          <a:lstStyle/>
          <a:p>
            <a:r>
              <a:rPr lang="en-US" dirty="0"/>
              <a:t>EPA/ECOS/ASTHO Memorandum of Agreement</a:t>
            </a:r>
          </a:p>
          <a:p>
            <a:pPr lvl="1"/>
            <a:r>
              <a:rPr lang="en-US" dirty="0"/>
              <a:t>Signed by ASTHO’s President, the Environmental Council of the States’ (ECOS) President, and EPA Administrator on April 11, 2016</a:t>
            </a:r>
          </a:p>
          <a:p>
            <a:pPr lvl="1"/>
            <a:r>
              <a:rPr lang="en-US" dirty="0"/>
              <a:t>PFAS Risk Communication Case Studies and Risk Communication Clearinghouse</a:t>
            </a:r>
          </a:p>
          <a:p>
            <a:r>
              <a:rPr lang="en-US" dirty="0"/>
              <a:t>CDC/ATSDR Cooperative Agreement</a:t>
            </a:r>
          </a:p>
          <a:p>
            <a:pPr lvl="1"/>
            <a:r>
              <a:rPr lang="en-US" dirty="0"/>
              <a:t>PFAS Exposure Assessment Technical Tools Pilot Projects and Expansion</a:t>
            </a:r>
          </a:p>
          <a:p>
            <a:pPr marL="457189" lvl="1" indent="0">
              <a:buNone/>
            </a:pPr>
            <a:endParaRPr lang="en-US" dirty="0"/>
          </a:p>
        </p:txBody>
      </p:sp>
    </p:spTree>
    <p:extLst>
      <p:ext uri="{BB962C8B-B14F-4D97-AF65-F5344CB8AC3E}">
        <p14:creationId xmlns:p14="http://schemas.microsoft.com/office/powerpoint/2010/main" val="123569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9A702-A710-4CBC-B154-382B622B10E7}"/>
              </a:ext>
            </a:extLst>
          </p:cNvPr>
          <p:cNvSpPr>
            <a:spLocks noGrp="1"/>
          </p:cNvSpPr>
          <p:nvPr>
            <p:ph type="title"/>
          </p:nvPr>
        </p:nvSpPr>
        <p:spPr/>
        <p:txBody>
          <a:bodyPr/>
          <a:lstStyle/>
          <a:p>
            <a:r>
              <a:rPr lang="en-US" dirty="0"/>
              <a:t>Background for PFAS Risk Communication Case Studies</a:t>
            </a:r>
          </a:p>
        </p:txBody>
      </p:sp>
      <p:sp>
        <p:nvSpPr>
          <p:cNvPr id="3" name="Content Placeholder 2">
            <a:extLst>
              <a:ext uri="{FF2B5EF4-FFF2-40B4-BE49-F238E27FC236}">
                <a16:creationId xmlns:a16="http://schemas.microsoft.com/office/drawing/2014/main" id="{F7A03E89-7C85-4C08-95CB-80101A2725B5}"/>
              </a:ext>
            </a:extLst>
          </p:cNvPr>
          <p:cNvSpPr>
            <a:spLocks noGrp="1"/>
          </p:cNvSpPr>
          <p:nvPr>
            <p:ph sz="half" idx="2"/>
          </p:nvPr>
        </p:nvSpPr>
        <p:spPr>
          <a:xfrm>
            <a:off x="839789" y="1707777"/>
            <a:ext cx="10462195" cy="4129328"/>
          </a:xfrm>
        </p:spPr>
        <p:txBody>
          <a:bodyPr/>
          <a:lstStyle/>
          <a:p>
            <a:r>
              <a:rPr lang="en-US" dirty="0"/>
              <a:t>2016 EPA Drinking Water Health Advisories for PFOA and PFOS</a:t>
            </a:r>
          </a:p>
          <a:p>
            <a:r>
              <a:rPr lang="en-US" dirty="0"/>
              <a:t>States were interested in additional guidance around risk communication, including information on how other states approached PFAS risk communication challenges.</a:t>
            </a:r>
          </a:p>
          <a:p>
            <a:r>
              <a:rPr lang="en-US" dirty="0"/>
              <a:t>EPA’s Office of Research and Development (ORD) worked with ASTHO and ECOS to conceptualize a risk communication case study project.</a:t>
            </a:r>
          </a:p>
        </p:txBody>
      </p:sp>
    </p:spTree>
    <p:extLst>
      <p:ext uri="{BB962C8B-B14F-4D97-AF65-F5344CB8AC3E}">
        <p14:creationId xmlns:p14="http://schemas.microsoft.com/office/powerpoint/2010/main" val="277373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8139EC-B072-E344-969F-89B6441C54CA}"/>
              </a:ext>
            </a:extLst>
          </p:cNvPr>
          <p:cNvSpPr>
            <a:spLocks noGrp="1"/>
          </p:cNvSpPr>
          <p:nvPr>
            <p:ph sz="half" idx="2"/>
          </p:nvPr>
        </p:nvSpPr>
        <p:spPr>
          <a:xfrm>
            <a:off x="839789" y="1901952"/>
            <a:ext cx="5983649" cy="3932653"/>
          </a:xfrm>
        </p:spPr>
        <p:txBody>
          <a:bodyPr/>
          <a:lstStyle/>
          <a:p>
            <a:r>
              <a:rPr lang="en-US" dirty="0"/>
              <a:t>Contaminants of Interest:</a:t>
            </a:r>
          </a:p>
          <a:p>
            <a:pPr lvl="1"/>
            <a:r>
              <a:rPr lang="en-US" dirty="0"/>
              <a:t>Harmful Algal Blooms (HABs)</a:t>
            </a:r>
          </a:p>
          <a:p>
            <a:pPr lvl="1"/>
            <a:r>
              <a:rPr lang="en-US" dirty="0"/>
              <a:t>PFAS</a:t>
            </a:r>
          </a:p>
          <a:p>
            <a:r>
              <a:rPr lang="en-US" dirty="0"/>
              <a:t>Conducted interviews with state health and environmental agencies.</a:t>
            </a:r>
          </a:p>
          <a:p>
            <a:r>
              <a:rPr lang="en-US" dirty="0"/>
              <a:t>Produced 13 case studies on risk communication strategies and lessons learned in 2018.</a:t>
            </a:r>
          </a:p>
          <a:p>
            <a:r>
              <a:rPr lang="en-US" dirty="0"/>
              <a:t>Presented findings on two webinars in June 2018. </a:t>
            </a:r>
          </a:p>
        </p:txBody>
      </p:sp>
      <p:sp>
        <p:nvSpPr>
          <p:cNvPr id="3" name="Title 2">
            <a:extLst>
              <a:ext uri="{FF2B5EF4-FFF2-40B4-BE49-F238E27FC236}">
                <a16:creationId xmlns:a16="http://schemas.microsoft.com/office/drawing/2014/main" id="{6249B8A9-C2C7-4E4D-A913-52DDB7D24FB2}"/>
              </a:ext>
            </a:extLst>
          </p:cNvPr>
          <p:cNvSpPr>
            <a:spLocks noGrp="1"/>
          </p:cNvSpPr>
          <p:nvPr>
            <p:ph type="title"/>
          </p:nvPr>
        </p:nvSpPr>
        <p:spPr/>
        <p:txBody>
          <a:bodyPr/>
          <a:lstStyle/>
          <a:p>
            <a:r>
              <a:rPr lang="en-US" dirty="0"/>
              <a:t>Risk Communication of Waterborne Contaminants</a:t>
            </a:r>
          </a:p>
        </p:txBody>
      </p:sp>
      <p:sp>
        <p:nvSpPr>
          <p:cNvPr id="5" name="TextBox 4">
            <a:extLst>
              <a:ext uri="{FF2B5EF4-FFF2-40B4-BE49-F238E27FC236}">
                <a16:creationId xmlns:a16="http://schemas.microsoft.com/office/drawing/2014/main" id="{81069EDF-5F96-4641-89A3-69C2CC69D23E}"/>
              </a:ext>
            </a:extLst>
          </p:cNvPr>
          <p:cNvSpPr txBox="1"/>
          <p:nvPr/>
        </p:nvSpPr>
        <p:spPr>
          <a:xfrm>
            <a:off x="8202611" y="568828"/>
            <a:ext cx="3750194" cy="954107"/>
          </a:xfrm>
          <a:prstGeom prst="rect">
            <a:avLst/>
          </a:prstGeom>
          <a:noFill/>
        </p:spPr>
        <p:txBody>
          <a:bodyPr wrap="none" rtlCol="0">
            <a:spAutoFit/>
          </a:bodyPr>
          <a:lstStyle/>
          <a:p>
            <a:r>
              <a:rPr lang="en-US" sz="2800" b="1" dirty="0">
                <a:solidFill>
                  <a:schemeClr val="bg1"/>
                </a:solidFill>
              </a:rPr>
              <a:t>Background and Health </a:t>
            </a:r>
          </a:p>
          <a:p>
            <a:r>
              <a:rPr lang="en-US" sz="2800" b="1" dirty="0">
                <a:solidFill>
                  <a:schemeClr val="bg1"/>
                </a:solidFill>
              </a:rPr>
              <a:t>Advisories</a:t>
            </a:r>
          </a:p>
        </p:txBody>
      </p:sp>
      <p:sp>
        <p:nvSpPr>
          <p:cNvPr id="7" name="TextBox 6">
            <a:extLst>
              <a:ext uri="{FF2B5EF4-FFF2-40B4-BE49-F238E27FC236}">
                <a16:creationId xmlns:a16="http://schemas.microsoft.com/office/drawing/2014/main" id="{4E40EFEE-DC97-5F46-B4A4-48ADFAC3BF1C}"/>
              </a:ext>
            </a:extLst>
          </p:cNvPr>
          <p:cNvSpPr txBox="1"/>
          <p:nvPr/>
        </p:nvSpPr>
        <p:spPr>
          <a:xfrm>
            <a:off x="8846666" y="2862925"/>
            <a:ext cx="3272178" cy="523220"/>
          </a:xfrm>
          <a:prstGeom prst="rect">
            <a:avLst/>
          </a:prstGeom>
          <a:noFill/>
        </p:spPr>
        <p:txBody>
          <a:bodyPr wrap="none" rtlCol="0">
            <a:spAutoFit/>
          </a:bodyPr>
          <a:lstStyle/>
          <a:p>
            <a:r>
              <a:rPr lang="en-US" sz="2800" b="1" dirty="0">
                <a:solidFill>
                  <a:schemeClr val="bg1"/>
                </a:solidFill>
              </a:rPr>
              <a:t>Rollout of Advisories</a:t>
            </a:r>
          </a:p>
        </p:txBody>
      </p:sp>
      <p:sp>
        <p:nvSpPr>
          <p:cNvPr id="9" name="TextBox 8">
            <a:extLst>
              <a:ext uri="{FF2B5EF4-FFF2-40B4-BE49-F238E27FC236}">
                <a16:creationId xmlns:a16="http://schemas.microsoft.com/office/drawing/2014/main" id="{DB513BAB-4EFA-5D44-BB61-25FEF3CCAC70}"/>
              </a:ext>
            </a:extLst>
          </p:cNvPr>
          <p:cNvSpPr txBox="1"/>
          <p:nvPr/>
        </p:nvSpPr>
        <p:spPr>
          <a:xfrm>
            <a:off x="8202611" y="4894224"/>
            <a:ext cx="3397212" cy="523220"/>
          </a:xfrm>
          <a:prstGeom prst="rect">
            <a:avLst/>
          </a:prstGeom>
          <a:noFill/>
        </p:spPr>
        <p:txBody>
          <a:bodyPr wrap="none" rtlCol="0">
            <a:spAutoFit/>
          </a:bodyPr>
          <a:lstStyle/>
          <a:p>
            <a:r>
              <a:rPr lang="en-US" sz="2800" b="1" dirty="0">
                <a:solidFill>
                  <a:schemeClr val="bg1"/>
                </a:solidFill>
              </a:rPr>
              <a:t>Next Steps for ASTHO</a:t>
            </a:r>
          </a:p>
        </p:txBody>
      </p:sp>
    </p:spTree>
    <p:extLst>
      <p:ext uri="{BB962C8B-B14F-4D97-AF65-F5344CB8AC3E}">
        <p14:creationId xmlns:p14="http://schemas.microsoft.com/office/powerpoint/2010/main" val="45667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 up of a map&#10;&#10;Description automatically generated">
            <a:extLst>
              <a:ext uri="{FF2B5EF4-FFF2-40B4-BE49-F238E27FC236}">
                <a16:creationId xmlns:a16="http://schemas.microsoft.com/office/drawing/2014/main" id="{1A12B134-0ACC-459C-8396-5686233436A4}"/>
              </a:ext>
            </a:extLst>
          </p:cNvPr>
          <p:cNvPicPr>
            <a:picLocks noGrp="1" noChangeAspect="1"/>
          </p:cNvPicPr>
          <p:nvPr>
            <p:ph sz="half" idx="2"/>
          </p:nvPr>
        </p:nvPicPr>
        <p:blipFill>
          <a:blip r:embed="rId3"/>
          <a:stretch>
            <a:fillRect/>
          </a:stretch>
        </p:blipFill>
        <p:spPr>
          <a:xfrm>
            <a:off x="1295400" y="-1"/>
            <a:ext cx="9601200" cy="6319157"/>
          </a:xfrm>
        </p:spPr>
      </p:pic>
    </p:spTree>
    <p:extLst>
      <p:ext uri="{BB962C8B-B14F-4D97-AF65-F5344CB8AC3E}">
        <p14:creationId xmlns:p14="http://schemas.microsoft.com/office/powerpoint/2010/main" val="647302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Risk Communication Themes Across PFAS Case Studies</a:t>
            </a:r>
          </a:p>
        </p:txBody>
      </p:sp>
      <p:sp>
        <p:nvSpPr>
          <p:cNvPr id="3" name="Content Placeholder 2"/>
          <p:cNvSpPr>
            <a:spLocks noGrp="1"/>
          </p:cNvSpPr>
          <p:nvPr>
            <p:ph sz="half" idx="2"/>
          </p:nvPr>
        </p:nvSpPr>
        <p:spPr>
          <a:xfrm>
            <a:off x="839789" y="1707777"/>
            <a:ext cx="10550321" cy="4129328"/>
          </a:xfrm>
        </p:spPr>
        <p:txBody>
          <a:bodyPr>
            <a:normAutofit/>
          </a:bodyPr>
          <a:lstStyle/>
          <a:p>
            <a:r>
              <a:rPr lang="en-US" dirty="0"/>
              <a:t>State Health and Environmental Officials need clear, regular, honest language that builds a level of trust between state officials and affected communities.</a:t>
            </a:r>
          </a:p>
          <a:p>
            <a:r>
              <a:rPr lang="en-US" dirty="0"/>
              <a:t>Public education is needed regarding the different quantitative values meant to convey acceptable levels of exposure to PFAS.</a:t>
            </a:r>
          </a:p>
          <a:p>
            <a:r>
              <a:rPr lang="en-US" dirty="0"/>
              <a:t>Multi-agency coordination is important.</a:t>
            </a:r>
          </a:p>
          <a:p>
            <a:r>
              <a:rPr lang="en-US" dirty="0"/>
              <a:t>Be consistent and comprehensive when communicating with the public.</a:t>
            </a:r>
          </a:p>
        </p:txBody>
      </p:sp>
    </p:spTree>
    <p:extLst>
      <p:ext uri="{BB962C8B-B14F-4D97-AF65-F5344CB8AC3E}">
        <p14:creationId xmlns:p14="http://schemas.microsoft.com/office/powerpoint/2010/main" val="142846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0C49-E75A-4788-B50C-11431C2F252D}"/>
              </a:ext>
            </a:extLst>
          </p:cNvPr>
          <p:cNvSpPr>
            <a:spLocks noGrp="1"/>
          </p:cNvSpPr>
          <p:nvPr>
            <p:ph type="title"/>
          </p:nvPr>
        </p:nvSpPr>
        <p:spPr/>
        <p:txBody>
          <a:bodyPr/>
          <a:lstStyle/>
          <a:p>
            <a:r>
              <a:rPr lang="en-US" dirty="0"/>
              <a:t>Risk Communication Clearinghouse</a:t>
            </a:r>
          </a:p>
        </p:txBody>
      </p:sp>
      <p:sp>
        <p:nvSpPr>
          <p:cNvPr id="3" name="Content Placeholder 2">
            <a:extLst>
              <a:ext uri="{FF2B5EF4-FFF2-40B4-BE49-F238E27FC236}">
                <a16:creationId xmlns:a16="http://schemas.microsoft.com/office/drawing/2014/main" id="{74A81588-3E36-44D9-BD55-B6FECC107A7E}"/>
              </a:ext>
            </a:extLst>
          </p:cNvPr>
          <p:cNvSpPr>
            <a:spLocks noGrp="1"/>
          </p:cNvSpPr>
          <p:nvPr>
            <p:ph sz="half" idx="2"/>
          </p:nvPr>
        </p:nvSpPr>
        <p:spPr>
          <a:xfrm>
            <a:off x="839789" y="1364336"/>
            <a:ext cx="10709954" cy="4129328"/>
          </a:xfrm>
        </p:spPr>
        <p:txBody>
          <a:bodyPr>
            <a:noAutofit/>
          </a:bodyPr>
          <a:lstStyle/>
          <a:p>
            <a:r>
              <a:rPr lang="en-US" dirty="0"/>
              <a:t>Using lessons learned from states’ experiences with chemicals of emerging concern, ASTHO and ECOS compiled a set of helpful tools, materials, and strategies for risk communication. </a:t>
            </a:r>
          </a:p>
          <a:p>
            <a:r>
              <a:rPr lang="en-US" dirty="0"/>
              <a:t>Goals for the Clearinghouse:</a:t>
            </a:r>
          </a:p>
          <a:p>
            <a:pPr lvl="1"/>
            <a:r>
              <a:rPr lang="en-US" dirty="0"/>
              <a:t>Increase collaboration between state environmental health and emergency management.</a:t>
            </a:r>
          </a:p>
          <a:p>
            <a:pPr lvl="1"/>
            <a:r>
              <a:rPr lang="en-US" dirty="0"/>
              <a:t>Increase accessibility of risk communication models for states and communities.</a:t>
            </a:r>
          </a:p>
          <a:p>
            <a:pPr lvl="1"/>
            <a:r>
              <a:rPr lang="en-US" dirty="0"/>
              <a:t>Improve public health through awareness of potential risks of contaminants of emerging concern.</a:t>
            </a:r>
          </a:p>
          <a:p>
            <a:r>
              <a:rPr lang="en-US" dirty="0"/>
              <a:t>The clearinghouse will be housed on the ASTHO and ECOS websites.</a:t>
            </a:r>
          </a:p>
        </p:txBody>
      </p:sp>
    </p:spTree>
    <p:extLst>
      <p:ext uri="{BB962C8B-B14F-4D97-AF65-F5344CB8AC3E}">
        <p14:creationId xmlns:p14="http://schemas.microsoft.com/office/powerpoint/2010/main" val="1430015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0C49-E75A-4788-B50C-11431C2F252D}"/>
              </a:ext>
            </a:extLst>
          </p:cNvPr>
          <p:cNvSpPr>
            <a:spLocks noGrp="1"/>
          </p:cNvSpPr>
          <p:nvPr>
            <p:ph type="title"/>
          </p:nvPr>
        </p:nvSpPr>
        <p:spPr/>
        <p:txBody>
          <a:bodyPr/>
          <a:lstStyle/>
          <a:p>
            <a:r>
              <a:rPr lang="en-US" dirty="0"/>
              <a:t>Risk Communication Clearinghouse</a:t>
            </a:r>
          </a:p>
        </p:txBody>
      </p:sp>
      <p:sp>
        <p:nvSpPr>
          <p:cNvPr id="3" name="Content Placeholder 2">
            <a:extLst>
              <a:ext uri="{FF2B5EF4-FFF2-40B4-BE49-F238E27FC236}">
                <a16:creationId xmlns:a16="http://schemas.microsoft.com/office/drawing/2014/main" id="{74A81588-3E36-44D9-BD55-B6FECC107A7E}"/>
              </a:ext>
            </a:extLst>
          </p:cNvPr>
          <p:cNvSpPr>
            <a:spLocks noGrp="1"/>
          </p:cNvSpPr>
          <p:nvPr>
            <p:ph sz="half" idx="2"/>
          </p:nvPr>
        </p:nvSpPr>
        <p:spPr>
          <a:xfrm>
            <a:off x="839789" y="1707777"/>
            <a:ext cx="9512525" cy="4129328"/>
          </a:xfrm>
        </p:spPr>
        <p:txBody>
          <a:bodyPr/>
          <a:lstStyle/>
          <a:p>
            <a:r>
              <a:rPr lang="en-US" dirty="0"/>
              <a:t>FAQs for communicating with different audiences</a:t>
            </a:r>
          </a:p>
          <a:p>
            <a:pPr lvl="1"/>
            <a:r>
              <a:rPr lang="en-US" dirty="0"/>
              <a:t>Public, media, clinicians, and legislators</a:t>
            </a:r>
          </a:p>
          <a:p>
            <a:r>
              <a:rPr lang="en-US" dirty="0"/>
              <a:t>Guidance materials for risk communication</a:t>
            </a:r>
          </a:p>
          <a:p>
            <a:pPr lvl="1"/>
            <a:r>
              <a:rPr lang="en-US" dirty="0"/>
              <a:t>Toolkits, fact sheets, templates, etc.</a:t>
            </a:r>
          </a:p>
          <a:p>
            <a:r>
              <a:rPr lang="en-US" dirty="0"/>
              <a:t>Collection of state-level resources</a:t>
            </a:r>
          </a:p>
          <a:p>
            <a:pPr lvl="1"/>
            <a:r>
              <a:rPr lang="en-US" dirty="0"/>
              <a:t>Case studies and state </a:t>
            </a:r>
            <a:r>
              <a:rPr lang="en-US"/>
              <a:t>PFAS websites</a:t>
            </a:r>
            <a:endParaRPr lang="en-US" dirty="0"/>
          </a:p>
        </p:txBody>
      </p:sp>
    </p:spTree>
    <p:extLst>
      <p:ext uri="{BB962C8B-B14F-4D97-AF65-F5344CB8AC3E}">
        <p14:creationId xmlns:p14="http://schemas.microsoft.com/office/powerpoint/2010/main" val="241717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645459"/>
            <a:ext cx="9157244" cy="930929"/>
          </a:xfrm>
        </p:spPr>
        <p:txBody>
          <a:bodyPr>
            <a:noAutofit/>
          </a:bodyPr>
          <a:lstStyle/>
          <a:p>
            <a:r>
              <a:rPr lang="en-US" dirty="0"/>
              <a:t>PFAS Exposure Assessment Technical Tools: State Implementation and Feedback Pilot Grants</a:t>
            </a:r>
            <a:br>
              <a:rPr lang="en-US" dirty="0"/>
            </a:br>
            <a:endParaRPr lang="en-US" dirty="0"/>
          </a:p>
        </p:txBody>
      </p:sp>
      <p:sp>
        <p:nvSpPr>
          <p:cNvPr id="3" name="Content Placeholder 2"/>
          <p:cNvSpPr>
            <a:spLocks noGrp="1"/>
          </p:cNvSpPr>
          <p:nvPr>
            <p:ph sz="half" idx="2"/>
          </p:nvPr>
        </p:nvSpPr>
        <p:spPr>
          <a:xfrm>
            <a:off x="839789" y="2408350"/>
            <a:ext cx="10366214" cy="3787376"/>
          </a:xfrm>
        </p:spPr>
        <p:txBody>
          <a:bodyPr/>
          <a:lstStyle/>
          <a:p>
            <a:r>
              <a:rPr lang="en-US" b="1" dirty="0"/>
              <a:t>Purpose</a:t>
            </a:r>
            <a:r>
              <a:rPr lang="en-US" dirty="0"/>
              <a:t>: To provide state health agencies with the opportunity to implement and evaluate CDC/ATSDR’s PFAS Exposure Assessment Technical Tools (PEATT).</a:t>
            </a:r>
          </a:p>
          <a:p>
            <a:r>
              <a:rPr lang="en-US" b="1" dirty="0"/>
              <a:t>Funding Amount</a:t>
            </a:r>
            <a:r>
              <a:rPr lang="en-US" dirty="0"/>
              <a:t>: $175,000 for two state health agencies.</a:t>
            </a:r>
          </a:p>
          <a:p>
            <a:r>
              <a:rPr lang="en-US" b="1" dirty="0"/>
              <a:t>Chosen Grantees</a:t>
            </a:r>
            <a:r>
              <a:rPr lang="en-US" dirty="0"/>
              <a:t>: Pennsylvania Department of Health and New York State Department of Health.</a:t>
            </a:r>
          </a:p>
        </p:txBody>
      </p:sp>
    </p:spTree>
    <p:extLst>
      <p:ext uri="{BB962C8B-B14F-4D97-AF65-F5344CB8AC3E}">
        <p14:creationId xmlns:p14="http://schemas.microsoft.com/office/powerpoint/2010/main" val="302269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CDC/ATSDR’s PFAS Exposure Assessment Technical Tools (PEATT)</a:t>
            </a:r>
          </a:p>
        </p:txBody>
      </p:sp>
      <p:sp>
        <p:nvSpPr>
          <p:cNvPr id="3" name="Content Placeholder 2"/>
          <p:cNvSpPr>
            <a:spLocks noGrp="1"/>
          </p:cNvSpPr>
          <p:nvPr>
            <p:ph sz="half" idx="2"/>
          </p:nvPr>
        </p:nvSpPr>
        <p:spPr>
          <a:xfrm>
            <a:off x="839789" y="1707777"/>
            <a:ext cx="10034820" cy="4129328"/>
          </a:xfrm>
        </p:spPr>
        <p:txBody>
          <a:bodyPr/>
          <a:lstStyle/>
          <a:p>
            <a:r>
              <a:rPr lang="en-US" dirty="0"/>
              <a:t>The PEATT provides a step by step protocol to conduct a statistically based biomonitoring investigation for community exposures to PFAS.</a:t>
            </a:r>
          </a:p>
          <a:p>
            <a:r>
              <a:rPr lang="en-US" dirty="0"/>
              <a:t>Assumed that main exposure source is contaminated drinking water.</a:t>
            </a:r>
          </a:p>
          <a:p>
            <a:r>
              <a:rPr lang="en-US" dirty="0"/>
              <a:t>In addition to the 8 step protocol outlined in the PEATT, the document contains sampling protocols, lab analysis protocols, communication materials, question banks, etc.</a:t>
            </a:r>
          </a:p>
          <a:p>
            <a:r>
              <a:rPr lang="en-US" dirty="0"/>
              <a:t>Interested parties can request a copy of the PEATT at </a:t>
            </a:r>
            <a:r>
              <a:rPr lang="en-US" dirty="0">
                <a:hlinkClick r:id="rId3"/>
              </a:rPr>
              <a:t>PFAS@cdc.gov</a:t>
            </a:r>
            <a:r>
              <a:rPr lang="en-US" dirty="0"/>
              <a:t>.</a:t>
            </a:r>
          </a:p>
        </p:txBody>
      </p:sp>
    </p:spTree>
    <p:extLst>
      <p:ext uri="{BB962C8B-B14F-4D97-AF65-F5344CB8AC3E}">
        <p14:creationId xmlns:p14="http://schemas.microsoft.com/office/powerpoint/2010/main" val="87214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9" y="736572"/>
            <a:ext cx="9955041" cy="930929"/>
          </a:xfrm>
        </p:spPr>
        <p:txBody>
          <a:bodyPr>
            <a:noAutofit/>
          </a:bodyPr>
          <a:lstStyle/>
          <a:p>
            <a:r>
              <a:rPr lang="en-US" dirty="0"/>
              <a:t>PEATT Pilot Projects – Challenges and Opportunities</a:t>
            </a:r>
          </a:p>
        </p:txBody>
      </p:sp>
      <p:sp>
        <p:nvSpPr>
          <p:cNvPr id="3" name="Content Placeholder 2"/>
          <p:cNvSpPr>
            <a:spLocks noGrp="1"/>
          </p:cNvSpPr>
          <p:nvPr>
            <p:ph sz="half" idx="2"/>
          </p:nvPr>
        </p:nvSpPr>
        <p:spPr>
          <a:xfrm>
            <a:off x="839789" y="1707777"/>
            <a:ext cx="10390761" cy="4129328"/>
          </a:xfrm>
        </p:spPr>
        <p:txBody>
          <a:bodyPr numCol="1"/>
          <a:lstStyle/>
          <a:p>
            <a:r>
              <a:rPr lang="en-US" dirty="0"/>
              <a:t>Challenges:</a:t>
            </a:r>
          </a:p>
          <a:p>
            <a:pPr lvl="1"/>
            <a:r>
              <a:rPr lang="en-US" dirty="0"/>
              <a:t>Random sampling in affected communities – not everyone will be sampled.</a:t>
            </a:r>
          </a:p>
          <a:p>
            <a:pPr lvl="1"/>
            <a:r>
              <a:rPr lang="en-US" dirty="0"/>
              <a:t>Timing of the studies – summer often difficult.</a:t>
            </a:r>
          </a:p>
          <a:p>
            <a:pPr lvl="1"/>
            <a:r>
              <a:rPr lang="en-US" dirty="0"/>
              <a:t>PFAS in the national news.</a:t>
            </a:r>
          </a:p>
          <a:p>
            <a:pPr lvl="1"/>
            <a:r>
              <a:rPr lang="en-US" dirty="0"/>
              <a:t>Additional health outcome guidance.</a:t>
            </a:r>
          </a:p>
          <a:p>
            <a:r>
              <a:rPr lang="en-US" dirty="0"/>
              <a:t>Opportunities:</a:t>
            </a:r>
          </a:p>
          <a:p>
            <a:pPr lvl="1"/>
            <a:r>
              <a:rPr lang="en-US" dirty="0"/>
              <a:t>Educating the affected communities on PFAS exposures.</a:t>
            </a:r>
          </a:p>
          <a:p>
            <a:pPr lvl="1"/>
            <a:r>
              <a:rPr lang="en-US" dirty="0"/>
              <a:t>Declining serum concentrations. </a:t>
            </a:r>
          </a:p>
          <a:p>
            <a:pPr lvl="1"/>
            <a:r>
              <a:rPr lang="en-US" dirty="0"/>
              <a:t>Results from these pilots can be incorporated into larger national exposure assessment activities.</a:t>
            </a:r>
          </a:p>
        </p:txBody>
      </p:sp>
    </p:spTree>
    <p:extLst>
      <p:ext uri="{BB962C8B-B14F-4D97-AF65-F5344CB8AC3E}">
        <p14:creationId xmlns:p14="http://schemas.microsoft.com/office/powerpoint/2010/main" val="307442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3" name="Content Placeholder 2"/>
          <p:cNvSpPr>
            <a:spLocks noGrp="1"/>
          </p:cNvSpPr>
          <p:nvPr>
            <p:ph sz="half" idx="2"/>
          </p:nvPr>
        </p:nvSpPr>
        <p:spPr/>
        <p:txBody>
          <a:bodyPr/>
          <a:lstStyle/>
          <a:p>
            <a:r>
              <a:rPr lang="en-US" dirty="0"/>
              <a:t>ASTHO</a:t>
            </a:r>
            <a:r>
              <a:rPr lang="en-US" i="1" dirty="0"/>
              <a:t>Connects</a:t>
            </a:r>
            <a:r>
              <a:rPr lang="en-US" dirty="0"/>
              <a:t> Webinar on PEATT Pilot Projects</a:t>
            </a:r>
          </a:p>
          <a:p>
            <a:pPr lvl="1"/>
            <a:r>
              <a:rPr lang="en-US" dirty="0"/>
              <a:t>Webinar recording on ASTHO’s website today (8/22)</a:t>
            </a:r>
          </a:p>
          <a:p>
            <a:r>
              <a:rPr lang="en-US" dirty="0"/>
              <a:t>Risk Communication Clearinghouse</a:t>
            </a:r>
          </a:p>
          <a:p>
            <a:r>
              <a:rPr lang="en-US" dirty="0"/>
              <a:t>ASTHO Member PFAS Summit</a:t>
            </a:r>
          </a:p>
          <a:p>
            <a:pPr lvl="1"/>
            <a:endParaRPr lang="en-US" dirty="0"/>
          </a:p>
          <a:p>
            <a:endParaRPr lang="en-US" dirty="0"/>
          </a:p>
        </p:txBody>
      </p:sp>
    </p:spTree>
    <p:extLst>
      <p:ext uri="{BB962C8B-B14F-4D97-AF65-F5344CB8AC3E}">
        <p14:creationId xmlns:p14="http://schemas.microsoft.com/office/powerpoint/2010/main" val="224847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6405" y="3522588"/>
            <a:ext cx="6775152" cy="2062103"/>
          </a:xfrm>
          <a:prstGeom prst="rect">
            <a:avLst/>
          </a:prstGeom>
          <a:noFill/>
        </p:spPr>
        <p:txBody>
          <a:bodyPr wrap="square" rtlCol="0">
            <a:spAutoFit/>
          </a:bodyPr>
          <a:lstStyle/>
          <a:p>
            <a:r>
              <a:rPr lang="en-US" sz="3200" dirty="0"/>
              <a:t>Nick Porter</a:t>
            </a:r>
          </a:p>
          <a:p>
            <a:r>
              <a:rPr lang="en-US" sz="3200" dirty="0"/>
              <a:t>Senior Analyst, Environmental Health</a:t>
            </a:r>
          </a:p>
          <a:p>
            <a:r>
              <a:rPr lang="en-US" sz="3200" dirty="0"/>
              <a:t>571-318-5491</a:t>
            </a:r>
          </a:p>
          <a:p>
            <a:r>
              <a:rPr lang="en-US" sz="3200" dirty="0"/>
              <a:t>nporter@astho.org</a:t>
            </a:r>
          </a:p>
        </p:txBody>
      </p:sp>
      <p:sp>
        <p:nvSpPr>
          <p:cNvPr id="3" name="TextBox 2"/>
          <p:cNvSpPr txBox="1"/>
          <p:nvPr/>
        </p:nvSpPr>
        <p:spPr>
          <a:xfrm>
            <a:off x="2332027" y="460268"/>
            <a:ext cx="7781605" cy="1200329"/>
          </a:xfrm>
          <a:prstGeom prst="rect">
            <a:avLst/>
          </a:prstGeom>
          <a:noFill/>
        </p:spPr>
        <p:txBody>
          <a:bodyPr wrap="square" rtlCol="0" anchor="t" anchorCtr="1">
            <a:spAutoFit/>
          </a:bodyPr>
          <a:lstStyle/>
          <a:p>
            <a:pPr algn="ctr"/>
            <a:r>
              <a:rPr lang="en-US" sz="7200" dirty="0"/>
              <a:t>Thank You!</a:t>
            </a:r>
          </a:p>
        </p:txBody>
      </p:sp>
    </p:spTree>
    <p:extLst>
      <p:ext uri="{BB962C8B-B14F-4D97-AF65-F5344CB8AC3E}">
        <p14:creationId xmlns:p14="http://schemas.microsoft.com/office/powerpoint/2010/main" val="1839319941"/>
      </p:ext>
    </p:extLst>
  </p:cSld>
  <p:clrMapOvr>
    <a:masterClrMapping/>
  </p:clrMapOvr>
</p:sld>
</file>

<file path=ppt/theme/theme1.xml><?xml version="1.0" encoding="utf-8"?>
<a:theme xmlns:a="http://schemas.openxmlformats.org/drawingml/2006/main" name="Blank">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18-ASTHO-0217-Templates-PowerPoint01-180808-Template</Template>
  <TotalTime>8931</TotalTime>
  <Words>982</Words>
  <Application>Microsoft Office PowerPoint</Application>
  <PresentationFormat>Widescreen</PresentationFormat>
  <Paragraphs>137</Paragraphs>
  <Slides>13</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Blank</vt:lpstr>
      <vt:lpstr>Supporting State Health Agencies in Addressing PFAS Issues</vt:lpstr>
      <vt:lpstr>Supporting State Health Agencies in Addressing PFAS Issues</vt:lpstr>
      <vt:lpstr>Background for PFAS Risk Communication Case Studies</vt:lpstr>
      <vt:lpstr>Risk Communication of Waterborne Contaminants</vt:lpstr>
      <vt:lpstr>PowerPoint Presentation</vt:lpstr>
      <vt:lpstr>Common Risk Communication Themes Across PFAS Case Studies</vt:lpstr>
      <vt:lpstr>Risk Communication Clearinghouse</vt:lpstr>
      <vt:lpstr>Risk Communication Clearinghouse</vt:lpstr>
      <vt:lpstr>PFAS Exposure Assessment Technical Tools: State Implementation and Feedback Pilot Grants </vt:lpstr>
      <vt:lpstr>CDC/ATSDR’s PFAS Exposure Assessment Technical Tools (PEATT)</vt:lpstr>
      <vt:lpstr>PEATT Pilot Projects – Challenges and Opportunities</vt:lpstr>
      <vt:lpstr>Next Steps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WHERE YOU TYPE THE TITLE</dc:title>
  <dc:creator>Leslie Erdelack</dc:creator>
  <cp:lastModifiedBy>Nicholas Porter</cp:lastModifiedBy>
  <cp:revision>49</cp:revision>
  <cp:lastPrinted>2019-07-01T15:06:39Z</cp:lastPrinted>
  <dcterms:created xsi:type="dcterms:W3CDTF">2018-08-26T18:34:37Z</dcterms:created>
  <dcterms:modified xsi:type="dcterms:W3CDTF">2019-08-21T19:43:35Z</dcterms:modified>
</cp:coreProperties>
</file>