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3"/>
  </p:notesMasterIdLst>
  <p:sldIdLst>
    <p:sldId id="261" r:id="rId5"/>
    <p:sldId id="306" r:id="rId6"/>
    <p:sldId id="307" r:id="rId7"/>
    <p:sldId id="289" r:id="rId8"/>
    <p:sldId id="326" r:id="rId9"/>
    <p:sldId id="324" r:id="rId10"/>
    <p:sldId id="325" r:id="rId11"/>
    <p:sldId id="327" r:id="rId12"/>
    <p:sldId id="328" r:id="rId13"/>
    <p:sldId id="329" r:id="rId14"/>
    <p:sldId id="287" r:id="rId15"/>
    <p:sldId id="300" r:id="rId16"/>
    <p:sldId id="316" r:id="rId17"/>
    <p:sldId id="330" r:id="rId18"/>
    <p:sldId id="321" r:id="rId19"/>
    <p:sldId id="331" r:id="rId20"/>
    <p:sldId id="310" r:id="rId21"/>
    <p:sldId id="311" r:id="rId22"/>
    <p:sldId id="312" r:id="rId23"/>
    <p:sldId id="313" r:id="rId24"/>
    <p:sldId id="315" r:id="rId25"/>
    <p:sldId id="290" r:id="rId26"/>
    <p:sldId id="299" r:id="rId27"/>
    <p:sldId id="301" r:id="rId28"/>
    <p:sldId id="309" r:id="rId29"/>
    <p:sldId id="305" r:id="rId30"/>
    <p:sldId id="332" r:id="rId31"/>
    <p:sldId id="333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52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5" autoAdjust="0"/>
    <p:restoredTop sz="83087" autoAdjust="0"/>
  </p:normalViewPr>
  <p:slideViewPr>
    <p:cSldViewPr snapToGrid="0">
      <p:cViewPr varScale="1">
        <p:scale>
          <a:sx n="105" d="100"/>
          <a:sy n="105" d="100"/>
        </p:scale>
        <p:origin x="166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64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51D7-97FC-4F04-AFB2-0139157DE23D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928727-80EF-4715-A479-E2E5A61D2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864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chose to group drugs by NDC product code, and display by proprietary name</a:t>
            </a:r>
          </a:p>
          <a:p>
            <a:r>
              <a:rPr lang="en-US" dirty="0" smtClean="0"/>
              <a:t>We chose to summarize</a:t>
            </a:r>
            <a:r>
              <a:rPr lang="en-US" baseline="0" dirty="0" smtClean="0"/>
              <a:t> “most prescribed” by number of distinct members with one or more filled prescriptions in a calendar year.</a:t>
            </a:r>
          </a:p>
          <a:p>
            <a:r>
              <a:rPr lang="en-US" baseline="0" dirty="0" smtClean="0"/>
              <a:t>Once the top 25 were identified, product indications were found by Google search.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28727-80EF-4715-A479-E2E5A61D278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509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chose to group drugs by NDC product code, and display by proprietary name.</a:t>
            </a:r>
          </a:p>
          <a:p>
            <a:r>
              <a:rPr lang="en-US" dirty="0" smtClean="0"/>
              <a:t>A different grouping (e.g.</a:t>
            </a:r>
            <a:r>
              <a:rPr lang="en-US" baseline="0" dirty="0" smtClean="0"/>
              <a:t> VA class) would have yielded very different results.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28727-80EF-4715-A479-E2E5A61D278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006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Claim data does not contain SES measures for members, but payer type can provide an imperfect proxy.</a:t>
            </a:r>
          </a:p>
          <a:p>
            <a:r>
              <a:rPr lang="en-US" dirty="0" smtClean="0"/>
              <a:t>Medicaid population low income,</a:t>
            </a:r>
            <a:r>
              <a:rPr lang="en-US" baseline="0" dirty="0" smtClean="0"/>
              <a:t> predominantly children.</a:t>
            </a:r>
            <a:endParaRPr lang="en-US" dirty="0" smtClean="0"/>
          </a:p>
          <a:p>
            <a:r>
              <a:rPr lang="en-US" dirty="0" smtClean="0"/>
              <a:t>We could further stratify</a:t>
            </a:r>
            <a:r>
              <a:rPr lang="en-US" baseline="0" dirty="0" smtClean="0"/>
              <a:t> - </a:t>
            </a:r>
            <a:r>
              <a:rPr lang="en-US" dirty="0" smtClean="0"/>
              <a:t>separating Medicaid</a:t>
            </a:r>
            <a:r>
              <a:rPr lang="en-US" baseline="0" dirty="0" smtClean="0"/>
              <a:t> children from Medicaid adults.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28727-80EF-4715-A479-E2E5A61D278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782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Population is</a:t>
            </a:r>
            <a:r>
              <a:rPr lang="en-US" baseline="0" dirty="0" smtClean="0"/>
              <a:t> predominantly, but not exclusively older. Senior population may be more precisely described by stratifying on 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28727-80EF-4715-A479-E2E5A61D278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286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Commercial</a:t>
            </a:r>
            <a:r>
              <a:rPr lang="en-US" baseline="0" dirty="0" smtClean="0"/>
              <a:t> population mostly working, younger, healthier.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28727-80EF-4715-A479-E2E5A61D278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158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Sorting</a:t>
            </a:r>
            <a:r>
              <a:rPr lang="en-US" baseline="0" dirty="0" smtClean="0"/>
              <a:t> by Per-Member-Per-Year cost </a:t>
            </a:r>
          </a:p>
          <a:p>
            <a:r>
              <a:rPr lang="en-US" baseline="0" dirty="0" smtClean="0"/>
              <a:t>Top 25 list yields some rare but extremely expensive prescriptions.</a:t>
            </a:r>
          </a:p>
          <a:p>
            <a:r>
              <a:rPr lang="en-US" baseline="0" dirty="0" smtClean="0"/>
              <a:t>Many expensive drugs had &lt; 10 members.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28727-80EF-4715-A479-E2E5A61D278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2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Total year over year change</a:t>
            </a:r>
            <a:r>
              <a:rPr lang="en-US" baseline="0" dirty="0" smtClean="0"/>
              <a:t> was easy.</a:t>
            </a:r>
          </a:p>
          <a:p>
            <a:r>
              <a:rPr lang="en-US" baseline="0" dirty="0" smtClean="0"/>
              <a:t>Year over year change for particular drugs presents some new challenges.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28727-80EF-4715-A479-E2E5A61D278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7594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Absolute change more straightforward</a:t>
            </a:r>
            <a:r>
              <a:rPr lang="en-US" baseline="0" dirty="0" smtClean="0"/>
              <a:t> </a:t>
            </a:r>
            <a:r>
              <a:rPr lang="en-US" dirty="0" smtClean="0"/>
              <a:t>than relative percent change</a:t>
            </a:r>
          </a:p>
          <a:p>
            <a:r>
              <a:rPr lang="en-US" dirty="0" smtClean="0"/>
              <a:t>Big question remains: How much of this represents</a:t>
            </a:r>
            <a:r>
              <a:rPr lang="en-US" baseline="0" dirty="0" smtClean="0"/>
              <a:t> actual cost increase, and how much is substitution of one Rx for another?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28727-80EF-4715-A479-E2E5A61D278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603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 two of the top 25 were new in 2017.</a:t>
            </a:r>
          </a:p>
          <a:p>
            <a:r>
              <a:rPr lang="en-US" dirty="0" smtClean="0"/>
              <a:t>Epinephrine: New generic epi-pen, released late 2016 by the same manufacturer, (and still expensive). Does this increase in spending represent overall new cost, or cost saving as users switch</a:t>
            </a:r>
            <a:r>
              <a:rPr lang="en-US" baseline="0" dirty="0" smtClean="0"/>
              <a:t> to generic?</a:t>
            </a:r>
          </a:p>
          <a:p>
            <a:r>
              <a:rPr lang="en-US" baseline="0" dirty="0" err="1" smtClean="0"/>
              <a:t>Basaglar</a:t>
            </a:r>
            <a:r>
              <a:rPr lang="en-US" baseline="0" dirty="0" smtClean="0"/>
              <a:t>: New formulation of insulin. Presumably most new </a:t>
            </a:r>
            <a:r>
              <a:rPr lang="en-US" baseline="0" dirty="0" err="1" smtClean="0"/>
              <a:t>Basaglar</a:t>
            </a:r>
            <a:r>
              <a:rPr lang="en-US" baseline="0" dirty="0" smtClean="0"/>
              <a:t> users had previously been using a different form of insulin. Which ones? What is net cost difference?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28727-80EF-4715-A479-E2E5A61D278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01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 attempt to separate cost and utilization</a:t>
            </a:r>
            <a:r>
              <a:rPr lang="en-US" baseline="0" dirty="0" smtClean="0"/>
              <a:t> as drivers.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28727-80EF-4715-A479-E2E5A61D278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2810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Sorting by percent change yields less than useful results.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Many drugs were new in 2017 – no percent change can be computed.</a:t>
            </a:r>
          </a:p>
          <a:p>
            <a:r>
              <a:rPr lang="en-US" baseline="0" dirty="0" smtClean="0"/>
              <a:t>The rest of the top 25 list consisted of rarely prescribed drugs that went from 1 user to 10 for example – not reportable due to small numbers.</a:t>
            </a:r>
          </a:p>
          <a:p>
            <a:r>
              <a:rPr lang="en-US" baseline="0" dirty="0" smtClean="0"/>
              <a:t>Restricting to drugs with at least 100 Rx each year was an arbitrary choice. Why not 1000?</a:t>
            </a:r>
          </a:p>
          <a:p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28727-80EF-4715-A479-E2E5A61D278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0612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chart is based on health conditions the drug is intended to treat (Google). It would also be possible, though tricky, to join pharmacy claims</a:t>
            </a:r>
            <a:r>
              <a:rPr lang="en-US" baseline="0" dirty="0" smtClean="0"/>
              <a:t> to medical claims to identify comorbid conditions.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It’s on my to-do list.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28727-80EF-4715-A479-E2E5A61D278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8625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</a:t>
            </a:r>
            <a:r>
              <a:rPr lang="en-US" baseline="0" dirty="0" smtClean="0"/>
              <a:t> APCD currently only has complete representation of Medicaid claims. </a:t>
            </a:r>
          </a:p>
          <a:p>
            <a:r>
              <a:rPr lang="en-US" baseline="0" dirty="0" smtClean="0"/>
              <a:t>Medicare coming soon, but not all Medicare beneficiaries have part D.</a:t>
            </a:r>
          </a:p>
          <a:p>
            <a:r>
              <a:rPr lang="en-US" baseline="0" dirty="0" smtClean="0"/>
              <a:t>For commercial plans, we could get relative costs by restricting to members with both medical and prescription coverage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28727-80EF-4715-A479-E2E5A61D278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0075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 this is polypharmacy among members with pharmacy coverage. It may not be representative</a:t>
            </a:r>
            <a:r>
              <a:rPr lang="en-US" baseline="0" dirty="0" smtClean="0"/>
              <a:t> of the population.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28727-80EF-4715-A479-E2E5A61D278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835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613395" y="5221132"/>
            <a:ext cx="2051664" cy="849040"/>
            <a:chOff x="8558419" y="5201161"/>
            <a:chExt cx="2735552" cy="1132053"/>
          </a:xfrm>
        </p:grpSpPr>
        <p:sp>
          <p:nvSpPr>
            <p:cNvPr id="9" name="TextBox 8"/>
            <p:cNvSpPr txBox="1"/>
            <p:nvPr/>
          </p:nvSpPr>
          <p:spPr>
            <a:xfrm>
              <a:off x="8642642" y="5201161"/>
              <a:ext cx="2651327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125" dirty="0" smtClean="0">
                  <a:solidFill>
                    <a:srgbClr val="242E39"/>
                  </a:solidFill>
                  <a:latin typeface="Georgia" panose="02040502050405020303" pitchFamily="18" charset="0"/>
                </a:rPr>
                <a:t>OFM</a:t>
              </a:r>
              <a:endParaRPr lang="en-US" sz="4125" dirty="0">
                <a:solidFill>
                  <a:srgbClr val="242E39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558419" y="6025438"/>
              <a:ext cx="2735552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242E39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OFFICE OF FINANCIAL MANAGEMENT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8711011" y="6001374"/>
              <a:ext cx="2438400" cy="0"/>
            </a:xfrm>
            <a:prstGeom prst="line">
              <a:avLst/>
            </a:prstGeom>
            <a:ln>
              <a:solidFill>
                <a:schemeClr val="accent3">
                  <a:alpha val="6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 userDrawn="1"/>
        </p:nvSpPr>
        <p:spPr>
          <a:xfrm>
            <a:off x="461518" y="1001602"/>
            <a:ext cx="106145" cy="31486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1048003" y="1048056"/>
            <a:ext cx="4270375" cy="438150"/>
          </a:xfrm>
        </p:spPr>
        <p:txBody>
          <a:bodyPr/>
          <a:lstStyle>
            <a:lvl1pPr marL="0" indent="0" algn="l" defTabSz="457200" rtl="0" eaLnBrk="1" latinLnBrk="0" hangingPunct="1">
              <a:buNone/>
              <a:defRPr lang="en-US" sz="2250" kern="1200" dirty="0" smtClean="0">
                <a:solidFill>
                  <a:srgbClr val="00B0F0"/>
                </a:solidFill>
                <a:latin typeface="Calibri Light" panose="020F0302020204030204" pitchFamily="34" charset="0"/>
                <a:ea typeface="Segoe UI Black" panose="020B0A02040204020203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 smtClean="0"/>
              <a:t>MONTH 2018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5" hasCustomPrompt="1"/>
          </p:nvPr>
        </p:nvSpPr>
        <p:spPr>
          <a:xfrm>
            <a:off x="1047750" y="3614738"/>
            <a:ext cx="5635625" cy="973137"/>
          </a:xfrm>
        </p:spPr>
        <p:txBody>
          <a:bodyPr/>
          <a:lstStyle>
            <a:lvl1pPr marL="0" indent="0" algn="l" defTabSz="457200" rtl="0" eaLnBrk="1" latinLnBrk="0" hangingPunct="1">
              <a:buNone/>
              <a:defRPr lang="en-US" sz="2500" i="0" kern="1200" baseline="0" dirty="0" smtClean="0">
                <a:solidFill>
                  <a:srgbClr val="1F4E79"/>
                </a:solidFill>
                <a:latin typeface="+mn-lt"/>
                <a:ea typeface="Segoe UI Black" panose="020B0A02040204020203" pitchFamily="34" charset="0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en-US" dirty="0" smtClean="0"/>
              <a:t>Use this are for your sub headline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1047750" y="1743075"/>
            <a:ext cx="5481638" cy="1658938"/>
          </a:xfrm>
        </p:spPr>
        <p:txBody>
          <a:bodyPr>
            <a:normAutofit/>
          </a:bodyPr>
          <a:lstStyle>
            <a:lvl1pPr marL="0" indent="0">
              <a:buNone/>
              <a:defRPr lang="en-US" sz="5500" kern="1200" dirty="0" smtClean="0">
                <a:solidFill>
                  <a:schemeClr val="accent6"/>
                </a:solidFill>
                <a:latin typeface="Franklin Gothic Heavy" panose="020B0903020102020204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/>
            <a:r>
              <a:rPr lang="en-US" dirty="0" smtClean="0"/>
              <a:t>PRESENTATION HEADLINE 1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168" y="169120"/>
            <a:ext cx="6363698" cy="636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35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1059917" y="5080516"/>
            <a:ext cx="2051664" cy="849040"/>
            <a:chOff x="8558419" y="5201161"/>
            <a:chExt cx="2735552" cy="1132053"/>
          </a:xfrm>
        </p:grpSpPr>
        <p:sp>
          <p:nvSpPr>
            <p:cNvPr id="9" name="TextBox 8"/>
            <p:cNvSpPr txBox="1"/>
            <p:nvPr/>
          </p:nvSpPr>
          <p:spPr>
            <a:xfrm>
              <a:off x="8642642" y="5201161"/>
              <a:ext cx="2651327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125" dirty="0" smtClean="0">
                  <a:solidFill>
                    <a:srgbClr val="242E39"/>
                  </a:solidFill>
                  <a:latin typeface="Georgia" panose="02040502050405020303" pitchFamily="18" charset="0"/>
                </a:rPr>
                <a:t>OFM</a:t>
              </a:r>
              <a:endParaRPr lang="en-US" sz="4125" dirty="0">
                <a:solidFill>
                  <a:srgbClr val="242E39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558419" y="6025438"/>
              <a:ext cx="2735552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242E39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OFFICE OF FINANCIAL MANAGEMENT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8642643" y="6001374"/>
              <a:ext cx="2651327" cy="0"/>
            </a:xfrm>
            <a:prstGeom prst="line">
              <a:avLst/>
            </a:prstGeom>
            <a:ln>
              <a:solidFill>
                <a:schemeClr val="accent3">
                  <a:alpha val="61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 userDrawn="1"/>
        </p:nvSpPr>
        <p:spPr>
          <a:xfrm>
            <a:off x="461518" y="1001602"/>
            <a:ext cx="106145" cy="31486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5" hasCustomPrompt="1"/>
          </p:nvPr>
        </p:nvSpPr>
        <p:spPr>
          <a:xfrm>
            <a:off x="1135560" y="4558809"/>
            <a:ext cx="5635625" cy="973137"/>
          </a:xfrm>
        </p:spPr>
        <p:txBody>
          <a:bodyPr/>
          <a:lstStyle>
            <a:lvl1pPr marL="0" indent="0" algn="l" defTabSz="457200" rtl="0" eaLnBrk="1" latinLnBrk="0" hangingPunct="1">
              <a:buNone/>
              <a:defRPr lang="en-US" sz="2500" i="0" kern="1200" baseline="0" dirty="0" smtClean="0">
                <a:solidFill>
                  <a:schemeClr val="tx1"/>
                </a:solidFill>
                <a:latin typeface="+mn-lt"/>
                <a:ea typeface="Segoe UI Black" panose="020B0A02040204020203" pitchFamily="34" charset="0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en-US" dirty="0" smtClean="0"/>
              <a:t>ofm.wa.gov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1059917" y="912335"/>
            <a:ext cx="5481638" cy="1658938"/>
          </a:xfrm>
        </p:spPr>
        <p:txBody>
          <a:bodyPr>
            <a:normAutofit/>
          </a:bodyPr>
          <a:lstStyle>
            <a:lvl1pPr marL="0" indent="0">
              <a:buNone/>
              <a:defRPr lang="en-US" sz="4400" kern="1200" baseline="0" dirty="0" smtClean="0">
                <a:solidFill>
                  <a:schemeClr val="accent6"/>
                </a:solidFill>
                <a:latin typeface="Franklin Gothic Heavy" panose="020B0903020102020204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/>
            <a:r>
              <a:rPr lang="en-US" dirty="0" smtClean="0"/>
              <a:t>FOR MORE INFORMATION: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1059917" y="2697621"/>
            <a:ext cx="5327650" cy="8413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CONTACT:</a:t>
            </a:r>
          </a:p>
          <a:p>
            <a:pPr lvl="0"/>
            <a:r>
              <a:rPr lang="en-US" dirty="0" smtClean="0"/>
              <a:t>Name </a:t>
            </a:r>
            <a:r>
              <a:rPr lang="en-US" dirty="0" err="1" smtClean="0"/>
              <a:t>Name</a:t>
            </a:r>
            <a:endParaRPr lang="en-US" dirty="0" smtClean="0"/>
          </a:p>
          <a:p>
            <a:pPr lvl="0"/>
            <a:r>
              <a:rPr lang="en-US" dirty="0" smtClean="0"/>
              <a:t>Email address</a:t>
            </a:r>
          </a:p>
          <a:p>
            <a:pPr lvl="0"/>
            <a:r>
              <a:rPr lang="en-US" dirty="0" smtClean="0"/>
              <a:t>Phone number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168" y="169120"/>
            <a:ext cx="6363698" cy="636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581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1925" y="365126"/>
            <a:ext cx="7886700" cy="428504"/>
          </a:xfrm>
        </p:spPr>
        <p:txBody>
          <a:bodyPr>
            <a:noAutofit/>
          </a:bodyPr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88587"/>
            <a:ext cx="7886700" cy="4351338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chemeClr val="accent3"/>
              </a:buClr>
              <a:buSzPct val="110000"/>
              <a:defRPr/>
            </a:lvl2pPr>
            <a:lvl3pPr marL="1143000" indent="-228600">
              <a:buClr>
                <a:schemeClr val="accent3"/>
              </a:buClr>
              <a:buSzPct val="80000"/>
              <a:buFont typeface="Courier New" panose="02070309020205020404" pitchFamily="49" charset="0"/>
              <a:buChar char="o"/>
              <a:defRPr/>
            </a:lvl3pPr>
            <a:lvl4pPr>
              <a:buClr>
                <a:schemeClr val="accent3"/>
              </a:buClr>
              <a:buSzPct val="90000"/>
              <a:defRPr/>
            </a:lvl4pPr>
            <a:lvl5pPr marL="2057400" indent="-228600">
              <a:buClr>
                <a:schemeClr val="accent3"/>
              </a:buClr>
              <a:buSzPct val="50000"/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01925" y="793630"/>
            <a:ext cx="8428370" cy="0"/>
          </a:xfrm>
          <a:prstGeom prst="line">
            <a:avLst/>
          </a:prstGeom>
          <a:ln w="28575">
            <a:solidFill>
              <a:srgbClr val="3A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6397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982722" y="2577324"/>
            <a:ext cx="6435725" cy="1597025"/>
          </a:xfrm>
        </p:spPr>
        <p:txBody>
          <a:bodyPr/>
          <a:lstStyle>
            <a:lvl1pPr marL="0" indent="0">
              <a:buNone/>
              <a:defRPr lang="en-US" sz="5500" kern="1200" dirty="0" smtClean="0">
                <a:solidFill>
                  <a:schemeClr val="accent6"/>
                </a:solidFill>
                <a:latin typeface="Franklin Gothic Heavy" panose="020B0903020102020204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/>
            <a:r>
              <a:rPr lang="en-US" dirty="0" smtClean="0"/>
              <a:t>SECTION HEADING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168" y="169120"/>
            <a:ext cx="6363698" cy="636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118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1925" y="365126"/>
            <a:ext cx="7886700" cy="428504"/>
          </a:xfrm>
        </p:spPr>
        <p:txBody>
          <a:bodyPr>
            <a:noAutofit/>
          </a:bodyPr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44095" y="1422769"/>
            <a:ext cx="3886200" cy="4351338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  <a:defRPr/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80000"/>
              <a:buFont typeface="Courier New" panose="02070309020205020404" pitchFamily="49" charset="0"/>
              <a:buChar char="o"/>
              <a:defRPr/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90000"/>
              <a:buFont typeface="Arial" panose="020B0604020202020204" pitchFamily="34" charset="0"/>
              <a:buChar char="•"/>
              <a:defRPr/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50000"/>
              <a:buFont typeface="Courier New" panose="02070309020205020404" pitchFamily="49" charset="0"/>
              <a:buChar char="o"/>
              <a:defRPr/>
            </a:lvl5pPr>
          </a:lstStyle>
          <a:p>
            <a:pPr marL="0" lvl="0" indent="0" algn="l" defTabSz="4572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 smtClean="0"/>
              <a:t>Edit Master text styles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dirty="0" smtClean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dirty="0" smtClean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dirty="0" smtClean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1925" y="793630"/>
            <a:ext cx="8428370" cy="0"/>
          </a:xfrm>
          <a:prstGeom prst="line">
            <a:avLst/>
          </a:prstGeom>
          <a:ln w="28575">
            <a:solidFill>
              <a:srgbClr val="3A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29991" y="1422769"/>
            <a:ext cx="3886200" cy="4351338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  <a:defRPr/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80000"/>
              <a:buFont typeface="Courier New" panose="02070309020205020404" pitchFamily="49" charset="0"/>
              <a:buChar char="o"/>
              <a:defRPr/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90000"/>
              <a:buFont typeface="Arial" panose="020B0604020202020204" pitchFamily="34" charset="0"/>
              <a:buChar char="•"/>
              <a:defRPr/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50000"/>
              <a:buFont typeface="Courier New" panose="02070309020205020404" pitchFamily="49" charset="0"/>
              <a:buChar char="o"/>
              <a:defRPr/>
            </a:lvl5pPr>
          </a:lstStyle>
          <a:p>
            <a:pPr marL="0" lvl="0" indent="0" algn="l" defTabSz="4572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 smtClean="0"/>
              <a:t>Edit Master text styles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dirty="0" smtClean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dirty="0" smtClean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dirty="0" smtClean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174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28237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52149"/>
            <a:ext cx="3868340" cy="3684588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  <a:defRPr/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80000"/>
              <a:buFont typeface="Courier New" panose="02070309020205020404" pitchFamily="49" charset="0"/>
              <a:buChar char="o"/>
              <a:defRPr/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90000"/>
              <a:buFont typeface="Arial" panose="020B0604020202020204" pitchFamily="34" charset="0"/>
              <a:buChar char="•"/>
              <a:defRPr/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50000"/>
              <a:buFont typeface="Courier New" panose="02070309020205020404" pitchFamily="49" charset="0"/>
              <a:buChar char="o"/>
              <a:defRPr/>
            </a:lvl5pPr>
          </a:lstStyle>
          <a:p>
            <a:pPr marL="0" lvl="0" indent="0" algn="l" defTabSz="4572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 smtClean="0"/>
              <a:t>Edit Master text styles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dirty="0" smtClean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dirty="0" smtClean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dirty="0" smtClean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28237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52149"/>
            <a:ext cx="3887391" cy="3684588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  <a:defRPr/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80000"/>
              <a:buFont typeface="Courier New" panose="02070309020205020404" pitchFamily="49" charset="0"/>
              <a:buChar char="o"/>
              <a:defRPr/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90000"/>
              <a:buFont typeface="Arial" panose="020B0604020202020204" pitchFamily="34" charset="0"/>
              <a:buChar char="•"/>
              <a:defRPr/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50000"/>
              <a:buFont typeface="Courier New" panose="02070309020205020404" pitchFamily="49" charset="0"/>
              <a:buChar char="o"/>
              <a:defRPr/>
            </a:lvl5pPr>
          </a:lstStyle>
          <a:p>
            <a:pPr marL="0" lvl="0" indent="0" algn="l" defTabSz="4572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 smtClean="0"/>
              <a:t>Edit Master text styles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dirty="0" smtClean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dirty="0" smtClean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dirty="0" smtClean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301925" y="365126"/>
            <a:ext cx="7886700" cy="428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01925" y="793630"/>
            <a:ext cx="8428370" cy="0"/>
          </a:xfrm>
          <a:prstGeom prst="line">
            <a:avLst/>
          </a:prstGeom>
          <a:ln w="28575">
            <a:solidFill>
              <a:srgbClr val="3A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502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/>
          <p:cNvSpPr>
            <a:spLocks noGrp="1"/>
          </p:cNvSpPr>
          <p:nvPr>
            <p:ph sz="quarter" idx="17" hasCustomPrompt="1"/>
          </p:nvPr>
        </p:nvSpPr>
        <p:spPr>
          <a:xfrm>
            <a:off x="301625" y="379413"/>
            <a:ext cx="7920038" cy="414337"/>
          </a:xfrm>
        </p:spPr>
        <p:txBody>
          <a:bodyPr/>
          <a:lstStyle>
            <a:lvl1pPr marL="0" indent="0">
              <a:buNone/>
              <a:defRPr sz="28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7651" y="2905569"/>
            <a:ext cx="2606040" cy="2831167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  <a:defRPr/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80000"/>
              <a:buFont typeface="Courier New" panose="02070309020205020404" pitchFamily="49" charset="0"/>
              <a:buChar char="o"/>
              <a:defRPr/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90000"/>
              <a:buFont typeface="Arial" panose="020B0604020202020204" pitchFamily="34" charset="0"/>
              <a:buChar char="•"/>
              <a:defRPr/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50000"/>
              <a:buFont typeface="Courier New" panose="02070309020205020404" pitchFamily="49" charset="0"/>
              <a:buChar char="o"/>
              <a:defRPr/>
            </a:lvl5pPr>
          </a:lstStyle>
          <a:p>
            <a:pPr marL="0" lvl="0" indent="0" algn="l" defTabSz="4572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197373" y="2905569"/>
            <a:ext cx="2606040" cy="2831167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  <a:defRPr/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80000"/>
              <a:buFont typeface="Courier New" panose="02070309020205020404" pitchFamily="49" charset="0"/>
              <a:buChar char="o"/>
              <a:defRPr/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90000"/>
              <a:buFont typeface="Arial" panose="020B0604020202020204" pitchFamily="34" charset="0"/>
              <a:buChar char="•"/>
              <a:defRPr/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50000"/>
              <a:buFont typeface="Courier New" panose="02070309020205020404" pitchFamily="49" charset="0"/>
              <a:buChar char="o"/>
              <a:defRPr/>
            </a:lvl5pPr>
          </a:lstStyle>
          <a:p>
            <a:pPr marL="0" lvl="0" indent="0" algn="l" defTabSz="4572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 smtClean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01925" y="793630"/>
            <a:ext cx="8428370" cy="0"/>
          </a:xfrm>
          <a:prstGeom prst="line">
            <a:avLst/>
          </a:prstGeom>
          <a:ln w="28575">
            <a:solidFill>
              <a:srgbClr val="3A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5"/>
          <p:cNvSpPr>
            <a:spLocks noGrp="1"/>
          </p:cNvSpPr>
          <p:nvPr>
            <p:ph sz="quarter" idx="13"/>
          </p:nvPr>
        </p:nvSpPr>
        <p:spPr>
          <a:xfrm>
            <a:off x="5987095" y="2905569"/>
            <a:ext cx="2606040" cy="2831167"/>
          </a:xfrm>
        </p:spPr>
        <p:txBody>
          <a:bodyPr/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  <a:defRPr/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80000"/>
              <a:buFont typeface="Courier New" panose="02070309020205020404" pitchFamily="49" charset="0"/>
              <a:buChar char="o"/>
              <a:defRPr/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90000"/>
              <a:buFont typeface="Arial" panose="020B0604020202020204" pitchFamily="34" charset="0"/>
              <a:buChar char="•"/>
              <a:defRPr/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50000"/>
              <a:buFont typeface="Courier New" panose="02070309020205020404" pitchFamily="49" charset="0"/>
              <a:buChar char="o"/>
              <a:defRPr/>
            </a:lvl5pPr>
          </a:lstStyle>
          <a:p>
            <a:pPr marL="0" lvl="0" indent="0" algn="l" defTabSz="4572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 smtClean="0"/>
              <a:t>Edit Master text styles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07651" y="1649413"/>
            <a:ext cx="2605424" cy="10001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4" name="Content Placeholder 12"/>
          <p:cNvSpPr>
            <a:spLocks noGrp="1"/>
          </p:cNvSpPr>
          <p:nvPr>
            <p:ph sz="quarter" idx="15"/>
          </p:nvPr>
        </p:nvSpPr>
        <p:spPr>
          <a:xfrm>
            <a:off x="3213398" y="1649413"/>
            <a:ext cx="2605424" cy="10001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5" name="Content Placeholder 12"/>
          <p:cNvSpPr>
            <a:spLocks noGrp="1"/>
          </p:cNvSpPr>
          <p:nvPr>
            <p:ph sz="quarter" idx="16"/>
          </p:nvPr>
        </p:nvSpPr>
        <p:spPr>
          <a:xfrm>
            <a:off x="5987711" y="1649413"/>
            <a:ext cx="2605424" cy="10001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196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301925" y="365126"/>
            <a:ext cx="7886700" cy="428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01925" y="793630"/>
            <a:ext cx="8428370" cy="0"/>
          </a:xfrm>
          <a:prstGeom prst="line">
            <a:avLst/>
          </a:prstGeom>
          <a:ln w="28575">
            <a:solidFill>
              <a:srgbClr val="3A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0890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03212" y="341288"/>
            <a:ext cx="8212138" cy="443252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1" kern="120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TIMELINE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01925" y="793630"/>
            <a:ext cx="8428370" cy="0"/>
          </a:xfrm>
          <a:prstGeom prst="line">
            <a:avLst/>
          </a:prstGeom>
          <a:ln w="28575">
            <a:solidFill>
              <a:srgbClr val="3A54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hape 45"/>
          <p:cNvCxnSpPr/>
          <p:nvPr userDrawn="1"/>
        </p:nvCxnSpPr>
        <p:spPr>
          <a:xfrm>
            <a:off x="394195" y="3531988"/>
            <a:ext cx="8336100" cy="0"/>
          </a:xfrm>
          <a:prstGeom prst="straightConnector1">
            <a:avLst/>
          </a:prstGeom>
          <a:noFill/>
          <a:ln w="22225" cap="flat" cmpd="sng">
            <a:solidFill>
              <a:schemeClr val="dk1"/>
            </a:solidFill>
            <a:prstDash val="dot"/>
            <a:round/>
            <a:headEnd type="none" w="lg" len="lg"/>
            <a:tailEnd type="none" w="lg" len="lg"/>
          </a:ln>
        </p:spPr>
      </p:cxnSp>
    </p:spTree>
    <p:extLst>
      <p:ext uri="{BB962C8B-B14F-4D97-AF65-F5344CB8AC3E}">
        <p14:creationId xmlns:p14="http://schemas.microsoft.com/office/powerpoint/2010/main" val="2948601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64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304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287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046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767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lvl="0" indent="0" algn="l" defTabSz="4572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 smtClean="0"/>
              <a:t>Edit Master text styles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dirty="0" smtClean="0"/>
              <a:t>Second level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80000"/>
              <a:buFont typeface="Courier New" panose="02070309020205020404" pitchFamily="49" charset="0"/>
              <a:buChar char="o"/>
            </a:pPr>
            <a:r>
              <a:rPr lang="en-US" dirty="0" smtClean="0"/>
              <a:t>Third level</a:t>
            </a:r>
          </a:p>
          <a:p>
            <a:pPr marL="1600200" lvl="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dirty="0" smtClean="0"/>
              <a:t>Fourth level</a:t>
            </a:r>
          </a:p>
          <a:p>
            <a:pPr marL="2057400" lvl="4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SzPct val="50000"/>
              <a:buFont typeface="Courier New" panose="02070309020205020404" pitchFamily="49" charset="0"/>
              <a:buChar char="o"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BEBA6-4A57-406D-B671-F270610AB5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24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62" r:id="rId3"/>
    <p:sldLayoutId id="2147483663" r:id="rId4"/>
    <p:sldLayoutId id="2147483664" r:id="rId5"/>
    <p:sldLayoutId id="2147483665" r:id="rId6"/>
    <p:sldLayoutId id="2147483673" r:id="rId7"/>
    <p:sldLayoutId id="2147483666" r:id="rId8"/>
    <p:sldLayoutId id="2147483672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500" i="0" kern="1200" baseline="0" dirty="0" smtClean="0">
          <a:solidFill>
            <a:srgbClr val="1F4E79"/>
          </a:solidFill>
          <a:latin typeface="+mn-lt"/>
          <a:ea typeface="Segoe UI Black" panose="020B0A02040204020203" pitchFamily="34" charset="0"/>
          <a:cs typeface="Segoe UI Semilight" panose="020B04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4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.gov/opal/nac/fss/pharmPrices.asp" TargetMode="External"/><Relationship Id="rId2" Type="http://schemas.openxmlformats.org/officeDocument/2006/relationships/hyperlink" Target="https://www.fda.gov/Drugs/InformationOnDrugs/ucm142438.htm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Oct 18 2018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WA APCD Use Case Scenario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Prescription Drug Cost Drivers in WA State, 2014-2017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1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Purpose: Prescription Drug Transparency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80740" y="1579418"/>
            <a:ext cx="6884957" cy="477693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 smtClean="0"/>
              <a:t>Prescription drug costs represent a large and growing component of total health care costs.</a:t>
            </a:r>
          </a:p>
          <a:p>
            <a:pPr marL="1028700" lvl="1" indent="-342900"/>
            <a:r>
              <a:rPr lang="en-US" sz="2000" dirty="0" smtClean="0"/>
              <a:t>Nationally, prescription drugs comprised 12% of personal health care costs in 2016.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 smtClean="0"/>
              <a:t>Lack of transparency in drug pricing complicates efforts to reduce health care costs.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 smtClean="0"/>
              <a:t>This study aims to increase transparency by:</a:t>
            </a:r>
          </a:p>
          <a:p>
            <a:pPr marL="1028700" lvl="1" indent="-342900"/>
            <a:r>
              <a:rPr lang="en-US" sz="2000" dirty="0" smtClean="0"/>
              <a:t>Identifying the 25 costliest prescription drugs in Washington State in 2017, </a:t>
            </a:r>
          </a:p>
          <a:p>
            <a:pPr marL="1028700" lvl="1" indent="-342900"/>
            <a:r>
              <a:rPr lang="en-US" sz="2000" dirty="0" smtClean="0"/>
              <a:t>Identifying the 25 prescription drugs with the largest increase in cost from 2016 to 2017</a:t>
            </a:r>
          </a:p>
          <a:p>
            <a:pPr marL="1028700" lvl="1" indent="-342900"/>
            <a:r>
              <a:rPr lang="en-US" sz="2000" dirty="0" smtClean="0"/>
              <a:t>Quantify the impact of these high cost drugs on total WA state health care spending.</a:t>
            </a:r>
            <a:endParaRPr lang="en-US" sz="19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64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Washington All-Payer Claims Database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80740" y="1105594"/>
            <a:ext cx="6884957" cy="5250758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Washington All-Payer Claims Database (WA-APCD) was enacted by Washington State Legislature </a:t>
            </a:r>
            <a:r>
              <a:rPr lang="en-US" sz="2000" dirty="0" smtClean="0"/>
              <a:t>in </a:t>
            </a:r>
            <a:r>
              <a:rPr lang="en-US" sz="2000" dirty="0"/>
              <a:t>2014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1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 smtClean="0"/>
              <a:t>WA-APCD includes data from:</a:t>
            </a:r>
          </a:p>
          <a:p>
            <a:pPr marL="1028700" lvl="1" indent="-342900"/>
            <a:r>
              <a:rPr lang="en-US" sz="2000" dirty="0" smtClean="0"/>
              <a:t>Publicly funded: Medicaid, Medicare Advantage, Medicare Part D, PEBB, and Labor and Industries</a:t>
            </a:r>
          </a:p>
          <a:p>
            <a:pPr marL="1028700" lvl="1" indent="-342900"/>
            <a:r>
              <a:rPr lang="en-US" sz="2000" dirty="0" smtClean="0"/>
              <a:t>Commercial plans including group and individual markets.</a:t>
            </a:r>
          </a:p>
          <a:p>
            <a:pPr marL="1028700" lvl="1" indent="-342900"/>
            <a:r>
              <a:rPr lang="en-US" sz="2000" dirty="0" smtClean="0"/>
              <a:t>All pharmacy claims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 smtClean="0"/>
              <a:t>WA-APCD does not currently include</a:t>
            </a:r>
          </a:p>
          <a:p>
            <a:pPr marL="1028700" lvl="1" indent="-342900"/>
            <a:r>
              <a:rPr lang="en-US" sz="2000" dirty="0" smtClean="0"/>
              <a:t>Medicare fee-for-Service (will be added in 2019)</a:t>
            </a:r>
          </a:p>
          <a:p>
            <a:pPr marL="1028700" lvl="1" indent="-342900"/>
            <a:r>
              <a:rPr lang="en-US" sz="2000" dirty="0" smtClean="0"/>
              <a:t>Self-funded plans</a:t>
            </a:r>
          </a:p>
          <a:p>
            <a:pPr marL="1028700" lvl="1" indent="-342900"/>
            <a:r>
              <a:rPr lang="en-US" sz="2000" dirty="0" smtClean="0"/>
              <a:t>Veterans Administration</a:t>
            </a:r>
          </a:p>
          <a:p>
            <a:pPr marL="1028700" lvl="1" indent="-342900"/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 smtClean="0"/>
              <a:t>WA-APCD </a:t>
            </a:r>
            <a:r>
              <a:rPr lang="en-US" sz="2100" dirty="0"/>
              <a:t>contains comprehensive </a:t>
            </a:r>
            <a:r>
              <a:rPr lang="en-US" sz="2100" dirty="0" smtClean="0"/>
              <a:t>prescription drug claims data from 2014 - 2017.</a:t>
            </a:r>
          </a:p>
          <a:p>
            <a:pPr marL="342900" indent="-342900"/>
            <a:endParaRPr lang="en-US" sz="21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282" y="166852"/>
            <a:ext cx="5962736" cy="659139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37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House Bill 1541 – Prescription Drug Transparency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80740" y="1064029"/>
            <a:ext cx="6884957" cy="5536275"/>
          </a:xfrm>
        </p:spPr>
        <p:txBody>
          <a:bodyPr>
            <a:noAutofit/>
          </a:bodyPr>
          <a:lstStyle/>
          <a:p>
            <a:r>
              <a:rPr lang="en-US" sz="2000" b="1" dirty="0"/>
              <a:t>Sec. 4. </a:t>
            </a:r>
            <a:r>
              <a:rPr lang="en-US" sz="2000" dirty="0"/>
              <a:t>(1) </a:t>
            </a:r>
            <a:r>
              <a:rPr lang="en-US" sz="2000" dirty="0" smtClean="0"/>
              <a:t>… issuer </a:t>
            </a:r>
            <a:r>
              <a:rPr lang="en-US" sz="2000" dirty="0"/>
              <a:t>must submit </a:t>
            </a:r>
            <a:r>
              <a:rPr lang="en-US" sz="2000" dirty="0" smtClean="0"/>
              <a:t>… </a:t>
            </a:r>
            <a:r>
              <a:rPr lang="en-US" sz="2000" dirty="0"/>
              <a:t>prescription </a:t>
            </a:r>
            <a:r>
              <a:rPr lang="en-US" sz="2000" dirty="0" smtClean="0"/>
              <a:t>drug </a:t>
            </a:r>
            <a:r>
              <a:rPr lang="en-US" sz="2000" dirty="0"/>
              <a:t>cost and utilization data for the previous calendar year</a:t>
            </a:r>
            <a:r>
              <a:rPr lang="en-US" sz="2000" dirty="0" smtClean="0"/>
              <a:t>: </a:t>
            </a:r>
            <a:endParaRPr lang="en-US" sz="2000" dirty="0"/>
          </a:p>
          <a:p>
            <a:r>
              <a:rPr lang="en-US" sz="2000" dirty="0"/>
              <a:t>(a) The twenty-five prescription drugs most frequently prescribed </a:t>
            </a:r>
            <a:r>
              <a:rPr lang="en-US" sz="2000" dirty="0" smtClean="0"/>
              <a:t>by </a:t>
            </a:r>
            <a:r>
              <a:rPr lang="en-US" sz="2000" dirty="0"/>
              <a:t>health care providers participating in the issuer's network</a:t>
            </a:r>
            <a:r>
              <a:rPr lang="en-US" sz="2000" dirty="0" smtClean="0"/>
              <a:t>; </a:t>
            </a:r>
            <a:endParaRPr lang="en-US" sz="2000" dirty="0"/>
          </a:p>
          <a:p>
            <a:r>
              <a:rPr lang="en-US" sz="2000" dirty="0"/>
              <a:t>(b) The twenty-five costliest prescription drugs by total </a:t>
            </a:r>
            <a:r>
              <a:rPr lang="en-US" sz="2000" dirty="0" smtClean="0"/>
              <a:t>health </a:t>
            </a:r>
            <a:r>
              <a:rPr lang="en-US" sz="2000" dirty="0"/>
              <a:t>plan spending, and the issuer's total spend for each of these </a:t>
            </a:r>
            <a:r>
              <a:rPr lang="en-US" sz="2000" dirty="0" smtClean="0"/>
              <a:t>prescription </a:t>
            </a:r>
            <a:r>
              <a:rPr lang="en-US" sz="2000" dirty="0"/>
              <a:t>drugs</a:t>
            </a:r>
            <a:r>
              <a:rPr lang="en-US" sz="2000" dirty="0" smtClean="0"/>
              <a:t>; </a:t>
            </a:r>
            <a:endParaRPr lang="en-US" sz="2000" dirty="0"/>
          </a:p>
          <a:p>
            <a:r>
              <a:rPr lang="en-US" sz="2000" dirty="0"/>
              <a:t>(c) The twenty-five drugs with the highest year-over-year </a:t>
            </a:r>
            <a:r>
              <a:rPr lang="en-US" sz="2000" dirty="0" smtClean="0"/>
              <a:t>increase </a:t>
            </a:r>
            <a:r>
              <a:rPr lang="en-US" sz="2000" dirty="0"/>
              <a:t>in prescription drug spending, and the percentages of the </a:t>
            </a:r>
            <a:r>
              <a:rPr lang="en-US" sz="2000" dirty="0" smtClean="0"/>
              <a:t>increases </a:t>
            </a:r>
            <a:r>
              <a:rPr lang="en-US" sz="2000" dirty="0"/>
              <a:t>for each of these prescription drugs; </a:t>
            </a:r>
            <a:r>
              <a:rPr lang="en-US" sz="2000" dirty="0" smtClean="0"/>
              <a:t>and </a:t>
            </a:r>
            <a:endParaRPr lang="en-US" sz="2000" dirty="0"/>
          </a:p>
          <a:p>
            <a:r>
              <a:rPr lang="en-US" sz="2000" dirty="0"/>
              <a:t>(d) A summary analysis of the impact of prescription drug costs </a:t>
            </a:r>
            <a:r>
              <a:rPr lang="en-US" sz="2000" dirty="0" smtClean="0"/>
              <a:t>on </a:t>
            </a:r>
            <a:r>
              <a:rPr lang="en-US" sz="2000" dirty="0"/>
              <a:t>health plan premiums or on spending per medical assistance </a:t>
            </a:r>
            <a:r>
              <a:rPr lang="en-US" sz="2000" dirty="0" smtClean="0"/>
              <a:t>enrollee </a:t>
            </a:r>
            <a:r>
              <a:rPr lang="en-US" sz="2000" dirty="0"/>
              <a:t>under chapter 74.09 RCW, as applicable, disaggregated by </a:t>
            </a:r>
            <a:r>
              <a:rPr lang="en-US" sz="2000" dirty="0" smtClean="0"/>
              <a:t>the </a:t>
            </a:r>
            <a:r>
              <a:rPr lang="en-US" sz="2000" dirty="0"/>
              <a:t>state M</a:t>
            </a:r>
            <a:r>
              <a:rPr lang="en-US" sz="2000" dirty="0" smtClean="0"/>
              <a:t>edicaid </a:t>
            </a:r>
            <a:r>
              <a:rPr lang="en-US" sz="2000" dirty="0"/>
              <a:t>program, public employees' benefits board programs, </a:t>
            </a:r>
            <a:r>
              <a:rPr lang="en-US" sz="2000" dirty="0" smtClean="0"/>
              <a:t>and </a:t>
            </a:r>
            <a:r>
              <a:rPr lang="en-US" sz="2000" dirty="0"/>
              <a:t>the individual, small group, and large group markets. </a:t>
            </a:r>
            <a:endParaRPr lang="en-US" sz="12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10/19/2018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40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80740" y="1280161"/>
            <a:ext cx="6884957" cy="532014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 smtClean="0"/>
              <a:t>Prescription drug claims filled in 2017 are grouped by NDC product codes</a:t>
            </a:r>
            <a:r>
              <a:rPr lang="en-US" sz="20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Calculate summary statistics by product</a:t>
            </a:r>
          </a:p>
          <a:p>
            <a:pPr marL="1028700" lvl="1" indent="-342900"/>
            <a:r>
              <a:rPr lang="en-US" sz="1900" dirty="0" smtClean="0"/>
              <a:t>Number of member-prescriptions</a:t>
            </a:r>
          </a:p>
          <a:p>
            <a:pPr marL="1028700" lvl="1" indent="-342900"/>
            <a:r>
              <a:rPr lang="en-US" sz="1900" dirty="0" smtClean="0"/>
              <a:t>total insurer paid amount for each product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 smtClean="0"/>
              <a:t>Sort by summary statistic, and select the top 25 products</a:t>
            </a:r>
          </a:p>
          <a:p>
            <a:pPr marL="1028700" lvl="1" indent="-342900"/>
            <a:endParaRPr lang="en-US" sz="2000" dirty="0" smtClean="0"/>
          </a:p>
          <a:p>
            <a:pPr marL="1028700" lvl="1" indent="-342900"/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 smtClean="0"/>
              <a:t>Combine data for 2016 and 2017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 smtClean="0"/>
              <a:t>By product, calculate change</a:t>
            </a:r>
          </a:p>
          <a:p>
            <a:pPr marL="1028700" lvl="1" indent="-342900"/>
            <a:r>
              <a:rPr lang="en-US" sz="2000" dirty="0" smtClean="0"/>
              <a:t>Total paid amount 2017 – Total paid amount 2016.</a:t>
            </a:r>
          </a:p>
          <a:p>
            <a:pPr marL="1028700" lvl="1" indent="-342900"/>
            <a:r>
              <a:rPr lang="en-US" sz="2000" dirty="0" smtClean="0"/>
              <a:t>Percent 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 smtClean="0"/>
              <a:t>Sort and select top 25 products with largest increase in total paid amount</a:t>
            </a:r>
          </a:p>
          <a:p>
            <a:pPr marL="342900" indent="-342900"/>
            <a:endParaRPr lang="en-US" sz="21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49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88586"/>
            <a:ext cx="7886700" cy="456634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Define terms</a:t>
            </a:r>
          </a:p>
          <a:p>
            <a:pPr marL="1028700" lvl="1" indent="-342900"/>
            <a:r>
              <a:rPr lang="en-US" dirty="0" smtClean="0"/>
              <a:t>“Most prescribed” – Most prescriptions written? Most members with prescriptions?</a:t>
            </a:r>
          </a:p>
          <a:p>
            <a:pPr marL="1028700" lvl="1" indent="-342900"/>
            <a:r>
              <a:rPr lang="en-US" dirty="0" smtClean="0"/>
              <a:t>“Prescription drug” – </a:t>
            </a:r>
          </a:p>
          <a:p>
            <a:pPr marL="1485900" lvl="2" indent="-342900"/>
            <a:r>
              <a:rPr lang="en-US" dirty="0" smtClean="0"/>
              <a:t>NDC (National Drug Code) – 11 characters, uniquely identifies drug ingredients, manufacturers, delivery method, package form, strength, and dosages.</a:t>
            </a:r>
          </a:p>
          <a:p>
            <a:pPr marL="1485900" lvl="2" indent="-342900"/>
            <a:r>
              <a:rPr lang="en-US" dirty="0" smtClean="0"/>
              <a:t>Need a meaningful way to group NDC codes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Year to year changes</a:t>
            </a:r>
          </a:p>
          <a:p>
            <a:pPr marL="1028700" lvl="1" indent="-342900"/>
            <a:r>
              <a:rPr lang="en-US" dirty="0" smtClean="0"/>
              <a:t>New drugs introduced, old drugs discontinued.</a:t>
            </a:r>
          </a:p>
          <a:p>
            <a:pPr marL="1028700" lvl="1" indent="-342900"/>
            <a:r>
              <a:rPr lang="en-US" dirty="0" smtClean="0"/>
              <a:t>NDC codes discontinued or recycled.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39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NDC code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88587"/>
            <a:ext cx="7886700" cy="4649476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Up to 11 characters, separated by dashes.</a:t>
            </a:r>
          </a:p>
          <a:p>
            <a:pPr marL="1028700" lvl="1" indent="-342900"/>
            <a:r>
              <a:rPr lang="en-US" dirty="0" smtClean="0"/>
              <a:t>Full form: 5-4-2 e.g. 01234-0567-08</a:t>
            </a:r>
          </a:p>
          <a:p>
            <a:pPr marL="1028700" lvl="1" indent="-342900"/>
            <a:r>
              <a:rPr lang="en-US" dirty="0" smtClean="0"/>
              <a:t>Format varies. Can be 5-3-2, 4-4-2, 5-4-1, etc.</a:t>
            </a:r>
          </a:p>
          <a:p>
            <a:pPr marL="1028700" lvl="1" indent="-342900"/>
            <a:r>
              <a:rPr lang="en-US" dirty="0" smtClean="0"/>
              <a:t>May need to add leading zeroes for consistency.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First segment: labeler code</a:t>
            </a:r>
          </a:p>
          <a:p>
            <a:pPr marL="1028700" lvl="1" indent="-342900"/>
            <a:r>
              <a:rPr lang="en-US" dirty="0" smtClean="0"/>
              <a:t>identifies any firm that manufactures, repacks, or distributes the product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Second segment: product code</a:t>
            </a:r>
          </a:p>
          <a:p>
            <a:pPr marL="1028700" lvl="1" indent="-342900"/>
            <a:r>
              <a:rPr lang="en-US" dirty="0" smtClean="0"/>
              <a:t>Identifies a specific formulation, strength, and dosage combination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Third segment: package code</a:t>
            </a:r>
          </a:p>
          <a:p>
            <a:pPr marL="1028700" lvl="1" indent="-342900"/>
            <a:r>
              <a:rPr lang="en-US" dirty="0" smtClean="0"/>
              <a:t>Identifies package form and sizes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362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Identifying drugs by name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88587"/>
            <a:ext cx="7886700" cy="496776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Excel workbooks of drug names that can be linked to NDC product codes can be obtained from FDA</a:t>
            </a:r>
          </a:p>
          <a:p>
            <a:pPr marL="1028700" lvl="1" indent="-342900"/>
            <a:r>
              <a:rPr lang="en-US" dirty="0" smtClean="0">
                <a:hlinkClick r:id="rId2"/>
              </a:rPr>
              <a:t>https://www.fda.gov/Drugs/InformationOnDrugs/ucm142438.htm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For higher level grouping, VA drug class is useful, though not quite comprehensive (only VA covered drugs are included)</a:t>
            </a:r>
          </a:p>
          <a:p>
            <a:pPr marL="1028700" lvl="1" indent="-342900"/>
            <a:r>
              <a:rPr lang="en-US" dirty="0" smtClean="0">
                <a:hlinkClick r:id="rId3"/>
              </a:rPr>
              <a:t>https://www.va.gov/opal/nac/fss/pharmPrices.asp</a:t>
            </a:r>
            <a:endParaRPr lang="en-US" dirty="0" smtClean="0"/>
          </a:p>
          <a:p>
            <a:pPr marL="1028700" lvl="1" indent="-342900"/>
            <a:r>
              <a:rPr lang="en-US" dirty="0" smtClean="0"/>
              <a:t>Also useful: this data includes price.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Other groupers are available – e.g. </a:t>
            </a:r>
            <a:r>
              <a:rPr lang="en-US" dirty="0" err="1" smtClean="0"/>
              <a:t>Rxcui</a:t>
            </a:r>
            <a:r>
              <a:rPr lang="en-US" dirty="0" smtClean="0"/>
              <a:t> / </a:t>
            </a:r>
            <a:r>
              <a:rPr lang="en-US" dirty="0" err="1" smtClean="0"/>
              <a:t>RxNorm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Whatever source you use, be sure it is updated to match your data source, as NDC codes change.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020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Pharmacy Claim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18440"/>
            <a:ext cx="7886700" cy="5237911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Beneficiary information</a:t>
            </a:r>
          </a:p>
          <a:p>
            <a:pPr marL="1028700" lvl="1" indent="-342900"/>
            <a:r>
              <a:rPr lang="en-US" dirty="0" smtClean="0"/>
              <a:t>Unique identifier – linkable to medical claims</a:t>
            </a:r>
          </a:p>
          <a:p>
            <a:pPr marL="1028700" lvl="1" indent="-342900"/>
            <a:r>
              <a:rPr lang="en-US" dirty="0" smtClean="0"/>
              <a:t>Age and sex (no race)</a:t>
            </a:r>
          </a:p>
          <a:p>
            <a:pPr marL="1028700" lvl="1" indent="-342900"/>
            <a:r>
              <a:rPr lang="en-US" dirty="0"/>
              <a:t>G</a:t>
            </a:r>
            <a:r>
              <a:rPr lang="en-US" dirty="0" smtClean="0"/>
              <a:t>eography (WA-APCD)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Prescription information</a:t>
            </a:r>
          </a:p>
          <a:p>
            <a:pPr marL="1028700" lvl="1" indent="-342900"/>
            <a:r>
              <a:rPr lang="en-US" dirty="0" smtClean="0"/>
              <a:t>NDC code</a:t>
            </a:r>
          </a:p>
          <a:p>
            <a:pPr marL="1028700" lvl="1" indent="-342900"/>
            <a:r>
              <a:rPr lang="en-US" dirty="0" smtClean="0"/>
              <a:t>Quantity</a:t>
            </a:r>
          </a:p>
          <a:p>
            <a:pPr marL="1028700" lvl="1" indent="-342900"/>
            <a:r>
              <a:rPr lang="en-US" dirty="0" smtClean="0"/>
              <a:t>Days supply</a:t>
            </a:r>
          </a:p>
          <a:p>
            <a:pPr marL="1028700" lvl="1" indent="-342900"/>
            <a:r>
              <a:rPr lang="en-US" dirty="0" smtClean="0"/>
              <a:t>Fill date</a:t>
            </a:r>
          </a:p>
          <a:p>
            <a:pPr marL="1028700" lvl="1" indent="-342900"/>
            <a:r>
              <a:rPr lang="en-US" dirty="0" smtClean="0"/>
              <a:t>Pharmacy ID</a:t>
            </a:r>
          </a:p>
          <a:p>
            <a:pPr marL="1028700" lvl="1" indent="-342900"/>
            <a:r>
              <a:rPr lang="en-US" dirty="0" smtClean="0"/>
              <a:t>Prescriber ID</a:t>
            </a:r>
          </a:p>
          <a:p>
            <a:pPr marL="1028700" lvl="1" indent="-342900"/>
            <a:r>
              <a:rPr lang="en-US" dirty="0" smtClean="0"/>
              <a:t>Generic drug name (Medicare part D)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Financial information</a:t>
            </a:r>
          </a:p>
          <a:p>
            <a:pPr marL="1028700" lvl="1" indent="-342900"/>
            <a:r>
              <a:rPr lang="en-US" dirty="0" smtClean="0"/>
              <a:t>Charge, paid, deductible, copay, coinsurance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Plan information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186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19" y="112488"/>
            <a:ext cx="8144962" cy="663302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11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6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62" y="0"/>
            <a:ext cx="8102476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12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06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13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038" y="83190"/>
            <a:ext cx="7574568" cy="67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9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399" y="100295"/>
            <a:ext cx="7023201" cy="66574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14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10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110" y="0"/>
            <a:ext cx="7425779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15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56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91317"/>
            <a:ext cx="7886700" cy="667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494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174" y="224444"/>
            <a:ext cx="5826034" cy="637586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17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19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114" y="-41278"/>
            <a:ext cx="5444836" cy="6908913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18</a:t>
            </a:fld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66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19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680" y="1"/>
            <a:ext cx="5145712" cy="682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36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20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1927" y="0"/>
            <a:ext cx="5245465" cy="695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23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9788" y="-41092"/>
            <a:ext cx="6209607" cy="702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28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579" y="313674"/>
            <a:ext cx="7126842" cy="623065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22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09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23</a:t>
            </a:fld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39585" y="5469774"/>
            <a:ext cx="73650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Members taking the top 25 high cost drugs account for 18% of total Medicaid spending.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Note: WA AMCD includes all pharmacy claims, but currently does not include Medicare fee-for-service, or commercial self-insured plans.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438" y="275306"/>
            <a:ext cx="5304589" cy="449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36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84" y="2071675"/>
            <a:ext cx="4572396" cy="30970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080" y="2071675"/>
            <a:ext cx="4075676" cy="3097036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24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63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Findings Summary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80740" y="1172095"/>
            <a:ext cx="6884957" cy="5428209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/>
              <a:t>Top 25 most costly prescriptions in 2017 account for 37% of total drug spending by all </a:t>
            </a:r>
            <a:r>
              <a:rPr lang="en-US" sz="2100" dirty="0" smtClean="0"/>
              <a:t>payers</a:t>
            </a:r>
          </a:p>
          <a:p>
            <a:pPr marL="1028700" lvl="1" indent="-342900"/>
            <a:r>
              <a:rPr lang="en-US" sz="2000" dirty="0" smtClean="0"/>
              <a:t>45% for Medicaid, 39% for Medicare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/>
              <a:t>Two Hepatitis C drugs account for 21% of total Medicaid drug spending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/>
              <a:t>Total drug paid amount increased $444 million (12%) between 2016 and </a:t>
            </a:r>
            <a:r>
              <a:rPr lang="en-US" sz="2100" dirty="0" smtClean="0"/>
              <a:t>2017</a:t>
            </a:r>
          </a:p>
          <a:p>
            <a:pPr marL="1028700" lvl="1" indent="-342900"/>
            <a:r>
              <a:rPr lang="en-US" sz="2000" dirty="0" smtClean="0"/>
              <a:t>Top 25 drugs with largest cost increase account for 86% (383 million) of total cost increase</a:t>
            </a:r>
          </a:p>
          <a:p>
            <a:pPr marL="1028700" lvl="1" indent="-342900"/>
            <a:r>
              <a:rPr lang="en-US" sz="2000" dirty="0" smtClean="0"/>
              <a:t>Question remains: does this represent new costs, or substitution?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 smtClean="0"/>
              <a:t>Total cost increase of top 25 drugs was driven by increased utilization of emerging drugs.</a:t>
            </a:r>
          </a:p>
          <a:p>
            <a:pPr marL="1028700" lvl="1" indent="-342900"/>
            <a:r>
              <a:rPr lang="en-US" sz="2000" dirty="0" smtClean="0"/>
              <a:t>40% increase in number of members with prescriptions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 smtClean="0"/>
              <a:t>Increases in price also contribute to total cost</a:t>
            </a:r>
          </a:p>
          <a:p>
            <a:pPr marL="1028700" lvl="1" indent="-342900"/>
            <a:r>
              <a:rPr lang="en-US" sz="2000" dirty="0" smtClean="0"/>
              <a:t>8% increase in per-member-per-year cost for top 25 drugs</a:t>
            </a:r>
            <a:endParaRPr lang="en-US" sz="19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25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0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- Strengths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80740" y="1579417"/>
            <a:ext cx="6884957" cy="502088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Data on cost and utilization (but not price</a:t>
            </a:r>
            <a:r>
              <a:rPr lang="en-US" sz="2800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Unique ID linking medical, pharmacy and provider.</a:t>
            </a:r>
          </a:p>
          <a:p>
            <a:pPr marL="1028700" lvl="1" indent="-342900"/>
            <a:r>
              <a:rPr lang="en-US" sz="2700" dirty="0" smtClean="0"/>
              <a:t>Able to follow a cohort </a:t>
            </a:r>
          </a:p>
          <a:p>
            <a:pPr marL="1028700" lvl="1" indent="-342900"/>
            <a:r>
              <a:rPr lang="en-US" sz="2700" dirty="0" smtClean="0"/>
              <a:t>Can assess comorbidity, polypharmacy of individual members</a:t>
            </a:r>
          </a:p>
          <a:p>
            <a:pPr marL="1028700" lvl="1" indent="-342900"/>
            <a:r>
              <a:rPr lang="en-US" sz="2700" dirty="0" smtClean="0"/>
              <a:t>Can assess cost and utilization by provider or geography</a:t>
            </a:r>
          </a:p>
          <a:p>
            <a:pPr marL="1028700" lvl="1" indent="-342900"/>
            <a:r>
              <a:rPr lang="en-US" sz="2700" dirty="0" smtClean="0"/>
              <a:t>Can assess quality of care by provider or geography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26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89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- Limitations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80740" y="1579417"/>
            <a:ext cx="6884957" cy="5020887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Claims, not medical records</a:t>
            </a:r>
            <a:r>
              <a:rPr lang="en-US" sz="2800" dirty="0" smtClean="0"/>
              <a:t>.</a:t>
            </a:r>
          </a:p>
          <a:p>
            <a:pPr marL="1028700" lvl="1" indent="-342900"/>
            <a:r>
              <a:rPr lang="en-US" sz="2700" dirty="0" smtClean="0"/>
              <a:t>Procedures not specifically paid for are not listed on claim – e.g. hospital administered medication.</a:t>
            </a:r>
            <a:endParaRPr lang="en-US" sz="27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Database missing some key components (Medicaid FFS, self-insures, VA)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Physician administered drugs not included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Claim cost data does not account for rebates</a:t>
            </a: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Member ID linkage not perfect.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Coding changes make year-to-year comparisons difficult.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27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34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332" y="1579563"/>
            <a:ext cx="3284524" cy="5021262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BEBA6-4A57-406D-B671-F270610AB5E4}" type="slidenum">
              <a:rPr lang="en-US" smtClean="0"/>
              <a:t>28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10/19/2018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68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5D2CF"/>
      </a:accent1>
      <a:accent2>
        <a:srgbClr val="00B0F0"/>
      </a:accent2>
      <a:accent3>
        <a:srgbClr val="1680F0"/>
      </a:accent3>
      <a:accent4>
        <a:srgbClr val="445268"/>
      </a:accent4>
      <a:accent5>
        <a:srgbClr val="0D3D61"/>
      </a:accent5>
      <a:accent6>
        <a:srgbClr val="1F4E79"/>
      </a:accent6>
      <a:hlink>
        <a:srgbClr val="0563C1"/>
      </a:hlink>
      <a:folHlink>
        <a:srgbClr val="954F72"/>
      </a:folHlink>
    </a:clrScheme>
    <a:fontScheme name="Custom 3">
      <a:majorFont>
        <a:latin typeface="Franklin Gothic Heavy"/>
        <a:ea typeface=""/>
        <a:cs typeface=""/>
      </a:majorFont>
      <a:minorFont>
        <a:latin typeface="Calibri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gs xmlns="9987ccb2-fedd-444e-99c7-a3b7a566b7c6" xsi:nil="true"/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8E7AC09BE8BB47A2167528D560AB5C" ma:contentTypeVersion="6" ma:contentTypeDescription="Create a new document." ma:contentTypeScope="" ma:versionID="819d042e9084dca3ddf47532f8da6ee9">
  <xsd:schema xmlns:xsd="http://www.w3.org/2001/XMLSchema" xmlns:xs="http://www.w3.org/2001/XMLSchema" xmlns:p="http://schemas.microsoft.com/office/2006/metadata/properties" xmlns:ns1="http://schemas.microsoft.com/sharepoint/v3" xmlns:ns2="9987ccb2-fedd-444e-99c7-a3b7a566b7c6" targetNamespace="http://schemas.microsoft.com/office/2006/metadata/properties" ma:root="true" ma:fieldsID="6231946738a2a9d93c15267e247f686d" ns1:_="" ns2:_="">
    <xsd:import namespace="http://schemas.microsoft.com/sharepoint/v3"/>
    <xsd:import namespace="9987ccb2-fedd-444e-99c7-a3b7a566b7c6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87ccb2-fedd-444e-99c7-a3b7a566b7c6" elementFormDefault="qualified">
    <xsd:import namespace="http://schemas.microsoft.com/office/2006/documentManagement/types"/>
    <xsd:import namespace="http://schemas.microsoft.com/office/infopath/2007/PartnerControls"/>
    <xsd:element name="Tags" ma:index="10" nillable="true" ma:displayName="Tags" ma:internalName="Tags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DD569F-B89B-4960-A35B-EA2E4AC4D6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58D409-310C-4F65-8B28-04AB20274EB3}">
  <ds:schemaRefs>
    <ds:schemaRef ds:uri="http://schemas.microsoft.com/office/2006/documentManagement/types"/>
    <ds:schemaRef ds:uri="http://purl.org/dc/elements/1.1/"/>
    <ds:schemaRef ds:uri="9987ccb2-fedd-444e-99c7-a3b7a566b7c6"/>
    <ds:schemaRef ds:uri="http://purl.org/dc/terms/"/>
    <ds:schemaRef ds:uri="http://schemas.microsoft.com/office/infopath/2007/PartnerControls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sharepoint/v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A531FFD-323D-4BD9-A9FC-B0D6B24379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987ccb2-fedd-444e-99c7-a3b7a566b7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2297</TotalTime>
  <Words>1609</Words>
  <Application>Microsoft Office PowerPoint</Application>
  <PresentationFormat>On-screen Show (4:3)</PresentationFormat>
  <Paragraphs>219</Paragraphs>
  <Slides>28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Calibri</vt:lpstr>
      <vt:lpstr>Calibri Light</vt:lpstr>
      <vt:lpstr>Courier New</vt:lpstr>
      <vt:lpstr>Franklin Gothic Heavy</vt:lpstr>
      <vt:lpstr>Georgia</vt:lpstr>
      <vt:lpstr>Segoe UI Black</vt:lpstr>
      <vt:lpstr>Segoe UI Light</vt:lpstr>
      <vt:lpstr>Segoe UI Semilight</vt:lpstr>
      <vt:lpstr>Office Theme</vt:lpstr>
      <vt:lpstr>PowerPoint Presentation</vt:lpstr>
      <vt:lpstr>Purpose: Prescription Drug Transparency</vt:lpstr>
      <vt:lpstr>Washington All-Payer Claims Database</vt:lpstr>
      <vt:lpstr>PowerPoint Presentation</vt:lpstr>
      <vt:lpstr>House Bill 1541 – Prescription Drug Transparency</vt:lpstr>
      <vt:lpstr>Approach</vt:lpstr>
      <vt:lpstr>Challenges</vt:lpstr>
      <vt:lpstr>NDC code structure</vt:lpstr>
      <vt:lpstr>Identifying drugs by name</vt:lpstr>
      <vt:lpstr>Pharmacy Claim structure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Findings Summary</vt:lpstr>
      <vt:lpstr>Recap - Strengths</vt:lpstr>
      <vt:lpstr>Recap - Limitations</vt:lpstr>
      <vt:lpstr>Any Questions?</vt:lpstr>
    </vt:vector>
  </TitlesOfParts>
  <Company>Washington Technology Solutions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Cahill, Erin (OFM)</dc:creator>
  <cp:lastModifiedBy>McDermot, Dennis (OFM)</cp:lastModifiedBy>
  <cp:revision>146</cp:revision>
  <dcterms:created xsi:type="dcterms:W3CDTF">2018-02-16T20:00:56Z</dcterms:created>
  <dcterms:modified xsi:type="dcterms:W3CDTF">2018-11-07T01:22:30Z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0x010100468E7AC09BE8BB47A2167528D560AB5C</vt:lpwstr>
  </property>
</Properties>
</file>