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tif" ContentType="image/t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6" r:id="rId2"/>
    <p:sldId id="267" r:id="rId3"/>
    <p:sldId id="269" r:id="rId4"/>
    <p:sldId id="268" r:id="rId5"/>
    <p:sldId id="270" r:id="rId6"/>
    <p:sldId id="271" r:id="rId7"/>
    <p:sldId id="257" r:id="rId8"/>
    <p:sldId id="272" r:id="rId9"/>
    <p:sldId id="258" r:id="rId10"/>
    <p:sldId id="259" r:id="rId11"/>
    <p:sldId id="260" r:id="rId12"/>
    <p:sldId id="265" r:id="rId13"/>
    <p:sldId id="263" r:id="rId14"/>
    <p:sldId id="26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4" autoAdjust="0"/>
    <p:restoredTop sz="94660"/>
  </p:normalViewPr>
  <p:slideViewPr>
    <p:cSldViewPr snapToGrid="0">
      <p:cViewPr varScale="1">
        <p:scale>
          <a:sx n="58" d="100"/>
          <a:sy n="58" d="100"/>
        </p:scale>
        <p:origin x="102" y="8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AA44A9-3268-4965-A1A9-FB39DCFCFBF0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C0F1D4-5568-416A-B616-FCD0B5BC7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193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F1AD5-70E6-3A43-98FD-EFDAE50D1C49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2C53F7A1-BE96-407F-8355-ED277868C7FF}" type="datetime1">
              <a:rPr lang="en-US" smtClean="0"/>
              <a:t>1/9/2019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922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CF1AD5-70E6-3A43-98FD-EFDAE50D1C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BD0F5E95-D77A-4C44-A9DA-55513B548A16}" type="datetime1">
              <a:rPr lang="en-US" smtClean="0"/>
              <a:t>1/9/2019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335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38CAEC-4554-485B-9189-C45C7447A4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07A0F371-884F-4133-8DA8-F8E230914A51}" type="datetime1">
              <a:rPr lang="en-US" smtClean="0"/>
              <a:t>1/9/2019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66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79BA16E2-800F-48AC-9F89-9B8B69D3682E}" type="datetime1">
              <a:rPr lang="en-US" smtClean="0"/>
              <a:t>1/9/2019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13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0DACBB2D-5B3D-4DF8-A54C-576CC0087F32}" type="datetime1">
              <a:rPr lang="en-US" smtClean="0"/>
              <a:t>1/9/2019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0159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38CAEC-4554-485B-9189-C45C7447A4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2B814742-1A7B-4FDF-8053-EA4167CDC52D}" type="datetime1">
              <a:rPr lang="en-US" smtClean="0"/>
              <a:t>1/9/2019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666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3" name="Shape 17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124165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F1AD5-70E6-3A43-98FD-EFDAE50D1C4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2C53F7A1-BE96-407F-8355-ED277868C7FF}" type="datetime1">
              <a:rPr lang="en-US" smtClean="0"/>
              <a:t>1/9/2019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852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4" name="Shape 30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Pct val="750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409648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4" name="Shape 30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261537" indent="-261537">
              <a:buSzPct val="75000"/>
              <a:buChar char="•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729746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4" name="Shape 30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2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2187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E40104-F567-4BE7-95B1-8BF504BC56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65116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2" name="Shape 29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2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5165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3844-1E98-4415-B925-C7275BE163CD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9CE88-2DEB-49AA-904C-0615E19CD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452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3844-1E98-4415-B925-C7275BE163CD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9CE88-2DEB-49AA-904C-0615E19CD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79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3844-1E98-4415-B925-C7275BE163CD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9CE88-2DEB-49AA-904C-0615E19CD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985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3844-1E98-4415-B925-C7275BE163CD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9CE88-2DEB-49AA-904C-0615E19CD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282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3844-1E98-4415-B925-C7275BE163CD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9CE88-2DEB-49AA-904C-0615E19CD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649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3844-1E98-4415-B925-C7275BE163CD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9CE88-2DEB-49AA-904C-0615E19CD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72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3844-1E98-4415-B925-C7275BE163CD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9CE88-2DEB-49AA-904C-0615E19CD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30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3844-1E98-4415-B925-C7275BE163CD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9CE88-2DEB-49AA-904C-0615E19CD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552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3844-1E98-4415-B925-C7275BE163CD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9CE88-2DEB-49AA-904C-0615E19CD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130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3844-1E98-4415-B925-C7275BE163CD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9CE88-2DEB-49AA-904C-0615E19CD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710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3844-1E98-4415-B925-C7275BE163CD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9CE88-2DEB-49AA-904C-0615E19CD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1430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3629153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005DAA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8585" y="6690957"/>
            <a:ext cx="12192001" cy="248992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09600" y="1545167"/>
            <a:ext cx="10972800" cy="4455584"/>
          </a:xfrm>
        </p:spPr>
        <p:txBody>
          <a:bodyPr/>
          <a:lstStyle>
            <a:lvl1pPr marL="457189" indent="-457189">
              <a:buClr>
                <a:srgbClr val="005DAA"/>
              </a:buClr>
              <a:buFont typeface="Wingdings" panose="05000000000000000000" pitchFamily="2" charset="2"/>
              <a:buChar char="§"/>
              <a:defRPr sz="2667">
                <a:solidFill>
                  <a:schemeClr val="accent4">
                    <a:lumMod val="75000"/>
                  </a:schemeClr>
                </a:solidFill>
              </a:defRPr>
            </a:lvl1pPr>
            <a:lvl2pPr>
              <a:buClr>
                <a:srgbClr val="532E63"/>
              </a:buClr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>
                <a:srgbClr val="9A3B26"/>
              </a:buClr>
              <a:defRPr sz="2667"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 sz="2667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667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046804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005DAB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0201"/>
            <a:ext cx="5172892" cy="4191000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32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990575" indent="-38099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24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24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6409509" y="1600201"/>
            <a:ext cx="5172892" cy="4191000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32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990575" indent="-38099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24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24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6719804"/>
            <a:ext cx="12192000" cy="150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4592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23844-1E98-4415-B925-C7275BE163CD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9CE88-2DEB-49AA-904C-0615E19CD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51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lww.com/jphmp/toc/9000/00000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creativecommons.org/licenses/by/3.0/" TargetMode="External"/><Relationship Id="rId5" Type="http://schemas.openxmlformats.org/officeDocument/2006/relationships/hyperlink" Target="https://www.deviantart.com/yesterdays-paper/art/Mid-Century-Map-Postcard-South-Carolina-656798171" TargetMode="External"/><Relationship Id="rId4" Type="http://schemas.openxmlformats.org/officeDocument/2006/relationships/hyperlink" Target="https://www.scdhhs.gov/press-release/tobacco-cessation-coverag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"/><Relationship Id="rId7" Type="http://schemas.openxmlformats.org/officeDocument/2006/relationships/image" Target="../media/image21.t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tif"/><Relationship Id="rId5" Type="http://schemas.openxmlformats.org/officeDocument/2006/relationships/image" Target="../media/image19.tif"/><Relationship Id="rId4" Type="http://schemas.openxmlformats.org/officeDocument/2006/relationships/image" Target="../media/image18.t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c.gov/hi5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F5E8C183-4D5C-744F-B5EE-C5698A617C4D}"/>
              </a:ext>
            </a:extLst>
          </p:cNvPr>
          <p:cNvGrpSpPr/>
          <p:nvPr/>
        </p:nvGrpSpPr>
        <p:grpSpPr>
          <a:xfrm>
            <a:off x="8742730" y="3684764"/>
            <a:ext cx="2876759" cy="2034125"/>
            <a:chOff x="6356742" y="2598145"/>
            <a:chExt cx="2572284" cy="2047863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6227A36C-0023-FF48-B315-A6C6637770EC}"/>
                </a:ext>
              </a:extLst>
            </p:cNvPr>
            <p:cNvSpPr/>
            <p:nvPr/>
          </p:nvSpPr>
          <p:spPr>
            <a:xfrm>
              <a:off x="6356742" y="2598145"/>
              <a:ext cx="2572284" cy="1765847"/>
            </a:xfrm>
            <a:prstGeom prst="rect">
              <a:avLst/>
            </a:prstGeom>
            <a:noFill/>
            <a:ln>
              <a:solidFill>
                <a:srgbClr val="20465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BC6C7F57-1758-844B-B89D-BC736E39D034}"/>
                </a:ext>
              </a:extLst>
            </p:cNvPr>
            <p:cNvSpPr/>
            <p:nvPr/>
          </p:nvSpPr>
          <p:spPr>
            <a:xfrm>
              <a:off x="6828090" y="4104540"/>
              <a:ext cx="1727771" cy="5414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16206D6-4F30-4F8B-BCD1-0AB04B27A1ED}"/>
                </a:ext>
              </a:extLst>
            </p:cNvPr>
            <p:cNvSpPr/>
            <p:nvPr/>
          </p:nvSpPr>
          <p:spPr bwMode="gray">
            <a:xfrm>
              <a:off x="6640471" y="2721127"/>
              <a:ext cx="2004824" cy="495769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algn="ctr" defTabSz="914377">
                <a:defRPr/>
              </a:pPr>
              <a:r>
                <a:rPr lang="en-US" sz="1600" b="1" dirty="0">
                  <a:solidFill>
                    <a:srgbClr val="27AAE1"/>
                  </a:solidFill>
                  <a:latin typeface="Open Sans"/>
                  <a:cs typeface="Arial" panose="020B0604020202020204" pitchFamily="34" charset="0"/>
                </a:rPr>
                <a:t>COMMUNITY-WIDE PREVENTION</a:t>
              </a: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EF96E3E8-6E34-4A25-894F-0BCAE0F282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053" t="140" r="5348" b="-3379"/>
            <a:stretch/>
          </p:blipFill>
          <p:spPr>
            <a:xfrm>
              <a:off x="6985341" y="4147270"/>
              <a:ext cx="1413269" cy="467622"/>
            </a:xfrm>
            <a:prstGeom prst="rect">
              <a:avLst/>
            </a:prstGeom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8DFECF4-B152-42AB-846E-81BCA5963C4F}"/>
                </a:ext>
              </a:extLst>
            </p:cNvPr>
            <p:cNvSpPr/>
            <p:nvPr/>
          </p:nvSpPr>
          <p:spPr>
            <a:xfrm>
              <a:off x="6430609" y="3481069"/>
              <a:ext cx="2498417" cy="49576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1219170">
                <a:defRPr/>
              </a:pPr>
              <a:r>
                <a:rPr lang="en-US" sz="1600" dirty="0">
                  <a:solidFill>
                    <a:srgbClr val="204655"/>
                  </a:solidFill>
                  <a:latin typeface="Open Sans"/>
                  <a:cs typeface="Arial" panose="020B0604020202020204" pitchFamily="34" charset="0"/>
                </a:rPr>
                <a:t>Implement interventions that reach whole populations</a:t>
              </a:r>
            </a:p>
          </p:txBody>
        </p:sp>
      </p:grpSp>
      <p:sp>
        <p:nvSpPr>
          <p:cNvPr id="48" name="Title 47">
            <a:extLst>
              <a:ext uri="{FF2B5EF4-FFF2-40B4-BE49-F238E27FC236}">
                <a16:creationId xmlns:a16="http://schemas.microsoft.com/office/drawing/2014/main" id="{6D2DF73B-CD93-1543-B7E4-6EB43903750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ts val="2933"/>
              </a:lnSpc>
            </a:pPr>
            <a:r>
              <a:rPr lang="en-US" sz="4900" dirty="0" smtClean="0">
                <a:solidFill>
                  <a:srgbClr val="204655"/>
                </a:solidFill>
              </a:rPr>
              <a:t>Prevention and Population Health Framework </a:t>
            </a:r>
            <a:r>
              <a:rPr lang="en-US" sz="5333" dirty="0"/>
              <a:t/>
            </a:r>
            <a:br>
              <a:rPr lang="en-US" sz="5333" dirty="0"/>
            </a:br>
            <a:r>
              <a:rPr lang="en-US" sz="2400" dirty="0" smtClean="0">
                <a:solidFill>
                  <a:srgbClr val="000000"/>
                </a:solidFill>
                <a:latin typeface="Open Sans"/>
              </a:rPr>
              <a:t>The 3 Buckets of Prevention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73A562-7A64-8F4D-B02A-0F90462D10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68" y="1650045"/>
            <a:ext cx="1950190" cy="1994344"/>
          </a:xfrm>
          <a:prstGeom prst="rect">
            <a:avLst/>
          </a:prstGeom>
        </p:spPr>
      </p:pic>
      <p:sp>
        <p:nvSpPr>
          <p:cNvPr id="53" name="Oval 52">
            <a:extLst>
              <a:ext uri="{FF2B5EF4-FFF2-40B4-BE49-F238E27FC236}">
                <a16:creationId xmlns:a16="http://schemas.microsoft.com/office/drawing/2014/main" id="{562FC1A2-A71D-6943-9E16-9331CE2209E4}"/>
              </a:ext>
            </a:extLst>
          </p:cNvPr>
          <p:cNvSpPr/>
          <p:nvPr/>
        </p:nvSpPr>
        <p:spPr>
          <a:xfrm>
            <a:off x="2347969" y="2221751"/>
            <a:ext cx="1103294" cy="111425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0D1D61C-3078-4CCD-A9F6-7527616330A3}"/>
              </a:ext>
            </a:extLst>
          </p:cNvPr>
          <p:cNvSpPr txBox="1"/>
          <p:nvPr/>
        </p:nvSpPr>
        <p:spPr>
          <a:xfrm>
            <a:off x="2504006" y="2362534"/>
            <a:ext cx="730894" cy="875201"/>
          </a:xfrm>
          <a:prstGeom prst="rect">
            <a:avLst/>
          </a:prstGeom>
          <a:noFill/>
        </p:spPr>
        <p:txBody>
          <a:bodyPr wrap="square" lIns="27000" tIns="27000" rIns="27000" bIns="27000" rtlCol="0" anchor="ctr" anchorCtr="0">
            <a:spAutoFit/>
          </a:bodyPr>
          <a:lstStyle/>
          <a:p>
            <a:pPr algn="ctr" defTabSz="914377">
              <a:defRPr/>
            </a:pPr>
            <a:r>
              <a:rPr lang="en-US" sz="5333" b="1" dirty="0">
                <a:solidFill>
                  <a:schemeClr val="bg1"/>
                </a:solidFill>
                <a:latin typeface="Open Sans"/>
              </a:rPr>
              <a:t>1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9C541B58-9A91-FD4A-A048-2A2AEA8112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9883" y="1650045"/>
            <a:ext cx="1950189" cy="1994344"/>
          </a:xfrm>
          <a:prstGeom prst="rect">
            <a:avLst/>
          </a:prstGeom>
        </p:spPr>
      </p:pic>
      <p:sp>
        <p:nvSpPr>
          <p:cNvPr id="54" name="Oval 53">
            <a:extLst>
              <a:ext uri="{FF2B5EF4-FFF2-40B4-BE49-F238E27FC236}">
                <a16:creationId xmlns:a16="http://schemas.microsoft.com/office/drawing/2014/main" id="{22EC08B0-F580-0F4F-A137-2A847889A6F1}"/>
              </a:ext>
            </a:extLst>
          </p:cNvPr>
          <p:cNvSpPr/>
          <p:nvPr/>
        </p:nvSpPr>
        <p:spPr>
          <a:xfrm>
            <a:off x="6423277" y="2221751"/>
            <a:ext cx="1103294" cy="111425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321EEA0-3D89-405E-8A65-84317C5A32B9}"/>
              </a:ext>
            </a:extLst>
          </p:cNvPr>
          <p:cNvSpPr txBox="1"/>
          <p:nvPr/>
        </p:nvSpPr>
        <p:spPr>
          <a:xfrm>
            <a:off x="6757992" y="2330186"/>
            <a:ext cx="470938" cy="875201"/>
          </a:xfrm>
          <a:prstGeom prst="rect">
            <a:avLst/>
          </a:prstGeom>
          <a:noFill/>
        </p:spPr>
        <p:txBody>
          <a:bodyPr wrap="square" lIns="27000" tIns="27000" rIns="27000" bIns="27000" rtlCol="0" anchor="ctr" anchorCtr="0">
            <a:spAutoFit/>
          </a:bodyPr>
          <a:lstStyle/>
          <a:p>
            <a:pPr algn="ctr" defTabSz="914377">
              <a:defRPr/>
            </a:pPr>
            <a:r>
              <a:rPr lang="en-US" sz="5333" b="1" dirty="0">
                <a:solidFill>
                  <a:schemeClr val="bg1"/>
                </a:solidFill>
                <a:latin typeface="Open Sans"/>
              </a:rPr>
              <a:t>2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B63BD279-E87E-1848-A1AD-B0D37D6897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55980" y="1650045"/>
            <a:ext cx="1950190" cy="1994344"/>
          </a:xfrm>
          <a:prstGeom prst="rect">
            <a:avLst/>
          </a:prstGeom>
        </p:spPr>
      </p:pic>
      <p:sp>
        <p:nvSpPr>
          <p:cNvPr id="55" name="Oval 54">
            <a:extLst>
              <a:ext uri="{FF2B5EF4-FFF2-40B4-BE49-F238E27FC236}">
                <a16:creationId xmlns:a16="http://schemas.microsoft.com/office/drawing/2014/main" id="{7AEFED60-667C-5647-AAE3-4C58B48A0426}"/>
              </a:ext>
            </a:extLst>
          </p:cNvPr>
          <p:cNvSpPr/>
          <p:nvPr/>
        </p:nvSpPr>
        <p:spPr>
          <a:xfrm>
            <a:off x="10489455" y="2221751"/>
            <a:ext cx="1103294" cy="111425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240C6F5-BE19-476D-A64A-D847594E557F}"/>
              </a:ext>
            </a:extLst>
          </p:cNvPr>
          <p:cNvSpPr txBox="1"/>
          <p:nvPr/>
        </p:nvSpPr>
        <p:spPr>
          <a:xfrm>
            <a:off x="10776873" y="2345454"/>
            <a:ext cx="467988" cy="875201"/>
          </a:xfrm>
          <a:prstGeom prst="rect">
            <a:avLst/>
          </a:prstGeom>
          <a:noFill/>
        </p:spPr>
        <p:txBody>
          <a:bodyPr wrap="square" lIns="27000" tIns="27000" rIns="27000" bIns="27000" rtlCol="0" anchor="ctr" anchorCtr="0">
            <a:spAutoFit/>
          </a:bodyPr>
          <a:lstStyle/>
          <a:p>
            <a:pPr defTabSz="1219170">
              <a:defRPr/>
            </a:pPr>
            <a:r>
              <a:rPr lang="en-US" sz="5333" b="1" dirty="0">
                <a:solidFill>
                  <a:schemeClr val="bg1"/>
                </a:solidFill>
                <a:latin typeface="Open Sans"/>
              </a:rPr>
              <a:t>3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94A2A46-ABFE-4D43-A233-E1BE52D19B32}"/>
              </a:ext>
            </a:extLst>
          </p:cNvPr>
          <p:cNvGrpSpPr/>
          <p:nvPr/>
        </p:nvGrpSpPr>
        <p:grpSpPr>
          <a:xfrm>
            <a:off x="620301" y="3687868"/>
            <a:ext cx="2876759" cy="1857609"/>
            <a:chOff x="264920" y="2598145"/>
            <a:chExt cx="2572284" cy="191112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D417791-3ACB-48ED-A864-0632A36C7B54}"/>
                </a:ext>
              </a:extLst>
            </p:cNvPr>
            <p:cNvSpPr/>
            <p:nvPr/>
          </p:nvSpPr>
          <p:spPr bwMode="gray">
            <a:xfrm>
              <a:off x="301873" y="2736309"/>
              <a:ext cx="2531089" cy="506630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algn="ctr" defTabSz="914377">
                <a:defRPr/>
              </a:pPr>
              <a:r>
                <a:rPr lang="en-US" sz="1600" b="1" dirty="0">
                  <a:solidFill>
                    <a:srgbClr val="27AAE1"/>
                  </a:solidFill>
                  <a:latin typeface="Open Sans"/>
                  <a:cs typeface="Arial" panose="020B0604020202020204" pitchFamily="34" charset="0"/>
                </a:rPr>
                <a:t>TRADITIONAL CLINICAL PREV</a:t>
              </a:r>
              <a:r>
                <a:rPr lang="en-US" sz="1600" b="1" dirty="0">
                  <a:solidFill>
                    <a:srgbClr val="00B0F0"/>
                  </a:solidFill>
                  <a:latin typeface="Open Sans"/>
                  <a:cs typeface="Arial" panose="020B0604020202020204" pitchFamily="34" charset="0"/>
                </a:rPr>
                <a:t>EN</a:t>
              </a:r>
              <a:r>
                <a:rPr lang="en-US" sz="1600" b="1" dirty="0">
                  <a:solidFill>
                    <a:srgbClr val="27AAE1"/>
                  </a:solidFill>
                  <a:latin typeface="Open Sans"/>
                  <a:cs typeface="Arial" panose="020B0604020202020204" pitchFamily="34" charset="0"/>
                </a:rPr>
                <a:t>TION 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2B30F54-61C3-47A6-8F8F-617C91D678C9}"/>
                </a:ext>
              </a:extLst>
            </p:cNvPr>
            <p:cNvSpPr/>
            <p:nvPr/>
          </p:nvSpPr>
          <p:spPr>
            <a:xfrm>
              <a:off x="389027" y="3408668"/>
              <a:ext cx="2324067" cy="75994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1219170">
                <a:defRPr/>
              </a:pPr>
              <a:r>
                <a:rPr lang="en-US" sz="1600" dirty="0">
                  <a:solidFill>
                    <a:srgbClr val="204655"/>
                  </a:solidFill>
                  <a:latin typeface="Open Sans"/>
                  <a:cs typeface="Arial" panose="020B0604020202020204" pitchFamily="34" charset="0"/>
                </a:rPr>
                <a:t>Increase the use of clinical preventive services delivered to individuals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CF3DBA98-C8E1-0946-BBE8-5A0DB3E69D1F}"/>
                </a:ext>
              </a:extLst>
            </p:cNvPr>
            <p:cNvSpPr/>
            <p:nvPr/>
          </p:nvSpPr>
          <p:spPr>
            <a:xfrm>
              <a:off x="264920" y="2598145"/>
              <a:ext cx="2572284" cy="1765847"/>
            </a:xfrm>
            <a:prstGeom prst="rect">
              <a:avLst/>
            </a:prstGeom>
            <a:noFill/>
            <a:ln>
              <a:solidFill>
                <a:srgbClr val="20465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F49DCB02-87FD-4B51-9B86-D04B1DB47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1648" y="4225872"/>
              <a:ext cx="1738828" cy="283399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8EB6FBC-E756-BC4E-A7C4-CE610771CBF0}"/>
              </a:ext>
            </a:extLst>
          </p:cNvPr>
          <p:cNvGrpSpPr/>
          <p:nvPr/>
        </p:nvGrpSpPr>
        <p:grpSpPr>
          <a:xfrm>
            <a:off x="4785767" y="3684765"/>
            <a:ext cx="2876759" cy="1860713"/>
            <a:chOff x="3389020" y="2598145"/>
            <a:chExt cx="2572284" cy="1911126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2128990-4A75-4E80-9531-5F2994A8CA55}"/>
                </a:ext>
              </a:extLst>
            </p:cNvPr>
            <p:cNvSpPr/>
            <p:nvPr/>
          </p:nvSpPr>
          <p:spPr bwMode="gray">
            <a:xfrm>
              <a:off x="3468300" y="2736734"/>
              <a:ext cx="2410187" cy="50578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algn="ctr" defTabSz="914377">
                <a:defRPr/>
              </a:pPr>
              <a:r>
                <a:rPr lang="en-US" sz="1600" b="1" dirty="0">
                  <a:solidFill>
                    <a:srgbClr val="27AAE1"/>
                  </a:solidFill>
                  <a:latin typeface="Open Sans"/>
                  <a:cs typeface="Arial" panose="020B0604020202020204" pitchFamily="34" charset="0"/>
                </a:rPr>
                <a:t>INNOVATIVE CLINICAL PREVENTION 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17BA4D6-32F4-4358-8609-1D82EDA0DA5F}"/>
                </a:ext>
              </a:extLst>
            </p:cNvPr>
            <p:cNvSpPr/>
            <p:nvPr/>
          </p:nvSpPr>
          <p:spPr>
            <a:xfrm>
              <a:off x="3455789" y="3417748"/>
              <a:ext cx="2438745" cy="7586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1219170">
                <a:defRPr/>
              </a:pPr>
              <a:r>
                <a:rPr lang="en-US" sz="1600" dirty="0">
                  <a:solidFill>
                    <a:srgbClr val="204655"/>
                  </a:solidFill>
                  <a:latin typeface="Open Sans"/>
                  <a:cs typeface="Arial" panose="020B0604020202020204" pitchFamily="34" charset="0"/>
                </a:rPr>
                <a:t>Provide services delivered to individuals that extend care outside the clinical setting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ED47E1BC-C8D9-4B42-9EBF-066DB031EACD}"/>
                </a:ext>
              </a:extLst>
            </p:cNvPr>
            <p:cNvSpPr/>
            <p:nvPr/>
          </p:nvSpPr>
          <p:spPr>
            <a:xfrm>
              <a:off x="3389020" y="2598145"/>
              <a:ext cx="2572284" cy="1765847"/>
            </a:xfrm>
            <a:prstGeom prst="rect">
              <a:avLst/>
            </a:prstGeom>
            <a:noFill/>
            <a:ln>
              <a:solidFill>
                <a:srgbClr val="20465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85E8AA62-26B9-084D-9006-4121F2A9B0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27559" y="4225872"/>
              <a:ext cx="1738828" cy="283399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CBE24A2-63D4-4515-82C2-A87B8D68BE28}"/>
              </a:ext>
            </a:extLst>
          </p:cNvPr>
          <p:cNvGrpSpPr/>
          <p:nvPr/>
        </p:nvGrpSpPr>
        <p:grpSpPr>
          <a:xfrm>
            <a:off x="1309884" y="5853857"/>
            <a:ext cx="9992288" cy="616551"/>
            <a:chOff x="3047457" y="1793253"/>
            <a:chExt cx="2272061" cy="1372010"/>
          </a:xfrm>
          <a:solidFill>
            <a:schemeClr val="tx2">
              <a:lumMod val="75000"/>
            </a:schemeClr>
          </a:solidFill>
        </p:grpSpPr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420EB954-9A11-4797-AF9C-E908D0D9E7C5}"/>
                </a:ext>
              </a:extLst>
            </p:cNvPr>
            <p:cNvSpPr>
              <a:spLocks/>
            </p:cNvSpPr>
            <p:nvPr/>
          </p:nvSpPr>
          <p:spPr bwMode="gray">
            <a:xfrm>
              <a:off x="3047457" y="1793253"/>
              <a:ext cx="1130211" cy="1372010"/>
            </a:xfrm>
            <a:custGeom>
              <a:avLst/>
              <a:gdLst/>
              <a:ahLst/>
              <a:cxnLst>
                <a:cxn ang="0">
                  <a:pos x="411" y="71"/>
                </a:cxn>
                <a:cxn ang="0">
                  <a:pos x="240" y="0"/>
                </a:cxn>
                <a:cxn ang="0">
                  <a:pos x="0" y="240"/>
                </a:cxn>
                <a:cxn ang="0">
                  <a:pos x="240" y="480"/>
                </a:cxn>
                <a:cxn ang="0">
                  <a:pos x="411" y="409"/>
                </a:cxn>
                <a:cxn ang="0">
                  <a:pos x="341" y="240"/>
                </a:cxn>
                <a:cxn ang="0">
                  <a:pos x="411" y="71"/>
                </a:cxn>
              </a:cxnLst>
              <a:rect l="0" t="0" r="r" b="b"/>
              <a:pathLst>
                <a:path w="411" h="480">
                  <a:moveTo>
                    <a:pt x="411" y="71"/>
                  </a:moveTo>
                  <a:cubicBezTo>
                    <a:pt x="367" y="27"/>
                    <a:pt x="307" y="0"/>
                    <a:pt x="240" y="0"/>
                  </a:cubicBezTo>
                  <a:cubicBezTo>
                    <a:pt x="107" y="0"/>
                    <a:pt x="0" y="107"/>
                    <a:pt x="0" y="240"/>
                  </a:cubicBezTo>
                  <a:cubicBezTo>
                    <a:pt x="0" y="373"/>
                    <a:pt x="107" y="480"/>
                    <a:pt x="240" y="480"/>
                  </a:cubicBezTo>
                  <a:cubicBezTo>
                    <a:pt x="307" y="480"/>
                    <a:pt x="367" y="453"/>
                    <a:pt x="411" y="409"/>
                  </a:cubicBezTo>
                  <a:cubicBezTo>
                    <a:pt x="368" y="365"/>
                    <a:pt x="341" y="306"/>
                    <a:pt x="341" y="240"/>
                  </a:cubicBezTo>
                  <a:cubicBezTo>
                    <a:pt x="341" y="174"/>
                    <a:pt x="368" y="115"/>
                    <a:pt x="411" y="71"/>
                  </a:cubicBezTo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 vert="horz" wrap="square" lIns="33339" tIns="33339" rIns="33339" bIns="33339" numCol="1" anchor="ctr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en-US" sz="900" dirty="0">
                <a:solidFill>
                  <a:srgbClr val="000000"/>
                </a:solidFill>
                <a:latin typeface="Open Sans"/>
              </a:endParaRPr>
            </a:p>
          </p:txBody>
        </p:sp>
        <p:sp>
          <p:nvSpPr>
            <p:cNvPr id="40" name="Freeform 10">
              <a:extLst>
                <a:ext uri="{FF2B5EF4-FFF2-40B4-BE49-F238E27FC236}">
                  <a16:creationId xmlns:a16="http://schemas.microsoft.com/office/drawing/2014/main" id="{C81D7184-B611-4415-9C6C-BACBD1A25D81}"/>
                </a:ext>
              </a:extLst>
            </p:cNvPr>
            <p:cNvSpPr>
              <a:spLocks/>
            </p:cNvSpPr>
            <p:nvPr/>
          </p:nvSpPr>
          <p:spPr bwMode="gray">
            <a:xfrm>
              <a:off x="4145881" y="1793253"/>
              <a:ext cx="1173637" cy="1372010"/>
            </a:xfrm>
            <a:custGeom>
              <a:avLst/>
              <a:gdLst/>
              <a:ahLst/>
              <a:cxnLst>
                <a:cxn ang="0">
                  <a:pos x="171" y="0"/>
                </a:cxn>
                <a:cxn ang="0">
                  <a:pos x="0" y="71"/>
                </a:cxn>
                <a:cxn ang="0">
                  <a:pos x="69" y="240"/>
                </a:cxn>
                <a:cxn ang="0">
                  <a:pos x="69" y="240"/>
                </a:cxn>
                <a:cxn ang="0">
                  <a:pos x="69" y="240"/>
                </a:cxn>
                <a:cxn ang="0">
                  <a:pos x="69" y="240"/>
                </a:cxn>
                <a:cxn ang="0">
                  <a:pos x="69" y="240"/>
                </a:cxn>
                <a:cxn ang="0">
                  <a:pos x="0" y="409"/>
                </a:cxn>
                <a:cxn ang="0">
                  <a:pos x="171" y="480"/>
                </a:cxn>
                <a:cxn ang="0">
                  <a:pos x="411" y="240"/>
                </a:cxn>
                <a:cxn ang="0">
                  <a:pos x="171" y="0"/>
                </a:cxn>
              </a:cxnLst>
              <a:rect l="0" t="0" r="r" b="b"/>
              <a:pathLst>
                <a:path w="411" h="480">
                  <a:moveTo>
                    <a:pt x="171" y="0"/>
                  </a:moveTo>
                  <a:cubicBezTo>
                    <a:pt x="104" y="0"/>
                    <a:pt x="44" y="27"/>
                    <a:pt x="0" y="71"/>
                  </a:cubicBezTo>
                  <a:cubicBezTo>
                    <a:pt x="43" y="115"/>
                    <a:pt x="69" y="174"/>
                    <a:pt x="69" y="240"/>
                  </a:cubicBezTo>
                  <a:cubicBezTo>
                    <a:pt x="69" y="240"/>
                    <a:pt x="69" y="240"/>
                    <a:pt x="69" y="240"/>
                  </a:cubicBezTo>
                  <a:cubicBezTo>
                    <a:pt x="69" y="240"/>
                    <a:pt x="69" y="240"/>
                    <a:pt x="69" y="240"/>
                  </a:cubicBezTo>
                  <a:cubicBezTo>
                    <a:pt x="69" y="240"/>
                    <a:pt x="69" y="240"/>
                    <a:pt x="69" y="240"/>
                  </a:cubicBezTo>
                  <a:cubicBezTo>
                    <a:pt x="69" y="240"/>
                    <a:pt x="69" y="240"/>
                    <a:pt x="69" y="240"/>
                  </a:cubicBezTo>
                  <a:cubicBezTo>
                    <a:pt x="69" y="306"/>
                    <a:pt x="43" y="365"/>
                    <a:pt x="0" y="409"/>
                  </a:cubicBezTo>
                  <a:cubicBezTo>
                    <a:pt x="44" y="453"/>
                    <a:pt x="104" y="480"/>
                    <a:pt x="171" y="480"/>
                  </a:cubicBezTo>
                  <a:cubicBezTo>
                    <a:pt x="303" y="480"/>
                    <a:pt x="411" y="373"/>
                    <a:pt x="411" y="240"/>
                  </a:cubicBezTo>
                  <a:cubicBezTo>
                    <a:pt x="411" y="107"/>
                    <a:pt x="303" y="0"/>
                    <a:pt x="171" y="0"/>
                  </a:cubicBezTo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 vert="horz" wrap="square" lIns="33339" tIns="33339" rIns="33339" bIns="33339" numCol="1" anchor="ctr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en-US" sz="900" dirty="0">
                <a:solidFill>
                  <a:prstClr val="white"/>
                </a:solidFill>
                <a:latin typeface="Open Sans"/>
              </a:endParaRPr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3B8BA79A-E996-4399-9328-D66E0FCD4BB0}"/>
                </a:ext>
              </a:extLst>
            </p:cNvPr>
            <p:cNvSpPr>
              <a:spLocks/>
            </p:cNvSpPr>
            <p:nvPr/>
          </p:nvSpPr>
          <p:spPr bwMode="gray">
            <a:xfrm>
              <a:off x="3774525" y="1997580"/>
              <a:ext cx="753303" cy="963356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0" y="169"/>
                </a:cxn>
                <a:cxn ang="0">
                  <a:pos x="70" y="338"/>
                </a:cxn>
                <a:cxn ang="0">
                  <a:pos x="139" y="169"/>
                </a:cxn>
                <a:cxn ang="0">
                  <a:pos x="70" y="0"/>
                </a:cxn>
              </a:cxnLst>
              <a:rect l="0" t="0" r="r" b="b"/>
              <a:pathLst>
                <a:path w="139" h="338">
                  <a:moveTo>
                    <a:pt x="70" y="0"/>
                  </a:moveTo>
                  <a:cubicBezTo>
                    <a:pt x="27" y="44"/>
                    <a:pt x="0" y="103"/>
                    <a:pt x="0" y="169"/>
                  </a:cubicBezTo>
                  <a:cubicBezTo>
                    <a:pt x="0" y="235"/>
                    <a:pt x="27" y="294"/>
                    <a:pt x="70" y="338"/>
                  </a:cubicBezTo>
                  <a:cubicBezTo>
                    <a:pt x="113" y="294"/>
                    <a:pt x="139" y="235"/>
                    <a:pt x="139" y="169"/>
                  </a:cubicBezTo>
                  <a:cubicBezTo>
                    <a:pt x="139" y="103"/>
                    <a:pt x="113" y="44"/>
                    <a:pt x="70" y="0"/>
                  </a:cubicBezTo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33339" tIns="33339" rIns="33339" bIns="33339" numCol="1" anchor="ctr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en-US" sz="900" dirty="0">
                <a:solidFill>
                  <a:srgbClr val="000000"/>
                </a:solidFill>
                <a:latin typeface="Open Sans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1C4BA08-CD21-ED42-A841-3D2215ED82AF}"/>
              </a:ext>
            </a:extLst>
          </p:cNvPr>
          <p:cNvGrpSpPr/>
          <p:nvPr/>
        </p:nvGrpSpPr>
        <p:grpSpPr>
          <a:xfrm>
            <a:off x="2348408" y="5958152"/>
            <a:ext cx="2002256" cy="392331"/>
            <a:chOff x="1996430" y="4631308"/>
            <a:chExt cx="1501692" cy="29424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048384A-05B9-4239-B655-3CD581EA6892}"/>
                </a:ext>
              </a:extLst>
            </p:cNvPr>
            <p:cNvSpPr txBox="1"/>
            <p:nvPr/>
          </p:nvSpPr>
          <p:spPr>
            <a:xfrm>
              <a:off x="1996430" y="4639932"/>
              <a:ext cx="1253706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>
                <a:defRPr/>
              </a:pPr>
              <a:r>
                <a:rPr lang="en-US" sz="1600" b="1" dirty="0">
                  <a:solidFill>
                    <a:srgbClr val="000000"/>
                  </a:solidFill>
                  <a:latin typeface="Open Sans"/>
                  <a:cs typeface="Arial" panose="020B0604020202020204" pitchFamily="34" charset="0"/>
                </a:rPr>
                <a:t>Health Care</a:t>
              </a:r>
            </a:p>
          </p:txBody>
        </p:sp>
        <p:sp>
          <p:nvSpPr>
            <p:cNvPr id="13" name="Freeform 74">
              <a:extLst>
                <a:ext uri="{FF2B5EF4-FFF2-40B4-BE49-F238E27FC236}">
                  <a16:creationId xmlns:a16="http://schemas.microsoft.com/office/drawing/2014/main" id="{CBF48CC3-45B5-42EF-A3D6-1684597AB05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151406" y="4631308"/>
              <a:ext cx="346716" cy="294248"/>
            </a:xfrm>
            <a:custGeom>
              <a:avLst/>
              <a:gdLst>
                <a:gd name="T0" fmla="*/ 2552 w 5448"/>
                <a:gd name="T1" fmla="*/ 4683 h 5480"/>
                <a:gd name="T2" fmla="*/ 2547 w 5448"/>
                <a:gd name="T3" fmla="*/ 4454 h 5480"/>
                <a:gd name="T4" fmla="*/ 2610 w 5448"/>
                <a:gd name="T5" fmla="*/ 4326 h 5480"/>
                <a:gd name="T6" fmla="*/ 2863 w 5448"/>
                <a:gd name="T7" fmla="*/ 3697 h 5480"/>
                <a:gd name="T8" fmla="*/ 2974 w 5448"/>
                <a:gd name="T9" fmla="*/ 3759 h 5480"/>
                <a:gd name="T10" fmla="*/ 2994 w 5448"/>
                <a:gd name="T11" fmla="*/ 3877 h 5480"/>
                <a:gd name="T12" fmla="*/ 2891 w 5448"/>
                <a:gd name="T13" fmla="*/ 3940 h 5480"/>
                <a:gd name="T14" fmla="*/ 2642 w 5448"/>
                <a:gd name="T15" fmla="*/ 2980 h 5480"/>
                <a:gd name="T16" fmla="*/ 2485 w 5448"/>
                <a:gd name="T17" fmla="*/ 3363 h 5480"/>
                <a:gd name="T18" fmla="*/ 2409 w 5448"/>
                <a:gd name="T19" fmla="*/ 3267 h 5480"/>
                <a:gd name="T20" fmla="*/ 2414 w 5448"/>
                <a:gd name="T21" fmla="*/ 3109 h 5480"/>
                <a:gd name="T22" fmla="*/ 2485 w 5448"/>
                <a:gd name="T23" fmla="*/ 3025 h 5480"/>
                <a:gd name="T24" fmla="*/ 2805 w 5448"/>
                <a:gd name="T25" fmla="*/ 2217 h 5480"/>
                <a:gd name="T26" fmla="*/ 2987 w 5448"/>
                <a:gd name="T27" fmla="*/ 2272 h 5480"/>
                <a:gd name="T28" fmla="*/ 3046 w 5448"/>
                <a:gd name="T29" fmla="*/ 2352 h 5480"/>
                <a:gd name="T30" fmla="*/ 3047 w 5448"/>
                <a:gd name="T31" fmla="*/ 2536 h 5480"/>
                <a:gd name="T32" fmla="*/ 2938 w 5448"/>
                <a:gd name="T33" fmla="*/ 2661 h 5480"/>
                <a:gd name="T34" fmla="*/ 2805 w 5448"/>
                <a:gd name="T35" fmla="*/ 2704 h 5480"/>
                <a:gd name="T36" fmla="*/ 2552 w 5448"/>
                <a:gd name="T37" fmla="*/ 2067 h 5480"/>
                <a:gd name="T38" fmla="*/ 2510 w 5448"/>
                <a:gd name="T39" fmla="*/ 2129 h 5480"/>
                <a:gd name="T40" fmla="*/ 2469 w 5448"/>
                <a:gd name="T41" fmla="*/ 2067 h 5480"/>
                <a:gd name="T42" fmla="*/ 2668 w 5448"/>
                <a:gd name="T43" fmla="*/ 1269 h 5480"/>
                <a:gd name="T44" fmla="*/ 2464 w 5448"/>
                <a:gd name="T45" fmla="*/ 1412 h 5480"/>
                <a:gd name="T46" fmla="*/ 2440 w 5448"/>
                <a:gd name="T47" fmla="*/ 1660 h 5480"/>
                <a:gd name="T48" fmla="*/ 2597 w 5448"/>
                <a:gd name="T49" fmla="*/ 1833 h 5480"/>
                <a:gd name="T50" fmla="*/ 2490 w 5448"/>
                <a:gd name="T51" fmla="*/ 1971 h 5480"/>
                <a:gd name="T52" fmla="*/ 2459 w 5448"/>
                <a:gd name="T53" fmla="*/ 2259 h 5480"/>
                <a:gd name="T54" fmla="*/ 2642 w 5448"/>
                <a:gd name="T55" fmla="*/ 2222 h 5480"/>
                <a:gd name="T56" fmla="*/ 2432 w 5448"/>
                <a:gd name="T57" fmla="*/ 2753 h 5480"/>
                <a:gd name="T58" fmla="*/ 2204 w 5448"/>
                <a:gd name="T59" fmla="*/ 2927 h 5480"/>
                <a:gd name="T60" fmla="*/ 2128 w 5448"/>
                <a:gd name="T61" fmla="*/ 3197 h 5480"/>
                <a:gd name="T62" fmla="*/ 2229 w 5448"/>
                <a:gd name="T63" fmla="*/ 3496 h 5480"/>
                <a:gd name="T64" fmla="*/ 2483 w 5448"/>
                <a:gd name="T65" fmla="*/ 3656 h 5480"/>
                <a:gd name="T66" fmla="*/ 2607 w 5448"/>
                <a:gd name="T67" fmla="*/ 4002 h 5480"/>
                <a:gd name="T68" fmla="*/ 2427 w 5448"/>
                <a:gd name="T69" fmla="*/ 4115 h 5480"/>
                <a:gd name="T70" fmla="*/ 2315 w 5448"/>
                <a:gd name="T71" fmla="*/ 4333 h 5480"/>
                <a:gd name="T72" fmla="*/ 2397 w 5448"/>
                <a:gd name="T73" fmla="*/ 4648 h 5480"/>
                <a:gd name="T74" fmla="*/ 2642 w 5448"/>
                <a:gd name="T75" fmla="*/ 5044 h 5480"/>
                <a:gd name="T76" fmla="*/ 2896 w 5448"/>
                <a:gd name="T77" fmla="*/ 4216 h 5480"/>
                <a:gd name="T78" fmla="*/ 3124 w 5448"/>
                <a:gd name="T79" fmla="*/ 4130 h 5480"/>
                <a:gd name="T80" fmla="*/ 3260 w 5448"/>
                <a:gd name="T81" fmla="*/ 3930 h 5480"/>
                <a:gd name="T82" fmla="*/ 3244 w 5448"/>
                <a:gd name="T83" fmla="*/ 3679 h 5480"/>
                <a:gd name="T84" fmla="*/ 3101 w 5448"/>
                <a:gd name="T85" fmla="*/ 3511 h 5480"/>
                <a:gd name="T86" fmla="*/ 2909 w 5448"/>
                <a:gd name="T87" fmla="*/ 3431 h 5480"/>
                <a:gd name="T88" fmla="*/ 2839 w 5448"/>
                <a:gd name="T89" fmla="*/ 2972 h 5480"/>
                <a:gd name="T90" fmla="*/ 3042 w 5448"/>
                <a:gd name="T91" fmla="*/ 2911 h 5480"/>
                <a:gd name="T92" fmla="*/ 3229 w 5448"/>
                <a:gd name="T93" fmla="*/ 2766 h 5480"/>
                <a:gd name="T94" fmla="*/ 3328 w 5448"/>
                <a:gd name="T95" fmla="*/ 2518 h 5480"/>
                <a:gd name="T96" fmla="*/ 3290 w 5448"/>
                <a:gd name="T97" fmla="*/ 2237 h 5480"/>
                <a:gd name="T98" fmla="*/ 3175 w 5448"/>
                <a:gd name="T99" fmla="*/ 2074 h 5480"/>
                <a:gd name="T100" fmla="*/ 2924 w 5448"/>
                <a:gd name="T101" fmla="*/ 1959 h 5480"/>
                <a:gd name="T102" fmla="*/ 2891 w 5448"/>
                <a:gd name="T103" fmla="*/ 1810 h 5480"/>
                <a:gd name="T104" fmla="*/ 3017 w 5448"/>
                <a:gd name="T105" fmla="*/ 1613 h 5480"/>
                <a:gd name="T106" fmla="*/ 2951 w 5448"/>
                <a:gd name="T107" fmla="*/ 1371 h 5480"/>
                <a:gd name="T108" fmla="*/ 2723 w 5448"/>
                <a:gd name="T109" fmla="*/ 1264 h 5480"/>
                <a:gd name="T110" fmla="*/ 5448 w 5448"/>
                <a:gd name="T111" fmla="*/ 2009 h 5480"/>
                <a:gd name="T112" fmla="*/ 3387 w 5448"/>
                <a:gd name="T113" fmla="*/ 5480 h 5480"/>
                <a:gd name="T114" fmla="*/ 1337 w 5448"/>
                <a:gd name="T115" fmla="*/ 2739 h 5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48" h="5480">
                  <a:moveTo>
                    <a:pt x="2642" y="4299"/>
                  </a:moveTo>
                  <a:lnTo>
                    <a:pt x="2642" y="4846"/>
                  </a:lnTo>
                  <a:lnTo>
                    <a:pt x="2602" y="4792"/>
                  </a:lnTo>
                  <a:lnTo>
                    <a:pt x="2572" y="4737"/>
                  </a:lnTo>
                  <a:lnTo>
                    <a:pt x="2552" y="4683"/>
                  </a:lnTo>
                  <a:lnTo>
                    <a:pt x="2540" y="4632"/>
                  </a:lnTo>
                  <a:lnTo>
                    <a:pt x="2535" y="4582"/>
                  </a:lnTo>
                  <a:lnTo>
                    <a:pt x="2535" y="4535"/>
                  </a:lnTo>
                  <a:lnTo>
                    <a:pt x="2540" y="4492"/>
                  </a:lnTo>
                  <a:lnTo>
                    <a:pt x="2547" y="4454"/>
                  </a:lnTo>
                  <a:lnTo>
                    <a:pt x="2557" y="4421"/>
                  </a:lnTo>
                  <a:lnTo>
                    <a:pt x="2568" y="4392"/>
                  </a:lnTo>
                  <a:lnTo>
                    <a:pt x="2578" y="4369"/>
                  </a:lnTo>
                  <a:lnTo>
                    <a:pt x="2587" y="4354"/>
                  </a:lnTo>
                  <a:lnTo>
                    <a:pt x="2610" y="4326"/>
                  </a:lnTo>
                  <a:lnTo>
                    <a:pt x="2642" y="4299"/>
                  </a:lnTo>
                  <a:close/>
                  <a:moveTo>
                    <a:pt x="2805" y="3687"/>
                  </a:moveTo>
                  <a:lnTo>
                    <a:pt x="2821" y="3689"/>
                  </a:lnTo>
                  <a:lnTo>
                    <a:pt x="2841" y="3692"/>
                  </a:lnTo>
                  <a:lnTo>
                    <a:pt x="2863" y="3697"/>
                  </a:lnTo>
                  <a:lnTo>
                    <a:pt x="2886" y="3706"/>
                  </a:lnTo>
                  <a:lnTo>
                    <a:pt x="2911" y="3714"/>
                  </a:lnTo>
                  <a:lnTo>
                    <a:pt x="2934" y="3726"/>
                  </a:lnTo>
                  <a:lnTo>
                    <a:pt x="2956" y="3740"/>
                  </a:lnTo>
                  <a:lnTo>
                    <a:pt x="2974" y="3759"/>
                  </a:lnTo>
                  <a:lnTo>
                    <a:pt x="2989" y="3779"/>
                  </a:lnTo>
                  <a:lnTo>
                    <a:pt x="2999" y="3804"/>
                  </a:lnTo>
                  <a:lnTo>
                    <a:pt x="3002" y="3830"/>
                  </a:lnTo>
                  <a:lnTo>
                    <a:pt x="2999" y="3857"/>
                  </a:lnTo>
                  <a:lnTo>
                    <a:pt x="2994" y="3877"/>
                  </a:lnTo>
                  <a:lnTo>
                    <a:pt x="2986" y="3890"/>
                  </a:lnTo>
                  <a:lnTo>
                    <a:pt x="2978" y="3900"/>
                  </a:lnTo>
                  <a:lnTo>
                    <a:pt x="2954" y="3917"/>
                  </a:lnTo>
                  <a:lnTo>
                    <a:pt x="2924" y="3932"/>
                  </a:lnTo>
                  <a:lnTo>
                    <a:pt x="2891" y="3940"/>
                  </a:lnTo>
                  <a:lnTo>
                    <a:pt x="2859" y="3947"/>
                  </a:lnTo>
                  <a:lnTo>
                    <a:pt x="2829" y="3952"/>
                  </a:lnTo>
                  <a:lnTo>
                    <a:pt x="2805" y="3952"/>
                  </a:lnTo>
                  <a:lnTo>
                    <a:pt x="2805" y="3687"/>
                  </a:lnTo>
                  <a:close/>
                  <a:moveTo>
                    <a:pt x="2642" y="2980"/>
                  </a:moveTo>
                  <a:lnTo>
                    <a:pt x="2642" y="3411"/>
                  </a:lnTo>
                  <a:lnTo>
                    <a:pt x="2600" y="3405"/>
                  </a:lnTo>
                  <a:lnTo>
                    <a:pt x="2560" y="3395"/>
                  </a:lnTo>
                  <a:lnTo>
                    <a:pt x="2520" y="3381"/>
                  </a:lnTo>
                  <a:lnTo>
                    <a:pt x="2485" y="3363"/>
                  </a:lnTo>
                  <a:lnTo>
                    <a:pt x="2454" y="3340"/>
                  </a:lnTo>
                  <a:lnTo>
                    <a:pt x="2442" y="3328"/>
                  </a:lnTo>
                  <a:lnTo>
                    <a:pt x="2429" y="3313"/>
                  </a:lnTo>
                  <a:lnTo>
                    <a:pt x="2417" y="3291"/>
                  </a:lnTo>
                  <a:lnTo>
                    <a:pt x="2409" y="3267"/>
                  </a:lnTo>
                  <a:lnTo>
                    <a:pt x="2402" y="3235"/>
                  </a:lnTo>
                  <a:lnTo>
                    <a:pt x="2399" y="3197"/>
                  </a:lnTo>
                  <a:lnTo>
                    <a:pt x="2400" y="3162"/>
                  </a:lnTo>
                  <a:lnTo>
                    <a:pt x="2405" y="3132"/>
                  </a:lnTo>
                  <a:lnTo>
                    <a:pt x="2414" y="3109"/>
                  </a:lnTo>
                  <a:lnTo>
                    <a:pt x="2422" y="3089"/>
                  </a:lnTo>
                  <a:lnTo>
                    <a:pt x="2434" y="3072"/>
                  </a:lnTo>
                  <a:lnTo>
                    <a:pt x="2444" y="3059"/>
                  </a:lnTo>
                  <a:lnTo>
                    <a:pt x="2454" y="3049"/>
                  </a:lnTo>
                  <a:lnTo>
                    <a:pt x="2485" y="3025"/>
                  </a:lnTo>
                  <a:lnTo>
                    <a:pt x="2522" y="3007"/>
                  </a:lnTo>
                  <a:lnTo>
                    <a:pt x="2562" y="2995"/>
                  </a:lnTo>
                  <a:lnTo>
                    <a:pt x="2602" y="2985"/>
                  </a:lnTo>
                  <a:lnTo>
                    <a:pt x="2642" y="2980"/>
                  </a:lnTo>
                  <a:close/>
                  <a:moveTo>
                    <a:pt x="2805" y="2217"/>
                  </a:moveTo>
                  <a:lnTo>
                    <a:pt x="2846" y="2220"/>
                  </a:lnTo>
                  <a:lnTo>
                    <a:pt x="2886" y="2229"/>
                  </a:lnTo>
                  <a:lnTo>
                    <a:pt x="2923" y="2239"/>
                  </a:lnTo>
                  <a:lnTo>
                    <a:pt x="2958" y="2254"/>
                  </a:lnTo>
                  <a:lnTo>
                    <a:pt x="2987" y="2272"/>
                  </a:lnTo>
                  <a:lnTo>
                    <a:pt x="2999" y="2282"/>
                  </a:lnTo>
                  <a:lnTo>
                    <a:pt x="3012" y="2294"/>
                  </a:lnTo>
                  <a:lnTo>
                    <a:pt x="3024" y="2309"/>
                  </a:lnTo>
                  <a:lnTo>
                    <a:pt x="3036" y="2329"/>
                  </a:lnTo>
                  <a:lnTo>
                    <a:pt x="3046" y="2352"/>
                  </a:lnTo>
                  <a:lnTo>
                    <a:pt x="3052" y="2380"/>
                  </a:lnTo>
                  <a:lnTo>
                    <a:pt x="3059" y="2413"/>
                  </a:lnTo>
                  <a:lnTo>
                    <a:pt x="3061" y="2453"/>
                  </a:lnTo>
                  <a:lnTo>
                    <a:pt x="3057" y="2498"/>
                  </a:lnTo>
                  <a:lnTo>
                    <a:pt x="3047" y="2536"/>
                  </a:lnTo>
                  <a:lnTo>
                    <a:pt x="3032" y="2571"/>
                  </a:lnTo>
                  <a:lnTo>
                    <a:pt x="3012" y="2600"/>
                  </a:lnTo>
                  <a:lnTo>
                    <a:pt x="2989" y="2625"/>
                  </a:lnTo>
                  <a:lnTo>
                    <a:pt x="2964" y="2645"/>
                  </a:lnTo>
                  <a:lnTo>
                    <a:pt x="2938" y="2661"/>
                  </a:lnTo>
                  <a:lnTo>
                    <a:pt x="2908" y="2674"/>
                  </a:lnTo>
                  <a:lnTo>
                    <a:pt x="2879" y="2686"/>
                  </a:lnTo>
                  <a:lnTo>
                    <a:pt x="2853" y="2694"/>
                  </a:lnTo>
                  <a:lnTo>
                    <a:pt x="2826" y="2699"/>
                  </a:lnTo>
                  <a:lnTo>
                    <a:pt x="2805" y="2704"/>
                  </a:lnTo>
                  <a:lnTo>
                    <a:pt x="2805" y="2217"/>
                  </a:lnTo>
                  <a:close/>
                  <a:moveTo>
                    <a:pt x="2510" y="2039"/>
                  </a:moveTo>
                  <a:lnTo>
                    <a:pt x="2528" y="2043"/>
                  </a:lnTo>
                  <a:lnTo>
                    <a:pt x="2543" y="2052"/>
                  </a:lnTo>
                  <a:lnTo>
                    <a:pt x="2552" y="2067"/>
                  </a:lnTo>
                  <a:lnTo>
                    <a:pt x="2555" y="2084"/>
                  </a:lnTo>
                  <a:lnTo>
                    <a:pt x="2552" y="2102"/>
                  </a:lnTo>
                  <a:lnTo>
                    <a:pt x="2543" y="2117"/>
                  </a:lnTo>
                  <a:lnTo>
                    <a:pt x="2528" y="2126"/>
                  </a:lnTo>
                  <a:lnTo>
                    <a:pt x="2510" y="2129"/>
                  </a:lnTo>
                  <a:lnTo>
                    <a:pt x="2493" y="2126"/>
                  </a:lnTo>
                  <a:lnTo>
                    <a:pt x="2478" y="2117"/>
                  </a:lnTo>
                  <a:lnTo>
                    <a:pt x="2469" y="2102"/>
                  </a:lnTo>
                  <a:lnTo>
                    <a:pt x="2465" y="2084"/>
                  </a:lnTo>
                  <a:lnTo>
                    <a:pt x="2469" y="2067"/>
                  </a:lnTo>
                  <a:lnTo>
                    <a:pt x="2478" y="2052"/>
                  </a:lnTo>
                  <a:lnTo>
                    <a:pt x="2493" y="2043"/>
                  </a:lnTo>
                  <a:lnTo>
                    <a:pt x="2510" y="2039"/>
                  </a:lnTo>
                  <a:close/>
                  <a:moveTo>
                    <a:pt x="2723" y="1264"/>
                  </a:moveTo>
                  <a:lnTo>
                    <a:pt x="2668" y="1269"/>
                  </a:lnTo>
                  <a:lnTo>
                    <a:pt x="2618" y="1283"/>
                  </a:lnTo>
                  <a:lnTo>
                    <a:pt x="2572" y="1304"/>
                  </a:lnTo>
                  <a:lnTo>
                    <a:pt x="2530" y="1334"/>
                  </a:lnTo>
                  <a:lnTo>
                    <a:pt x="2493" y="1371"/>
                  </a:lnTo>
                  <a:lnTo>
                    <a:pt x="2464" y="1412"/>
                  </a:lnTo>
                  <a:lnTo>
                    <a:pt x="2442" y="1459"/>
                  </a:lnTo>
                  <a:lnTo>
                    <a:pt x="2429" y="1509"/>
                  </a:lnTo>
                  <a:lnTo>
                    <a:pt x="2424" y="1562"/>
                  </a:lnTo>
                  <a:lnTo>
                    <a:pt x="2427" y="1613"/>
                  </a:lnTo>
                  <a:lnTo>
                    <a:pt x="2440" y="1660"/>
                  </a:lnTo>
                  <a:lnTo>
                    <a:pt x="2459" y="1705"/>
                  </a:lnTo>
                  <a:lnTo>
                    <a:pt x="2485" y="1745"/>
                  </a:lnTo>
                  <a:lnTo>
                    <a:pt x="2517" y="1780"/>
                  </a:lnTo>
                  <a:lnTo>
                    <a:pt x="2555" y="1810"/>
                  </a:lnTo>
                  <a:lnTo>
                    <a:pt x="2597" y="1833"/>
                  </a:lnTo>
                  <a:lnTo>
                    <a:pt x="2642" y="1850"/>
                  </a:lnTo>
                  <a:lnTo>
                    <a:pt x="2642" y="1949"/>
                  </a:lnTo>
                  <a:lnTo>
                    <a:pt x="2587" y="1956"/>
                  </a:lnTo>
                  <a:lnTo>
                    <a:pt x="2535" y="1963"/>
                  </a:lnTo>
                  <a:lnTo>
                    <a:pt x="2490" y="1971"/>
                  </a:lnTo>
                  <a:lnTo>
                    <a:pt x="2450" y="1981"/>
                  </a:lnTo>
                  <a:lnTo>
                    <a:pt x="2419" y="1988"/>
                  </a:lnTo>
                  <a:lnTo>
                    <a:pt x="2395" y="1994"/>
                  </a:lnTo>
                  <a:lnTo>
                    <a:pt x="2380" y="1999"/>
                  </a:lnTo>
                  <a:lnTo>
                    <a:pt x="2459" y="2259"/>
                  </a:lnTo>
                  <a:lnTo>
                    <a:pt x="2483" y="2250"/>
                  </a:lnTo>
                  <a:lnTo>
                    <a:pt x="2515" y="2244"/>
                  </a:lnTo>
                  <a:lnTo>
                    <a:pt x="2553" y="2235"/>
                  </a:lnTo>
                  <a:lnTo>
                    <a:pt x="2597" y="2229"/>
                  </a:lnTo>
                  <a:lnTo>
                    <a:pt x="2642" y="2222"/>
                  </a:lnTo>
                  <a:lnTo>
                    <a:pt x="2642" y="2708"/>
                  </a:lnTo>
                  <a:lnTo>
                    <a:pt x="2593" y="2713"/>
                  </a:lnTo>
                  <a:lnTo>
                    <a:pt x="2540" y="2721"/>
                  </a:lnTo>
                  <a:lnTo>
                    <a:pt x="2487" y="2734"/>
                  </a:lnTo>
                  <a:lnTo>
                    <a:pt x="2432" y="2753"/>
                  </a:lnTo>
                  <a:lnTo>
                    <a:pt x="2377" y="2776"/>
                  </a:lnTo>
                  <a:lnTo>
                    <a:pt x="2324" y="2808"/>
                  </a:lnTo>
                  <a:lnTo>
                    <a:pt x="2274" y="2846"/>
                  </a:lnTo>
                  <a:lnTo>
                    <a:pt x="2236" y="2884"/>
                  </a:lnTo>
                  <a:lnTo>
                    <a:pt x="2204" y="2927"/>
                  </a:lnTo>
                  <a:lnTo>
                    <a:pt x="2176" y="2974"/>
                  </a:lnTo>
                  <a:lnTo>
                    <a:pt x="2156" y="3025"/>
                  </a:lnTo>
                  <a:lnTo>
                    <a:pt x="2141" y="3079"/>
                  </a:lnTo>
                  <a:lnTo>
                    <a:pt x="2131" y="3137"/>
                  </a:lnTo>
                  <a:lnTo>
                    <a:pt x="2128" y="3197"/>
                  </a:lnTo>
                  <a:lnTo>
                    <a:pt x="2132" y="3265"/>
                  </a:lnTo>
                  <a:lnTo>
                    <a:pt x="2144" y="3330"/>
                  </a:lnTo>
                  <a:lnTo>
                    <a:pt x="2164" y="3390"/>
                  </a:lnTo>
                  <a:lnTo>
                    <a:pt x="2192" y="3446"/>
                  </a:lnTo>
                  <a:lnTo>
                    <a:pt x="2229" y="3496"/>
                  </a:lnTo>
                  <a:lnTo>
                    <a:pt x="2272" y="3543"/>
                  </a:lnTo>
                  <a:lnTo>
                    <a:pt x="2322" y="3581"/>
                  </a:lnTo>
                  <a:lnTo>
                    <a:pt x="2374" y="3611"/>
                  </a:lnTo>
                  <a:lnTo>
                    <a:pt x="2429" y="3636"/>
                  </a:lnTo>
                  <a:lnTo>
                    <a:pt x="2483" y="3656"/>
                  </a:lnTo>
                  <a:lnTo>
                    <a:pt x="2538" y="3669"/>
                  </a:lnTo>
                  <a:lnTo>
                    <a:pt x="2592" y="3679"/>
                  </a:lnTo>
                  <a:lnTo>
                    <a:pt x="2642" y="3684"/>
                  </a:lnTo>
                  <a:lnTo>
                    <a:pt x="2642" y="3988"/>
                  </a:lnTo>
                  <a:lnTo>
                    <a:pt x="2607" y="4002"/>
                  </a:lnTo>
                  <a:lnTo>
                    <a:pt x="2570" y="4018"/>
                  </a:lnTo>
                  <a:lnTo>
                    <a:pt x="2533" y="4036"/>
                  </a:lnTo>
                  <a:lnTo>
                    <a:pt x="2497" y="4060"/>
                  </a:lnTo>
                  <a:lnTo>
                    <a:pt x="2460" y="4086"/>
                  </a:lnTo>
                  <a:lnTo>
                    <a:pt x="2427" y="4115"/>
                  </a:lnTo>
                  <a:lnTo>
                    <a:pt x="2397" y="4148"/>
                  </a:lnTo>
                  <a:lnTo>
                    <a:pt x="2369" y="4186"/>
                  </a:lnTo>
                  <a:lnTo>
                    <a:pt x="2345" y="4228"/>
                  </a:lnTo>
                  <a:lnTo>
                    <a:pt x="2327" y="4274"/>
                  </a:lnTo>
                  <a:lnTo>
                    <a:pt x="2315" y="4333"/>
                  </a:lnTo>
                  <a:lnTo>
                    <a:pt x="2312" y="4392"/>
                  </a:lnTo>
                  <a:lnTo>
                    <a:pt x="2319" y="4454"/>
                  </a:lnTo>
                  <a:lnTo>
                    <a:pt x="2335" y="4517"/>
                  </a:lnTo>
                  <a:lnTo>
                    <a:pt x="2362" y="4582"/>
                  </a:lnTo>
                  <a:lnTo>
                    <a:pt x="2397" y="4648"/>
                  </a:lnTo>
                  <a:lnTo>
                    <a:pt x="2444" y="4717"/>
                  </a:lnTo>
                  <a:lnTo>
                    <a:pt x="2500" y="4788"/>
                  </a:lnTo>
                  <a:lnTo>
                    <a:pt x="2565" y="4860"/>
                  </a:lnTo>
                  <a:lnTo>
                    <a:pt x="2642" y="4935"/>
                  </a:lnTo>
                  <a:lnTo>
                    <a:pt x="2642" y="5044"/>
                  </a:lnTo>
                  <a:lnTo>
                    <a:pt x="2805" y="5044"/>
                  </a:lnTo>
                  <a:lnTo>
                    <a:pt x="2805" y="4223"/>
                  </a:lnTo>
                  <a:lnTo>
                    <a:pt x="2828" y="4223"/>
                  </a:lnTo>
                  <a:lnTo>
                    <a:pt x="2859" y="4221"/>
                  </a:lnTo>
                  <a:lnTo>
                    <a:pt x="2896" y="4216"/>
                  </a:lnTo>
                  <a:lnTo>
                    <a:pt x="2939" y="4208"/>
                  </a:lnTo>
                  <a:lnTo>
                    <a:pt x="2984" y="4196"/>
                  </a:lnTo>
                  <a:lnTo>
                    <a:pt x="3031" y="4180"/>
                  </a:lnTo>
                  <a:lnTo>
                    <a:pt x="3077" y="4158"/>
                  </a:lnTo>
                  <a:lnTo>
                    <a:pt x="3124" y="4130"/>
                  </a:lnTo>
                  <a:lnTo>
                    <a:pt x="3165" y="4095"/>
                  </a:lnTo>
                  <a:lnTo>
                    <a:pt x="3197" y="4060"/>
                  </a:lnTo>
                  <a:lnTo>
                    <a:pt x="3225" y="4020"/>
                  </a:lnTo>
                  <a:lnTo>
                    <a:pt x="3245" y="3977"/>
                  </a:lnTo>
                  <a:lnTo>
                    <a:pt x="3260" y="3930"/>
                  </a:lnTo>
                  <a:lnTo>
                    <a:pt x="3270" y="3882"/>
                  </a:lnTo>
                  <a:lnTo>
                    <a:pt x="3274" y="3830"/>
                  </a:lnTo>
                  <a:lnTo>
                    <a:pt x="3270" y="3775"/>
                  </a:lnTo>
                  <a:lnTo>
                    <a:pt x="3260" y="3726"/>
                  </a:lnTo>
                  <a:lnTo>
                    <a:pt x="3244" y="3679"/>
                  </a:lnTo>
                  <a:lnTo>
                    <a:pt x="3224" y="3637"/>
                  </a:lnTo>
                  <a:lnTo>
                    <a:pt x="3197" y="3599"/>
                  </a:lnTo>
                  <a:lnTo>
                    <a:pt x="3169" y="3566"/>
                  </a:lnTo>
                  <a:lnTo>
                    <a:pt x="3136" y="3536"/>
                  </a:lnTo>
                  <a:lnTo>
                    <a:pt x="3101" y="3511"/>
                  </a:lnTo>
                  <a:lnTo>
                    <a:pt x="3064" y="3488"/>
                  </a:lnTo>
                  <a:lnTo>
                    <a:pt x="3026" y="3469"/>
                  </a:lnTo>
                  <a:lnTo>
                    <a:pt x="2986" y="3453"/>
                  </a:lnTo>
                  <a:lnTo>
                    <a:pt x="2948" y="3441"/>
                  </a:lnTo>
                  <a:lnTo>
                    <a:pt x="2909" y="3431"/>
                  </a:lnTo>
                  <a:lnTo>
                    <a:pt x="2871" y="3423"/>
                  </a:lnTo>
                  <a:lnTo>
                    <a:pt x="2836" y="3418"/>
                  </a:lnTo>
                  <a:lnTo>
                    <a:pt x="2805" y="3415"/>
                  </a:lnTo>
                  <a:lnTo>
                    <a:pt x="2805" y="2977"/>
                  </a:lnTo>
                  <a:lnTo>
                    <a:pt x="2839" y="2972"/>
                  </a:lnTo>
                  <a:lnTo>
                    <a:pt x="2878" y="2965"/>
                  </a:lnTo>
                  <a:lnTo>
                    <a:pt x="2918" y="2956"/>
                  </a:lnTo>
                  <a:lnTo>
                    <a:pt x="2959" y="2944"/>
                  </a:lnTo>
                  <a:lnTo>
                    <a:pt x="3001" y="2929"/>
                  </a:lnTo>
                  <a:lnTo>
                    <a:pt x="3042" y="2911"/>
                  </a:lnTo>
                  <a:lnTo>
                    <a:pt x="3082" y="2889"/>
                  </a:lnTo>
                  <a:lnTo>
                    <a:pt x="3122" y="2864"/>
                  </a:lnTo>
                  <a:lnTo>
                    <a:pt x="3160" y="2836"/>
                  </a:lnTo>
                  <a:lnTo>
                    <a:pt x="3195" y="2803"/>
                  </a:lnTo>
                  <a:lnTo>
                    <a:pt x="3229" y="2766"/>
                  </a:lnTo>
                  <a:lnTo>
                    <a:pt x="3257" y="2726"/>
                  </a:lnTo>
                  <a:lnTo>
                    <a:pt x="3282" y="2681"/>
                  </a:lnTo>
                  <a:lnTo>
                    <a:pt x="3304" y="2631"/>
                  </a:lnTo>
                  <a:lnTo>
                    <a:pt x="3319" y="2576"/>
                  </a:lnTo>
                  <a:lnTo>
                    <a:pt x="3328" y="2518"/>
                  </a:lnTo>
                  <a:lnTo>
                    <a:pt x="3332" y="2453"/>
                  </a:lnTo>
                  <a:lnTo>
                    <a:pt x="3328" y="2392"/>
                  </a:lnTo>
                  <a:lnTo>
                    <a:pt x="3320" y="2334"/>
                  </a:lnTo>
                  <a:lnTo>
                    <a:pt x="3307" y="2282"/>
                  </a:lnTo>
                  <a:lnTo>
                    <a:pt x="3290" y="2237"/>
                  </a:lnTo>
                  <a:lnTo>
                    <a:pt x="3272" y="2196"/>
                  </a:lnTo>
                  <a:lnTo>
                    <a:pt x="3249" y="2159"/>
                  </a:lnTo>
                  <a:lnTo>
                    <a:pt x="3225" y="2126"/>
                  </a:lnTo>
                  <a:lnTo>
                    <a:pt x="3200" y="2099"/>
                  </a:lnTo>
                  <a:lnTo>
                    <a:pt x="3175" y="2074"/>
                  </a:lnTo>
                  <a:lnTo>
                    <a:pt x="3149" y="2054"/>
                  </a:lnTo>
                  <a:lnTo>
                    <a:pt x="3097" y="2021"/>
                  </a:lnTo>
                  <a:lnTo>
                    <a:pt x="3042" y="1994"/>
                  </a:lnTo>
                  <a:lnTo>
                    <a:pt x="2984" y="1974"/>
                  </a:lnTo>
                  <a:lnTo>
                    <a:pt x="2924" y="1959"/>
                  </a:lnTo>
                  <a:lnTo>
                    <a:pt x="2864" y="1951"/>
                  </a:lnTo>
                  <a:lnTo>
                    <a:pt x="2805" y="1946"/>
                  </a:lnTo>
                  <a:lnTo>
                    <a:pt x="2805" y="1850"/>
                  </a:lnTo>
                  <a:lnTo>
                    <a:pt x="2849" y="1833"/>
                  </a:lnTo>
                  <a:lnTo>
                    <a:pt x="2891" y="1810"/>
                  </a:lnTo>
                  <a:lnTo>
                    <a:pt x="2928" y="1780"/>
                  </a:lnTo>
                  <a:lnTo>
                    <a:pt x="2959" y="1745"/>
                  </a:lnTo>
                  <a:lnTo>
                    <a:pt x="2986" y="1705"/>
                  </a:lnTo>
                  <a:lnTo>
                    <a:pt x="3006" y="1660"/>
                  </a:lnTo>
                  <a:lnTo>
                    <a:pt x="3017" y="1613"/>
                  </a:lnTo>
                  <a:lnTo>
                    <a:pt x="3022" y="1562"/>
                  </a:lnTo>
                  <a:lnTo>
                    <a:pt x="3017" y="1509"/>
                  </a:lnTo>
                  <a:lnTo>
                    <a:pt x="3002" y="1459"/>
                  </a:lnTo>
                  <a:lnTo>
                    <a:pt x="2981" y="1412"/>
                  </a:lnTo>
                  <a:lnTo>
                    <a:pt x="2951" y="1371"/>
                  </a:lnTo>
                  <a:lnTo>
                    <a:pt x="2916" y="1334"/>
                  </a:lnTo>
                  <a:lnTo>
                    <a:pt x="2873" y="1304"/>
                  </a:lnTo>
                  <a:lnTo>
                    <a:pt x="2826" y="1283"/>
                  </a:lnTo>
                  <a:lnTo>
                    <a:pt x="2776" y="1269"/>
                  </a:lnTo>
                  <a:lnTo>
                    <a:pt x="2723" y="1264"/>
                  </a:lnTo>
                  <a:close/>
                  <a:moveTo>
                    <a:pt x="2059" y="0"/>
                  </a:moveTo>
                  <a:lnTo>
                    <a:pt x="3387" y="0"/>
                  </a:lnTo>
                  <a:lnTo>
                    <a:pt x="3387" y="1622"/>
                  </a:lnTo>
                  <a:lnTo>
                    <a:pt x="4811" y="845"/>
                  </a:lnTo>
                  <a:lnTo>
                    <a:pt x="5448" y="2009"/>
                  </a:lnTo>
                  <a:lnTo>
                    <a:pt x="4109" y="2739"/>
                  </a:lnTo>
                  <a:lnTo>
                    <a:pt x="5448" y="3471"/>
                  </a:lnTo>
                  <a:lnTo>
                    <a:pt x="4811" y="4635"/>
                  </a:lnTo>
                  <a:lnTo>
                    <a:pt x="3387" y="3859"/>
                  </a:lnTo>
                  <a:lnTo>
                    <a:pt x="3387" y="5480"/>
                  </a:lnTo>
                  <a:lnTo>
                    <a:pt x="2059" y="5480"/>
                  </a:lnTo>
                  <a:lnTo>
                    <a:pt x="2059" y="3859"/>
                  </a:lnTo>
                  <a:lnTo>
                    <a:pt x="635" y="4635"/>
                  </a:lnTo>
                  <a:lnTo>
                    <a:pt x="0" y="3471"/>
                  </a:lnTo>
                  <a:lnTo>
                    <a:pt x="1337" y="2739"/>
                  </a:lnTo>
                  <a:lnTo>
                    <a:pt x="0" y="2009"/>
                  </a:lnTo>
                  <a:lnTo>
                    <a:pt x="635" y="845"/>
                  </a:lnTo>
                  <a:lnTo>
                    <a:pt x="2059" y="1622"/>
                  </a:lnTo>
                  <a:lnTo>
                    <a:pt x="2059" y="0"/>
                  </a:lnTo>
                  <a:close/>
                </a:path>
              </a:pathLst>
            </a:custGeom>
            <a:solidFill>
              <a:srgbClr val="20465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en-US" sz="1333" dirty="0">
                <a:solidFill>
                  <a:srgbClr val="000000"/>
                </a:solidFill>
                <a:latin typeface="Open Sans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5C41070-FC54-4E61-837E-E7B61FB053C4}"/>
              </a:ext>
            </a:extLst>
          </p:cNvPr>
          <p:cNvSpPr txBox="1"/>
          <p:nvPr/>
        </p:nvSpPr>
        <p:spPr>
          <a:xfrm>
            <a:off x="7991048" y="5966114"/>
            <a:ext cx="1815773" cy="338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US" sz="1600" b="1" dirty="0">
                <a:solidFill>
                  <a:srgbClr val="000000"/>
                </a:solidFill>
                <a:latin typeface="Open Sans"/>
                <a:cs typeface="Arial" panose="020B0604020202020204" pitchFamily="34" charset="0"/>
              </a:rPr>
              <a:t>Public Health</a:t>
            </a:r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3810099F-E90B-43C8-ABAF-D2D7EB620653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664472" y="5958154"/>
            <a:ext cx="480684" cy="398503"/>
          </a:xfrm>
          <a:custGeom>
            <a:avLst/>
            <a:gdLst>
              <a:gd name="T0" fmla="*/ 630 w 676"/>
              <a:gd name="T1" fmla="*/ 155 h 627"/>
              <a:gd name="T2" fmla="*/ 520 w 676"/>
              <a:gd name="T3" fmla="*/ 160 h 627"/>
              <a:gd name="T4" fmla="*/ 378 w 676"/>
              <a:gd name="T5" fmla="*/ 135 h 627"/>
              <a:gd name="T6" fmla="*/ 299 w 676"/>
              <a:gd name="T7" fmla="*/ 128 h 627"/>
              <a:gd name="T8" fmla="*/ 153 w 676"/>
              <a:gd name="T9" fmla="*/ 171 h 627"/>
              <a:gd name="T10" fmla="*/ 45 w 676"/>
              <a:gd name="T11" fmla="*/ 166 h 627"/>
              <a:gd name="T12" fmla="*/ 0 w 676"/>
              <a:gd name="T13" fmla="*/ 349 h 627"/>
              <a:gd name="T14" fmla="*/ 30 w 676"/>
              <a:gd name="T15" fmla="*/ 349 h 627"/>
              <a:gd name="T16" fmla="*/ 50 w 676"/>
              <a:gd name="T17" fmla="*/ 211 h 627"/>
              <a:gd name="T18" fmla="*/ 81 w 676"/>
              <a:gd name="T19" fmla="*/ 581 h 627"/>
              <a:gd name="T20" fmla="*/ 131 w 676"/>
              <a:gd name="T21" fmla="*/ 541 h 627"/>
              <a:gd name="T22" fmla="*/ 150 w 676"/>
              <a:gd name="T23" fmla="*/ 211 h 627"/>
              <a:gd name="T24" fmla="*/ 165 w 676"/>
              <a:gd name="T25" fmla="*/ 370 h 627"/>
              <a:gd name="T26" fmla="*/ 179 w 676"/>
              <a:gd name="T27" fmla="*/ 187 h 627"/>
              <a:gd name="T28" fmla="*/ 198 w 676"/>
              <a:gd name="T29" fmla="*/ 579 h 627"/>
              <a:gd name="T30" fmla="*/ 271 w 676"/>
              <a:gd name="T31" fmla="*/ 627 h 627"/>
              <a:gd name="T32" fmla="*/ 304 w 676"/>
              <a:gd name="T33" fmla="*/ 187 h 627"/>
              <a:gd name="T34" fmla="*/ 323 w 676"/>
              <a:gd name="T35" fmla="*/ 347 h 627"/>
              <a:gd name="T36" fmla="*/ 350 w 676"/>
              <a:gd name="T37" fmla="*/ 348 h 627"/>
              <a:gd name="T38" fmla="*/ 369 w 676"/>
              <a:gd name="T39" fmla="*/ 196 h 627"/>
              <a:gd name="T40" fmla="*/ 408 w 676"/>
              <a:gd name="T41" fmla="*/ 623 h 627"/>
              <a:gd name="T42" fmla="*/ 479 w 676"/>
              <a:gd name="T43" fmla="*/ 568 h 627"/>
              <a:gd name="T44" fmla="*/ 498 w 676"/>
              <a:gd name="T45" fmla="*/ 196 h 627"/>
              <a:gd name="T46" fmla="*/ 511 w 676"/>
              <a:gd name="T47" fmla="*/ 370 h 627"/>
              <a:gd name="T48" fmla="*/ 528 w 676"/>
              <a:gd name="T49" fmla="*/ 211 h 627"/>
              <a:gd name="T50" fmla="*/ 546 w 676"/>
              <a:gd name="T51" fmla="*/ 529 h 627"/>
              <a:gd name="T52" fmla="*/ 604 w 676"/>
              <a:gd name="T53" fmla="*/ 570 h 627"/>
              <a:gd name="T54" fmla="*/ 628 w 676"/>
              <a:gd name="T55" fmla="*/ 211 h 627"/>
              <a:gd name="T56" fmla="*/ 647 w 676"/>
              <a:gd name="T57" fmla="*/ 352 h 627"/>
              <a:gd name="T58" fmla="*/ 676 w 676"/>
              <a:gd name="T59" fmla="*/ 353 h 627"/>
              <a:gd name="T60" fmla="*/ 630 w 676"/>
              <a:gd name="T61" fmla="*/ 155 h 627"/>
              <a:gd name="T62" fmla="*/ 584 w 676"/>
              <a:gd name="T63" fmla="*/ 135 h 627"/>
              <a:gd name="T64" fmla="*/ 584 w 676"/>
              <a:gd name="T65" fmla="*/ 52 h 627"/>
              <a:gd name="T66" fmla="*/ 584 w 676"/>
              <a:gd name="T67" fmla="*/ 135 h 627"/>
              <a:gd name="T68" fmla="*/ 88 w 676"/>
              <a:gd name="T69" fmla="*/ 147 h 627"/>
              <a:gd name="T70" fmla="*/ 88 w 676"/>
              <a:gd name="T71" fmla="*/ 64 h 627"/>
              <a:gd name="T72" fmla="*/ 88 w 676"/>
              <a:gd name="T73" fmla="*/ 147 h 627"/>
              <a:gd name="T74" fmla="*/ 423 w 676"/>
              <a:gd name="T75" fmla="*/ 115 h 627"/>
              <a:gd name="T76" fmla="*/ 423 w 676"/>
              <a:gd name="T77" fmla="*/ 15 h 627"/>
              <a:gd name="T78" fmla="*/ 423 w 676"/>
              <a:gd name="T79" fmla="*/ 115 h 627"/>
              <a:gd name="T80" fmla="*/ 250 w 676"/>
              <a:gd name="T81" fmla="*/ 100 h 627"/>
              <a:gd name="T82" fmla="*/ 250 w 676"/>
              <a:gd name="T83" fmla="*/ 0 h 627"/>
              <a:gd name="T84" fmla="*/ 250 w 676"/>
              <a:gd name="T85" fmla="*/ 100 h 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76" h="627">
                <a:moveTo>
                  <a:pt x="630" y="155"/>
                </a:moveTo>
                <a:lnTo>
                  <a:pt x="630" y="155"/>
                </a:lnTo>
                <a:lnTo>
                  <a:pt x="538" y="155"/>
                </a:lnTo>
                <a:cubicBezTo>
                  <a:pt x="532" y="155"/>
                  <a:pt x="525" y="157"/>
                  <a:pt x="520" y="160"/>
                </a:cubicBezTo>
                <a:cubicBezTo>
                  <a:pt x="510" y="141"/>
                  <a:pt x="492" y="135"/>
                  <a:pt x="472" y="135"/>
                </a:cubicBezTo>
                <a:lnTo>
                  <a:pt x="378" y="135"/>
                </a:lnTo>
                <a:cubicBezTo>
                  <a:pt x="362" y="135"/>
                  <a:pt x="348" y="135"/>
                  <a:pt x="338" y="148"/>
                </a:cubicBezTo>
                <a:cubicBezTo>
                  <a:pt x="328" y="135"/>
                  <a:pt x="314" y="128"/>
                  <a:pt x="299" y="128"/>
                </a:cubicBezTo>
                <a:lnTo>
                  <a:pt x="204" y="128"/>
                </a:lnTo>
                <a:cubicBezTo>
                  <a:pt x="180" y="128"/>
                  <a:pt x="160" y="146"/>
                  <a:pt x="153" y="171"/>
                </a:cubicBezTo>
                <a:cubicBezTo>
                  <a:pt x="147" y="168"/>
                  <a:pt x="130" y="166"/>
                  <a:pt x="124" y="166"/>
                </a:cubicBezTo>
                <a:lnTo>
                  <a:pt x="45" y="166"/>
                </a:lnTo>
                <a:cubicBezTo>
                  <a:pt x="20" y="166"/>
                  <a:pt x="0" y="190"/>
                  <a:pt x="0" y="220"/>
                </a:cubicBezTo>
                <a:lnTo>
                  <a:pt x="0" y="349"/>
                </a:lnTo>
                <a:cubicBezTo>
                  <a:pt x="0" y="359"/>
                  <a:pt x="2" y="369"/>
                  <a:pt x="15" y="369"/>
                </a:cubicBezTo>
                <a:cubicBezTo>
                  <a:pt x="28" y="369"/>
                  <a:pt x="30" y="359"/>
                  <a:pt x="30" y="349"/>
                </a:cubicBezTo>
                <a:cubicBezTo>
                  <a:pt x="30" y="337"/>
                  <a:pt x="31" y="211"/>
                  <a:pt x="31" y="211"/>
                </a:cubicBezTo>
                <a:lnTo>
                  <a:pt x="50" y="211"/>
                </a:lnTo>
                <a:cubicBezTo>
                  <a:pt x="50" y="211"/>
                  <a:pt x="49" y="530"/>
                  <a:pt x="49" y="546"/>
                </a:cubicBezTo>
                <a:cubicBezTo>
                  <a:pt x="50" y="580"/>
                  <a:pt x="69" y="581"/>
                  <a:pt x="81" y="581"/>
                </a:cubicBezTo>
                <a:lnTo>
                  <a:pt x="101" y="581"/>
                </a:lnTo>
                <a:cubicBezTo>
                  <a:pt x="112" y="581"/>
                  <a:pt x="129" y="580"/>
                  <a:pt x="131" y="541"/>
                </a:cubicBezTo>
                <a:cubicBezTo>
                  <a:pt x="131" y="524"/>
                  <a:pt x="131" y="211"/>
                  <a:pt x="131" y="211"/>
                </a:cubicBezTo>
                <a:lnTo>
                  <a:pt x="150" y="211"/>
                </a:lnTo>
                <a:lnTo>
                  <a:pt x="150" y="353"/>
                </a:lnTo>
                <a:cubicBezTo>
                  <a:pt x="150" y="367"/>
                  <a:pt x="155" y="370"/>
                  <a:pt x="165" y="370"/>
                </a:cubicBezTo>
                <a:cubicBezTo>
                  <a:pt x="175" y="370"/>
                  <a:pt x="180" y="363"/>
                  <a:pt x="180" y="351"/>
                </a:cubicBezTo>
                <a:cubicBezTo>
                  <a:pt x="180" y="344"/>
                  <a:pt x="179" y="187"/>
                  <a:pt x="179" y="187"/>
                </a:cubicBezTo>
                <a:lnTo>
                  <a:pt x="198" y="187"/>
                </a:lnTo>
                <a:cubicBezTo>
                  <a:pt x="198" y="187"/>
                  <a:pt x="198" y="555"/>
                  <a:pt x="198" y="579"/>
                </a:cubicBezTo>
                <a:cubicBezTo>
                  <a:pt x="199" y="620"/>
                  <a:pt x="221" y="627"/>
                  <a:pt x="235" y="627"/>
                </a:cubicBezTo>
                <a:lnTo>
                  <a:pt x="271" y="627"/>
                </a:lnTo>
                <a:cubicBezTo>
                  <a:pt x="285" y="627"/>
                  <a:pt x="303" y="620"/>
                  <a:pt x="305" y="573"/>
                </a:cubicBezTo>
                <a:cubicBezTo>
                  <a:pt x="306" y="554"/>
                  <a:pt x="304" y="187"/>
                  <a:pt x="304" y="187"/>
                </a:cubicBezTo>
                <a:lnTo>
                  <a:pt x="323" y="187"/>
                </a:lnTo>
                <a:lnTo>
                  <a:pt x="323" y="347"/>
                </a:lnTo>
                <a:cubicBezTo>
                  <a:pt x="323" y="363"/>
                  <a:pt x="325" y="369"/>
                  <a:pt x="338" y="369"/>
                </a:cubicBezTo>
                <a:cubicBezTo>
                  <a:pt x="348" y="369"/>
                  <a:pt x="350" y="362"/>
                  <a:pt x="350" y="348"/>
                </a:cubicBezTo>
                <a:cubicBezTo>
                  <a:pt x="350" y="338"/>
                  <a:pt x="351" y="196"/>
                  <a:pt x="351" y="196"/>
                </a:cubicBezTo>
                <a:lnTo>
                  <a:pt x="369" y="196"/>
                </a:lnTo>
                <a:cubicBezTo>
                  <a:pt x="369" y="196"/>
                  <a:pt x="370" y="551"/>
                  <a:pt x="370" y="575"/>
                </a:cubicBezTo>
                <a:cubicBezTo>
                  <a:pt x="371" y="615"/>
                  <a:pt x="395" y="623"/>
                  <a:pt x="408" y="623"/>
                </a:cubicBezTo>
                <a:lnTo>
                  <a:pt x="445" y="623"/>
                </a:lnTo>
                <a:cubicBezTo>
                  <a:pt x="458" y="623"/>
                  <a:pt x="477" y="615"/>
                  <a:pt x="479" y="568"/>
                </a:cubicBezTo>
                <a:cubicBezTo>
                  <a:pt x="480" y="546"/>
                  <a:pt x="479" y="196"/>
                  <a:pt x="479" y="196"/>
                </a:cubicBezTo>
                <a:lnTo>
                  <a:pt x="498" y="196"/>
                </a:lnTo>
                <a:cubicBezTo>
                  <a:pt x="498" y="196"/>
                  <a:pt x="498" y="333"/>
                  <a:pt x="498" y="348"/>
                </a:cubicBezTo>
                <a:cubicBezTo>
                  <a:pt x="498" y="360"/>
                  <a:pt x="501" y="370"/>
                  <a:pt x="511" y="370"/>
                </a:cubicBezTo>
                <a:cubicBezTo>
                  <a:pt x="523" y="370"/>
                  <a:pt x="526" y="365"/>
                  <a:pt x="527" y="354"/>
                </a:cubicBezTo>
                <a:cubicBezTo>
                  <a:pt x="527" y="372"/>
                  <a:pt x="528" y="211"/>
                  <a:pt x="528" y="211"/>
                </a:cubicBezTo>
                <a:lnTo>
                  <a:pt x="546" y="211"/>
                </a:lnTo>
                <a:cubicBezTo>
                  <a:pt x="546" y="211"/>
                  <a:pt x="546" y="524"/>
                  <a:pt x="546" y="529"/>
                </a:cubicBezTo>
                <a:cubicBezTo>
                  <a:pt x="547" y="563"/>
                  <a:pt x="558" y="570"/>
                  <a:pt x="569" y="570"/>
                </a:cubicBezTo>
                <a:lnTo>
                  <a:pt x="604" y="570"/>
                </a:lnTo>
                <a:cubicBezTo>
                  <a:pt x="615" y="570"/>
                  <a:pt x="627" y="563"/>
                  <a:pt x="628" y="524"/>
                </a:cubicBezTo>
                <a:cubicBezTo>
                  <a:pt x="629" y="504"/>
                  <a:pt x="628" y="211"/>
                  <a:pt x="628" y="211"/>
                </a:cubicBezTo>
                <a:lnTo>
                  <a:pt x="647" y="211"/>
                </a:lnTo>
                <a:lnTo>
                  <a:pt x="647" y="352"/>
                </a:lnTo>
                <a:cubicBezTo>
                  <a:pt x="647" y="362"/>
                  <a:pt x="653" y="369"/>
                  <a:pt x="662" y="369"/>
                </a:cubicBezTo>
                <a:cubicBezTo>
                  <a:pt x="671" y="369"/>
                  <a:pt x="676" y="363"/>
                  <a:pt x="676" y="353"/>
                </a:cubicBezTo>
                <a:lnTo>
                  <a:pt x="676" y="215"/>
                </a:lnTo>
                <a:cubicBezTo>
                  <a:pt x="676" y="186"/>
                  <a:pt x="655" y="155"/>
                  <a:pt x="630" y="155"/>
                </a:cubicBezTo>
                <a:close/>
                <a:moveTo>
                  <a:pt x="584" y="135"/>
                </a:moveTo>
                <a:lnTo>
                  <a:pt x="584" y="135"/>
                </a:lnTo>
                <a:cubicBezTo>
                  <a:pt x="607" y="135"/>
                  <a:pt x="626" y="116"/>
                  <a:pt x="626" y="93"/>
                </a:cubicBezTo>
                <a:cubicBezTo>
                  <a:pt x="626" y="70"/>
                  <a:pt x="607" y="52"/>
                  <a:pt x="584" y="52"/>
                </a:cubicBezTo>
                <a:cubicBezTo>
                  <a:pt x="562" y="52"/>
                  <a:pt x="543" y="70"/>
                  <a:pt x="543" y="93"/>
                </a:cubicBezTo>
                <a:cubicBezTo>
                  <a:pt x="543" y="116"/>
                  <a:pt x="562" y="135"/>
                  <a:pt x="584" y="135"/>
                </a:cubicBezTo>
                <a:close/>
                <a:moveTo>
                  <a:pt x="88" y="147"/>
                </a:moveTo>
                <a:lnTo>
                  <a:pt x="88" y="147"/>
                </a:lnTo>
                <a:cubicBezTo>
                  <a:pt x="111" y="147"/>
                  <a:pt x="130" y="128"/>
                  <a:pt x="130" y="105"/>
                </a:cubicBezTo>
                <a:cubicBezTo>
                  <a:pt x="130" y="82"/>
                  <a:pt x="111" y="64"/>
                  <a:pt x="88" y="64"/>
                </a:cubicBezTo>
                <a:cubicBezTo>
                  <a:pt x="65" y="64"/>
                  <a:pt x="47" y="82"/>
                  <a:pt x="47" y="105"/>
                </a:cubicBezTo>
                <a:cubicBezTo>
                  <a:pt x="47" y="128"/>
                  <a:pt x="65" y="147"/>
                  <a:pt x="88" y="147"/>
                </a:cubicBezTo>
                <a:close/>
                <a:moveTo>
                  <a:pt x="423" y="115"/>
                </a:moveTo>
                <a:lnTo>
                  <a:pt x="423" y="115"/>
                </a:lnTo>
                <a:cubicBezTo>
                  <a:pt x="451" y="115"/>
                  <a:pt x="473" y="93"/>
                  <a:pt x="473" y="65"/>
                </a:cubicBezTo>
                <a:cubicBezTo>
                  <a:pt x="473" y="37"/>
                  <a:pt x="451" y="15"/>
                  <a:pt x="423" y="15"/>
                </a:cubicBezTo>
                <a:cubicBezTo>
                  <a:pt x="396" y="15"/>
                  <a:pt x="373" y="37"/>
                  <a:pt x="373" y="65"/>
                </a:cubicBezTo>
                <a:cubicBezTo>
                  <a:pt x="373" y="93"/>
                  <a:pt x="396" y="115"/>
                  <a:pt x="423" y="115"/>
                </a:cubicBezTo>
                <a:close/>
                <a:moveTo>
                  <a:pt x="250" y="100"/>
                </a:moveTo>
                <a:lnTo>
                  <a:pt x="250" y="100"/>
                </a:lnTo>
                <a:cubicBezTo>
                  <a:pt x="277" y="100"/>
                  <a:pt x="300" y="77"/>
                  <a:pt x="300" y="49"/>
                </a:cubicBezTo>
                <a:cubicBezTo>
                  <a:pt x="300" y="22"/>
                  <a:pt x="277" y="0"/>
                  <a:pt x="250" y="0"/>
                </a:cubicBezTo>
                <a:cubicBezTo>
                  <a:pt x="222" y="0"/>
                  <a:pt x="200" y="22"/>
                  <a:pt x="200" y="49"/>
                </a:cubicBezTo>
                <a:cubicBezTo>
                  <a:pt x="200" y="77"/>
                  <a:pt x="222" y="100"/>
                  <a:pt x="250" y="100"/>
                </a:cubicBezTo>
                <a:close/>
              </a:path>
            </a:pathLst>
          </a:custGeom>
          <a:solidFill>
            <a:srgbClr val="20465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pPr defTabSz="914377">
              <a:defRPr/>
            </a:pPr>
            <a:endParaRPr lang="en-US" sz="1333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EE1DA3A-9774-432A-921B-76DB2C86BA9A}"/>
              </a:ext>
            </a:extLst>
          </p:cNvPr>
          <p:cNvSpPr txBox="1"/>
          <p:nvPr/>
        </p:nvSpPr>
        <p:spPr>
          <a:xfrm>
            <a:off x="141389" y="6483332"/>
            <a:ext cx="11789923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fontAlgn="base">
              <a:spcBef>
                <a:spcPct val="30000"/>
              </a:spcBef>
              <a:spcAft>
                <a:spcPct val="0"/>
              </a:spcAft>
              <a:defRPr/>
            </a:pPr>
            <a:r>
              <a:rPr lang="en-US" sz="1333" dirty="0">
                <a:solidFill>
                  <a:srgbClr val="7F7F7F">
                    <a:lumMod val="75000"/>
                  </a:srgbClr>
                </a:solidFill>
                <a:latin typeface="Open Sans" panose="020B0606030504020204"/>
              </a:rPr>
              <a:t>Auerbach J. The 3 Buckets of Prevention. J Public Health Management Practice. J Public Health </a:t>
            </a:r>
            <a:r>
              <a:rPr lang="en-US" sz="1333" dirty="0" err="1">
                <a:solidFill>
                  <a:srgbClr val="7F7F7F">
                    <a:lumMod val="75000"/>
                  </a:srgbClr>
                </a:solidFill>
                <a:latin typeface="Open Sans" panose="020B0606030504020204"/>
              </a:rPr>
              <a:t>Manag</a:t>
            </a:r>
            <a:r>
              <a:rPr lang="en-US" sz="1333" dirty="0">
                <a:solidFill>
                  <a:srgbClr val="7F7F7F">
                    <a:lumMod val="75000"/>
                  </a:srgbClr>
                </a:solidFill>
                <a:latin typeface="Open Sans" panose="020B0606030504020204"/>
              </a:rPr>
              <a:t> </a:t>
            </a:r>
            <a:r>
              <a:rPr lang="en-US" sz="1333" dirty="0" err="1">
                <a:solidFill>
                  <a:srgbClr val="7F7F7F">
                    <a:lumMod val="75000"/>
                  </a:srgbClr>
                </a:solidFill>
                <a:latin typeface="Open Sans" panose="020B0606030504020204"/>
              </a:rPr>
              <a:t>Pract</a:t>
            </a:r>
            <a:r>
              <a:rPr lang="en-US" sz="1333" dirty="0">
                <a:solidFill>
                  <a:srgbClr val="7F7F7F">
                    <a:lumMod val="75000"/>
                  </a:srgbClr>
                </a:solidFill>
                <a:latin typeface="Open Sans" panose="020B0606030504020204"/>
              </a:rPr>
              <a:t>. 2016; 22(3):215-18.</a:t>
            </a:r>
          </a:p>
        </p:txBody>
      </p:sp>
    </p:spTree>
    <p:extLst>
      <p:ext uri="{BB962C8B-B14F-4D97-AF65-F5344CB8AC3E}">
        <p14:creationId xmlns:p14="http://schemas.microsoft.com/office/powerpoint/2010/main" val="257075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58F296E-5EC6-443F-ADD6-6D72C7212D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706" y="0"/>
            <a:ext cx="8952589" cy="674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60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417847" y="718623"/>
            <a:ext cx="3409212" cy="3191097"/>
            <a:chOff x="313385" y="538968"/>
            <a:chExt cx="2556909" cy="2335850"/>
          </a:xfrm>
        </p:grpSpPr>
        <p:sp>
          <p:nvSpPr>
            <p:cNvPr id="2" name="Rounded Rectangle 1"/>
            <p:cNvSpPr/>
            <p:nvPr/>
          </p:nvSpPr>
          <p:spPr>
            <a:xfrm>
              <a:off x="318262" y="589083"/>
              <a:ext cx="2538060" cy="2285735"/>
            </a:xfrm>
            <a:prstGeom prst="roundRect">
              <a:avLst>
                <a:gd name="adj" fmla="val 3951"/>
              </a:avLst>
            </a:prstGeom>
            <a:solidFill>
              <a:srgbClr val="FFF3F3"/>
            </a:solidFill>
            <a:ln w="9525"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30317" y="890797"/>
              <a:ext cx="2539977" cy="188548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marL="175680" indent="-175680" defTabSz="609585">
                <a:spcBef>
                  <a:spcPts val="800"/>
                </a:spcBef>
                <a:buSzPct val="125000"/>
                <a:buFont typeface="Arial" panose="020B0604020202020204" pitchFamily="34" charset="0"/>
                <a:buChar char="•"/>
                <a:defRPr/>
              </a:pPr>
              <a:r>
                <a:rPr lang="en-US" sz="1067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Increase access to tobacco cessation treatments, including individual, group, and telephone counseling, and Food and Drug Administration-approved cessation medications (in accordance with the 2008 Public Health Service Clinical Practice Guidelines and the 2015 U.S. Preventive Services Task Force recommendations).</a:t>
              </a:r>
            </a:p>
            <a:p>
              <a:pPr marL="175680" indent="-175680" defTabSz="609585">
                <a:spcBef>
                  <a:spcPts val="800"/>
                </a:spcBef>
                <a:buSzPct val="125000"/>
                <a:buFont typeface="Arial" panose="020B0604020202020204" pitchFamily="34" charset="0"/>
                <a:buChar char="•"/>
                <a:defRPr/>
              </a:pPr>
              <a:r>
                <a:rPr lang="en-US" sz="1067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Remove barriers that impede access to covered cessation treatments, such as cost-sharing and prior authorization. </a:t>
              </a:r>
            </a:p>
            <a:p>
              <a:pPr marL="175680" indent="-175680" defTabSz="609585">
                <a:spcBef>
                  <a:spcPts val="800"/>
                </a:spcBef>
                <a:buSzPct val="125000"/>
                <a:buFont typeface="Arial" panose="020B0604020202020204" pitchFamily="34" charset="0"/>
                <a:buChar char="•"/>
                <a:defRPr/>
              </a:pPr>
              <a:r>
                <a:rPr lang="en-US" sz="1067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Promote increased use of covered treatment benefits by tobacco users.</a:t>
              </a:r>
              <a:r>
                <a:rPr lang="en-US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en-US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solidFill>
                    <a:srgbClr val="69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en-US" sz="1000" dirty="0">
                  <a:solidFill>
                    <a:srgbClr val="6964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313385" y="538968"/>
              <a:ext cx="2546079" cy="320104"/>
            </a:xfrm>
            <a:prstGeom prst="roundRect">
              <a:avLst>
                <a:gd name="adj" fmla="val 3951"/>
              </a:avLst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49202" y="570693"/>
              <a:ext cx="2029205" cy="187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67" b="1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REDUCE TOBACCO USE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447" y="563722"/>
              <a:ext cx="270294" cy="27029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7" name="Group 66"/>
          <p:cNvGrpSpPr/>
          <p:nvPr/>
        </p:nvGrpSpPr>
        <p:grpSpPr>
          <a:xfrm>
            <a:off x="414588" y="3659177"/>
            <a:ext cx="3407037" cy="3100873"/>
            <a:chOff x="313385" y="2675281"/>
            <a:chExt cx="2555278" cy="2325655"/>
          </a:xfrm>
        </p:grpSpPr>
        <p:sp>
          <p:nvSpPr>
            <p:cNvPr id="11" name="Rounded Rectangle 10"/>
            <p:cNvSpPr/>
            <p:nvPr/>
          </p:nvSpPr>
          <p:spPr>
            <a:xfrm>
              <a:off x="325189" y="2692534"/>
              <a:ext cx="2538060" cy="2308402"/>
            </a:xfrm>
            <a:prstGeom prst="roundRect">
              <a:avLst>
                <a:gd name="adj" fmla="val 3951"/>
              </a:avLst>
            </a:prstGeom>
            <a:solidFill>
              <a:srgbClr val="FFF3F3"/>
            </a:solidFill>
            <a:ln w="9525"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313385" y="2675281"/>
              <a:ext cx="2555278" cy="2309559"/>
              <a:chOff x="320315" y="2675281"/>
              <a:chExt cx="2555278" cy="2309559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320315" y="2675281"/>
                <a:ext cx="2555278" cy="324107"/>
                <a:chOff x="313385" y="2692534"/>
                <a:chExt cx="2555278" cy="324107"/>
              </a:xfrm>
            </p:grpSpPr>
            <p:sp>
              <p:nvSpPr>
                <p:cNvPr id="8" name="Rounded Rectangle 7"/>
                <p:cNvSpPr/>
                <p:nvPr/>
              </p:nvSpPr>
              <p:spPr>
                <a:xfrm>
                  <a:off x="313385" y="2696537"/>
                  <a:ext cx="2546079" cy="320104"/>
                </a:xfrm>
                <a:prstGeom prst="roundRect">
                  <a:avLst>
                    <a:gd name="adj" fmla="val 3951"/>
                  </a:avLst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662190" y="2757047"/>
                  <a:ext cx="2206473" cy="1924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121917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1067" b="1" dirty="0">
                      <a:solidFill>
                        <a:prstClr val="white"/>
                      </a:solidFill>
                      <a:latin typeface="Arial Black" panose="020B0A04020102020204" pitchFamily="34" charset="0"/>
                      <a:cs typeface="Arial" panose="020B0604020202020204" pitchFamily="34" charset="0"/>
                    </a:rPr>
                    <a:t>CONTROL HIGH BLOOD PRESSSURE</a:t>
                  </a:r>
                </a:p>
              </p:txBody>
            </p:sp>
            <p:pic>
              <p:nvPicPr>
                <p:cNvPr id="10" name="Picture 9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36000" y="2692534"/>
                  <a:ext cx="313046" cy="299235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</p:grpSp>
          <p:sp>
            <p:nvSpPr>
              <p:cNvPr id="13" name="TextBox 12"/>
              <p:cNvSpPr txBox="1"/>
              <p:nvPr/>
            </p:nvSpPr>
            <p:spPr>
              <a:xfrm>
                <a:off x="334166" y="3115145"/>
                <a:ext cx="2539977" cy="186969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175680" indent="-175680" defTabSz="609585">
                  <a:spcBef>
                    <a:spcPts val="8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sz="1067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Implement strategies that improve adherence to anti-hypertensive and lipid-lowering prescription medications via expanded access to:</a:t>
                </a:r>
              </a:p>
              <a:p>
                <a:pPr marL="487668" lvl="1" indent="-175680" defTabSz="609585">
                  <a:buFont typeface="Arial" panose="020B0604020202020204" pitchFamily="34" charset="0"/>
                  <a:buChar char="•"/>
                  <a:defRPr/>
                </a:pPr>
                <a:r>
                  <a:rPr lang="en-US" sz="933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low cost medication copayments, fixed dose medication combinations, and extended medication fills;</a:t>
                </a:r>
              </a:p>
              <a:p>
                <a:pPr marL="487668" lvl="1" indent="-175680" defTabSz="609585">
                  <a:buFont typeface="Arial" panose="020B0604020202020204" pitchFamily="34" charset="0"/>
                  <a:buChar char="•"/>
                  <a:defRPr/>
                </a:pPr>
                <a:r>
                  <a:rPr lang="en-US" sz="933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innovative pharmacy packaging;</a:t>
                </a:r>
              </a:p>
              <a:p>
                <a:pPr marL="487668" lvl="1" indent="-175680" defTabSz="609585">
                  <a:buFont typeface="Arial" panose="020B0604020202020204" pitchFamily="34" charset="0"/>
                  <a:buChar char="•"/>
                  <a:defRPr/>
                </a:pPr>
                <a:r>
                  <a:rPr lang="en-US" sz="933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improved care coordination using standardized protocols, primary care teams, medication therapy management programs, and self-monitoring of blood pressure with clinical support.</a:t>
                </a:r>
              </a:p>
              <a:p>
                <a:pPr marL="175680" indent="-175680" defTabSz="609585">
                  <a:spcBef>
                    <a:spcPts val="8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sz="1067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Provide home blood pressure monitors to patients with high blood pressure and reimburse for the clinical support services required for self-measured blood pressure monitoring.</a:t>
                </a:r>
              </a:p>
            </p:txBody>
          </p:sp>
        </p:grpSp>
      </p:grpSp>
      <p:sp>
        <p:nvSpPr>
          <p:cNvPr id="15" name="Rectangle 14"/>
          <p:cNvSpPr/>
          <p:nvPr/>
        </p:nvSpPr>
        <p:spPr>
          <a:xfrm>
            <a:off x="0" y="-4889"/>
            <a:ext cx="12192000" cy="532711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634864" y="-32574"/>
            <a:ext cx="9050217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67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Evidence-based Interventions </a:t>
            </a:r>
            <a:endParaRPr lang="en-US" sz="1867" dirty="0">
              <a:solidFill>
                <a:prstClr val="white"/>
              </a:solidFill>
              <a:latin typeface="Myriad Web Pro" panose="020B0503030403020204" pitchFamily="34" charset="0"/>
            </a:endParaRPr>
          </a:p>
        </p:txBody>
      </p:sp>
      <p:grpSp>
        <p:nvGrpSpPr>
          <p:cNvPr id="68" name="Group 67"/>
          <p:cNvGrpSpPr/>
          <p:nvPr/>
        </p:nvGrpSpPr>
        <p:grpSpPr>
          <a:xfrm>
            <a:off x="4383787" y="718623"/>
            <a:ext cx="3403472" cy="2307527"/>
            <a:chOff x="3287840" y="538968"/>
            <a:chExt cx="2552604" cy="1608488"/>
          </a:xfrm>
        </p:grpSpPr>
        <p:sp>
          <p:nvSpPr>
            <p:cNvPr id="25" name="Rounded Rectangle 24"/>
            <p:cNvSpPr/>
            <p:nvPr/>
          </p:nvSpPr>
          <p:spPr>
            <a:xfrm>
              <a:off x="3296619" y="589084"/>
              <a:ext cx="2538060" cy="1558372"/>
            </a:xfrm>
            <a:prstGeom prst="roundRect">
              <a:avLst>
                <a:gd name="adj" fmla="val 3951"/>
              </a:avLst>
            </a:prstGeom>
            <a:solidFill>
              <a:srgbClr val="ECFAFA"/>
            </a:solidFill>
            <a:ln w="9525">
              <a:solidFill>
                <a:srgbClr val="0070C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3287840" y="538968"/>
              <a:ext cx="2552604" cy="1494253"/>
              <a:chOff x="3287840" y="538968"/>
              <a:chExt cx="2552604" cy="1494253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3287840" y="867156"/>
                <a:ext cx="2546839" cy="11660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28594" indent="-228594" defTabSz="609585">
                  <a:spcBef>
                    <a:spcPts val="8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sz="1067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Require antibiotic stewardship programs in all hospitals and skilled nursing facilities, in alignment with </a:t>
                </a:r>
                <a:r>
                  <a:rPr lang="en-US" sz="1067" i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CDC’s Core Elements of Hospital Antibiotic Stewardship Programs</a:t>
                </a:r>
                <a:r>
                  <a:rPr lang="en-US" sz="1067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:r>
                  <a:rPr lang="en-US" sz="1067" i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 Core Elements of Antibiotic Stewardship for Nursing Homes</a:t>
                </a:r>
                <a:r>
                  <a:rPr lang="en-US" sz="1067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228594" indent="-228594" defTabSz="609585">
                  <a:spcBef>
                    <a:spcPts val="8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sz="1067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Improve outpatient antibiotic prescribing by incentivizing providers to follow </a:t>
                </a:r>
                <a:r>
                  <a:rPr lang="en-US" sz="1067" i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CDC’s Core Elements of Outpatient Antibiotic Stewardship</a:t>
                </a:r>
                <a:r>
                  <a:rPr lang="en-US" sz="1067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en-US" sz="1067" dirty="0">
                  <a:solidFill>
                    <a:prstClr val="black"/>
                  </a:solidFill>
                  <a:latin typeface="Myriad Web Pro" panose="020B0503030403020204" pitchFamily="34" charset="0"/>
                </a:endParaRPr>
              </a:p>
            </p:txBody>
          </p:sp>
          <p:grpSp>
            <p:nvGrpSpPr>
              <p:cNvPr id="42" name="Group 41"/>
              <p:cNvGrpSpPr/>
              <p:nvPr/>
            </p:nvGrpSpPr>
            <p:grpSpPr>
              <a:xfrm>
                <a:off x="3294365" y="538968"/>
                <a:ext cx="2546079" cy="320104"/>
                <a:chOff x="3294365" y="538968"/>
                <a:chExt cx="2546079" cy="320104"/>
              </a:xfrm>
            </p:grpSpPr>
            <p:sp>
              <p:nvSpPr>
                <p:cNvPr id="30" name="Rounded Rectangle 29"/>
                <p:cNvSpPr/>
                <p:nvPr/>
              </p:nvSpPr>
              <p:spPr>
                <a:xfrm>
                  <a:off x="3294365" y="538968"/>
                  <a:ext cx="2546079" cy="320104"/>
                </a:xfrm>
                <a:prstGeom prst="roundRect">
                  <a:avLst>
                    <a:gd name="adj" fmla="val 3951"/>
                  </a:avLst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7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40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3568790" y="577330"/>
                  <a:ext cx="2102375" cy="1788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defTabSz="121917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1067" b="1" cap="all" dirty="0">
                      <a:solidFill>
                        <a:prstClr val="white"/>
                      </a:solidFill>
                      <a:latin typeface="Arial Black" panose="020B0A04020102020204" pitchFamily="34" charset="0"/>
                      <a:cs typeface="Arial" panose="020B0604020202020204" pitchFamily="34" charset="0"/>
                    </a:rPr>
                    <a:t>Improve Antibiotic Use</a:t>
                  </a:r>
                </a:p>
              </p:txBody>
            </p:sp>
            <p:pic>
              <p:nvPicPr>
                <p:cNvPr id="32" name="Picture 31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396485" y="572003"/>
                  <a:ext cx="263955" cy="263955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</p:grpSp>
        </p:grpSp>
      </p:grpSp>
      <p:grpSp>
        <p:nvGrpSpPr>
          <p:cNvPr id="64" name="Group 63"/>
          <p:cNvGrpSpPr/>
          <p:nvPr/>
        </p:nvGrpSpPr>
        <p:grpSpPr>
          <a:xfrm>
            <a:off x="4392488" y="2926697"/>
            <a:ext cx="3405873" cy="3842734"/>
            <a:chOff x="3294365" y="2047850"/>
            <a:chExt cx="2554405" cy="2882050"/>
          </a:xfrm>
        </p:grpSpPr>
        <p:sp>
          <p:nvSpPr>
            <p:cNvPr id="33" name="Rounded Rectangle 32"/>
            <p:cNvSpPr/>
            <p:nvPr/>
          </p:nvSpPr>
          <p:spPr>
            <a:xfrm>
              <a:off x="3303940" y="2119183"/>
              <a:ext cx="2538060" cy="2810717"/>
            </a:xfrm>
            <a:prstGeom prst="roundRect">
              <a:avLst>
                <a:gd name="adj" fmla="val 3951"/>
              </a:avLst>
            </a:prstGeom>
            <a:solidFill>
              <a:srgbClr val="ECFAFA"/>
            </a:solidFill>
            <a:ln w="9525">
              <a:solidFill>
                <a:srgbClr val="0070C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301931" y="2432523"/>
              <a:ext cx="2546839" cy="2147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594" indent="-228594" defTabSz="609585">
                <a:spcBef>
                  <a:spcPts val="8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1067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Use the 2007 </a:t>
              </a:r>
              <a:r>
                <a:rPr lang="en-US" sz="1067" i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National Asthma Education and Prevention Program</a:t>
              </a:r>
              <a:r>
                <a:rPr lang="en-US" sz="1067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as clinical practice guidelines.</a:t>
              </a:r>
            </a:p>
            <a:p>
              <a:pPr marL="228594" indent="-228594" defTabSz="609585">
                <a:spcBef>
                  <a:spcPts val="8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1067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Promote strategies that improve access and adherence to asthma medications and devices.</a:t>
              </a:r>
            </a:p>
            <a:p>
              <a:pPr marL="228594" indent="-228594" defTabSz="609585">
                <a:spcBef>
                  <a:spcPts val="8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1067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Expand access to intensive self-management education by licensed professionals or qualified lay health workers for patients whose asthma is not well-controlled with medical management.</a:t>
              </a:r>
            </a:p>
            <a:p>
              <a:pPr marL="228594" indent="-228594" defTabSz="609585">
                <a:spcBef>
                  <a:spcPts val="8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1067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Expand access to home visits by licensed professionals or qualified lay health workers to provide intensive self-management education and reduce home asthma triggers for patients whose asthma is not well-controlled with medical management and self-management education.</a:t>
              </a: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3294365" y="2047850"/>
              <a:ext cx="2553921" cy="325334"/>
              <a:chOff x="6370074" y="2047850"/>
              <a:chExt cx="2553921" cy="325334"/>
            </a:xfrm>
          </p:grpSpPr>
          <p:sp>
            <p:nvSpPr>
              <p:cNvPr id="35" name="Rounded Rectangle 34"/>
              <p:cNvSpPr/>
              <p:nvPr/>
            </p:nvSpPr>
            <p:spPr>
              <a:xfrm>
                <a:off x="6370074" y="2047850"/>
                <a:ext cx="2553921" cy="325334"/>
              </a:xfrm>
              <a:prstGeom prst="roundRect">
                <a:avLst>
                  <a:gd name="adj" fmla="val 3951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6597049" y="2097676"/>
                <a:ext cx="2197273" cy="1924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67" b="1" dirty="0">
                    <a:solidFill>
                      <a:prstClr val="white"/>
                    </a:solidFill>
                    <a:latin typeface="Arial Black" panose="020B0A04020102020204" pitchFamily="34" charset="0"/>
                    <a:cs typeface="Arial" panose="020B0604020202020204" pitchFamily="34" charset="0"/>
                  </a:rPr>
                  <a:t>CONTROL ASTHMA</a:t>
                </a:r>
              </a:p>
            </p:txBody>
          </p:sp>
          <p:pic>
            <p:nvPicPr>
              <p:cNvPr id="37" name="Picture 3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24823" y="2078604"/>
                <a:ext cx="279732" cy="251634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grpSp>
        <p:nvGrpSpPr>
          <p:cNvPr id="65" name="Group 64"/>
          <p:cNvGrpSpPr/>
          <p:nvPr/>
        </p:nvGrpSpPr>
        <p:grpSpPr>
          <a:xfrm>
            <a:off x="8393289" y="718625"/>
            <a:ext cx="3401843" cy="4217788"/>
            <a:chOff x="6294967" y="538968"/>
            <a:chExt cx="2551382" cy="3163341"/>
          </a:xfrm>
        </p:grpSpPr>
        <p:sp>
          <p:nvSpPr>
            <p:cNvPr id="45" name="Rounded Rectangle 44"/>
            <p:cNvSpPr/>
            <p:nvPr/>
          </p:nvSpPr>
          <p:spPr>
            <a:xfrm>
              <a:off x="6298974" y="581496"/>
              <a:ext cx="2538060" cy="3120813"/>
            </a:xfrm>
            <a:prstGeom prst="roundRect">
              <a:avLst>
                <a:gd name="adj" fmla="val 3951"/>
              </a:avLst>
            </a:prstGeom>
            <a:solidFill>
              <a:srgbClr val="EBF2FF"/>
            </a:solidFill>
            <a:ln w="9525"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308289" y="883160"/>
              <a:ext cx="2538060" cy="2255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5680" indent="-175680" defTabSz="609585">
                <a:spcBef>
                  <a:spcPts val="8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1067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Reimburse providers for the full range of contraceptive services (e.g., screening for pregnancy intention; counseling; insertion, removal, replacement, or reinsertion of long-acting reversible contraceptives, and follow-up) for women of childbearing age.</a:t>
              </a:r>
            </a:p>
            <a:p>
              <a:pPr marL="175680" indent="-175680" defTabSz="609585">
                <a:spcBef>
                  <a:spcPts val="8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1067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Reimburse providers for the actual cost of FDA-approved contraceptive methods.</a:t>
              </a:r>
            </a:p>
            <a:p>
              <a:pPr marL="175680" indent="-175680" defTabSz="609585">
                <a:spcBef>
                  <a:spcPts val="8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1067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Unbundle payment for long-acting reversible contraceptives from other postpartum services.</a:t>
              </a:r>
            </a:p>
            <a:p>
              <a:pPr marL="175680" indent="-175680" defTabSz="609585">
                <a:spcBef>
                  <a:spcPts val="8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1067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Remove administrative barriers to receipt of contraceptive services (e.g., pre-approval step therapy restriction, barriers to high acquisition and stocking costs).</a:t>
              </a:r>
              <a:r>
                <a:rPr lang="en-US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en-US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en-US" sz="1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6294967" y="538968"/>
              <a:ext cx="2547375" cy="320104"/>
            </a:xfrm>
            <a:prstGeom prst="roundRect">
              <a:avLst>
                <a:gd name="adj" fmla="val 3951"/>
              </a:avLst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578012" y="581750"/>
              <a:ext cx="2259022" cy="192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067" b="1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PREVENT UNINTENDED PREGNANCY</a:t>
              </a:r>
            </a:p>
          </p:txBody>
        </p:sp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6783" y="559147"/>
              <a:ext cx="277491" cy="26761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70" name="Group 69"/>
          <p:cNvGrpSpPr/>
          <p:nvPr/>
        </p:nvGrpSpPr>
        <p:grpSpPr>
          <a:xfrm>
            <a:off x="8398632" y="4699541"/>
            <a:ext cx="3402709" cy="2069888"/>
            <a:chOff x="6298974" y="3524656"/>
            <a:chExt cx="2552032" cy="1401949"/>
          </a:xfrm>
        </p:grpSpPr>
        <p:sp>
          <p:nvSpPr>
            <p:cNvPr id="53" name="Rounded Rectangle 52"/>
            <p:cNvSpPr/>
            <p:nvPr/>
          </p:nvSpPr>
          <p:spPr>
            <a:xfrm>
              <a:off x="6308289" y="3524656"/>
              <a:ext cx="2538060" cy="1401949"/>
            </a:xfrm>
            <a:prstGeom prst="roundRect">
              <a:avLst>
                <a:gd name="adj" fmla="val 3951"/>
              </a:avLst>
            </a:prstGeom>
            <a:solidFill>
              <a:srgbClr val="EBF2FF"/>
            </a:solidFill>
            <a:ln w="9525"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298974" y="4030922"/>
              <a:ext cx="2538060" cy="3962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5680" indent="-175680" defTabSz="609585">
                <a:spcBef>
                  <a:spcPts val="8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1067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Expand access to the National Diabetes Prevention Program, a lifestyle change program to prevent or delay onset of type 2 diabetes</a:t>
              </a:r>
            </a:p>
          </p:txBody>
        </p:sp>
        <p:grpSp>
          <p:nvGrpSpPr>
            <p:cNvPr id="69" name="Group 68"/>
            <p:cNvGrpSpPr/>
            <p:nvPr/>
          </p:nvGrpSpPr>
          <p:grpSpPr>
            <a:xfrm>
              <a:off x="6303631" y="3528456"/>
              <a:ext cx="2547375" cy="320104"/>
              <a:chOff x="6307606" y="3534614"/>
              <a:chExt cx="2538059" cy="320104"/>
            </a:xfrm>
          </p:grpSpPr>
          <p:sp>
            <p:nvSpPr>
              <p:cNvPr id="58" name="Rounded Rectangle 57"/>
              <p:cNvSpPr/>
              <p:nvPr/>
            </p:nvSpPr>
            <p:spPr>
              <a:xfrm>
                <a:off x="6307606" y="3534614"/>
                <a:ext cx="2538059" cy="320104"/>
              </a:xfrm>
              <a:prstGeom prst="roundRect">
                <a:avLst>
                  <a:gd name="adj" fmla="val 3951"/>
                </a:avLst>
              </a:prstGeom>
              <a:solidFill>
                <a:srgbClr val="00206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6448609" y="3579292"/>
                <a:ext cx="2256050" cy="1737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67" b="1" dirty="0">
                    <a:solidFill>
                      <a:prstClr val="white"/>
                    </a:solidFill>
                    <a:latin typeface="Arial Black" panose="020B0A04020102020204" pitchFamily="34" charset="0"/>
                    <a:cs typeface="Arial" panose="020B0604020202020204" pitchFamily="34" charset="0"/>
                  </a:rPr>
                  <a:t>PREVENT TYPE 2 DIABETES</a:t>
                </a:r>
              </a:p>
            </p:txBody>
          </p:sp>
        </p:grpSp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14158">
              <a:off x="6389529" y="3543447"/>
              <a:ext cx="288238" cy="30999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862565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4564" t="9307" r="12253" b="3961"/>
          <a:stretch/>
        </p:blipFill>
        <p:spPr>
          <a:xfrm>
            <a:off x="1982296" y="762000"/>
            <a:ext cx="8230256" cy="609600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27471" y="241299"/>
            <a:ext cx="11537056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9pPr>
          </a:lstStyle>
          <a:p>
            <a:pPr algn="l"/>
            <a:r>
              <a:rPr lang="en-US" sz="3733" b="1" dirty="0">
                <a:solidFill>
                  <a:srgbClr val="005DA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States &amp; Territories Participating in </a:t>
            </a:r>
            <a:r>
              <a:rPr lang="en-US" sz="3733" b="1" dirty="0">
                <a:solidFill>
                  <a:srgbClr val="005DA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CDC’s </a:t>
            </a:r>
            <a:r>
              <a:rPr lang="en-US" sz="3733" b="1" dirty="0">
                <a:solidFill>
                  <a:srgbClr val="005DA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6|18 </a:t>
            </a:r>
            <a:r>
              <a:rPr lang="en-US" sz="3733" b="1" dirty="0">
                <a:solidFill>
                  <a:srgbClr val="005DA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Initiative</a:t>
            </a:r>
            <a:endParaRPr lang="en-US" sz="3733" dirty="0">
              <a:solidFill>
                <a:srgbClr val="005D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1530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Public Health &amp; Health System Complementary Roles</a:t>
            </a:r>
            <a:br>
              <a:rPr lang="en-US" dirty="0" smtClean="0"/>
            </a:b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ln>
            <a:solidFill>
              <a:schemeClr val="accent6">
                <a:lumMod val="90000"/>
                <a:lumOff val="10000"/>
              </a:schemeClr>
            </a:solidFill>
          </a:ln>
        </p:spPr>
        <p:txBody>
          <a:bodyPr/>
          <a:lstStyle/>
          <a:p>
            <a:pPr marL="0" indent="0" algn="ctr" defTabSz="342866">
              <a:lnSpc>
                <a:spcPct val="85000"/>
              </a:lnSpc>
              <a:spcBef>
                <a:spcPts val="400"/>
              </a:spcBef>
              <a:spcAft>
                <a:spcPts val="800"/>
              </a:spcAft>
              <a:buClr>
                <a:srgbClr val="0182A9"/>
              </a:buClr>
              <a:buSzPct val="100000"/>
              <a:buNone/>
            </a:pPr>
            <a:r>
              <a:rPr lang="en-US" sz="2400" spc="-5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PUBLIC HEALTH</a:t>
            </a:r>
          </a:p>
          <a:p>
            <a:pPr marL="257150" indent="-257150" defTabSz="342866">
              <a:lnSpc>
                <a:spcPct val="85000"/>
              </a:lnSpc>
              <a:spcBef>
                <a:spcPts val="400"/>
              </a:spcBef>
              <a:spcAft>
                <a:spcPts val="800"/>
              </a:spcAft>
              <a:buClr>
                <a:srgbClr val="0182A9"/>
              </a:buClr>
              <a:buSzPct val="100000"/>
              <a:buFont typeface="Wingdings 2" panose="05020102010507070707" pitchFamily="18" charset="2"/>
              <a:buChar char=""/>
            </a:pPr>
            <a:r>
              <a:rPr lang="en-US" sz="2400" b="0" spc="-5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Contributed condition-</a:t>
            </a:r>
            <a:br>
              <a:rPr lang="en-US" sz="2400" b="0" spc="-5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</a:br>
            <a:r>
              <a:rPr lang="en-US" sz="2400" b="0" spc="-5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specific subject expertise </a:t>
            </a:r>
          </a:p>
          <a:p>
            <a:pPr marL="257150" indent="-257150" defTabSz="342866">
              <a:lnSpc>
                <a:spcPct val="85000"/>
              </a:lnSpc>
              <a:spcBef>
                <a:spcPts val="400"/>
              </a:spcBef>
              <a:spcAft>
                <a:spcPts val="800"/>
              </a:spcAft>
              <a:buClr>
                <a:srgbClr val="0182A9"/>
              </a:buClr>
              <a:buSzPct val="100000"/>
              <a:buFont typeface="Wingdings 2" panose="05020102010507070707" pitchFamily="18" charset="2"/>
              <a:buChar char=""/>
            </a:pPr>
            <a:r>
              <a:rPr lang="en-US" sz="2400" b="0" spc="-5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Translated epidemiologic evidence into benefits for coverage</a:t>
            </a:r>
          </a:p>
          <a:p>
            <a:pPr marL="257150" indent="-257150" defTabSz="342866">
              <a:lnSpc>
                <a:spcPct val="85000"/>
              </a:lnSpc>
              <a:spcBef>
                <a:spcPts val="400"/>
              </a:spcBef>
              <a:spcAft>
                <a:spcPts val="800"/>
              </a:spcAft>
              <a:buClr>
                <a:srgbClr val="0182A9"/>
              </a:buClr>
              <a:buSzPct val="100000"/>
              <a:buFont typeface="Wingdings 2" panose="05020102010507070707" pitchFamily="18" charset="2"/>
              <a:buChar char=""/>
            </a:pPr>
            <a:r>
              <a:rPr lang="en-US" sz="2400" b="0" spc="-5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Developed awareness campaigns targeting providers and patients</a:t>
            </a:r>
          </a:p>
          <a:p>
            <a:pPr marL="257150" indent="-257150" defTabSz="342866">
              <a:lnSpc>
                <a:spcPct val="85000"/>
              </a:lnSpc>
              <a:spcBef>
                <a:spcPts val="400"/>
              </a:spcBef>
              <a:spcAft>
                <a:spcPts val="800"/>
              </a:spcAft>
              <a:buClr>
                <a:srgbClr val="0182A9"/>
              </a:buClr>
              <a:buSzPct val="100000"/>
              <a:buFont typeface="Wingdings 2" panose="05020102010507070707" pitchFamily="18" charset="2"/>
              <a:buChar char=""/>
            </a:pPr>
            <a:r>
              <a:rPr lang="en-US" sz="2400" b="0" spc="-5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Promoted linkages with community services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0"/>
          </p:nvPr>
        </p:nvSpPr>
        <p:spPr>
          <a:ln>
            <a:solidFill>
              <a:schemeClr val="accent6">
                <a:lumMod val="90000"/>
                <a:lumOff val="10000"/>
              </a:schemeClr>
            </a:solidFill>
          </a:ln>
        </p:spPr>
        <p:txBody>
          <a:bodyPr/>
          <a:lstStyle/>
          <a:p>
            <a:pPr marL="0" indent="0" algn="ctr" defTabSz="342866">
              <a:lnSpc>
                <a:spcPct val="85000"/>
              </a:lnSpc>
              <a:spcBef>
                <a:spcPts val="400"/>
              </a:spcBef>
              <a:spcAft>
                <a:spcPts val="800"/>
              </a:spcAft>
              <a:buClr>
                <a:srgbClr val="0182A9"/>
              </a:buClr>
              <a:buSzPct val="100000"/>
              <a:buNone/>
            </a:pPr>
            <a:r>
              <a:rPr lang="en-US" sz="2400" spc="-5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MEDICAID AGENCY</a:t>
            </a:r>
          </a:p>
          <a:p>
            <a:pPr marL="257150" indent="-257150" defTabSz="342866">
              <a:lnSpc>
                <a:spcPct val="85000"/>
              </a:lnSpc>
              <a:spcBef>
                <a:spcPts val="400"/>
              </a:spcBef>
              <a:spcAft>
                <a:spcPts val="800"/>
              </a:spcAft>
              <a:buClr>
                <a:srgbClr val="0182A9"/>
              </a:buClr>
              <a:buSzPct val="100000"/>
              <a:buFont typeface="Wingdings 2" panose="05020102010507070707" pitchFamily="18" charset="2"/>
              <a:buChar char=""/>
            </a:pPr>
            <a:r>
              <a:rPr lang="en-US" sz="2400" b="0" spc="-5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Developed a business case for chosen interventions </a:t>
            </a:r>
          </a:p>
          <a:p>
            <a:pPr marL="257150" indent="-257150" defTabSz="342866">
              <a:lnSpc>
                <a:spcPct val="85000"/>
              </a:lnSpc>
              <a:spcBef>
                <a:spcPts val="400"/>
              </a:spcBef>
              <a:spcAft>
                <a:spcPts val="800"/>
              </a:spcAft>
              <a:buClr>
                <a:srgbClr val="0182A9"/>
              </a:buClr>
              <a:buSzPct val="100000"/>
              <a:buFont typeface="Wingdings 2" panose="05020102010507070707" pitchFamily="18" charset="2"/>
              <a:buChar char=""/>
            </a:pPr>
            <a:r>
              <a:rPr lang="en-US" sz="2400" b="0" spc="-5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Utilized available policy levers to improve coverage and promote increased uptake of services</a:t>
            </a:r>
          </a:p>
          <a:p>
            <a:pPr marL="257150" indent="-257150" defTabSz="342866">
              <a:lnSpc>
                <a:spcPct val="85000"/>
              </a:lnSpc>
              <a:spcBef>
                <a:spcPts val="400"/>
              </a:spcBef>
              <a:spcAft>
                <a:spcPts val="800"/>
              </a:spcAft>
              <a:buClr>
                <a:srgbClr val="0182A9"/>
              </a:buClr>
              <a:buSzPct val="100000"/>
              <a:buFont typeface="Wingdings 2" panose="05020102010507070707" pitchFamily="18" charset="2"/>
              <a:buChar char=""/>
            </a:pPr>
            <a:r>
              <a:rPr lang="en-US" sz="2400" b="0" spc="-5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Engaged with Medicaid managed care plans to enhance benefits</a:t>
            </a:r>
          </a:p>
          <a:p>
            <a:pPr marL="257150" indent="-257150" defTabSz="342866">
              <a:lnSpc>
                <a:spcPct val="85000"/>
              </a:lnSpc>
              <a:spcBef>
                <a:spcPts val="400"/>
              </a:spcBef>
              <a:spcAft>
                <a:spcPts val="800"/>
              </a:spcAft>
              <a:buClr>
                <a:srgbClr val="0182A9"/>
              </a:buClr>
              <a:buSzPct val="100000"/>
              <a:buFont typeface="Wingdings 2" panose="05020102010507070707" pitchFamily="18" charset="2"/>
              <a:buChar char=""/>
            </a:pPr>
            <a:r>
              <a:rPr lang="en-US" sz="2400" b="0" spc="-5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Engaged providers and members</a:t>
            </a:r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16836" y="5874028"/>
            <a:ext cx="1006884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6"/>
                </a:solidFill>
              </a:rPr>
              <a:t>Excerpted from: Seeff LC, McGinnis T, </a:t>
            </a:r>
            <a:r>
              <a:rPr lang="en-US" sz="1400" dirty="0" err="1">
                <a:solidFill>
                  <a:schemeClr val="accent6"/>
                </a:solidFill>
              </a:rPr>
              <a:t>Heishman</a:t>
            </a:r>
            <a:r>
              <a:rPr lang="en-US" sz="1400" dirty="0">
                <a:solidFill>
                  <a:schemeClr val="accent6"/>
                </a:solidFill>
              </a:rPr>
              <a:t> H. </a:t>
            </a:r>
            <a:r>
              <a:rPr lang="en-US" sz="1400" b="1" dirty="0">
                <a:solidFill>
                  <a:schemeClr val="accent6"/>
                </a:solidFill>
              </a:rPr>
              <a:t>CDC's 6|18 Initiative: A Cross-Sector Approach to Translating Evidence Into Practice</a:t>
            </a:r>
          </a:p>
          <a:p>
            <a:r>
              <a:rPr lang="en-US" sz="1400" dirty="0">
                <a:solidFill>
                  <a:schemeClr val="accent6"/>
                </a:solidFill>
              </a:rPr>
              <a:t>Journal of Public Health Management and Practice: </a:t>
            </a:r>
            <a:r>
              <a:rPr lang="en-US" sz="1400" dirty="0">
                <a:solidFill>
                  <a:schemeClr val="accent6"/>
                </a:solidFill>
                <a:hlinkClick r:id="rId3"/>
              </a:rPr>
              <a:t>February 22, 2018 - Volume Publish Ahead of Print - Issue - p </a:t>
            </a:r>
            <a:endParaRPr lang="en-US" sz="1400" dirty="0">
              <a:solidFill>
                <a:schemeClr val="accent6"/>
              </a:solidFill>
            </a:endParaRPr>
          </a:p>
          <a:p>
            <a:r>
              <a:rPr lang="en-US" sz="1400" dirty="0" err="1">
                <a:solidFill>
                  <a:schemeClr val="accent6"/>
                </a:solidFill>
              </a:rPr>
              <a:t>doi</a:t>
            </a:r>
            <a:r>
              <a:rPr lang="en-US" sz="1400" dirty="0">
                <a:solidFill>
                  <a:schemeClr val="accent6"/>
                </a:solidFill>
              </a:rPr>
              <a:t>: 10.1097/PHH.0000000000000782. Practice Full Report: PDF Only</a:t>
            </a:r>
          </a:p>
        </p:txBody>
      </p:sp>
    </p:spTree>
    <p:extLst>
      <p:ext uri="{BB962C8B-B14F-4D97-AF65-F5344CB8AC3E}">
        <p14:creationId xmlns:p14="http://schemas.microsoft.com/office/powerpoint/2010/main" val="2490500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528" y="274639"/>
            <a:ext cx="11688392" cy="1143000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rgbClr val="0E66A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 smtClean="0"/>
              <a:t>SOUTH CAROLINA – Reducing Tobacco Use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66435" y="1758011"/>
            <a:ext cx="5766487" cy="4524315"/>
          </a:xfrm>
          <a:prstGeom prst="rect">
            <a:avLst/>
          </a:prstGeom>
          <a:noFill/>
          <a:ln>
            <a:solidFill>
              <a:srgbClr val="0E66AF"/>
            </a:solidFill>
          </a:ln>
        </p:spPr>
        <p:txBody>
          <a:bodyPr wrap="square" rtlCol="0">
            <a:spAutoFit/>
          </a:bodyPr>
          <a:lstStyle/>
          <a:p>
            <a:pPr marL="380972" indent="-380972" defTabSz="121911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F56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of July 1, 2017, SC Medicaid has removed barriers to access to cessation treatment (</a:t>
            </a:r>
            <a:r>
              <a:rPr lang="en-US" dirty="0" err="1">
                <a:solidFill>
                  <a:srgbClr val="0F56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</a:t>
            </a:r>
            <a:r>
              <a:rPr lang="en-US" dirty="0">
                <a:solidFill>
                  <a:srgbClr val="0F56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no co-pays and no prior authorizations)</a:t>
            </a:r>
          </a:p>
          <a:p>
            <a:pPr defTabSz="1219110">
              <a:defRPr/>
            </a:pPr>
            <a:endParaRPr lang="en-US" dirty="0">
              <a:solidFill>
                <a:srgbClr val="0F56D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80972" indent="-380972" defTabSz="121911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F56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 now provides consistent medication and cessation counseling coverage across all Medicaid Managed Care Organizations</a:t>
            </a:r>
          </a:p>
          <a:p>
            <a:pPr defTabSz="1219110">
              <a:defRPr/>
            </a:pPr>
            <a:r>
              <a:rPr lang="en-US" dirty="0">
                <a:solidFill>
                  <a:srgbClr val="0F56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80972" indent="-380972" defTabSz="121911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F56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SC 6|18 team is educating providers and consumers about cessation services</a:t>
            </a:r>
          </a:p>
          <a:p>
            <a:pPr defTabSz="1219110">
              <a:defRPr/>
            </a:pPr>
            <a:endParaRPr lang="en-US" dirty="0">
              <a:solidFill>
                <a:srgbClr val="0F56D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80972" indent="-380972" defTabSz="121911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F56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 received a 50% CMS administrative match for </a:t>
            </a:r>
            <a:r>
              <a:rPr lang="en-US" dirty="0" err="1">
                <a:solidFill>
                  <a:srgbClr val="0F56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quitline</a:t>
            </a:r>
            <a:r>
              <a:rPr lang="en-US" dirty="0">
                <a:solidFill>
                  <a:srgbClr val="0F56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services </a:t>
            </a:r>
          </a:p>
          <a:p>
            <a:pPr defTabSz="1219110">
              <a:defRPr/>
            </a:pPr>
            <a:endParaRPr lang="en-US" dirty="0">
              <a:solidFill>
                <a:srgbClr val="0F56D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80972" indent="-380972" defTabSz="1219110">
              <a:buFont typeface="Arial" panose="020B0604020202020204" pitchFamily="34" charset="0"/>
              <a:buChar char="•"/>
              <a:defRPr/>
            </a:pPr>
            <a:r>
              <a:rPr lang="en-US" dirty="0" err="1">
                <a:solidFill>
                  <a:srgbClr val="0F56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Quitline</a:t>
            </a:r>
            <a:r>
              <a:rPr lang="en-US" dirty="0">
                <a:solidFill>
                  <a:srgbClr val="0F56D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claims data are being aligned to monitor impact of above efforts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29" y="1884224"/>
            <a:ext cx="5778321" cy="4018209"/>
          </a:xfrm>
          <a:prstGeom prst="rect">
            <a:avLst/>
          </a:prstGeom>
          <a:ln>
            <a:solidFill>
              <a:srgbClr val="0E66AF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554134" y="6260649"/>
            <a:ext cx="6556585" cy="707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40">
              <a:defRPr/>
            </a:pPr>
            <a:r>
              <a:rPr lang="en-US" sz="1333" dirty="0">
                <a:solidFill>
                  <a:srgbClr val="0F56DC"/>
                </a:solidFill>
              </a:rPr>
              <a:t>SOURCE: Tobacco Cessation Coverage. July 1, 2017: South Carolina Department of Health and Human Services.</a:t>
            </a:r>
          </a:p>
          <a:p>
            <a:pPr algn="r" defTabSz="1219140">
              <a:defRPr/>
            </a:pPr>
            <a:r>
              <a:rPr lang="en-US" sz="1333" dirty="0">
                <a:solidFill>
                  <a:srgbClr val="0F56DC"/>
                </a:solidFill>
                <a:hlinkClick r:id="rId4"/>
              </a:rPr>
              <a:t>https://www.scdhhs.gov/press-release/tobacco-cessation-coverage</a:t>
            </a:r>
            <a:r>
              <a:rPr lang="en-US" sz="1333" dirty="0">
                <a:solidFill>
                  <a:srgbClr val="0F56DC"/>
                </a:solidFill>
              </a:rPr>
              <a:t>. </a:t>
            </a:r>
          </a:p>
        </p:txBody>
      </p:sp>
      <p:sp>
        <p:nvSpPr>
          <p:cNvPr id="3" name="Rectangle 2"/>
          <p:cNvSpPr/>
          <p:nvPr/>
        </p:nvSpPr>
        <p:spPr>
          <a:xfrm>
            <a:off x="31262" y="5902432"/>
            <a:ext cx="6135173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067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“</a:t>
            </a:r>
            <a:r>
              <a:rPr lang="en-US" sz="1067" u="sng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5"/>
              </a:rPr>
              <a:t>Mid-Century Map Postcard – South Carolina</a:t>
            </a:r>
            <a:r>
              <a:rPr lang="en-US" sz="1067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” by Yesterdays- Paper is licensed under </a:t>
            </a:r>
            <a:r>
              <a:rPr lang="en-US" sz="1067" u="sng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6"/>
              </a:rPr>
              <a:t>CC BY 3.0</a:t>
            </a:r>
            <a:endParaRPr lang="en-US" sz="1067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1095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pasted-image.tiff"/>
          <p:cNvPicPr>
            <a:picLocks noChangeAspect="1"/>
          </p:cNvPicPr>
          <p:nvPr/>
        </p:nvPicPr>
        <p:blipFill>
          <a:blip r:embed="rId3">
            <a:alphaModFix amt="49846"/>
            <a:extLst/>
          </a:blip>
          <a:stretch>
            <a:fillRect/>
          </a:stretch>
        </p:blipFill>
        <p:spPr>
          <a:xfrm rot="19875207">
            <a:off x="2712746" y="88409"/>
            <a:ext cx="7176109" cy="6053036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Shape 161"/>
          <p:cNvSpPr>
            <a:spLocks noGrp="1"/>
          </p:cNvSpPr>
          <p:nvPr>
            <p:ph type="title" idx="4294967295"/>
          </p:nvPr>
        </p:nvSpPr>
        <p:spPr>
          <a:xfrm>
            <a:off x="2193727" y="515557"/>
            <a:ext cx="7804547" cy="115193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  <a:defRPr sz="4400" spc="88">
                <a:solidFill>
                  <a:schemeClr val="accent2">
                    <a:lumOff val="-1504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Improving </a:t>
            </a:r>
            <a:r>
              <a:rPr dirty="0" smtClean="0"/>
              <a:t>health </a:t>
            </a:r>
            <a:r>
              <a:rPr sz="4430" b="1" spc="89" dirty="0">
                <a:solidFill>
                  <a:srgbClr val="971816"/>
                </a:solidFill>
              </a:rPr>
              <a:t>where it begins</a:t>
            </a:r>
            <a:r>
              <a:rPr sz="4430" spc="89" dirty="0"/>
              <a:t>.</a:t>
            </a:r>
          </a:p>
        </p:txBody>
      </p:sp>
      <p:sp>
        <p:nvSpPr>
          <p:cNvPr id="162" name="Shape 162"/>
          <p:cNvSpPr/>
          <p:nvPr/>
        </p:nvSpPr>
        <p:spPr>
          <a:xfrm>
            <a:off x="2461674" y="3830118"/>
            <a:ext cx="1518048" cy="660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>
            <a:normAutofit/>
          </a:bodyPr>
          <a:lstStyle>
            <a:lvl1pPr>
              <a:defRPr sz="2700" spc="53">
                <a:solidFill>
                  <a:schemeClr val="accent2">
                    <a:lumOff val="-1504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898"/>
              <a:t>LIVE</a:t>
            </a:r>
          </a:p>
        </p:txBody>
      </p:sp>
      <p:sp>
        <p:nvSpPr>
          <p:cNvPr id="163" name="Shape 163"/>
          <p:cNvSpPr/>
          <p:nvPr/>
        </p:nvSpPr>
        <p:spPr>
          <a:xfrm>
            <a:off x="6575259" y="3830118"/>
            <a:ext cx="1518048" cy="660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>
            <a:normAutofit/>
          </a:bodyPr>
          <a:lstStyle>
            <a:lvl1pPr>
              <a:defRPr sz="2700" spc="53">
                <a:solidFill>
                  <a:schemeClr val="accent2">
                    <a:lumOff val="-1504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898"/>
              <a:t>WORK</a:t>
            </a:r>
          </a:p>
        </p:txBody>
      </p:sp>
      <p:sp>
        <p:nvSpPr>
          <p:cNvPr id="164" name="Shape 164"/>
          <p:cNvSpPr/>
          <p:nvPr/>
        </p:nvSpPr>
        <p:spPr>
          <a:xfrm>
            <a:off x="8284350" y="3830118"/>
            <a:ext cx="1794868" cy="660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>
            <a:normAutofit/>
          </a:bodyPr>
          <a:lstStyle>
            <a:lvl1pPr>
              <a:defRPr sz="2700" spc="53">
                <a:solidFill>
                  <a:schemeClr val="accent2">
                    <a:lumOff val="-1504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898"/>
              <a:t> PLAY</a:t>
            </a:r>
          </a:p>
        </p:txBody>
      </p:sp>
      <p:sp>
        <p:nvSpPr>
          <p:cNvPr id="165" name="Shape 165"/>
          <p:cNvSpPr/>
          <p:nvPr/>
        </p:nvSpPr>
        <p:spPr>
          <a:xfrm>
            <a:off x="1699392" y="5363512"/>
            <a:ext cx="8968608" cy="418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>
              <a:defRPr sz="3200">
                <a:solidFill>
                  <a:schemeClr val="accent2">
                    <a:lumOff val="-15046"/>
                  </a:schemeClr>
                </a:solidFill>
              </a:defRPr>
            </a:lvl1pPr>
          </a:lstStyle>
          <a:p>
            <a:r>
              <a:rPr lang="en-US" sz="2250" dirty="0"/>
              <a:t>Healthy communities are a good value for </a:t>
            </a:r>
            <a:r>
              <a:rPr lang="en-US" sz="2250" dirty="0"/>
              <a:t>all</a:t>
            </a:r>
            <a:endParaRPr sz="2250" dirty="0"/>
          </a:p>
        </p:txBody>
      </p:sp>
      <p:sp>
        <p:nvSpPr>
          <p:cNvPr id="166" name="Shape 166"/>
          <p:cNvSpPr/>
          <p:nvPr/>
        </p:nvSpPr>
        <p:spPr>
          <a:xfrm>
            <a:off x="2752531" y="5196466"/>
            <a:ext cx="6686938" cy="1"/>
          </a:xfrm>
          <a:prstGeom prst="line">
            <a:avLst/>
          </a:prstGeom>
          <a:ln w="25400">
            <a:solidFill>
              <a:srgbClr val="EBEBEB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2600"/>
            </a:pPr>
            <a:endParaRPr sz="1828"/>
          </a:p>
        </p:txBody>
      </p:sp>
      <p:pic>
        <p:nvPicPr>
          <p:cNvPr id="167" name="pasted-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323264" y="2442894"/>
            <a:ext cx="1794868" cy="1344064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168" name="Shape 168"/>
          <p:cNvSpPr/>
          <p:nvPr/>
        </p:nvSpPr>
        <p:spPr>
          <a:xfrm>
            <a:off x="4518466" y="3830118"/>
            <a:ext cx="1518048" cy="660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>
            <a:normAutofit/>
          </a:bodyPr>
          <a:lstStyle>
            <a:lvl1pPr>
              <a:defRPr sz="2700" spc="53">
                <a:solidFill>
                  <a:schemeClr val="accent2">
                    <a:lumOff val="-1504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898"/>
              <a:t>LEARN</a:t>
            </a:r>
          </a:p>
        </p:txBody>
      </p:sp>
      <p:pic>
        <p:nvPicPr>
          <p:cNvPr id="169" name="pasted-image.tif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583352" y="2442894"/>
            <a:ext cx="1388277" cy="1344064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170" name="pasted-image.tif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575258" y="2351654"/>
            <a:ext cx="1301877" cy="1483957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  <p:pic>
        <p:nvPicPr>
          <p:cNvPr id="171" name="pasted-image.tif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8480765" y="2351655"/>
            <a:ext cx="1491143" cy="1483125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81465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F5E8C183-4D5C-744F-B5EE-C5698A617C4D}"/>
              </a:ext>
            </a:extLst>
          </p:cNvPr>
          <p:cNvGrpSpPr/>
          <p:nvPr/>
        </p:nvGrpSpPr>
        <p:grpSpPr>
          <a:xfrm>
            <a:off x="8742730" y="3684764"/>
            <a:ext cx="2876759" cy="2034125"/>
            <a:chOff x="6356742" y="2598145"/>
            <a:chExt cx="2572284" cy="2047863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6227A36C-0023-FF48-B315-A6C6637770EC}"/>
                </a:ext>
              </a:extLst>
            </p:cNvPr>
            <p:cNvSpPr/>
            <p:nvPr/>
          </p:nvSpPr>
          <p:spPr>
            <a:xfrm>
              <a:off x="6356742" y="2598145"/>
              <a:ext cx="2572284" cy="1765847"/>
            </a:xfrm>
            <a:prstGeom prst="rect">
              <a:avLst/>
            </a:prstGeom>
            <a:noFill/>
            <a:ln>
              <a:solidFill>
                <a:srgbClr val="20465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BC6C7F57-1758-844B-B89D-BC736E39D034}"/>
                </a:ext>
              </a:extLst>
            </p:cNvPr>
            <p:cNvSpPr/>
            <p:nvPr/>
          </p:nvSpPr>
          <p:spPr>
            <a:xfrm>
              <a:off x="6828090" y="4104540"/>
              <a:ext cx="1727771" cy="5414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16206D6-4F30-4F8B-BCD1-0AB04B27A1ED}"/>
                </a:ext>
              </a:extLst>
            </p:cNvPr>
            <p:cNvSpPr/>
            <p:nvPr/>
          </p:nvSpPr>
          <p:spPr bwMode="gray">
            <a:xfrm>
              <a:off x="6640471" y="2721127"/>
              <a:ext cx="2004824" cy="495769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algn="ctr" defTabSz="914377">
                <a:defRPr/>
              </a:pPr>
              <a:r>
                <a:rPr lang="en-US" sz="1600" b="1" dirty="0">
                  <a:solidFill>
                    <a:srgbClr val="27AAE1"/>
                  </a:solidFill>
                  <a:latin typeface="Open Sans"/>
                  <a:cs typeface="Arial" panose="020B0604020202020204" pitchFamily="34" charset="0"/>
                </a:rPr>
                <a:t>COMMUNITY-WIDE PREVENTION</a:t>
              </a: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EF96E3E8-6E34-4A25-894F-0BCAE0F282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053" t="140" r="5348" b="-3379"/>
            <a:stretch/>
          </p:blipFill>
          <p:spPr>
            <a:xfrm>
              <a:off x="6985341" y="4147270"/>
              <a:ext cx="1413269" cy="467622"/>
            </a:xfrm>
            <a:prstGeom prst="rect">
              <a:avLst/>
            </a:prstGeom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8DFECF4-B152-42AB-846E-81BCA5963C4F}"/>
                </a:ext>
              </a:extLst>
            </p:cNvPr>
            <p:cNvSpPr/>
            <p:nvPr/>
          </p:nvSpPr>
          <p:spPr>
            <a:xfrm>
              <a:off x="6430609" y="3481069"/>
              <a:ext cx="2498417" cy="49576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1219170">
                <a:defRPr/>
              </a:pPr>
              <a:r>
                <a:rPr lang="en-US" sz="1600" dirty="0">
                  <a:solidFill>
                    <a:srgbClr val="204655"/>
                  </a:solidFill>
                  <a:latin typeface="Open Sans"/>
                  <a:cs typeface="Arial" panose="020B0604020202020204" pitchFamily="34" charset="0"/>
                </a:rPr>
                <a:t>Implement interventions that reach whole populations</a:t>
              </a:r>
            </a:p>
          </p:txBody>
        </p:sp>
      </p:grpSp>
      <p:sp>
        <p:nvSpPr>
          <p:cNvPr id="48" name="Title 47">
            <a:extLst>
              <a:ext uri="{FF2B5EF4-FFF2-40B4-BE49-F238E27FC236}">
                <a16:creationId xmlns:a16="http://schemas.microsoft.com/office/drawing/2014/main" id="{6D2DF73B-CD93-1543-B7E4-6EB43903750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ts val="2933"/>
              </a:lnSpc>
            </a:pPr>
            <a:r>
              <a:rPr lang="en-US" sz="5333" dirty="0">
                <a:solidFill>
                  <a:srgbClr val="204655"/>
                </a:solidFill>
              </a:rPr>
              <a:t>The 3 Buckets of </a:t>
            </a:r>
            <a:r>
              <a:rPr lang="en-US" sz="5333" dirty="0">
                <a:solidFill>
                  <a:srgbClr val="204655"/>
                </a:solidFill>
              </a:rPr>
              <a:t>Prevention</a:t>
            </a:r>
            <a:r>
              <a:rPr lang="en-US" sz="5333" dirty="0"/>
              <a:t/>
            </a:r>
            <a:br>
              <a:rPr lang="en-US" sz="5333" dirty="0"/>
            </a:br>
            <a:r>
              <a:rPr lang="en-US" sz="2400" dirty="0" err="1">
                <a:solidFill>
                  <a:srgbClr val="000000"/>
                </a:solidFill>
                <a:latin typeface="Open Sans"/>
              </a:rPr>
              <a:t>Prevention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 and Population Health </a:t>
            </a:r>
            <a:r>
              <a:rPr lang="en-US" sz="2400" dirty="0">
                <a:solidFill>
                  <a:srgbClr val="000000"/>
                </a:solidFill>
                <a:latin typeface="Open Sans"/>
              </a:rPr>
              <a:t>Framework</a:t>
            </a:r>
            <a:endParaRPr lang="en-US" sz="2400" dirty="0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55D7DD9-9AE2-BD45-A88F-B9B093BB5D30}"/>
              </a:ext>
            </a:extLst>
          </p:cNvPr>
          <p:cNvGrpSpPr/>
          <p:nvPr/>
        </p:nvGrpSpPr>
        <p:grpSpPr>
          <a:xfrm>
            <a:off x="868668" y="1650045"/>
            <a:ext cx="2582595" cy="1994344"/>
            <a:chOff x="999859" y="1481872"/>
            <a:chExt cx="1459894" cy="111627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973A562-7A64-8F4D-B02A-0F90462D1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9859" y="1481872"/>
              <a:ext cx="1102407" cy="1116273"/>
            </a:xfrm>
            <a:prstGeom prst="rect">
              <a:avLst/>
            </a:prstGeom>
          </p:spPr>
        </p:pic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562FC1A2-A71D-6943-9E16-9331CE2209E4}"/>
                </a:ext>
              </a:extLst>
            </p:cNvPr>
            <p:cNvSpPr/>
            <p:nvPr/>
          </p:nvSpPr>
          <p:spPr>
            <a:xfrm>
              <a:off x="1836081" y="1801867"/>
              <a:ext cx="623672" cy="623672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0D1D61C-3078-4CCD-A9F6-7527616330A3}"/>
                </a:ext>
              </a:extLst>
            </p:cNvPr>
            <p:cNvSpPr txBox="1"/>
            <p:nvPr/>
          </p:nvSpPr>
          <p:spPr>
            <a:xfrm>
              <a:off x="1924286" y="1880666"/>
              <a:ext cx="413161" cy="489867"/>
            </a:xfrm>
            <a:prstGeom prst="rect">
              <a:avLst/>
            </a:prstGeom>
            <a:noFill/>
          </p:spPr>
          <p:txBody>
            <a:bodyPr wrap="square" lIns="27000" tIns="27000" rIns="27000" bIns="27000" rtlCol="0" anchor="ctr" anchorCtr="0">
              <a:spAutoFit/>
            </a:bodyPr>
            <a:lstStyle/>
            <a:p>
              <a:pPr algn="ctr" defTabSz="914377">
                <a:defRPr/>
              </a:pPr>
              <a:r>
                <a:rPr lang="en-US" sz="5333" b="1" dirty="0">
                  <a:solidFill>
                    <a:srgbClr val="204655"/>
                  </a:solidFill>
                  <a:latin typeface="Open Sans"/>
                </a:rPr>
                <a:t>1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5DCB304-1519-B541-9820-1C8707BE3701}"/>
              </a:ext>
            </a:extLst>
          </p:cNvPr>
          <p:cNvGrpSpPr/>
          <p:nvPr/>
        </p:nvGrpSpPr>
        <p:grpSpPr>
          <a:xfrm>
            <a:off x="4929883" y="1650045"/>
            <a:ext cx="2596688" cy="1994344"/>
            <a:chOff x="4045770" y="1481872"/>
            <a:chExt cx="1467861" cy="1116273"/>
          </a:xfrm>
        </p:grpSpPr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9C541B58-9A91-FD4A-A048-2A2AEA811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45770" y="1481872"/>
              <a:ext cx="1102407" cy="1116273"/>
            </a:xfrm>
            <a:prstGeom prst="rect">
              <a:avLst/>
            </a:prstGeom>
          </p:spPr>
        </p:pic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22EC08B0-F580-0F4F-A137-2A847889A6F1}"/>
                </a:ext>
              </a:extLst>
            </p:cNvPr>
            <p:cNvSpPr/>
            <p:nvPr/>
          </p:nvSpPr>
          <p:spPr>
            <a:xfrm>
              <a:off x="4889959" y="1801867"/>
              <a:ext cx="623672" cy="623672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321EEA0-3D89-405E-8A65-84317C5A32B9}"/>
                </a:ext>
              </a:extLst>
            </p:cNvPr>
            <p:cNvSpPr txBox="1"/>
            <p:nvPr/>
          </p:nvSpPr>
          <p:spPr>
            <a:xfrm>
              <a:off x="5079167" y="1862560"/>
              <a:ext cx="266213" cy="489867"/>
            </a:xfrm>
            <a:prstGeom prst="rect">
              <a:avLst/>
            </a:prstGeom>
            <a:noFill/>
          </p:spPr>
          <p:txBody>
            <a:bodyPr wrap="square" lIns="27000" tIns="27000" rIns="27000" bIns="27000" rtlCol="0" anchor="ctr" anchorCtr="0">
              <a:spAutoFit/>
            </a:bodyPr>
            <a:lstStyle/>
            <a:p>
              <a:pPr algn="ctr" defTabSz="914377">
                <a:defRPr/>
              </a:pPr>
              <a:r>
                <a:rPr lang="en-US" sz="5333" b="1" dirty="0">
                  <a:solidFill>
                    <a:srgbClr val="204655"/>
                  </a:solidFill>
                  <a:latin typeface="Open Sans"/>
                </a:rPr>
                <a:t>2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50BD60E-638F-BB4D-BB0A-7CEBC918269B}"/>
              </a:ext>
            </a:extLst>
          </p:cNvPr>
          <p:cNvGrpSpPr/>
          <p:nvPr/>
        </p:nvGrpSpPr>
        <p:grpSpPr>
          <a:xfrm>
            <a:off x="8955980" y="1650045"/>
            <a:ext cx="2636769" cy="1994344"/>
            <a:chOff x="7065343" y="1481872"/>
            <a:chExt cx="1490518" cy="1116273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B63BD279-E87E-1848-A1AD-B0D37D6897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65343" y="1481872"/>
              <a:ext cx="1102407" cy="1116273"/>
            </a:xfrm>
            <a:prstGeom prst="rect">
              <a:avLst/>
            </a:prstGeom>
          </p:spPr>
        </p:pic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7AEFED60-667C-5647-AAE3-4C58B48A0426}"/>
                </a:ext>
              </a:extLst>
            </p:cNvPr>
            <p:cNvSpPr/>
            <p:nvPr/>
          </p:nvSpPr>
          <p:spPr>
            <a:xfrm>
              <a:off x="7932189" y="1801867"/>
              <a:ext cx="623672" cy="623672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240C6F5-BE19-476D-A64A-D847594E557F}"/>
                </a:ext>
              </a:extLst>
            </p:cNvPr>
            <p:cNvSpPr txBox="1"/>
            <p:nvPr/>
          </p:nvSpPr>
          <p:spPr>
            <a:xfrm>
              <a:off x="8094661" y="1871106"/>
              <a:ext cx="264545" cy="489867"/>
            </a:xfrm>
            <a:prstGeom prst="rect">
              <a:avLst/>
            </a:prstGeom>
            <a:noFill/>
          </p:spPr>
          <p:txBody>
            <a:bodyPr wrap="square" lIns="27000" tIns="27000" rIns="27000" bIns="27000" rtlCol="0" anchor="ctr" anchorCtr="0">
              <a:spAutoFit/>
            </a:bodyPr>
            <a:lstStyle/>
            <a:p>
              <a:pPr defTabSz="1219170">
                <a:defRPr/>
              </a:pPr>
              <a:r>
                <a:rPr lang="en-US" sz="5333" b="1" dirty="0">
                  <a:solidFill>
                    <a:srgbClr val="204655"/>
                  </a:solidFill>
                  <a:latin typeface="Open Sans"/>
                </a:rPr>
                <a:t>3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94A2A46-ABFE-4D43-A233-E1BE52D19B32}"/>
              </a:ext>
            </a:extLst>
          </p:cNvPr>
          <p:cNvGrpSpPr/>
          <p:nvPr/>
        </p:nvGrpSpPr>
        <p:grpSpPr>
          <a:xfrm>
            <a:off x="620301" y="3687868"/>
            <a:ext cx="2876759" cy="1857609"/>
            <a:chOff x="264920" y="2598145"/>
            <a:chExt cx="2572284" cy="191112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D417791-3ACB-48ED-A864-0632A36C7B54}"/>
                </a:ext>
              </a:extLst>
            </p:cNvPr>
            <p:cNvSpPr/>
            <p:nvPr/>
          </p:nvSpPr>
          <p:spPr bwMode="gray">
            <a:xfrm>
              <a:off x="301873" y="2736309"/>
              <a:ext cx="2531089" cy="506630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algn="ctr" defTabSz="914377">
                <a:defRPr/>
              </a:pPr>
              <a:r>
                <a:rPr lang="en-US" sz="1600" b="1" dirty="0">
                  <a:solidFill>
                    <a:srgbClr val="27AAE1"/>
                  </a:solidFill>
                  <a:latin typeface="Open Sans"/>
                  <a:cs typeface="Arial" panose="020B0604020202020204" pitchFamily="34" charset="0"/>
                </a:rPr>
                <a:t>TRADITIONAL CLINICAL PREV</a:t>
              </a:r>
              <a:r>
                <a:rPr lang="en-US" sz="1600" b="1" dirty="0">
                  <a:solidFill>
                    <a:srgbClr val="00B0F0"/>
                  </a:solidFill>
                  <a:latin typeface="Open Sans"/>
                  <a:cs typeface="Arial" panose="020B0604020202020204" pitchFamily="34" charset="0"/>
                </a:rPr>
                <a:t>EN</a:t>
              </a:r>
              <a:r>
                <a:rPr lang="en-US" sz="1600" b="1" dirty="0">
                  <a:solidFill>
                    <a:srgbClr val="27AAE1"/>
                  </a:solidFill>
                  <a:latin typeface="Open Sans"/>
                  <a:cs typeface="Arial" panose="020B0604020202020204" pitchFamily="34" charset="0"/>
                </a:rPr>
                <a:t>TION 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2B30F54-61C3-47A6-8F8F-617C91D678C9}"/>
                </a:ext>
              </a:extLst>
            </p:cNvPr>
            <p:cNvSpPr/>
            <p:nvPr/>
          </p:nvSpPr>
          <p:spPr>
            <a:xfrm>
              <a:off x="389027" y="3408668"/>
              <a:ext cx="2324067" cy="75994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1219170">
                <a:defRPr/>
              </a:pPr>
              <a:r>
                <a:rPr lang="en-US" sz="1600" dirty="0">
                  <a:solidFill>
                    <a:srgbClr val="204655"/>
                  </a:solidFill>
                  <a:latin typeface="Open Sans"/>
                  <a:cs typeface="Arial" panose="020B0604020202020204" pitchFamily="34" charset="0"/>
                </a:rPr>
                <a:t>Increase the use of clinical preventive services delivered to individuals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CF3DBA98-C8E1-0946-BBE8-5A0DB3E69D1F}"/>
                </a:ext>
              </a:extLst>
            </p:cNvPr>
            <p:cNvSpPr/>
            <p:nvPr/>
          </p:nvSpPr>
          <p:spPr>
            <a:xfrm>
              <a:off x="264920" y="2598145"/>
              <a:ext cx="2572284" cy="1765847"/>
            </a:xfrm>
            <a:prstGeom prst="rect">
              <a:avLst/>
            </a:prstGeom>
            <a:noFill/>
            <a:ln>
              <a:solidFill>
                <a:srgbClr val="20465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F49DCB02-87FD-4B51-9B86-D04B1DB47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1648" y="4225872"/>
              <a:ext cx="1738828" cy="283399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8EB6FBC-E756-BC4E-A7C4-CE610771CBF0}"/>
              </a:ext>
            </a:extLst>
          </p:cNvPr>
          <p:cNvGrpSpPr/>
          <p:nvPr/>
        </p:nvGrpSpPr>
        <p:grpSpPr>
          <a:xfrm>
            <a:off x="4785767" y="3684765"/>
            <a:ext cx="2876759" cy="1860713"/>
            <a:chOff x="3389020" y="2598145"/>
            <a:chExt cx="2572284" cy="1911126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2128990-4A75-4E80-9531-5F2994A8CA55}"/>
                </a:ext>
              </a:extLst>
            </p:cNvPr>
            <p:cNvSpPr/>
            <p:nvPr/>
          </p:nvSpPr>
          <p:spPr bwMode="gray">
            <a:xfrm>
              <a:off x="3468300" y="2736734"/>
              <a:ext cx="2410187" cy="50578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algn="ctr" defTabSz="914377">
                <a:defRPr/>
              </a:pPr>
              <a:r>
                <a:rPr lang="en-US" sz="1600" b="1" dirty="0">
                  <a:solidFill>
                    <a:srgbClr val="27AAE1"/>
                  </a:solidFill>
                  <a:latin typeface="Open Sans"/>
                  <a:cs typeface="Arial" panose="020B0604020202020204" pitchFamily="34" charset="0"/>
                </a:rPr>
                <a:t>INNOVATIVE CLINICAL PREVENTION 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17BA4D6-32F4-4358-8609-1D82EDA0DA5F}"/>
                </a:ext>
              </a:extLst>
            </p:cNvPr>
            <p:cNvSpPr/>
            <p:nvPr/>
          </p:nvSpPr>
          <p:spPr>
            <a:xfrm>
              <a:off x="3455789" y="3417748"/>
              <a:ext cx="2438745" cy="7586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1219170">
                <a:defRPr/>
              </a:pPr>
              <a:r>
                <a:rPr lang="en-US" sz="1600" dirty="0">
                  <a:solidFill>
                    <a:srgbClr val="204655"/>
                  </a:solidFill>
                  <a:latin typeface="Open Sans"/>
                  <a:cs typeface="Arial" panose="020B0604020202020204" pitchFamily="34" charset="0"/>
                </a:rPr>
                <a:t>Provide services delivered to individuals that extend care outside the clinical setting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ED47E1BC-C8D9-4B42-9EBF-066DB031EACD}"/>
                </a:ext>
              </a:extLst>
            </p:cNvPr>
            <p:cNvSpPr/>
            <p:nvPr/>
          </p:nvSpPr>
          <p:spPr>
            <a:xfrm>
              <a:off x="3389020" y="2598145"/>
              <a:ext cx="2572284" cy="1765847"/>
            </a:xfrm>
            <a:prstGeom prst="rect">
              <a:avLst/>
            </a:prstGeom>
            <a:noFill/>
            <a:ln>
              <a:solidFill>
                <a:srgbClr val="20465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85E8AA62-26B9-084D-9006-4121F2A9B0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27559" y="4225872"/>
              <a:ext cx="1738828" cy="283399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CBE24A2-63D4-4515-82C2-A87B8D68BE28}"/>
              </a:ext>
            </a:extLst>
          </p:cNvPr>
          <p:cNvGrpSpPr/>
          <p:nvPr/>
        </p:nvGrpSpPr>
        <p:grpSpPr>
          <a:xfrm>
            <a:off x="1309884" y="5853857"/>
            <a:ext cx="9992288" cy="616551"/>
            <a:chOff x="3047457" y="1793253"/>
            <a:chExt cx="2272061" cy="1372010"/>
          </a:xfrm>
          <a:solidFill>
            <a:schemeClr val="tx2">
              <a:lumMod val="75000"/>
            </a:schemeClr>
          </a:solidFill>
        </p:grpSpPr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420EB954-9A11-4797-AF9C-E908D0D9E7C5}"/>
                </a:ext>
              </a:extLst>
            </p:cNvPr>
            <p:cNvSpPr>
              <a:spLocks/>
            </p:cNvSpPr>
            <p:nvPr/>
          </p:nvSpPr>
          <p:spPr bwMode="gray">
            <a:xfrm>
              <a:off x="3047457" y="1793253"/>
              <a:ext cx="1130211" cy="1372010"/>
            </a:xfrm>
            <a:custGeom>
              <a:avLst/>
              <a:gdLst/>
              <a:ahLst/>
              <a:cxnLst>
                <a:cxn ang="0">
                  <a:pos x="411" y="71"/>
                </a:cxn>
                <a:cxn ang="0">
                  <a:pos x="240" y="0"/>
                </a:cxn>
                <a:cxn ang="0">
                  <a:pos x="0" y="240"/>
                </a:cxn>
                <a:cxn ang="0">
                  <a:pos x="240" y="480"/>
                </a:cxn>
                <a:cxn ang="0">
                  <a:pos x="411" y="409"/>
                </a:cxn>
                <a:cxn ang="0">
                  <a:pos x="341" y="240"/>
                </a:cxn>
                <a:cxn ang="0">
                  <a:pos x="411" y="71"/>
                </a:cxn>
              </a:cxnLst>
              <a:rect l="0" t="0" r="r" b="b"/>
              <a:pathLst>
                <a:path w="411" h="480">
                  <a:moveTo>
                    <a:pt x="411" y="71"/>
                  </a:moveTo>
                  <a:cubicBezTo>
                    <a:pt x="367" y="27"/>
                    <a:pt x="307" y="0"/>
                    <a:pt x="240" y="0"/>
                  </a:cubicBezTo>
                  <a:cubicBezTo>
                    <a:pt x="107" y="0"/>
                    <a:pt x="0" y="107"/>
                    <a:pt x="0" y="240"/>
                  </a:cubicBezTo>
                  <a:cubicBezTo>
                    <a:pt x="0" y="373"/>
                    <a:pt x="107" y="480"/>
                    <a:pt x="240" y="480"/>
                  </a:cubicBezTo>
                  <a:cubicBezTo>
                    <a:pt x="307" y="480"/>
                    <a:pt x="367" y="453"/>
                    <a:pt x="411" y="409"/>
                  </a:cubicBezTo>
                  <a:cubicBezTo>
                    <a:pt x="368" y="365"/>
                    <a:pt x="341" y="306"/>
                    <a:pt x="341" y="240"/>
                  </a:cubicBezTo>
                  <a:cubicBezTo>
                    <a:pt x="341" y="174"/>
                    <a:pt x="368" y="115"/>
                    <a:pt x="411" y="7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</p:spPr>
          <p:txBody>
            <a:bodyPr vert="horz" wrap="square" lIns="33339" tIns="33339" rIns="33339" bIns="33339" numCol="1" anchor="ctr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en-US" sz="900" dirty="0">
                <a:solidFill>
                  <a:srgbClr val="000000"/>
                </a:solidFill>
                <a:latin typeface="Open Sans"/>
              </a:endParaRPr>
            </a:p>
          </p:txBody>
        </p:sp>
        <p:sp>
          <p:nvSpPr>
            <p:cNvPr id="40" name="Freeform 10">
              <a:extLst>
                <a:ext uri="{FF2B5EF4-FFF2-40B4-BE49-F238E27FC236}">
                  <a16:creationId xmlns:a16="http://schemas.microsoft.com/office/drawing/2014/main" id="{C81D7184-B611-4415-9C6C-BACBD1A25D81}"/>
                </a:ext>
              </a:extLst>
            </p:cNvPr>
            <p:cNvSpPr>
              <a:spLocks/>
            </p:cNvSpPr>
            <p:nvPr/>
          </p:nvSpPr>
          <p:spPr bwMode="gray">
            <a:xfrm>
              <a:off x="4145881" y="1793253"/>
              <a:ext cx="1173637" cy="1372010"/>
            </a:xfrm>
            <a:custGeom>
              <a:avLst/>
              <a:gdLst/>
              <a:ahLst/>
              <a:cxnLst>
                <a:cxn ang="0">
                  <a:pos x="171" y="0"/>
                </a:cxn>
                <a:cxn ang="0">
                  <a:pos x="0" y="71"/>
                </a:cxn>
                <a:cxn ang="0">
                  <a:pos x="69" y="240"/>
                </a:cxn>
                <a:cxn ang="0">
                  <a:pos x="69" y="240"/>
                </a:cxn>
                <a:cxn ang="0">
                  <a:pos x="69" y="240"/>
                </a:cxn>
                <a:cxn ang="0">
                  <a:pos x="69" y="240"/>
                </a:cxn>
                <a:cxn ang="0">
                  <a:pos x="69" y="240"/>
                </a:cxn>
                <a:cxn ang="0">
                  <a:pos x="0" y="409"/>
                </a:cxn>
                <a:cxn ang="0">
                  <a:pos x="171" y="480"/>
                </a:cxn>
                <a:cxn ang="0">
                  <a:pos x="411" y="240"/>
                </a:cxn>
                <a:cxn ang="0">
                  <a:pos x="171" y="0"/>
                </a:cxn>
              </a:cxnLst>
              <a:rect l="0" t="0" r="r" b="b"/>
              <a:pathLst>
                <a:path w="411" h="480">
                  <a:moveTo>
                    <a:pt x="171" y="0"/>
                  </a:moveTo>
                  <a:cubicBezTo>
                    <a:pt x="104" y="0"/>
                    <a:pt x="44" y="27"/>
                    <a:pt x="0" y="71"/>
                  </a:cubicBezTo>
                  <a:cubicBezTo>
                    <a:pt x="43" y="115"/>
                    <a:pt x="69" y="174"/>
                    <a:pt x="69" y="240"/>
                  </a:cubicBezTo>
                  <a:cubicBezTo>
                    <a:pt x="69" y="240"/>
                    <a:pt x="69" y="240"/>
                    <a:pt x="69" y="240"/>
                  </a:cubicBezTo>
                  <a:cubicBezTo>
                    <a:pt x="69" y="240"/>
                    <a:pt x="69" y="240"/>
                    <a:pt x="69" y="240"/>
                  </a:cubicBezTo>
                  <a:cubicBezTo>
                    <a:pt x="69" y="240"/>
                    <a:pt x="69" y="240"/>
                    <a:pt x="69" y="240"/>
                  </a:cubicBezTo>
                  <a:cubicBezTo>
                    <a:pt x="69" y="240"/>
                    <a:pt x="69" y="240"/>
                    <a:pt x="69" y="240"/>
                  </a:cubicBezTo>
                  <a:cubicBezTo>
                    <a:pt x="69" y="306"/>
                    <a:pt x="43" y="365"/>
                    <a:pt x="0" y="409"/>
                  </a:cubicBezTo>
                  <a:cubicBezTo>
                    <a:pt x="44" y="453"/>
                    <a:pt x="104" y="480"/>
                    <a:pt x="171" y="480"/>
                  </a:cubicBezTo>
                  <a:cubicBezTo>
                    <a:pt x="303" y="480"/>
                    <a:pt x="411" y="373"/>
                    <a:pt x="411" y="240"/>
                  </a:cubicBezTo>
                  <a:cubicBezTo>
                    <a:pt x="411" y="107"/>
                    <a:pt x="303" y="0"/>
                    <a:pt x="171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</p:spPr>
          <p:txBody>
            <a:bodyPr vert="horz" wrap="square" lIns="33339" tIns="33339" rIns="33339" bIns="33339" numCol="1" anchor="ctr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en-US" sz="900" dirty="0">
                <a:solidFill>
                  <a:prstClr val="white"/>
                </a:solidFill>
                <a:latin typeface="Open Sans"/>
              </a:endParaRPr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3B8BA79A-E996-4399-9328-D66E0FCD4BB0}"/>
                </a:ext>
              </a:extLst>
            </p:cNvPr>
            <p:cNvSpPr>
              <a:spLocks/>
            </p:cNvSpPr>
            <p:nvPr/>
          </p:nvSpPr>
          <p:spPr bwMode="gray">
            <a:xfrm>
              <a:off x="3774525" y="1997580"/>
              <a:ext cx="753303" cy="963356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0" y="169"/>
                </a:cxn>
                <a:cxn ang="0">
                  <a:pos x="70" y="338"/>
                </a:cxn>
                <a:cxn ang="0">
                  <a:pos x="139" y="169"/>
                </a:cxn>
                <a:cxn ang="0">
                  <a:pos x="70" y="0"/>
                </a:cxn>
              </a:cxnLst>
              <a:rect l="0" t="0" r="r" b="b"/>
              <a:pathLst>
                <a:path w="139" h="338">
                  <a:moveTo>
                    <a:pt x="70" y="0"/>
                  </a:moveTo>
                  <a:cubicBezTo>
                    <a:pt x="27" y="44"/>
                    <a:pt x="0" y="103"/>
                    <a:pt x="0" y="169"/>
                  </a:cubicBezTo>
                  <a:cubicBezTo>
                    <a:pt x="0" y="235"/>
                    <a:pt x="27" y="294"/>
                    <a:pt x="70" y="338"/>
                  </a:cubicBezTo>
                  <a:cubicBezTo>
                    <a:pt x="113" y="294"/>
                    <a:pt x="139" y="235"/>
                    <a:pt x="139" y="169"/>
                  </a:cubicBezTo>
                  <a:cubicBezTo>
                    <a:pt x="139" y="103"/>
                    <a:pt x="113" y="44"/>
                    <a:pt x="70" y="0"/>
                  </a:cubicBezTo>
                </a:path>
              </a:pathLst>
            </a:custGeom>
            <a:solidFill>
              <a:schemeClr val="tx2">
                <a:lumMod val="6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33339" tIns="33339" rIns="33339" bIns="33339" numCol="1" anchor="ctr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en-US" sz="900" dirty="0">
                <a:solidFill>
                  <a:srgbClr val="000000"/>
                </a:solidFill>
                <a:latin typeface="Open Sans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1C4BA08-CD21-ED42-A841-3D2215ED82AF}"/>
              </a:ext>
            </a:extLst>
          </p:cNvPr>
          <p:cNvGrpSpPr/>
          <p:nvPr/>
        </p:nvGrpSpPr>
        <p:grpSpPr>
          <a:xfrm>
            <a:off x="2348408" y="5958152"/>
            <a:ext cx="2002256" cy="392331"/>
            <a:chOff x="1996430" y="4631308"/>
            <a:chExt cx="1501692" cy="29424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048384A-05B9-4239-B655-3CD581EA6892}"/>
                </a:ext>
              </a:extLst>
            </p:cNvPr>
            <p:cNvSpPr txBox="1"/>
            <p:nvPr/>
          </p:nvSpPr>
          <p:spPr>
            <a:xfrm>
              <a:off x="1996430" y="4639932"/>
              <a:ext cx="1253706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>
                <a:defRPr/>
              </a:pPr>
              <a:r>
                <a:rPr lang="en-US" sz="1600" b="1" dirty="0">
                  <a:solidFill>
                    <a:srgbClr val="000000"/>
                  </a:solidFill>
                  <a:latin typeface="Open Sans"/>
                  <a:cs typeface="Arial" panose="020B0604020202020204" pitchFamily="34" charset="0"/>
                </a:rPr>
                <a:t>Health Care</a:t>
              </a:r>
            </a:p>
          </p:txBody>
        </p:sp>
        <p:sp>
          <p:nvSpPr>
            <p:cNvPr id="13" name="Freeform 74">
              <a:extLst>
                <a:ext uri="{FF2B5EF4-FFF2-40B4-BE49-F238E27FC236}">
                  <a16:creationId xmlns:a16="http://schemas.microsoft.com/office/drawing/2014/main" id="{CBF48CC3-45B5-42EF-A3D6-1684597AB05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151406" y="4631308"/>
              <a:ext cx="346716" cy="294248"/>
            </a:xfrm>
            <a:custGeom>
              <a:avLst/>
              <a:gdLst>
                <a:gd name="T0" fmla="*/ 2552 w 5448"/>
                <a:gd name="T1" fmla="*/ 4683 h 5480"/>
                <a:gd name="T2" fmla="*/ 2547 w 5448"/>
                <a:gd name="T3" fmla="*/ 4454 h 5480"/>
                <a:gd name="T4" fmla="*/ 2610 w 5448"/>
                <a:gd name="T5" fmla="*/ 4326 h 5480"/>
                <a:gd name="T6" fmla="*/ 2863 w 5448"/>
                <a:gd name="T7" fmla="*/ 3697 h 5480"/>
                <a:gd name="T8" fmla="*/ 2974 w 5448"/>
                <a:gd name="T9" fmla="*/ 3759 h 5480"/>
                <a:gd name="T10" fmla="*/ 2994 w 5448"/>
                <a:gd name="T11" fmla="*/ 3877 h 5480"/>
                <a:gd name="T12" fmla="*/ 2891 w 5448"/>
                <a:gd name="T13" fmla="*/ 3940 h 5480"/>
                <a:gd name="T14" fmla="*/ 2642 w 5448"/>
                <a:gd name="T15" fmla="*/ 2980 h 5480"/>
                <a:gd name="T16" fmla="*/ 2485 w 5448"/>
                <a:gd name="T17" fmla="*/ 3363 h 5480"/>
                <a:gd name="T18" fmla="*/ 2409 w 5448"/>
                <a:gd name="T19" fmla="*/ 3267 h 5480"/>
                <a:gd name="T20" fmla="*/ 2414 w 5448"/>
                <a:gd name="T21" fmla="*/ 3109 h 5480"/>
                <a:gd name="T22" fmla="*/ 2485 w 5448"/>
                <a:gd name="T23" fmla="*/ 3025 h 5480"/>
                <a:gd name="T24" fmla="*/ 2805 w 5448"/>
                <a:gd name="T25" fmla="*/ 2217 h 5480"/>
                <a:gd name="T26" fmla="*/ 2987 w 5448"/>
                <a:gd name="T27" fmla="*/ 2272 h 5480"/>
                <a:gd name="T28" fmla="*/ 3046 w 5448"/>
                <a:gd name="T29" fmla="*/ 2352 h 5480"/>
                <a:gd name="T30" fmla="*/ 3047 w 5448"/>
                <a:gd name="T31" fmla="*/ 2536 h 5480"/>
                <a:gd name="T32" fmla="*/ 2938 w 5448"/>
                <a:gd name="T33" fmla="*/ 2661 h 5480"/>
                <a:gd name="T34" fmla="*/ 2805 w 5448"/>
                <a:gd name="T35" fmla="*/ 2704 h 5480"/>
                <a:gd name="T36" fmla="*/ 2552 w 5448"/>
                <a:gd name="T37" fmla="*/ 2067 h 5480"/>
                <a:gd name="T38" fmla="*/ 2510 w 5448"/>
                <a:gd name="T39" fmla="*/ 2129 h 5480"/>
                <a:gd name="T40" fmla="*/ 2469 w 5448"/>
                <a:gd name="T41" fmla="*/ 2067 h 5480"/>
                <a:gd name="T42" fmla="*/ 2668 w 5448"/>
                <a:gd name="T43" fmla="*/ 1269 h 5480"/>
                <a:gd name="T44" fmla="*/ 2464 w 5448"/>
                <a:gd name="T45" fmla="*/ 1412 h 5480"/>
                <a:gd name="T46" fmla="*/ 2440 w 5448"/>
                <a:gd name="T47" fmla="*/ 1660 h 5480"/>
                <a:gd name="T48" fmla="*/ 2597 w 5448"/>
                <a:gd name="T49" fmla="*/ 1833 h 5480"/>
                <a:gd name="T50" fmla="*/ 2490 w 5448"/>
                <a:gd name="T51" fmla="*/ 1971 h 5480"/>
                <a:gd name="T52" fmla="*/ 2459 w 5448"/>
                <a:gd name="T53" fmla="*/ 2259 h 5480"/>
                <a:gd name="T54" fmla="*/ 2642 w 5448"/>
                <a:gd name="T55" fmla="*/ 2222 h 5480"/>
                <a:gd name="T56" fmla="*/ 2432 w 5448"/>
                <a:gd name="T57" fmla="*/ 2753 h 5480"/>
                <a:gd name="T58" fmla="*/ 2204 w 5448"/>
                <a:gd name="T59" fmla="*/ 2927 h 5480"/>
                <a:gd name="T60" fmla="*/ 2128 w 5448"/>
                <a:gd name="T61" fmla="*/ 3197 h 5480"/>
                <a:gd name="T62" fmla="*/ 2229 w 5448"/>
                <a:gd name="T63" fmla="*/ 3496 h 5480"/>
                <a:gd name="T64" fmla="*/ 2483 w 5448"/>
                <a:gd name="T65" fmla="*/ 3656 h 5480"/>
                <a:gd name="T66" fmla="*/ 2607 w 5448"/>
                <a:gd name="T67" fmla="*/ 4002 h 5480"/>
                <a:gd name="T68" fmla="*/ 2427 w 5448"/>
                <a:gd name="T69" fmla="*/ 4115 h 5480"/>
                <a:gd name="T70" fmla="*/ 2315 w 5448"/>
                <a:gd name="T71" fmla="*/ 4333 h 5480"/>
                <a:gd name="T72" fmla="*/ 2397 w 5448"/>
                <a:gd name="T73" fmla="*/ 4648 h 5480"/>
                <a:gd name="T74" fmla="*/ 2642 w 5448"/>
                <a:gd name="T75" fmla="*/ 5044 h 5480"/>
                <a:gd name="T76" fmla="*/ 2896 w 5448"/>
                <a:gd name="T77" fmla="*/ 4216 h 5480"/>
                <a:gd name="T78" fmla="*/ 3124 w 5448"/>
                <a:gd name="T79" fmla="*/ 4130 h 5480"/>
                <a:gd name="T80" fmla="*/ 3260 w 5448"/>
                <a:gd name="T81" fmla="*/ 3930 h 5480"/>
                <a:gd name="T82" fmla="*/ 3244 w 5448"/>
                <a:gd name="T83" fmla="*/ 3679 h 5480"/>
                <a:gd name="T84" fmla="*/ 3101 w 5448"/>
                <a:gd name="T85" fmla="*/ 3511 h 5480"/>
                <a:gd name="T86" fmla="*/ 2909 w 5448"/>
                <a:gd name="T87" fmla="*/ 3431 h 5480"/>
                <a:gd name="T88" fmla="*/ 2839 w 5448"/>
                <a:gd name="T89" fmla="*/ 2972 h 5480"/>
                <a:gd name="T90" fmla="*/ 3042 w 5448"/>
                <a:gd name="T91" fmla="*/ 2911 h 5480"/>
                <a:gd name="T92" fmla="*/ 3229 w 5448"/>
                <a:gd name="T93" fmla="*/ 2766 h 5480"/>
                <a:gd name="T94" fmla="*/ 3328 w 5448"/>
                <a:gd name="T95" fmla="*/ 2518 h 5480"/>
                <a:gd name="T96" fmla="*/ 3290 w 5448"/>
                <a:gd name="T97" fmla="*/ 2237 h 5480"/>
                <a:gd name="T98" fmla="*/ 3175 w 5448"/>
                <a:gd name="T99" fmla="*/ 2074 h 5480"/>
                <a:gd name="T100" fmla="*/ 2924 w 5448"/>
                <a:gd name="T101" fmla="*/ 1959 h 5480"/>
                <a:gd name="T102" fmla="*/ 2891 w 5448"/>
                <a:gd name="T103" fmla="*/ 1810 h 5480"/>
                <a:gd name="T104" fmla="*/ 3017 w 5448"/>
                <a:gd name="T105" fmla="*/ 1613 h 5480"/>
                <a:gd name="T106" fmla="*/ 2951 w 5448"/>
                <a:gd name="T107" fmla="*/ 1371 h 5480"/>
                <a:gd name="T108" fmla="*/ 2723 w 5448"/>
                <a:gd name="T109" fmla="*/ 1264 h 5480"/>
                <a:gd name="T110" fmla="*/ 5448 w 5448"/>
                <a:gd name="T111" fmla="*/ 2009 h 5480"/>
                <a:gd name="T112" fmla="*/ 3387 w 5448"/>
                <a:gd name="T113" fmla="*/ 5480 h 5480"/>
                <a:gd name="T114" fmla="*/ 1337 w 5448"/>
                <a:gd name="T115" fmla="*/ 2739 h 5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48" h="5480">
                  <a:moveTo>
                    <a:pt x="2642" y="4299"/>
                  </a:moveTo>
                  <a:lnTo>
                    <a:pt x="2642" y="4846"/>
                  </a:lnTo>
                  <a:lnTo>
                    <a:pt x="2602" y="4792"/>
                  </a:lnTo>
                  <a:lnTo>
                    <a:pt x="2572" y="4737"/>
                  </a:lnTo>
                  <a:lnTo>
                    <a:pt x="2552" y="4683"/>
                  </a:lnTo>
                  <a:lnTo>
                    <a:pt x="2540" y="4632"/>
                  </a:lnTo>
                  <a:lnTo>
                    <a:pt x="2535" y="4582"/>
                  </a:lnTo>
                  <a:lnTo>
                    <a:pt x="2535" y="4535"/>
                  </a:lnTo>
                  <a:lnTo>
                    <a:pt x="2540" y="4492"/>
                  </a:lnTo>
                  <a:lnTo>
                    <a:pt x="2547" y="4454"/>
                  </a:lnTo>
                  <a:lnTo>
                    <a:pt x="2557" y="4421"/>
                  </a:lnTo>
                  <a:lnTo>
                    <a:pt x="2568" y="4392"/>
                  </a:lnTo>
                  <a:lnTo>
                    <a:pt x="2578" y="4369"/>
                  </a:lnTo>
                  <a:lnTo>
                    <a:pt x="2587" y="4354"/>
                  </a:lnTo>
                  <a:lnTo>
                    <a:pt x="2610" y="4326"/>
                  </a:lnTo>
                  <a:lnTo>
                    <a:pt x="2642" y="4299"/>
                  </a:lnTo>
                  <a:close/>
                  <a:moveTo>
                    <a:pt x="2805" y="3687"/>
                  </a:moveTo>
                  <a:lnTo>
                    <a:pt x="2821" y="3689"/>
                  </a:lnTo>
                  <a:lnTo>
                    <a:pt x="2841" y="3692"/>
                  </a:lnTo>
                  <a:lnTo>
                    <a:pt x="2863" y="3697"/>
                  </a:lnTo>
                  <a:lnTo>
                    <a:pt x="2886" y="3706"/>
                  </a:lnTo>
                  <a:lnTo>
                    <a:pt x="2911" y="3714"/>
                  </a:lnTo>
                  <a:lnTo>
                    <a:pt x="2934" y="3726"/>
                  </a:lnTo>
                  <a:lnTo>
                    <a:pt x="2956" y="3740"/>
                  </a:lnTo>
                  <a:lnTo>
                    <a:pt x="2974" y="3759"/>
                  </a:lnTo>
                  <a:lnTo>
                    <a:pt x="2989" y="3779"/>
                  </a:lnTo>
                  <a:lnTo>
                    <a:pt x="2999" y="3804"/>
                  </a:lnTo>
                  <a:lnTo>
                    <a:pt x="3002" y="3830"/>
                  </a:lnTo>
                  <a:lnTo>
                    <a:pt x="2999" y="3857"/>
                  </a:lnTo>
                  <a:lnTo>
                    <a:pt x="2994" y="3877"/>
                  </a:lnTo>
                  <a:lnTo>
                    <a:pt x="2986" y="3890"/>
                  </a:lnTo>
                  <a:lnTo>
                    <a:pt x="2978" y="3900"/>
                  </a:lnTo>
                  <a:lnTo>
                    <a:pt x="2954" y="3917"/>
                  </a:lnTo>
                  <a:lnTo>
                    <a:pt x="2924" y="3932"/>
                  </a:lnTo>
                  <a:lnTo>
                    <a:pt x="2891" y="3940"/>
                  </a:lnTo>
                  <a:lnTo>
                    <a:pt x="2859" y="3947"/>
                  </a:lnTo>
                  <a:lnTo>
                    <a:pt x="2829" y="3952"/>
                  </a:lnTo>
                  <a:lnTo>
                    <a:pt x="2805" y="3952"/>
                  </a:lnTo>
                  <a:lnTo>
                    <a:pt x="2805" y="3687"/>
                  </a:lnTo>
                  <a:close/>
                  <a:moveTo>
                    <a:pt x="2642" y="2980"/>
                  </a:moveTo>
                  <a:lnTo>
                    <a:pt x="2642" y="3411"/>
                  </a:lnTo>
                  <a:lnTo>
                    <a:pt x="2600" y="3405"/>
                  </a:lnTo>
                  <a:lnTo>
                    <a:pt x="2560" y="3395"/>
                  </a:lnTo>
                  <a:lnTo>
                    <a:pt x="2520" y="3381"/>
                  </a:lnTo>
                  <a:lnTo>
                    <a:pt x="2485" y="3363"/>
                  </a:lnTo>
                  <a:lnTo>
                    <a:pt x="2454" y="3340"/>
                  </a:lnTo>
                  <a:lnTo>
                    <a:pt x="2442" y="3328"/>
                  </a:lnTo>
                  <a:lnTo>
                    <a:pt x="2429" y="3313"/>
                  </a:lnTo>
                  <a:lnTo>
                    <a:pt x="2417" y="3291"/>
                  </a:lnTo>
                  <a:lnTo>
                    <a:pt x="2409" y="3267"/>
                  </a:lnTo>
                  <a:lnTo>
                    <a:pt x="2402" y="3235"/>
                  </a:lnTo>
                  <a:lnTo>
                    <a:pt x="2399" y="3197"/>
                  </a:lnTo>
                  <a:lnTo>
                    <a:pt x="2400" y="3162"/>
                  </a:lnTo>
                  <a:lnTo>
                    <a:pt x="2405" y="3132"/>
                  </a:lnTo>
                  <a:lnTo>
                    <a:pt x="2414" y="3109"/>
                  </a:lnTo>
                  <a:lnTo>
                    <a:pt x="2422" y="3089"/>
                  </a:lnTo>
                  <a:lnTo>
                    <a:pt x="2434" y="3072"/>
                  </a:lnTo>
                  <a:lnTo>
                    <a:pt x="2444" y="3059"/>
                  </a:lnTo>
                  <a:lnTo>
                    <a:pt x="2454" y="3049"/>
                  </a:lnTo>
                  <a:lnTo>
                    <a:pt x="2485" y="3025"/>
                  </a:lnTo>
                  <a:lnTo>
                    <a:pt x="2522" y="3007"/>
                  </a:lnTo>
                  <a:lnTo>
                    <a:pt x="2562" y="2995"/>
                  </a:lnTo>
                  <a:lnTo>
                    <a:pt x="2602" y="2985"/>
                  </a:lnTo>
                  <a:lnTo>
                    <a:pt x="2642" y="2980"/>
                  </a:lnTo>
                  <a:close/>
                  <a:moveTo>
                    <a:pt x="2805" y="2217"/>
                  </a:moveTo>
                  <a:lnTo>
                    <a:pt x="2846" y="2220"/>
                  </a:lnTo>
                  <a:lnTo>
                    <a:pt x="2886" y="2229"/>
                  </a:lnTo>
                  <a:lnTo>
                    <a:pt x="2923" y="2239"/>
                  </a:lnTo>
                  <a:lnTo>
                    <a:pt x="2958" y="2254"/>
                  </a:lnTo>
                  <a:lnTo>
                    <a:pt x="2987" y="2272"/>
                  </a:lnTo>
                  <a:lnTo>
                    <a:pt x="2999" y="2282"/>
                  </a:lnTo>
                  <a:lnTo>
                    <a:pt x="3012" y="2294"/>
                  </a:lnTo>
                  <a:lnTo>
                    <a:pt x="3024" y="2309"/>
                  </a:lnTo>
                  <a:lnTo>
                    <a:pt x="3036" y="2329"/>
                  </a:lnTo>
                  <a:lnTo>
                    <a:pt x="3046" y="2352"/>
                  </a:lnTo>
                  <a:lnTo>
                    <a:pt x="3052" y="2380"/>
                  </a:lnTo>
                  <a:lnTo>
                    <a:pt x="3059" y="2413"/>
                  </a:lnTo>
                  <a:lnTo>
                    <a:pt x="3061" y="2453"/>
                  </a:lnTo>
                  <a:lnTo>
                    <a:pt x="3057" y="2498"/>
                  </a:lnTo>
                  <a:lnTo>
                    <a:pt x="3047" y="2536"/>
                  </a:lnTo>
                  <a:lnTo>
                    <a:pt x="3032" y="2571"/>
                  </a:lnTo>
                  <a:lnTo>
                    <a:pt x="3012" y="2600"/>
                  </a:lnTo>
                  <a:lnTo>
                    <a:pt x="2989" y="2625"/>
                  </a:lnTo>
                  <a:lnTo>
                    <a:pt x="2964" y="2645"/>
                  </a:lnTo>
                  <a:lnTo>
                    <a:pt x="2938" y="2661"/>
                  </a:lnTo>
                  <a:lnTo>
                    <a:pt x="2908" y="2674"/>
                  </a:lnTo>
                  <a:lnTo>
                    <a:pt x="2879" y="2686"/>
                  </a:lnTo>
                  <a:lnTo>
                    <a:pt x="2853" y="2694"/>
                  </a:lnTo>
                  <a:lnTo>
                    <a:pt x="2826" y="2699"/>
                  </a:lnTo>
                  <a:lnTo>
                    <a:pt x="2805" y="2704"/>
                  </a:lnTo>
                  <a:lnTo>
                    <a:pt x="2805" y="2217"/>
                  </a:lnTo>
                  <a:close/>
                  <a:moveTo>
                    <a:pt x="2510" y="2039"/>
                  </a:moveTo>
                  <a:lnTo>
                    <a:pt x="2528" y="2043"/>
                  </a:lnTo>
                  <a:lnTo>
                    <a:pt x="2543" y="2052"/>
                  </a:lnTo>
                  <a:lnTo>
                    <a:pt x="2552" y="2067"/>
                  </a:lnTo>
                  <a:lnTo>
                    <a:pt x="2555" y="2084"/>
                  </a:lnTo>
                  <a:lnTo>
                    <a:pt x="2552" y="2102"/>
                  </a:lnTo>
                  <a:lnTo>
                    <a:pt x="2543" y="2117"/>
                  </a:lnTo>
                  <a:lnTo>
                    <a:pt x="2528" y="2126"/>
                  </a:lnTo>
                  <a:lnTo>
                    <a:pt x="2510" y="2129"/>
                  </a:lnTo>
                  <a:lnTo>
                    <a:pt x="2493" y="2126"/>
                  </a:lnTo>
                  <a:lnTo>
                    <a:pt x="2478" y="2117"/>
                  </a:lnTo>
                  <a:lnTo>
                    <a:pt x="2469" y="2102"/>
                  </a:lnTo>
                  <a:lnTo>
                    <a:pt x="2465" y="2084"/>
                  </a:lnTo>
                  <a:lnTo>
                    <a:pt x="2469" y="2067"/>
                  </a:lnTo>
                  <a:lnTo>
                    <a:pt x="2478" y="2052"/>
                  </a:lnTo>
                  <a:lnTo>
                    <a:pt x="2493" y="2043"/>
                  </a:lnTo>
                  <a:lnTo>
                    <a:pt x="2510" y="2039"/>
                  </a:lnTo>
                  <a:close/>
                  <a:moveTo>
                    <a:pt x="2723" y="1264"/>
                  </a:moveTo>
                  <a:lnTo>
                    <a:pt x="2668" y="1269"/>
                  </a:lnTo>
                  <a:lnTo>
                    <a:pt x="2618" y="1283"/>
                  </a:lnTo>
                  <a:lnTo>
                    <a:pt x="2572" y="1304"/>
                  </a:lnTo>
                  <a:lnTo>
                    <a:pt x="2530" y="1334"/>
                  </a:lnTo>
                  <a:lnTo>
                    <a:pt x="2493" y="1371"/>
                  </a:lnTo>
                  <a:lnTo>
                    <a:pt x="2464" y="1412"/>
                  </a:lnTo>
                  <a:lnTo>
                    <a:pt x="2442" y="1459"/>
                  </a:lnTo>
                  <a:lnTo>
                    <a:pt x="2429" y="1509"/>
                  </a:lnTo>
                  <a:lnTo>
                    <a:pt x="2424" y="1562"/>
                  </a:lnTo>
                  <a:lnTo>
                    <a:pt x="2427" y="1613"/>
                  </a:lnTo>
                  <a:lnTo>
                    <a:pt x="2440" y="1660"/>
                  </a:lnTo>
                  <a:lnTo>
                    <a:pt x="2459" y="1705"/>
                  </a:lnTo>
                  <a:lnTo>
                    <a:pt x="2485" y="1745"/>
                  </a:lnTo>
                  <a:lnTo>
                    <a:pt x="2517" y="1780"/>
                  </a:lnTo>
                  <a:lnTo>
                    <a:pt x="2555" y="1810"/>
                  </a:lnTo>
                  <a:lnTo>
                    <a:pt x="2597" y="1833"/>
                  </a:lnTo>
                  <a:lnTo>
                    <a:pt x="2642" y="1850"/>
                  </a:lnTo>
                  <a:lnTo>
                    <a:pt x="2642" y="1949"/>
                  </a:lnTo>
                  <a:lnTo>
                    <a:pt x="2587" y="1956"/>
                  </a:lnTo>
                  <a:lnTo>
                    <a:pt x="2535" y="1963"/>
                  </a:lnTo>
                  <a:lnTo>
                    <a:pt x="2490" y="1971"/>
                  </a:lnTo>
                  <a:lnTo>
                    <a:pt x="2450" y="1981"/>
                  </a:lnTo>
                  <a:lnTo>
                    <a:pt x="2419" y="1988"/>
                  </a:lnTo>
                  <a:lnTo>
                    <a:pt x="2395" y="1994"/>
                  </a:lnTo>
                  <a:lnTo>
                    <a:pt x="2380" y="1999"/>
                  </a:lnTo>
                  <a:lnTo>
                    <a:pt x="2459" y="2259"/>
                  </a:lnTo>
                  <a:lnTo>
                    <a:pt x="2483" y="2250"/>
                  </a:lnTo>
                  <a:lnTo>
                    <a:pt x="2515" y="2244"/>
                  </a:lnTo>
                  <a:lnTo>
                    <a:pt x="2553" y="2235"/>
                  </a:lnTo>
                  <a:lnTo>
                    <a:pt x="2597" y="2229"/>
                  </a:lnTo>
                  <a:lnTo>
                    <a:pt x="2642" y="2222"/>
                  </a:lnTo>
                  <a:lnTo>
                    <a:pt x="2642" y="2708"/>
                  </a:lnTo>
                  <a:lnTo>
                    <a:pt x="2593" y="2713"/>
                  </a:lnTo>
                  <a:lnTo>
                    <a:pt x="2540" y="2721"/>
                  </a:lnTo>
                  <a:lnTo>
                    <a:pt x="2487" y="2734"/>
                  </a:lnTo>
                  <a:lnTo>
                    <a:pt x="2432" y="2753"/>
                  </a:lnTo>
                  <a:lnTo>
                    <a:pt x="2377" y="2776"/>
                  </a:lnTo>
                  <a:lnTo>
                    <a:pt x="2324" y="2808"/>
                  </a:lnTo>
                  <a:lnTo>
                    <a:pt x="2274" y="2846"/>
                  </a:lnTo>
                  <a:lnTo>
                    <a:pt x="2236" y="2884"/>
                  </a:lnTo>
                  <a:lnTo>
                    <a:pt x="2204" y="2927"/>
                  </a:lnTo>
                  <a:lnTo>
                    <a:pt x="2176" y="2974"/>
                  </a:lnTo>
                  <a:lnTo>
                    <a:pt x="2156" y="3025"/>
                  </a:lnTo>
                  <a:lnTo>
                    <a:pt x="2141" y="3079"/>
                  </a:lnTo>
                  <a:lnTo>
                    <a:pt x="2131" y="3137"/>
                  </a:lnTo>
                  <a:lnTo>
                    <a:pt x="2128" y="3197"/>
                  </a:lnTo>
                  <a:lnTo>
                    <a:pt x="2132" y="3265"/>
                  </a:lnTo>
                  <a:lnTo>
                    <a:pt x="2144" y="3330"/>
                  </a:lnTo>
                  <a:lnTo>
                    <a:pt x="2164" y="3390"/>
                  </a:lnTo>
                  <a:lnTo>
                    <a:pt x="2192" y="3446"/>
                  </a:lnTo>
                  <a:lnTo>
                    <a:pt x="2229" y="3496"/>
                  </a:lnTo>
                  <a:lnTo>
                    <a:pt x="2272" y="3543"/>
                  </a:lnTo>
                  <a:lnTo>
                    <a:pt x="2322" y="3581"/>
                  </a:lnTo>
                  <a:lnTo>
                    <a:pt x="2374" y="3611"/>
                  </a:lnTo>
                  <a:lnTo>
                    <a:pt x="2429" y="3636"/>
                  </a:lnTo>
                  <a:lnTo>
                    <a:pt x="2483" y="3656"/>
                  </a:lnTo>
                  <a:lnTo>
                    <a:pt x="2538" y="3669"/>
                  </a:lnTo>
                  <a:lnTo>
                    <a:pt x="2592" y="3679"/>
                  </a:lnTo>
                  <a:lnTo>
                    <a:pt x="2642" y="3684"/>
                  </a:lnTo>
                  <a:lnTo>
                    <a:pt x="2642" y="3988"/>
                  </a:lnTo>
                  <a:lnTo>
                    <a:pt x="2607" y="4002"/>
                  </a:lnTo>
                  <a:lnTo>
                    <a:pt x="2570" y="4018"/>
                  </a:lnTo>
                  <a:lnTo>
                    <a:pt x="2533" y="4036"/>
                  </a:lnTo>
                  <a:lnTo>
                    <a:pt x="2497" y="4060"/>
                  </a:lnTo>
                  <a:lnTo>
                    <a:pt x="2460" y="4086"/>
                  </a:lnTo>
                  <a:lnTo>
                    <a:pt x="2427" y="4115"/>
                  </a:lnTo>
                  <a:lnTo>
                    <a:pt x="2397" y="4148"/>
                  </a:lnTo>
                  <a:lnTo>
                    <a:pt x="2369" y="4186"/>
                  </a:lnTo>
                  <a:lnTo>
                    <a:pt x="2345" y="4228"/>
                  </a:lnTo>
                  <a:lnTo>
                    <a:pt x="2327" y="4274"/>
                  </a:lnTo>
                  <a:lnTo>
                    <a:pt x="2315" y="4333"/>
                  </a:lnTo>
                  <a:lnTo>
                    <a:pt x="2312" y="4392"/>
                  </a:lnTo>
                  <a:lnTo>
                    <a:pt x="2319" y="4454"/>
                  </a:lnTo>
                  <a:lnTo>
                    <a:pt x="2335" y="4517"/>
                  </a:lnTo>
                  <a:lnTo>
                    <a:pt x="2362" y="4582"/>
                  </a:lnTo>
                  <a:lnTo>
                    <a:pt x="2397" y="4648"/>
                  </a:lnTo>
                  <a:lnTo>
                    <a:pt x="2444" y="4717"/>
                  </a:lnTo>
                  <a:lnTo>
                    <a:pt x="2500" y="4788"/>
                  </a:lnTo>
                  <a:lnTo>
                    <a:pt x="2565" y="4860"/>
                  </a:lnTo>
                  <a:lnTo>
                    <a:pt x="2642" y="4935"/>
                  </a:lnTo>
                  <a:lnTo>
                    <a:pt x="2642" y="5044"/>
                  </a:lnTo>
                  <a:lnTo>
                    <a:pt x="2805" y="5044"/>
                  </a:lnTo>
                  <a:lnTo>
                    <a:pt x="2805" y="4223"/>
                  </a:lnTo>
                  <a:lnTo>
                    <a:pt x="2828" y="4223"/>
                  </a:lnTo>
                  <a:lnTo>
                    <a:pt x="2859" y="4221"/>
                  </a:lnTo>
                  <a:lnTo>
                    <a:pt x="2896" y="4216"/>
                  </a:lnTo>
                  <a:lnTo>
                    <a:pt x="2939" y="4208"/>
                  </a:lnTo>
                  <a:lnTo>
                    <a:pt x="2984" y="4196"/>
                  </a:lnTo>
                  <a:lnTo>
                    <a:pt x="3031" y="4180"/>
                  </a:lnTo>
                  <a:lnTo>
                    <a:pt x="3077" y="4158"/>
                  </a:lnTo>
                  <a:lnTo>
                    <a:pt x="3124" y="4130"/>
                  </a:lnTo>
                  <a:lnTo>
                    <a:pt x="3165" y="4095"/>
                  </a:lnTo>
                  <a:lnTo>
                    <a:pt x="3197" y="4060"/>
                  </a:lnTo>
                  <a:lnTo>
                    <a:pt x="3225" y="4020"/>
                  </a:lnTo>
                  <a:lnTo>
                    <a:pt x="3245" y="3977"/>
                  </a:lnTo>
                  <a:lnTo>
                    <a:pt x="3260" y="3930"/>
                  </a:lnTo>
                  <a:lnTo>
                    <a:pt x="3270" y="3882"/>
                  </a:lnTo>
                  <a:lnTo>
                    <a:pt x="3274" y="3830"/>
                  </a:lnTo>
                  <a:lnTo>
                    <a:pt x="3270" y="3775"/>
                  </a:lnTo>
                  <a:lnTo>
                    <a:pt x="3260" y="3726"/>
                  </a:lnTo>
                  <a:lnTo>
                    <a:pt x="3244" y="3679"/>
                  </a:lnTo>
                  <a:lnTo>
                    <a:pt x="3224" y="3637"/>
                  </a:lnTo>
                  <a:lnTo>
                    <a:pt x="3197" y="3599"/>
                  </a:lnTo>
                  <a:lnTo>
                    <a:pt x="3169" y="3566"/>
                  </a:lnTo>
                  <a:lnTo>
                    <a:pt x="3136" y="3536"/>
                  </a:lnTo>
                  <a:lnTo>
                    <a:pt x="3101" y="3511"/>
                  </a:lnTo>
                  <a:lnTo>
                    <a:pt x="3064" y="3488"/>
                  </a:lnTo>
                  <a:lnTo>
                    <a:pt x="3026" y="3469"/>
                  </a:lnTo>
                  <a:lnTo>
                    <a:pt x="2986" y="3453"/>
                  </a:lnTo>
                  <a:lnTo>
                    <a:pt x="2948" y="3441"/>
                  </a:lnTo>
                  <a:lnTo>
                    <a:pt x="2909" y="3431"/>
                  </a:lnTo>
                  <a:lnTo>
                    <a:pt x="2871" y="3423"/>
                  </a:lnTo>
                  <a:lnTo>
                    <a:pt x="2836" y="3418"/>
                  </a:lnTo>
                  <a:lnTo>
                    <a:pt x="2805" y="3415"/>
                  </a:lnTo>
                  <a:lnTo>
                    <a:pt x="2805" y="2977"/>
                  </a:lnTo>
                  <a:lnTo>
                    <a:pt x="2839" y="2972"/>
                  </a:lnTo>
                  <a:lnTo>
                    <a:pt x="2878" y="2965"/>
                  </a:lnTo>
                  <a:lnTo>
                    <a:pt x="2918" y="2956"/>
                  </a:lnTo>
                  <a:lnTo>
                    <a:pt x="2959" y="2944"/>
                  </a:lnTo>
                  <a:lnTo>
                    <a:pt x="3001" y="2929"/>
                  </a:lnTo>
                  <a:lnTo>
                    <a:pt x="3042" y="2911"/>
                  </a:lnTo>
                  <a:lnTo>
                    <a:pt x="3082" y="2889"/>
                  </a:lnTo>
                  <a:lnTo>
                    <a:pt x="3122" y="2864"/>
                  </a:lnTo>
                  <a:lnTo>
                    <a:pt x="3160" y="2836"/>
                  </a:lnTo>
                  <a:lnTo>
                    <a:pt x="3195" y="2803"/>
                  </a:lnTo>
                  <a:lnTo>
                    <a:pt x="3229" y="2766"/>
                  </a:lnTo>
                  <a:lnTo>
                    <a:pt x="3257" y="2726"/>
                  </a:lnTo>
                  <a:lnTo>
                    <a:pt x="3282" y="2681"/>
                  </a:lnTo>
                  <a:lnTo>
                    <a:pt x="3304" y="2631"/>
                  </a:lnTo>
                  <a:lnTo>
                    <a:pt x="3319" y="2576"/>
                  </a:lnTo>
                  <a:lnTo>
                    <a:pt x="3328" y="2518"/>
                  </a:lnTo>
                  <a:lnTo>
                    <a:pt x="3332" y="2453"/>
                  </a:lnTo>
                  <a:lnTo>
                    <a:pt x="3328" y="2392"/>
                  </a:lnTo>
                  <a:lnTo>
                    <a:pt x="3320" y="2334"/>
                  </a:lnTo>
                  <a:lnTo>
                    <a:pt x="3307" y="2282"/>
                  </a:lnTo>
                  <a:lnTo>
                    <a:pt x="3290" y="2237"/>
                  </a:lnTo>
                  <a:lnTo>
                    <a:pt x="3272" y="2196"/>
                  </a:lnTo>
                  <a:lnTo>
                    <a:pt x="3249" y="2159"/>
                  </a:lnTo>
                  <a:lnTo>
                    <a:pt x="3225" y="2126"/>
                  </a:lnTo>
                  <a:lnTo>
                    <a:pt x="3200" y="2099"/>
                  </a:lnTo>
                  <a:lnTo>
                    <a:pt x="3175" y="2074"/>
                  </a:lnTo>
                  <a:lnTo>
                    <a:pt x="3149" y="2054"/>
                  </a:lnTo>
                  <a:lnTo>
                    <a:pt x="3097" y="2021"/>
                  </a:lnTo>
                  <a:lnTo>
                    <a:pt x="3042" y="1994"/>
                  </a:lnTo>
                  <a:lnTo>
                    <a:pt x="2984" y="1974"/>
                  </a:lnTo>
                  <a:lnTo>
                    <a:pt x="2924" y="1959"/>
                  </a:lnTo>
                  <a:lnTo>
                    <a:pt x="2864" y="1951"/>
                  </a:lnTo>
                  <a:lnTo>
                    <a:pt x="2805" y="1946"/>
                  </a:lnTo>
                  <a:lnTo>
                    <a:pt x="2805" y="1850"/>
                  </a:lnTo>
                  <a:lnTo>
                    <a:pt x="2849" y="1833"/>
                  </a:lnTo>
                  <a:lnTo>
                    <a:pt x="2891" y="1810"/>
                  </a:lnTo>
                  <a:lnTo>
                    <a:pt x="2928" y="1780"/>
                  </a:lnTo>
                  <a:lnTo>
                    <a:pt x="2959" y="1745"/>
                  </a:lnTo>
                  <a:lnTo>
                    <a:pt x="2986" y="1705"/>
                  </a:lnTo>
                  <a:lnTo>
                    <a:pt x="3006" y="1660"/>
                  </a:lnTo>
                  <a:lnTo>
                    <a:pt x="3017" y="1613"/>
                  </a:lnTo>
                  <a:lnTo>
                    <a:pt x="3022" y="1562"/>
                  </a:lnTo>
                  <a:lnTo>
                    <a:pt x="3017" y="1509"/>
                  </a:lnTo>
                  <a:lnTo>
                    <a:pt x="3002" y="1459"/>
                  </a:lnTo>
                  <a:lnTo>
                    <a:pt x="2981" y="1412"/>
                  </a:lnTo>
                  <a:lnTo>
                    <a:pt x="2951" y="1371"/>
                  </a:lnTo>
                  <a:lnTo>
                    <a:pt x="2916" y="1334"/>
                  </a:lnTo>
                  <a:lnTo>
                    <a:pt x="2873" y="1304"/>
                  </a:lnTo>
                  <a:lnTo>
                    <a:pt x="2826" y="1283"/>
                  </a:lnTo>
                  <a:lnTo>
                    <a:pt x="2776" y="1269"/>
                  </a:lnTo>
                  <a:lnTo>
                    <a:pt x="2723" y="1264"/>
                  </a:lnTo>
                  <a:close/>
                  <a:moveTo>
                    <a:pt x="2059" y="0"/>
                  </a:moveTo>
                  <a:lnTo>
                    <a:pt x="3387" y="0"/>
                  </a:lnTo>
                  <a:lnTo>
                    <a:pt x="3387" y="1622"/>
                  </a:lnTo>
                  <a:lnTo>
                    <a:pt x="4811" y="845"/>
                  </a:lnTo>
                  <a:lnTo>
                    <a:pt x="5448" y="2009"/>
                  </a:lnTo>
                  <a:lnTo>
                    <a:pt x="4109" y="2739"/>
                  </a:lnTo>
                  <a:lnTo>
                    <a:pt x="5448" y="3471"/>
                  </a:lnTo>
                  <a:lnTo>
                    <a:pt x="4811" y="4635"/>
                  </a:lnTo>
                  <a:lnTo>
                    <a:pt x="3387" y="3859"/>
                  </a:lnTo>
                  <a:lnTo>
                    <a:pt x="3387" y="5480"/>
                  </a:lnTo>
                  <a:lnTo>
                    <a:pt x="2059" y="5480"/>
                  </a:lnTo>
                  <a:lnTo>
                    <a:pt x="2059" y="3859"/>
                  </a:lnTo>
                  <a:lnTo>
                    <a:pt x="635" y="4635"/>
                  </a:lnTo>
                  <a:lnTo>
                    <a:pt x="0" y="3471"/>
                  </a:lnTo>
                  <a:lnTo>
                    <a:pt x="1337" y="2739"/>
                  </a:lnTo>
                  <a:lnTo>
                    <a:pt x="0" y="2009"/>
                  </a:lnTo>
                  <a:lnTo>
                    <a:pt x="635" y="845"/>
                  </a:lnTo>
                  <a:lnTo>
                    <a:pt x="2059" y="1622"/>
                  </a:lnTo>
                  <a:lnTo>
                    <a:pt x="2059" y="0"/>
                  </a:lnTo>
                  <a:close/>
                </a:path>
              </a:pathLst>
            </a:custGeom>
            <a:solidFill>
              <a:srgbClr val="20465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en-US" sz="1333" dirty="0">
                <a:solidFill>
                  <a:srgbClr val="000000"/>
                </a:solidFill>
                <a:latin typeface="Open Sans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D7509FD-0189-914D-9020-2655D78405E0}"/>
              </a:ext>
            </a:extLst>
          </p:cNvPr>
          <p:cNvGrpSpPr/>
          <p:nvPr/>
        </p:nvGrpSpPr>
        <p:grpSpPr>
          <a:xfrm>
            <a:off x="7664472" y="5958154"/>
            <a:ext cx="2142349" cy="398503"/>
            <a:chOff x="5441554" y="4646008"/>
            <a:chExt cx="1606762" cy="29887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5C41070-FC54-4E61-837E-E7B61FB053C4}"/>
                </a:ext>
              </a:extLst>
            </p:cNvPr>
            <p:cNvSpPr txBox="1"/>
            <p:nvPr/>
          </p:nvSpPr>
          <p:spPr>
            <a:xfrm>
              <a:off x="5686486" y="4651978"/>
              <a:ext cx="136183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>
                <a:defRPr/>
              </a:pPr>
              <a:r>
                <a:rPr lang="en-US" sz="1600" b="1" dirty="0">
                  <a:solidFill>
                    <a:srgbClr val="000000"/>
                  </a:solidFill>
                  <a:latin typeface="Open Sans"/>
                  <a:cs typeface="Arial" panose="020B0604020202020204" pitchFamily="34" charset="0"/>
                </a:rPr>
                <a:t>Public Health</a:t>
              </a:r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3810099F-E90B-43C8-ABAF-D2D7EB62065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441554" y="4646008"/>
              <a:ext cx="360513" cy="298877"/>
            </a:xfrm>
            <a:custGeom>
              <a:avLst/>
              <a:gdLst>
                <a:gd name="T0" fmla="*/ 630 w 676"/>
                <a:gd name="T1" fmla="*/ 155 h 627"/>
                <a:gd name="T2" fmla="*/ 520 w 676"/>
                <a:gd name="T3" fmla="*/ 160 h 627"/>
                <a:gd name="T4" fmla="*/ 378 w 676"/>
                <a:gd name="T5" fmla="*/ 135 h 627"/>
                <a:gd name="T6" fmla="*/ 299 w 676"/>
                <a:gd name="T7" fmla="*/ 128 h 627"/>
                <a:gd name="T8" fmla="*/ 153 w 676"/>
                <a:gd name="T9" fmla="*/ 171 h 627"/>
                <a:gd name="T10" fmla="*/ 45 w 676"/>
                <a:gd name="T11" fmla="*/ 166 h 627"/>
                <a:gd name="T12" fmla="*/ 0 w 676"/>
                <a:gd name="T13" fmla="*/ 349 h 627"/>
                <a:gd name="T14" fmla="*/ 30 w 676"/>
                <a:gd name="T15" fmla="*/ 349 h 627"/>
                <a:gd name="T16" fmla="*/ 50 w 676"/>
                <a:gd name="T17" fmla="*/ 211 h 627"/>
                <a:gd name="T18" fmla="*/ 81 w 676"/>
                <a:gd name="T19" fmla="*/ 581 h 627"/>
                <a:gd name="T20" fmla="*/ 131 w 676"/>
                <a:gd name="T21" fmla="*/ 541 h 627"/>
                <a:gd name="T22" fmla="*/ 150 w 676"/>
                <a:gd name="T23" fmla="*/ 211 h 627"/>
                <a:gd name="T24" fmla="*/ 165 w 676"/>
                <a:gd name="T25" fmla="*/ 370 h 627"/>
                <a:gd name="T26" fmla="*/ 179 w 676"/>
                <a:gd name="T27" fmla="*/ 187 h 627"/>
                <a:gd name="T28" fmla="*/ 198 w 676"/>
                <a:gd name="T29" fmla="*/ 579 h 627"/>
                <a:gd name="T30" fmla="*/ 271 w 676"/>
                <a:gd name="T31" fmla="*/ 627 h 627"/>
                <a:gd name="T32" fmla="*/ 304 w 676"/>
                <a:gd name="T33" fmla="*/ 187 h 627"/>
                <a:gd name="T34" fmla="*/ 323 w 676"/>
                <a:gd name="T35" fmla="*/ 347 h 627"/>
                <a:gd name="T36" fmla="*/ 350 w 676"/>
                <a:gd name="T37" fmla="*/ 348 h 627"/>
                <a:gd name="T38" fmla="*/ 369 w 676"/>
                <a:gd name="T39" fmla="*/ 196 h 627"/>
                <a:gd name="T40" fmla="*/ 408 w 676"/>
                <a:gd name="T41" fmla="*/ 623 h 627"/>
                <a:gd name="T42" fmla="*/ 479 w 676"/>
                <a:gd name="T43" fmla="*/ 568 h 627"/>
                <a:gd name="T44" fmla="*/ 498 w 676"/>
                <a:gd name="T45" fmla="*/ 196 h 627"/>
                <a:gd name="T46" fmla="*/ 511 w 676"/>
                <a:gd name="T47" fmla="*/ 370 h 627"/>
                <a:gd name="T48" fmla="*/ 528 w 676"/>
                <a:gd name="T49" fmla="*/ 211 h 627"/>
                <a:gd name="T50" fmla="*/ 546 w 676"/>
                <a:gd name="T51" fmla="*/ 529 h 627"/>
                <a:gd name="T52" fmla="*/ 604 w 676"/>
                <a:gd name="T53" fmla="*/ 570 h 627"/>
                <a:gd name="T54" fmla="*/ 628 w 676"/>
                <a:gd name="T55" fmla="*/ 211 h 627"/>
                <a:gd name="T56" fmla="*/ 647 w 676"/>
                <a:gd name="T57" fmla="*/ 352 h 627"/>
                <a:gd name="T58" fmla="*/ 676 w 676"/>
                <a:gd name="T59" fmla="*/ 353 h 627"/>
                <a:gd name="T60" fmla="*/ 630 w 676"/>
                <a:gd name="T61" fmla="*/ 155 h 627"/>
                <a:gd name="T62" fmla="*/ 584 w 676"/>
                <a:gd name="T63" fmla="*/ 135 h 627"/>
                <a:gd name="T64" fmla="*/ 584 w 676"/>
                <a:gd name="T65" fmla="*/ 52 h 627"/>
                <a:gd name="T66" fmla="*/ 584 w 676"/>
                <a:gd name="T67" fmla="*/ 135 h 627"/>
                <a:gd name="T68" fmla="*/ 88 w 676"/>
                <a:gd name="T69" fmla="*/ 147 h 627"/>
                <a:gd name="T70" fmla="*/ 88 w 676"/>
                <a:gd name="T71" fmla="*/ 64 h 627"/>
                <a:gd name="T72" fmla="*/ 88 w 676"/>
                <a:gd name="T73" fmla="*/ 147 h 627"/>
                <a:gd name="T74" fmla="*/ 423 w 676"/>
                <a:gd name="T75" fmla="*/ 115 h 627"/>
                <a:gd name="T76" fmla="*/ 423 w 676"/>
                <a:gd name="T77" fmla="*/ 15 h 627"/>
                <a:gd name="T78" fmla="*/ 423 w 676"/>
                <a:gd name="T79" fmla="*/ 115 h 627"/>
                <a:gd name="T80" fmla="*/ 250 w 676"/>
                <a:gd name="T81" fmla="*/ 100 h 627"/>
                <a:gd name="T82" fmla="*/ 250 w 676"/>
                <a:gd name="T83" fmla="*/ 0 h 627"/>
                <a:gd name="T84" fmla="*/ 250 w 676"/>
                <a:gd name="T85" fmla="*/ 10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76" h="627">
                  <a:moveTo>
                    <a:pt x="630" y="155"/>
                  </a:moveTo>
                  <a:lnTo>
                    <a:pt x="630" y="155"/>
                  </a:lnTo>
                  <a:lnTo>
                    <a:pt x="538" y="155"/>
                  </a:lnTo>
                  <a:cubicBezTo>
                    <a:pt x="532" y="155"/>
                    <a:pt x="525" y="157"/>
                    <a:pt x="520" y="160"/>
                  </a:cubicBezTo>
                  <a:cubicBezTo>
                    <a:pt x="510" y="141"/>
                    <a:pt x="492" y="135"/>
                    <a:pt x="472" y="135"/>
                  </a:cubicBezTo>
                  <a:lnTo>
                    <a:pt x="378" y="135"/>
                  </a:lnTo>
                  <a:cubicBezTo>
                    <a:pt x="362" y="135"/>
                    <a:pt x="348" y="135"/>
                    <a:pt x="338" y="148"/>
                  </a:cubicBezTo>
                  <a:cubicBezTo>
                    <a:pt x="328" y="135"/>
                    <a:pt x="314" y="128"/>
                    <a:pt x="299" y="128"/>
                  </a:cubicBezTo>
                  <a:lnTo>
                    <a:pt x="204" y="128"/>
                  </a:lnTo>
                  <a:cubicBezTo>
                    <a:pt x="180" y="128"/>
                    <a:pt x="160" y="146"/>
                    <a:pt x="153" y="171"/>
                  </a:cubicBezTo>
                  <a:cubicBezTo>
                    <a:pt x="147" y="168"/>
                    <a:pt x="130" y="166"/>
                    <a:pt x="124" y="166"/>
                  </a:cubicBezTo>
                  <a:lnTo>
                    <a:pt x="45" y="166"/>
                  </a:lnTo>
                  <a:cubicBezTo>
                    <a:pt x="20" y="166"/>
                    <a:pt x="0" y="190"/>
                    <a:pt x="0" y="220"/>
                  </a:cubicBezTo>
                  <a:lnTo>
                    <a:pt x="0" y="349"/>
                  </a:lnTo>
                  <a:cubicBezTo>
                    <a:pt x="0" y="359"/>
                    <a:pt x="2" y="369"/>
                    <a:pt x="15" y="369"/>
                  </a:cubicBezTo>
                  <a:cubicBezTo>
                    <a:pt x="28" y="369"/>
                    <a:pt x="30" y="359"/>
                    <a:pt x="30" y="349"/>
                  </a:cubicBezTo>
                  <a:cubicBezTo>
                    <a:pt x="30" y="337"/>
                    <a:pt x="31" y="211"/>
                    <a:pt x="31" y="211"/>
                  </a:cubicBezTo>
                  <a:lnTo>
                    <a:pt x="50" y="211"/>
                  </a:lnTo>
                  <a:cubicBezTo>
                    <a:pt x="50" y="211"/>
                    <a:pt x="49" y="530"/>
                    <a:pt x="49" y="546"/>
                  </a:cubicBezTo>
                  <a:cubicBezTo>
                    <a:pt x="50" y="580"/>
                    <a:pt x="69" y="581"/>
                    <a:pt x="81" y="581"/>
                  </a:cubicBezTo>
                  <a:lnTo>
                    <a:pt x="101" y="581"/>
                  </a:lnTo>
                  <a:cubicBezTo>
                    <a:pt x="112" y="581"/>
                    <a:pt x="129" y="580"/>
                    <a:pt x="131" y="541"/>
                  </a:cubicBezTo>
                  <a:cubicBezTo>
                    <a:pt x="131" y="524"/>
                    <a:pt x="131" y="211"/>
                    <a:pt x="131" y="211"/>
                  </a:cubicBezTo>
                  <a:lnTo>
                    <a:pt x="150" y="211"/>
                  </a:lnTo>
                  <a:lnTo>
                    <a:pt x="150" y="353"/>
                  </a:lnTo>
                  <a:cubicBezTo>
                    <a:pt x="150" y="367"/>
                    <a:pt x="155" y="370"/>
                    <a:pt x="165" y="370"/>
                  </a:cubicBezTo>
                  <a:cubicBezTo>
                    <a:pt x="175" y="370"/>
                    <a:pt x="180" y="363"/>
                    <a:pt x="180" y="351"/>
                  </a:cubicBezTo>
                  <a:cubicBezTo>
                    <a:pt x="180" y="344"/>
                    <a:pt x="179" y="187"/>
                    <a:pt x="179" y="187"/>
                  </a:cubicBezTo>
                  <a:lnTo>
                    <a:pt x="198" y="187"/>
                  </a:lnTo>
                  <a:cubicBezTo>
                    <a:pt x="198" y="187"/>
                    <a:pt x="198" y="555"/>
                    <a:pt x="198" y="579"/>
                  </a:cubicBezTo>
                  <a:cubicBezTo>
                    <a:pt x="199" y="620"/>
                    <a:pt x="221" y="627"/>
                    <a:pt x="235" y="627"/>
                  </a:cubicBezTo>
                  <a:lnTo>
                    <a:pt x="271" y="627"/>
                  </a:lnTo>
                  <a:cubicBezTo>
                    <a:pt x="285" y="627"/>
                    <a:pt x="303" y="620"/>
                    <a:pt x="305" y="573"/>
                  </a:cubicBezTo>
                  <a:cubicBezTo>
                    <a:pt x="306" y="554"/>
                    <a:pt x="304" y="187"/>
                    <a:pt x="304" y="187"/>
                  </a:cubicBezTo>
                  <a:lnTo>
                    <a:pt x="323" y="187"/>
                  </a:lnTo>
                  <a:lnTo>
                    <a:pt x="323" y="347"/>
                  </a:lnTo>
                  <a:cubicBezTo>
                    <a:pt x="323" y="363"/>
                    <a:pt x="325" y="369"/>
                    <a:pt x="338" y="369"/>
                  </a:cubicBezTo>
                  <a:cubicBezTo>
                    <a:pt x="348" y="369"/>
                    <a:pt x="350" y="362"/>
                    <a:pt x="350" y="348"/>
                  </a:cubicBezTo>
                  <a:cubicBezTo>
                    <a:pt x="350" y="338"/>
                    <a:pt x="351" y="196"/>
                    <a:pt x="351" y="196"/>
                  </a:cubicBezTo>
                  <a:lnTo>
                    <a:pt x="369" y="196"/>
                  </a:lnTo>
                  <a:cubicBezTo>
                    <a:pt x="369" y="196"/>
                    <a:pt x="370" y="551"/>
                    <a:pt x="370" y="575"/>
                  </a:cubicBezTo>
                  <a:cubicBezTo>
                    <a:pt x="371" y="615"/>
                    <a:pt x="395" y="623"/>
                    <a:pt x="408" y="623"/>
                  </a:cubicBezTo>
                  <a:lnTo>
                    <a:pt x="445" y="623"/>
                  </a:lnTo>
                  <a:cubicBezTo>
                    <a:pt x="458" y="623"/>
                    <a:pt x="477" y="615"/>
                    <a:pt x="479" y="568"/>
                  </a:cubicBezTo>
                  <a:cubicBezTo>
                    <a:pt x="480" y="546"/>
                    <a:pt x="479" y="196"/>
                    <a:pt x="479" y="196"/>
                  </a:cubicBezTo>
                  <a:lnTo>
                    <a:pt x="498" y="196"/>
                  </a:lnTo>
                  <a:cubicBezTo>
                    <a:pt x="498" y="196"/>
                    <a:pt x="498" y="333"/>
                    <a:pt x="498" y="348"/>
                  </a:cubicBezTo>
                  <a:cubicBezTo>
                    <a:pt x="498" y="360"/>
                    <a:pt x="501" y="370"/>
                    <a:pt x="511" y="370"/>
                  </a:cubicBezTo>
                  <a:cubicBezTo>
                    <a:pt x="523" y="370"/>
                    <a:pt x="526" y="365"/>
                    <a:pt x="527" y="354"/>
                  </a:cubicBezTo>
                  <a:cubicBezTo>
                    <a:pt x="527" y="372"/>
                    <a:pt x="528" y="211"/>
                    <a:pt x="528" y="211"/>
                  </a:cubicBezTo>
                  <a:lnTo>
                    <a:pt x="546" y="211"/>
                  </a:lnTo>
                  <a:cubicBezTo>
                    <a:pt x="546" y="211"/>
                    <a:pt x="546" y="524"/>
                    <a:pt x="546" y="529"/>
                  </a:cubicBezTo>
                  <a:cubicBezTo>
                    <a:pt x="547" y="563"/>
                    <a:pt x="558" y="570"/>
                    <a:pt x="569" y="570"/>
                  </a:cubicBezTo>
                  <a:lnTo>
                    <a:pt x="604" y="570"/>
                  </a:lnTo>
                  <a:cubicBezTo>
                    <a:pt x="615" y="570"/>
                    <a:pt x="627" y="563"/>
                    <a:pt x="628" y="524"/>
                  </a:cubicBezTo>
                  <a:cubicBezTo>
                    <a:pt x="629" y="504"/>
                    <a:pt x="628" y="211"/>
                    <a:pt x="628" y="211"/>
                  </a:cubicBezTo>
                  <a:lnTo>
                    <a:pt x="647" y="211"/>
                  </a:lnTo>
                  <a:lnTo>
                    <a:pt x="647" y="352"/>
                  </a:lnTo>
                  <a:cubicBezTo>
                    <a:pt x="647" y="362"/>
                    <a:pt x="653" y="369"/>
                    <a:pt x="662" y="369"/>
                  </a:cubicBezTo>
                  <a:cubicBezTo>
                    <a:pt x="671" y="369"/>
                    <a:pt x="676" y="363"/>
                    <a:pt x="676" y="353"/>
                  </a:cubicBezTo>
                  <a:lnTo>
                    <a:pt x="676" y="215"/>
                  </a:lnTo>
                  <a:cubicBezTo>
                    <a:pt x="676" y="186"/>
                    <a:pt x="655" y="155"/>
                    <a:pt x="630" y="155"/>
                  </a:cubicBezTo>
                  <a:close/>
                  <a:moveTo>
                    <a:pt x="584" y="135"/>
                  </a:moveTo>
                  <a:lnTo>
                    <a:pt x="584" y="135"/>
                  </a:lnTo>
                  <a:cubicBezTo>
                    <a:pt x="607" y="135"/>
                    <a:pt x="626" y="116"/>
                    <a:pt x="626" y="93"/>
                  </a:cubicBezTo>
                  <a:cubicBezTo>
                    <a:pt x="626" y="70"/>
                    <a:pt x="607" y="52"/>
                    <a:pt x="584" y="52"/>
                  </a:cubicBezTo>
                  <a:cubicBezTo>
                    <a:pt x="562" y="52"/>
                    <a:pt x="543" y="70"/>
                    <a:pt x="543" y="93"/>
                  </a:cubicBezTo>
                  <a:cubicBezTo>
                    <a:pt x="543" y="116"/>
                    <a:pt x="562" y="135"/>
                    <a:pt x="584" y="135"/>
                  </a:cubicBezTo>
                  <a:close/>
                  <a:moveTo>
                    <a:pt x="88" y="147"/>
                  </a:moveTo>
                  <a:lnTo>
                    <a:pt x="88" y="147"/>
                  </a:lnTo>
                  <a:cubicBezTo>
                    <a:pt x="111" y="147"/>
                    <a:pt x="130" y="128"/>
                    <a:pt x="130" y="105"/>
                  </a:cubicBezTo>
                  <a:cubicBezTo>
                    <a:pt x="130" y="82"/>
                    <a:pt x="111" y="64"/>
                    <a:pt x="88" y="64"/>
                  </a:cubicBezTo>
                  <a:cubicBezTo>
                    <a:pt x="65" y="64"/>
                    <a:pt x="47" y="82"/>
                    <a:pt x="47" y="105"/>
                  </a:cubicBezTo>
                  <a:cubicBezTo>
                    <a:pt x="47" y="128"/>
                    <a:pt x="65" y="147"/>
                    <a:pt x="88" y="147"/>
                  </a:cubicBezTo>
                  <a:close/>
                  <a:moveTo>
                    <a:pt x="423" y="115"/>
                  </a:moveTo>
                  <a:lnTo>
                    <a:pt x="423" y="115"/>
                  </a:lnTo>
                  <a:cubicBezTo>
                    <a:pt x="451" y="115"/>
                    <a:pt x="473" y="93"/>
                    <a:pt x="473" y="65"/>
                  </a:cubicBezTo>
                  <a:cubicBezTo>
                    <a:pt x="473" y="37"/>
                    <a:pt x="451" y="15"/>
                    <a:pt x="423" y="15"/>
                  </a:cubicBezTo>
                  <a:cubicBezTo>
                    <a:pt x="396" y="15"/>
                    <a:pt x="373" y="37"/>
                    <a:pt x="373" y="65"/>
                  </a:cubicBezTo>
                  <a:cubicBezTo>
                    <a:pt x="373" y="93"/>
                    <a:pt x="396" y="115"/>
                    <a:pt x="423" y="115"/>
                  </a:cubicBezTo>
                  <a:close/>
                  <a:moveTo>
                    <a:pt x="250" y="100"/>
                  </a:moveTo>
                  <a:lnTo>
                    <a:pt x="250" y="100"/>
                  </a:lnTo>
                  <a:cubicBezTo>
                    <a:pt x="277" y="100"/>
                    <a:pt x="300" y="77"/>
                    <a:pt x="300" y="49"/>
                  </a:cubicBezTo>
                  <a:cubicBezTo>
                    <a:pt x="300" y="22"/>
                    <a:pt x="277" y="0"/>
                    <a:pt x="250" y="0"/>
                  </a:cubicBezTo>
                  <a:cubicBezTo>
                    <a:pt x="222" y="0"/>
                    <a:pt x="200" y="22"/>
                    <a:pt x="200" y="49"/>
                  </a:cubicBezTo>
                  <a:cubicBezTo>
                    <a:pt x="200" y="77"/>
                    <a:pt x="222" y="100"/>
                    <a:pt x="250" y="100"/>
                  </a:cubicBezTo>
                  <a:close/>
                </a:path>
              </a:pathLst>
            </a:custGeom>
            <a:solidFill>
              <a:srgbClr val="20465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defTabSz="914377">
                <a:defRPr/>
              </a:pPr>
              <a:endParaRPr lang="en-US" sz="1333" dirty="0">
                <a:solidFill>
                  <a:prstClr val="black"/>
                </a:solidFill>
                <a:latin typeface="Open Sans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8EE1DA3A-9774-432A-921B-76DB2C86BA9A}"/>
              </a:ext>
            </a:extLst>
          </p:cNvPr>
          <p:cNvSpPr txBox="1"/>
          <p:nvPr/>
        </p:nvSpPr>
        <p:spPr>
          <a:xfrm>
            <a:off x="141389" y="6483332"/>
            <a:ext cx="11789923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fontAlgn="base">
              <a:spcBef>
                <a:spcPct val="30000"/>
              </a:spcBef>
              <a:spcAft>
                <a:spcPct val="0"/>
              </a:spcAft>
              <a:defRPr/>
            </a:pPr>
            <a:r>
              <a:rPr lang="en-US" sz="1333" dirty="0">
                <a:solidFill>
                  <a:srgbClr val="7F7F7F">
                    <a:lumMod val="75000"/>
                  </a:srgbClr>
                </a:solidFill>
                <a:latin typeface="Open Sans" panose="020B0606030504020204"/>
              </a:rPr>
              <a:t>Auerbach J. The 3 Buckets of Prevention. J Public Health Management Practice. J Public Health </a:t>
            </a:r>
            <a:r>
              <a:rPr lang="en-US" sz="1333" dirty="0" err="1">
                <a:solidFill>
                  <a:srgbClr val="7F7F7F">
                    <a:lumMod val="75000"/>
                  </a:srgbClr>
                </a:solidFill>
                <a:latin typeface="Open Sans" panose="020B0606030504020204"/>
              </a:rPr>
              <a:t>Manag</a:t>
            </a:r>
            <a:r>
              <a:rPr lang="en-US" sz="1333" dirty="0">
                <a:solidFill>
                  <a:srgbClr val="7F7F7F">
                    <a:lumMod val="75000"/>
                  </a:srgbClr>
                </a:solidFill>
                <a:latin typeface="Open Sans" panose="020B0606030504020204"/>
              </a:rPr>
              <a:t> </a:t>
            </a:r>
            <a:r>
              <a:rPr lang="en-US" sz="1333" dirty="0" err="1">
                <a:solidFill>
                  <a:srgbClr val="7F7F7F">
                    <a:lumMod val="75000"/>
                  </a:srgbClr>
                </a:solidFill>
                <a:latin typeface="Open Sans" panose="020B0606030504020204"/>
              </a:rPr>
              <a:t>Pract</a:t>
            </a:r>
            <a:r>
              <a:rPr lang="en-US" sz="1333" dirty="0">
                <a:solidFill>
                  <a:srgbClr val="7F7F7F">
                    <a:lumMod val="75000"/>
                  </a:srgbClr>
                </a:solidFill>
                <a:latin typeface="Open Sans" panose="020B0606030504020204"/>
              </a:rPr>
              <a:t>. 2016; 22(3):215-18.</a:t>
            </a:r>
          </a:p>
        </p:txBody>
      </p:sp>
    </p:spTree>
    <p:extLst>
      <p:ext uri="{BB962C8B-B14F-4D97-AF65-F5344CB8AC3E}">
        <p14:creationId xmlns:p14="http://schemas.microsoft.com/office/powerpoint/2010/main" val="318979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2210844"/>
            <a:ext cx="9144000" cy="243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617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Pyramid all content.jpg"/>
          <p:cNvPicPr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5891" y="633539"/>
            <a:ext cx="7985284" cy="532995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0772757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524000" y="420364"/>
            <a:ext cx="9144001" cy="936171"/>
          </a:xfrm>
          <a:prstGeom prst="rect">
            <a:avLst/>
          </a:prstGeom>
        </p:spPr>
        <p:txBody>
          <a:bodyPr vert="horz" lIns="64294" tIns="32147" rIns="64294" bIns="32147" rtlCol="0" anchor="b" anchorCtr="0">
            <a:normAutofit/>
          </a:bodyPr>
          <a:lstStyle>
            <a:lvl1pPr algn="l" defTabSz="975390" rtl="0" eaLnBrk="1" latinLnBrk="0" hangingPunct="1">
              <a:lnSpc>
                <a:spcPts val="4267"/>
              </a:lnSpc>
              <a:spcBef>
                <a:spcPct val="0"/>
              </a:spcBef>
              <a:buNone/>
              <a:defRPr sz="3982" b="1" kern="1200" baseline="0">
                <a:solidFill>
                  <a:srgbClr val="0039A6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pPr algn="ctr" defTabSz="685797">
              <a:lnSpc>
                <a:spcPts val="3000"/>
              </a:lnSpc>
              <a:defRPr/>
            </a:pPr>
            <a:r>
              <a:rPr lang="en-US" sz="2883" b="0" dirty="0">
                <a:solidFill>
                  <a:srgbClr val="97181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14 Evidence-based</a:t>
            </a:r>
            <a:r>
              <a:rPr lang="en-US" sz="2883" b="0" dirty="0">
                <a:solidFill>
                  <a:srgbClr val="2D3A4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en-US" sz="2883" b="0" spc="62" dirty="0">
                <a:solidFill>
                  <a:srgbClr val="00A6AC">
                    <a:lumOff val="-15046"/>
                  </a:srgbClr>
                </a:solidFill>
                <a:latin typeface="Helvetica"/>
                <a:ea typeface="Helvetica"/>
                <a:cs typeface="Helvetica"/>
              </a:rPr>
              <a:t>Community-Wide </a:t>
            </a:r>
            <a:r>
              <a:rPr lang="en-US" sz="2883" b="0" spc="62" dirty="0">
                <a:solidFill>
                  <a:srgbClr val="00A6AC">
                    <a:lumOff val="-15046"/>
                  </a:srgbClr>
                </a:solidFill>
                <a:latin typeface="Helvetica"/>
                <a:ea typeface="Helvetica"/>
                <a:cs typeface="Helvetica"/>
              </a:rPr>
              <a:t>Interventions</a:t>
            </a:r>
            <a:r>
              <a:rPr lang="en-US" sz="2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en-US" sz="280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1687" dirty="0">
                <a:solidFill>
                  <a:srgbClr val="9B181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Evidence Brief for each at </a:t>
            </a:r>
            <a:r>
              <a:rPr lang="en-US" sz="1687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  <a:hlinkClick r:id="rId3"/>
              </a:rPr>
              <a:t>www.cdc.gov/hi5</a:t>
            </a:r>
            <a:endParaRPr lang="en-US" sz="1687" dirty="0">
              <a:solidFill>
                <a:srgbClr val="00206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1755757" y="1694699"/>
            <a:ext cx="4662861" cy="4272801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4">
              <a:buNone/>
              <a:defRPr/>
            </a:pPr>
            <a:r>
              <a:rPr lang="en-US" sz="4500" b="1" i="1" dirty="0">
                <a:solidFill>
                  <a:srgbClr val="971816"/>
                </a:solidFill>
                <a:latin typeface="Calibri"/>
              </a:rPr>
              <a:t>Change the Context:                                             </a:t>
            </a:r>
            <a:r>
              <a:rPr lang="en-US" sz="4500" b="1" i="1" dirty="0">
                <a:solidFill>
                  <a:srgbClr val="2D3A41"/>
                </a:solidFill>
                <a:latin typeface="Calibri"/>
              </a:rPr>
              <a:t>Making the Healthy Choice the Easy Choice</a:t>
            </a:r>
            <a:endParaRPr lang="en-US" sz="4500" b="1" dirty="0">
              <a:solidFill>
                <a:srgbClr val="2D3A41"/>
              </a:solidFill>
              <a:latin typeface="Calibri"/>
            </a:endParaRPr>
          </a:p>
          <a:p>
            <a:pPr marL="228593" indent="-228593" defTabSz="914374">
              <a:lnSpc>
                <a:spcPct val="110000"/>
              </a:lnSpc>
              <a:defRPr/>
            </a:pPr>
            <a:r>
              <a:rPr lang="en-US" sz="4500" dirty="0">
                <a:solidFill>
                  <a:srgbClr val="2D3A41"/>
                </a:solidFill>
                <a:latin typeface="Calibri"/>
              </a:rPr>
              <a:t>School-based </a:t>
            </a:r>
            <a:r>
              <a:rPr lang="en-US" sz="4500" dirty="0">
                <a:solidFill>
                  <a:srgbClr val="2D3A41"/>
                </a:solidFill>
                <a:latin typeface="Calibri"/>
              </a:rPr>
              <a:t>Programs to Increase Physical Activity</a:t>
            </a:r>
          </a:p>
          <a:p>
            <a:pPr marL="228593" indent="-228593" defTabSz="914374">
              <a:lnSpc>
                <a:spcPct val="110000"/>
              </a:lnSpc>
              <a:defRPr/>
            </a:pPr>
            <a:r>
              <a:rPr lang="en-US" sz="4500" dirty="0">
                <a:solidFill>
                  <a:srgbClr val="2D3A41"/>
                </a:solidFill>
                <a:latin typeface="Calibri"/>
              </a:rPr>
              <a:t>School-based </a:t>
            </a:r>
            <a:r>
              <a:rPr lang="en-US" sz="4500" dirty="0">
                <a:solidFill>
                  <a:srgbClr val="2D3A41"/>
                </a:solidFill>
                <a:latin typeface="Calibri"/>
              </a:rPr>
              <a:t>Violence Prevention </a:t>
            </a:r>
          </a:p>
          <a:p>
            <a:pPr marL="228593" indent="-228593" defTabSz="914374">
              <a:lnSpc>
                <a:spcPct val="110000"/>
              </a:lnSpc>
              <a:defRPr/>
            </a:pPr>
            <a:r>
              <a:rPr lang="en-US" sz="4500" dirty="0">
                <a:solidFill>
                  <a:srgbClr val="2D3A41"/>
                </a:solidFill>
                <a:latin typeface="Calibri"/>
              </a:rPr>
              <a:t>Safe Routes to School (SRTS) </a:t>
            </a:r>
          </a:p>
          <a:p>
            <a:pPr marL="228593" indent="-228593" defTabSz="914374">
              <a:lnSpc>
                <a:spcPct val="110000"/>
              </a:lnSpc>
              <a:defRPr/>
            </a:pPr>
            <a:r>
              <a:rPr lang="en-US" sz="4500" dirty="0">
                <a:solidFill>
                  <a:srgbClr val="2D3A41"/>
                </a:solidFill>
                <a:latin typeface="Calibri"/>
              </a:rPr>
              <a:t>Motorcycle Injury Prevention</a:t>
            </a:r>
          </a:p>
          <a:p>
            <a:pPr marL="228593" indent="-228593" defTabSz="914374">
              <a:lnSpc>
                <a:spcPct val="110000"/>
              </a:lnSpc>
              <a:defRPr/>
            </a:pPr>
            <a:r>
              <a:rPr lang="en-US" sz="4500" dirty="0">
                <a:solidFill>
                  <a:srgbClr val="2D3A41"/>
                </a:solidFill>
                <a:latin typeface="Calibri"/>
              </a:rPr>
              <a:t>Tobacco Control </a:t>
            </a:r>
            <a:r>
              <a:rPr lang="en-US" sz="4500" dirty="0">
                <a:solidFill>
                  <a:srgbClr val="2D3A41"/>
                </a:solidFill>
                <a:latin typeface="Calibri"/>
              </a:rPr>
              <a:t>Interventions</a:t>
            </a:r>
            <a:endParaRPr lang="en-US" sz="4500" dirty="0">
              <a:solidFill>
                <a:srgbClr val="2D3A41"/>
              </a:solidFill>
              <a:latin typeface="Calibri"/>
            </a:endParaRPr>
          </a:p>
          <a:p>
            <a:pPr marL="228593" indent="-228593" defTabSz="914374">
              <a:lnSpc>
                <a:spcPct val="110000"/>
              </a:lnSpc>
              <a:defRPr/>
            </a:pPr>
            <a:r>
              <a:rPr lang="en-US" sz="4500" dirty="0">
                <a:solidFill>
                  <a:srgbClr val="2D3A41"/>
                </a:solidFill>
                <a:latin typeface="Calibri"/>
              </a:rPr>
              <a:t>Access to Clean Syringes</a:t>
            </a:r>
          </a:p>
          <a:p>
            <a:pPr marL="228593" indent="-228593" defTabSz="914374">
              <a:lnSpc>
                <a:spcPct val="110000"/>
              </a:lnSpc>
              <a:defRPr/>
            </a:pPr>
            <a:r>
              <a:rPr lang="en-US" sz="4500" dirty="0">
                <a:solidFill>
                  <a:srgbClr val="2D3A41"/>
                </a:solidFill>
                <a:latin typeface="Calibri"/>
              </a:rPr>
              <a:t>Pricing Strategies for Alcohol Products</a:t>
            </a:r>
          </a:p>
          <a:p>
            <a:pPr marL="228593" indent="-228593" defTabSz="914374">
              <a:lnSpc>
                <a:spcPct val="110000"/>
              </a:lnSpc>
              <a:defRPr/>
            </a:pPr>
            <a:r>
              <a:rPr lang="en-US" sz="4500" dirty="0">
                <a:solidFill>
                  <a:srgbClr val="2D3A41"/>
                </a:solidFill>
                <a:latin typeface="Calibri"/>
              </a:rPr>
              <a:t>Multi-Component Worksite Obesity Prevention </a:t>
            </a:r>
          </a:p>
          <a:p>
            <a:pPr marL="228593" indent="-228593" defTabSz="914374">
              <a:defRPr/>
            </a:pPr>
            <a:endParaRPr lang="en-US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590680" y="1677665"/>
            <a:ext cx="3841110" cy="330631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4">
              <a:buNone/>
              <a:defRPr/>
            </a:pPr>
            <a:r>
              <a:rPr lang="en-US" sz="1969" b="1" i="1" dirty="0">
                <a:solidFill>
                  <a:srgbClr val="971816"/>
                </a:solidFill>
                <a:latin typeface="Calibri"/>
              </a:rPr>
              <a:t>Address the Social Determinants of Health</a:t>
            </a:r>
            <a:endParaRPr lang="en-US" sz="1969" dirty="0">
              <a:solidFill>
                <a:srgbClr val="971816"/>
              </a:solidFill>
              <a:latin typeface="Calibri"/>
            </a:endParaRPr>
          </a:p>
          <a:p>
            <a:pPr marL="228593" indent="-228593" defTabSz="914374">
              <a:defRPr/>
            </a:pPr>
            <a:r>
              <a:rPr lang="en-US" sz="1969" dirty="0">
                <a:solidFill>
                  <a:srgbClr val="2D3A41"/>
                </a:solidFill>
                <a:latin typeface="Calibri"/>
              </a:rPr>
              <a:t>Early Childhood </a:t>
            </a:r>
            <a:r>
              <a:rPr lang="en-US" sz="1969" dirty="0">
                <a:solidFill>
                  <a:srgbClr val="2D3A41"/>
                </a:solidFill>
                <a:latin typeface="Calibri"/>
              </a:rPr>
              <a:t>Education*</a:t>
            </a:r>
            <a:endParaRPr lang="en-US" sz="1969" dirty="0">
              <a:solidFill>
                <a:srgbClr val="2D3A41"/>
              </a:solidFill>
              <a:latin typeface="Calibri"/>
            </a:endParaRPr>
          </a:p>
          <a:p>
            <a:pPr marL="228593" indent="-228593" defTabSz="914374">
              <a:defRPr/>
            </a:pPr>
            <a:r>
              <a:rPr lang="en-US" sz="1969" dirty="0">
                <a:solidFill>
                  <a:srgbClr val="2D3A41"/>
                </a:solidFill>
                <a:latin typeface="Calibri"/>
              </a:rPr>
              <a:t>Clean Diesel Bus Fleets</a:t>
            </a:r>
          </a:p>
          <a:p>
            <a:pPr marL="228593" indent="-228593" defTabSz="914374">
              <a:defRPr/>
            </a:pPr>
            <a:r>
              <a:rPr lang="en-US" sz="1969" dirty="0">
                <a:solidFill>
                  <a:srgbClr val="2D3A41"/>
                </a:solidFill>
                <a:latin typeface="Calibri"/>
              </a:rPr>
              <a:t>Public Transportation </a:t>
            </a:r>
            <a:r>
              <a:rPr lang="en-US" sz="1969" dirty="0">
                <a:solidFill>
                  <a:srgbClr val="2D3A41"/>
                </a:solidFill>
                <a:latin typeface="Calibri"/>
              </a:rPr>
              <a:t>System* </a:t>
            </a:r>
            <a:r>
              <a:rPr lang="en-US" sz="1969" dirty="0">
                <a:solidFill>
                  <a:srgbClr val="2D3A41"/>
                </a:solidFill>
                <a:latin typeface="Calibri"/>
              </a:rPr>
              <a:t>Introduction or Expansion</a:t>
            </a:r>
          </a:p>
          <a:p>
            <a:pPr marL="228593" indent="-228593" defTabSz="914374">
              <a:defRPr/>
            </a:pPr>
            <a:r>
              <a:rPr lang="en-US" sz="1969" dirty="0">
                <a:solidFill>
                  <a:srgbClr val="2D3A41"/>
                </a:solidFill>
                <a:latin typeface="Calibri"/>
              </a:rPr>
              <a:t>Home Improvement Loans and </a:t>
            </a:r>
            <a:r>
              <a:rPr lang="en-US" sz="1969" dirty="0">
                <a:solidFill>
                  <a:srgbClr val="2D3A41"/>
                </a:solidFill>
                <a:latin typeface="Calibri"/>
              </a:rPr>
              <a:t>Grants*</a:t>
            </a:r>
            <a:endParaRPr lang="en-US" sz="1969" dirty="0">
              <a:solidFill>
                <a:srgbClr val="2D3A41"/>
              </a:solidFill>
              <a:latin typeface="Calibri"/>
            </a:endParaRPr>
          </a:p>
          <a:p>
            <a:pPr marL="228593" indent="-228593" defTabSz="914374">
              <a:defRPr/>
            </a:pPr>
            <a:r>
              <a:rPr lang="en-US" sz="1969" dirty="0">
                <a:solidFill>
                  <a:srgbClr val="2D3A41"/>
                </a:solidFill>
                <a:latin typeface="Calibri"/>
              </a:rPr>
              <a:t>Earned Income Tax </a:t>
            </a:r>
            <a:r>
              <a:rPr lang="en-US" sz="1969" dirty="0">
                <a:solidFill>
                  <a:srgbClr val="2D3A41"/>
                </a:solidFill>
                <a:latin typeface="Calibri"/>
              </a:rPr>
              <a:t>Credits*</a:t>
            </a:r>
            <a:endParaRPr lang="en-US" sz="1969" dirty="0">
              <a:solidFill>
                <a:srgbClr val="2D3A41"/>
              </a:solidFill>
              <a:latin typeface="Calibri"/>
            </a:endParaRPr>
          </a:p>
          <a:p>
            <a:pPr marL="228593" indent="-228593" defTabSz="914374">
              <a:defRPr/>
            </a:pPr>
            <a:r>
              <a:rPr lang="en-US" sz="1969" dirty="0">
                <a:solidFill>
                  <a:srgbClr val="2D3A41"/>
                </a:solidFill>
                <a:latin typeface="Calibri"/>
              </a:rPr>
              <a:t>Water Fluoridation </a:t>
            </a:r>
          </a:p>
          <a:p>
            <a:pPr marL="228593" indent="-228593" defTabSz="914374">
              <a:defRPr/>
            </a:pPr>
            <a:endParaRPr lang="en-US" sz="3600" i="1" dirty="0">
              <a:solidFill>
                <a:sysClr val="windowText" lastClr="000000"/>
              </a:solidFill>
              <a:latin typeface="Calibri"/>
            </a:endParaRPr>
          </a:p>
          <a:p>
            <a:pPr marL="685780" lvl="1" indent="-228593" defTabSz="914374">
              <a:defRPr/>
            </a:pPr>
            <a:endParaRPr lang="en-US" sz="1200" dirty="0">
              <a:solidFill>
                <a:prstClr val="black"/>
              </a:solidFill>
              <a:latin typeface="Calibri"/>
            </a:endParaRPr>
          </a:p>
          <a:p>
            <a:pPr marL="457187" lvl="1" indent="0" defTabSz="914374">
              <a:buNone/>
              <a:defRPr/>
            </a:pPr>
            <a:endParaRPr lang="en-US" dirty="0">
              <a:solidFill>
                <a:sysClr val="windowText" lastClr="000000"/>
              </a:solidFill>
              <a:latin typeface="Calibri"/>
            </a:endParaRPr>
          </a:p>
          <a:p>
            <a:pPr marL="0" indent="0" defTabSz="914374">
              <a:buNone/>
              <a:defRPr/>
            </a:pPr>
            <a:endParaRPr lang="en-US" dirty="0">
              <a:solidFill>
                <a:srgbClr val="002060"/>
              </a:solidFill>
              <a:latin typeface="Calibri"/>
            </a:endParaRPr>
          </a:p>
          <a:p>
            <a:pPr marL="228593" indent="-228593" defTabSz="914374">
              <a:defRPr/>
            </a:pPr>
            <a:endParaRPr lang="en-US" dirty="0">
              <a:solidFill>
                <a:sysClr val="windowText" lastClr="000000"/>
              </a:solidFill>
              <a:latin typeface="Calibri"/>
            </a:endParaRPr>
          </a:p>
        </p:txBody>
      </p:sp>
      <p:pic>
        <p:nvPicPr>
          <p:cNvPr id="11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607" y="5894912"/>
            <a:ext cx="3038787" cy="810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607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207355" y="2049894"/>
            <a:ext cx="7605326" cy="468357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53">
              <a:buNone/>
              <a:defRPr/>
            </a:pPr>
            <a:r>
              <a:rPr lang="en-US" sz="2000" b="1" dirty="0">
                <a:solidFill>
                  <a:srgbClr val="005C5E"/>
                </a:solidFill>
              </a:rPr>
              <a:t>Description</a:t>
            </a:r>
            <a:endParaRPr lang="en-US" sz="2000" b="1" dirty="0">
              <a:solidFill>
                <a:srgbClr val="005C5E"/>
              </a:solidFill>
            </a:endParaRPr>
          </a:p>
          <a:p>
            <a:pPr marL="522368" lvl="1" indent="-200911" defTabSz="914353">
              <a:defRPr/>
            </a:pPr>
            <a:r>
              <a:rPr lang="en-US" sz="1800" dirty="0">
                <a:solidFill>
                  <a:prstClr val="black"/>
                </a:solidFill>
              </a:rPr>
              <a:t>Includes a variety of transit options such as buses, light rail, and subways</a:t>
            </a:r>
          </a:p>
          <a:p>
            <a:pPr marL="522368" lvl="1" indent="-200911" defTabSz="914353">
              <a:defRPr/>
            </a:pPr>
            <a:r>
              <a:rPr lang="en-US" sz="1800" dirty="0">
                <a:solidFill>
                  <a:prstClr val="black"/>
                </a:solidFill>
              </a:rPr>
              <a:t>Increases both access </a:t>
            </a:r>
            <a:r>
              <a:rPr lang="en-US" sz="1800" dirty="0">
                <a:solidFill>
                  <a:prstClr val="black"/>
                </a:solidFill>
              </a:rPr>
              <a:t>to and </a:t>
            </a:r>
            <a:r>
              <a:rPr lang="en-US" sz="1800" dirty="0">
                <a:solidFill>
                  <a:prstClr val="black"/>
                </a:solidFill>
              </a:rPr>
              <a:t>use of public transit and </a:t>
            </a:r>
            <a:r>
              <a:rPr lang="en-US" sz="1800" dirty="0">
                <a:solidFill>
                  <a:prstClr val="black"/>
                </a:solidFill>
              </a:rPr>
              <a:t>reduces traffic</a:t>
            </a:r>
          </a:p>
          <a:p>
            <a:pPr marL="321457" lvl="1" indent="0" defTabSz="914353">
              <a:buNone/>
              <a:defRPr/>
            </a:pPr>
            <a:endParaRPr lang="en-US" sz="1800" dirty="0">
              <a:solidFill>
                <a:prstClr val="black"/>
              </a:solidFill>
            </a:endParaRPr>
          </a:p>
          <a:p>
            <a:pPr marL="0" indent="0" defTabSz="914353">
              <a:buNone/>
              <a:defRPr/>
            </a:pPr>
            <a:r>
              <a:rPr lang="en-US" sz="2000" b="1" dirty="0">
                <a:solidFill>
                  <a:srgbClr val="971816"/>
                </a:solidFill>
              </a:rPr>
              <a:t>Health</a:t>
            </a:r>
            <a:r>
              <a:rPr lang="en-US" sz="2000" b="1" dirty="0">
                <a:solidFill>
                  <a:srgbClr val="005C5E"/>
                </a:solidFill>
              </a:rPr>
              <a:t> Impact</a:t>
            </a:r>
          </a:p>
          <a:p>
            <a:pPr marL="522368" lvl="1" indent="-200911" defTabSz="914353">
              <a:defRPr/>
            </a:pPr>
            <a:r>
              <a:rPr lang="en-US" sz="1800" dirty="0">
                <a:solidFill>
                  <a:prstClr val="black"/>
                </a:solidFill>
              </a:rPr>
              <a:t>Reductions in health risk factors such as motor vehicle crashes, air pollution, and physical inactivity</a:t>
            </a:r>
          </a:p>
          <a:p>
            <a:pPr marL="522368" lvl="1" indent="-200911" defTabSz="914353">
              <a:defRPr/>
            </a:pPr>
            <a:r>
              <a:rPr lang="en-US" sz="1800" dirty="0">
                <a:solidFill>
                  <a:prstClr val="black"/>
                </a:solidFill>
              </a:rPr>
              <a:t>Increases </a:t>
            </a:r>
            <a:r>
              <a:rPr lang="en-US" sz="1800" dirty="0">
                <a:solidFill>
                  <a:prstClr val="black"/>
                </a:solidFill>
              </a:rPr>
              <a:t>from </a:t>
            </a:r>
            <a:r>
              <a:rPr lang="en-US" sz="1800" dirty="0">
                <a:solidFill>
                  <a:prstClr val="black"/>
                </a:solidFill>
              </a:rPr>
              <a:t>8 to 33 minutes of walking per </a:t>
            </a:r>
            <a:r>
              <a:rPr lang="en-US" sz="1800" dirty="0">
                <a:solidFill>
                  <a:prstClr val="black"/>
                </a:solidFill>
              </a:rPr>
              <a:t>day</a:t>
            </a:r>
          </a:p>
          <a:p>
            <a:pPr marL="321457" lvl="1" indent="0" defTabSz="914353">
              <a:buNone/>
              <a:defRPr/>
            </a:pPr>
            <a:endParaRPr lang="en-US" sz="1800" dirty="0">
              <a:solidFill>
                <a:prstClr val="black"/>
              </a:solidFill>
            </a:endParaRPr>
          </a:p>
          <a:p>
            <a:pPr marL="0" indent="0" defTabSz="914353">
              <a:buNone/>
              <a:defRPr/>
            </a:pPr>
            <a:r>
              <a:rPr lang="en-US" sz="2000" b="1" dirty="0">
                <a:solidFill>
                  <a:srgbClr val="971816"/>
                </a:solidFill>
              </a:rPr>
              <a:t>Economic </a:t>
            </a:r>
            <a:r>
              <a:rPr lang="en-US" sz="2000" b="1" dirty="0">
                <a:solidFill>
                  <a:srgbClr val="005C5E"/>
                </a:solidFill>
              </a:rPr>
              <a:t>Impact</a:t>
            </a:r>
          </a:p>
          <a:p>
            <a:pPr marL="522368" lvl="1" indent="-200911" defTabSz="914353">
              <a:defRPr/>
            </a:pPr>
            <a:r>
              <a:rPr 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Typical American public transit service improved to high quality urban rail or bus rapid transit service would result in per capita annual health benefits of $354.86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065040" y="634249"/>
            <a:ext cx="6539961" cy="1116441"/>
          </a:xfrm>
          <a:prstGeom prst="rect">
            <a:avLst/>
          </a:prstGeom>
        </p:spPr>
        <p:txBody>
          <a:bodyPr vert="horz" lIns="64294" tIns="32147" rIns="64294" bIns="32147" rtlCol="0" anchor="b" anchorCtr="0">
            <a:normAutofit fontScale="97500"/>
          </a:bodyPr>
          <a:lstStyle>
            <a:lvl1pPr algn="l" defTabSz="975345" rtl="0" eaLnBrk="1" latinLnBrk="0" hangingPunct="1">
              <a:lnSpc>
                <a:spcPts val="4267"/>
              </a:lnSpc>
              <a:spcBef>
                <a:spcPct val="0"/>
              </a:spcBef>
              <a:buNone/>
              <a:defRPr sz="3982" b="1" kern="1200" baseline="0">
                <a:solidFill>
                  <a:srgbClr val="0039A6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pPr algn="ctr" defTabSz="410751">
              <a:lnSpc>
                <a:spcPct val="100000"/>
              </a:lnSpc>
              <a:spcBef>
                <a:spcPts val="0"/>
              </a:spcBef>
              <a:defRPr sz="4400" spc="88">
                <a:solidFill>
                  <a:srgbClr val="00A6AC">
                    <a:lumOff val="-15046"/>
                  </a:srgbClr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3023" b="0" spc="62" dirty="0">
                <a:solidFill>
                  <a:srgbClr val="00A6AC">
                    <a:lumOff val="-15046"/>
                  </a:srgbClr>
                </a:solidFill>
                <a:latin typeface="Helvetica"/>
                <a:ea typeface="Helvetica"/>
                <a:cs typeface="Helvetica"/>
                <a:sym typeface="Helvetica"/>
              </a:rPr>
              <a:t>Public</a:t>
            </a:r>
            <a:r>
              <a:rPr lang="en-US" sz="3023" spc="62" dirty="0">
                <a:solidFill>
                  <a:srgbClr val="00A6AC">
                    <a:lumOff val="-15046"/>
                  </a:srgbClr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lang="en-US" sz="3023" kern="0" spc="62" dirty="0">
                <a:solidFill>
                  <a:srgbClr val="971816"/>
                </a:solidFill>
                <a:latin typeface="Helvetica"/>
                <a:ea typeface="Helvetica"/>
                <a:cs typeface="Helvetica"/>
                <a:sym typeface="Helvetica"/>
              </a:rPr>
              <a:t>Transportation </a:t>
            </a:r>
            <a:r>
              <a:rPr lang="en-US" sz="3023" b="0" spc="62" dirty="0">
                <a:solidFill>
                  <a:srgbClr val="00A6AC">
                    <a:lumOff val="-15046"/>
                  </a:srgbClr>
                </a:solidFill>
                <a:latin typeface="Helvetica"/>
                <a:ea typeface="Helvetica"/>
                <a:cs typeface="Helvetica"/>
                <a:sym typeface="Helvetica"/>
              </a:rPr>
              <a:t>System Introduction or Expansion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892" y="362757"/>
            <a:ext cx="1489822" cy="14898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5370" y="6202062"/>
            <a:ext cx="1994475" cy="53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61192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/>
          <p:cNvGrpSpPr/>
          <p:nvPr/>
        </p:nvGrpSpPr>
        <p:grpSpPr>
          <a:xfrm>
            <a:off x="1843662" y="1416683"/>
            <a:ext cx="8910283" cy="4909021"/>
            <a:chOff x="255231" y="950507"/>
            <a:chExt cx="8850834" cy="4392591"/>
          </a:xfrm>
        </p:grpSpPr>
        <p:grpSp>
          <p:nvGrpSpPr>
            <p:cNvPr id="14" name="Group 91"/>
            <p:cNvGrpSpPr>
              <a:grpSpLocks noChangeAspect="1"/>
            </p:cNvGrpSpPr>
            <p:nvPr/>
          </p:nvGrpSpPr>
          <p:grpSpPr bwMode="auto">
            <a:xfrm>
              <a:off x="255231" y="1194198"/>
              <a:ext cx="6470668" cy="3790966"/>
              <a:chOff x="-112488" y="1270000"/>
              <a:chExt cx="7549926" cy="4072323"/>
            </a:xfrm>
          </p:grpSpPr>
          <p:grpSp>
            <p:nvGrpSpPr>
              <p:cNvPr id="27" name="Group 3"/>
              <p:cNvGrpSpPr>
                <a:grpSpLocks/>
              </p:cNvGrpSpPr>
              <p:nvPr/>
            </p:nvGrpSpPr>
            <p:grpSpPr bwMode="auto">
              <a:xfrm>
                <a:off x="1402023" y="4756535"/>
                <a:ext cx="877887" cy="585788"/>
                <a:chOff x="1731" y="3142"/>
                <a:chExt cx="767" cy="591"/>
              </a:xfrm>
              <a:solidFill>
                <a:srgbClr val="00B0F0"/>
              </a:solidFill>
            </p:grpSpPr>
            <p:grpSp>
              <p:nvGrpSpPr>
                <p:cNvPr id="80" name="Group 4"/>
                <p:cNvGrpSpPr>
                  <a:grpSpLocks/>
                </p:cNvGrpSpPr>
                <p:nvPr/>
              </p:nvGrpSpPr>
              <p:grpSpPr bwMode="auto">
                <a:xfrm>
                  <a:off x="1731" y="3142"/>
                  <a:ext cx="767" cy="591"/>
                  <a:chOff x="1731" y="3142"/>
                  <a:chExt cx="767" cy="591"/>
                </a:xfrm>
                <a:grpFill/>
              </p:grpSpPr>
              <p:sp>
                <p:nvSpPr>
                  <p:cNvPr id="82" name="Freeform 5" descr="5%"/>
                  <p:cNvSpPr>
                    <a:spLocks/>
                  </p:cNvSpPr>
                  <p:nvPr/>
                </p:nvSpPr>
                <p:spPr bwMode="auto">
                  <a:xfrm>
                    <a:off x="1731" y="3217"/>
                    <a:ext cx="59" cy="85"/>
                  </a:xfrm>
                  <a:custGeom>
                    <a:avLst/>
                    <a:gdLst>
                      <a:gd name="T0" fmla="*/ 0 w 59"/>
                      <a:gd name="T1" fmla="*/ 85 h 85"/>
                      <a:gd name="T2" fmla="*/ 0 w 59"/>
                      <a:gd name="T3" fmla="*/ 60 h 85"/>
                      <a:gd name="T4" fmla="*/ 33 w 59"/>
                      <a:gd name="T5" fmla="*/ 0 h 85"/>
                      <a:gd name="T6" fmla="*/ 59 w 59"/>
                      <a:gd name="T7" fmla="*/ 17 h 85"/>
                      <a:gd name="T8" fmla="*/ 31 w 59"/>
                      <a:gd name="T9" fmla="*/ 85 h 85"/>
                      <a:gd name="T10" fmla="*/ 0 w 59"/>
                      <a:gd name="T11" fmla="*/ 85 h 85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59"/>
                      <a:gd name="T19" fmla="*/ 0 h 85"/>
                      <a:gd name="T20" fmla="*/ 59 w 59"/>
                      <a:gd name="T21" fmla="*/ 85 h 85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59" h="85">
                        <a:moveTo>
                          <a:pt x="0" y="85"/>
                        </a:moveTo>
                        <a:lnTo>
                          <a:pt x="0" y="60"/>
                        </a:lnTo>
                        <a:lnTo>
                          <a:pt x="33" y="0"/>
                        </a:lnTo>
                        <a:lnTo>
                          <a:pt x="59" y="17"/>
                        </a:lnTo>
                        <a:lnTo>
                          <a:pt x="31" y="85"/>
                        </a:lnTo>
                        <a:lnTo>
                          <a:pt x="0" y="85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914353">
                      <a:defRPr/>
                    </a:pPr>
                    <a:endParaRPr lang="en-US" sz="825" dirty="0">
                      <a:solidFill>
                        <a:prstClr val="black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83" name="Freeform 6" descr="5%"/>
                  <p:cNvSpPr>
                    <a:spLocks/>
                  </p:cNvSpPr>
                  <p:nvPr/>
                </p:nvSpPr>
                <p:spPr bwMode="auto">
                  <a:xfrm>
                    <a:off x="1815" y="3142"/>
                    <a:ext cx="110" cy="108"/>
                  </a:xfrm>
                  <a:custGeom>
                    <a:avLst/>
                    <a:gdLst>
                      <a:gd name="T0" fmla="*/ 24 w 110"/>
                      <a:gd name="T1" fmla="*/ 12 h 108"/>
                      <a:gd name="T2" fmla="*/ 0 w 110"/>
                      <a:gd name="T3" fmla="*/ 64 h 108"/>
                      <a:gd name="T4" fmla="*/ 42 w 110"/>
                      <a:gd name="T5" fmla="*/ 99 h 108"/>
                      <a:gd name="T6" fmla="*/ 92 w 110"/>
                      <a:gd name="T7" fmla="*/ 108 h 108"/>
                      <a:gd name="T8" fmla="*/ 110 w 110"/>
                      <a:gd name="T9" fmla="*/ 65 h 108"/>
                      <a:gd name="T10" fmla="*/ 98 w 110"/>
                      <a:gd name="T11" fmla="*/ 0 h 108"/>
                      <a:gd name="T12" fmla="*/ 24 w 110"/>
                      <a:gd name="T13" fmla="*/ 12 h 10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10"/>
                      <a:gd name="T22" fmla="*/ 0 h 108"/>
                      <a:gd name="T23" fmla="*/ 110 w 110"/>
                      <a:gd name="T24" fmla="*/ 108 h 10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10" h="108">
                        <a:moveTo>
                          <a:pt x="24" y="12"/>
                        </a:moveTo>
                        <a:lnTo>
                          <a:pt x="0" y="64"/>
                        </a:lnTo>
                        <a:lnTo>
                          <a:pt x="42" y="99"/>
                        </a:lnTo>
                        <a:lnTo>
                          <a:pt x="92" y="108"/>
                        </a:lnTo>
                        <a:lnTo>
                          <a:pt x="110" y="65"/>
                        </a:lnTo>
                        <a:lnTo>
                          <a:pt x="98" y="0"/>
                        </a:lnTo>
                        <a:lnTo>
                          <a:pt x="24" y="1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914353">
                      <a:defRPr/>
                    </a:pPr>
                    <a:endParaRPr lang="en-US" sz="825" dirty="0">
                      <a:solidFill>
                        <a:prstClr val="black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84" name="Freeform 7" descr="5%"/>
                  <p:cNvSpPr>
                    <a:spLocks/>
                  </p:cNvSpPr>
                  <p:nvPr/>
                </p:nvSpPr>
                <p:spPr bwMode="auto">
                  <a:xfrm>
                    <a:off x="1919" y="3217"/>
                    <a:ext cx="163" cy="121"/>
                  </a:xfrm>
                  <a:custGeom>
                    <a:avLst/>
                    <a:gdLst>
                      <a:gd name="T0" fmla="*/ 0 w 163"/>
                      <a:gd name="T1" fmla="*/ 42 h 121"/>
                      <a:gd name="T2" fmla="*/ 111 w 163"/>
                      <a:gd name="T3" fmla="*/ 0 h 121"/>
                      <a:gd name="T4" fmla="*/ 133 w 163"/>
                      <a:gd name="T5" fmla="*/ 52 h 121"/>
                      <a:gd name="T6" fmla="*/ 154 w 163"/>
                      <a:gd name="T7" fmla="*/ 64 h 121"/>
                      <a:gd name="T8" fmla="*/ 163 w 163"/>
                      <a:gd name="T9" fmla="*/ 106 h 121"/>
                      <a:gd name="T10" fmla="*/ 107 w 163"/>
                      <a:gd name="T11" fmla="*/ 113 h 121"/>
                      <a:gd name="T12" fmla="*/ 67 w 163"/>
                      <a:gd name="T13" fmla="*/ 121 h 121"/>
                      <a:gd name="T14" fmla="*/ 0 w 163"/>
                      <a:gd name="T15" fmla="*/ 42 h 121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63"/>
                      <a:gd name="T25" fmla="*/ 0 h 121"/>
                      <a:gd name="T26" fmla="*/ 163 w 163"/>
                      <a:gd name="T27" fmla="*/ 121 h 121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63" h="121">
                        <a:moveTo>
                          <a:pt x="0" y="42"/>
                        </a:moveTo>
                        <a:lnTo>
                          <a:pt x="111" y="0"/>
                        </a:lnTo>
                        <a:lnTo>
                          <a:pt x="133" y="52"/>
                        </a:lnTo>
                        <a:lnTo>
                          <a:pt x="154" y="64"/>
                        </a:lnTo>
                        <a:lnTo>
                          <a:pt x="163" y="106"/>
                        </a:lnTo>
                        <a:lnTo>
                          <a:pt x="107" y="113"/>
                        </a:lnTo>
                        <a:lnTo>
                          <a:pt x="67" y="121"/>
                        </a:lnTo>
                        <a:lnTo>
                          <a:pt x="0" y="4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914353">
                      <a:defRPr/>
                    </a:pPr>
                    <a:endParaRPr lang="en-US" sz="825" dirty="0">
                      <a:solidFill>
                        <a:prstClr val="black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85" name="Freeform 8" descr="5%"/>
                  <p:cNvSpPr>
                    <a:spLocks/>
                  </p:cNvSpPr>
                  <p:nvPr/>
                </p:nvSpPr>
                <p:spPr bwMode="auto">
                  <a:xfrm>
                    <a:off x="2087" y="3309"/>
                    <a:ext cx="131" cy="63"/>
                  </a:xfrm>
                  <a:custGeom>
                    <a:avLst/>
                    <a:gdLst>
                      <a:gd name="T0" fmla="*/ 20 w 131"/>
                      <a:gd name="T1" fmla="*/ 2 h 63"/>
                      <a:gd name="T2" fmla="*/ 0 w 131"/>
                      <a:gd name="T3" fmla="*/ 60 h 63"/>
                      <a:gd name="T4" fmla="*/ 35 w 131"/>
                      <a:gd name="T5" fmla="*/ 63 h 63"/>
                      <a:gd name="T6" fmla="*/ 56 w 131"/>
                      <a:gd name="T7" fmla="*/ 50 h 63"/>
                      <a:gd name="T8" fmla="*/ 96 w 131"/>
                      <a:gd name="T9" fmla="*/ 52 h 63"/>
                      <a:gd name="T10" fmla="*/ 131 w 131"/>
                      <a:gd name="T11" fmla="*/ 26 h 63"/>
                      <a:gd name="T12" fmla="*/ 108 w 131"/>
                      <a:gd name="T13" fmla="*/ 17 h 63"/>
                      <a:gd name="T14" fmla="*/ 91 w 131"/>
                      <a:gd name="T15" fmla="*/ 0 h 63"/>
                      <a:gd name="T16" fmla="*/ 20 w 131"/>
                      <a:gd name="T17" fmla="*/ 2 h 63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31"/>
                      <a:gd name="T28" fmla="*/ 0 h 63"/>
                      <a:gd name="T29" fmla="*/ 131 w 131"/>
                      <a:gd name="T30" fmla="*/ 63 h 63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31" h="63">
                        <a:moveTo>
                          <a:pt x="20" y="2"/>
                        </a:moveTo>
                        <a:lnTo>
                          <a:pt x="0" y="60"/>
                        </a:lnTo>
                        <a:lnTo>
                          <a:pt x="35" y="63"/>
                        </a:lnTo>
                        <a:lnTo>
                          <a:pt x="56" y="50"/>
                        </a:lnTo>
                        <a:lnTo>
                          <a:pt x="96" y="52"/>
                        </a:lnTo>
                        <a:lnTo>
                          <a:pt x="131" y="26"/>
                        </a:lnTo>
                        <a:lnTo>
                          <a:pt x="108" y="17"/>
                        </a:lnTo>
                        <a:lnTo>
                          <a:pt x="91" y="0"/>
                        </a:lnTo>
                        <a:lnTo>
                          <a:pt x="20" y="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914353">
                      <a:defRPr/>
                    </a:pPr>
                    <a:endParaRPr lang="en-US" sz="825" dirty="0">
                      <a:solidFill>
                        <a:prstClr val="black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86" name="Freeform 9" descr="5%"/>
                  <p:cNvSpPr>
                    <a:spLocks/>
                  </p:cNvSpPr>
                  <p:nvPr/>
                </p:nvSpPr>
                <p:spPr bwMode="auto">
                  <a:xfrm>
                    <a:off x="2126" y="3399"/>
                    <a:ext cx="53" cy="47"/>
                  </a:xfrm>
                  <a:custGeom>
                    <a:avLst/>
                    <a:gdLst>
                      <a:gd name="T0" fmla="*/ 46 w 53"/>
                      <a:gd name="T1" fmla="*/ 0 h 47"/>
                      <a:gd name="T2" fmla="*/ 0 w 53"/>
                      <a:gd name="T3" fmla="*/ 4 h 47"/>
                      <a:gd name="T4" fmla="*/ 8 w 53"/>
                      <a:gd name="T5" fmla="*/ 47 h 47"/>
                      <a:gd name="T6" fmla="*/ 53 w 53"/>
                      <a:gd name="T7" fmla="*/ 36 h 47"/>
                      <a:gd name="T8" fmla="*/ 46 w 53"/>
                      <a:gd name="T9" fmla="*/ 0 h 4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3"/>
                      <a:gd name="T16" fmla="*/ 0 h 47"/>
                      <a:gd name="T17" fmla="*/ 53 w 53"/>
                      <a:gd name="T18" fmla="*/ 47 h 4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3" h="47">
                        <a:moveTo>
                          <a:pt x="46" y="0"/>
                        </a:moveTo>
                        <a:lnTo>
                          <a:pt x="0" y="4"/>
                        </a:lnTo>
                        <a:lnTo>
                          <a:pt x="8" y="47"/>
                        </a:lnTo>
                        <a:lnTo>
                          <a:pt x="53" y="36"/>
                        </a:lnTo>
                        <a:lnTo>
                          <a:pt x="46" y="0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914353">
                      <a:defRPr/>
                    </a:pPr>
                    <a:endParaRPr lang="en-US" sz="825" dirty="0">
                      <a:solidFill>
                        <a:prstClr val="black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87" name="Freeform 10" descr="5%"/>
                  <p:cNvSpPr>
                    <a:spLocks/>
                  </p:cNvSpPr>
                  <p:nvPr/>
                </p:nvSpPr>
                <p:spPr bwMode="auto">
                  <a:xfrm>
                    <a:off x="2184" y="3450"/>
                    <a:ext cx="36" cy="45"/>
                  </a:xfrm>
                  <a:custGeom>
                    <a:avLst/>
                    <a:gdLst>
                      <a:gd name="T0" fmla="*/ 0 w 36"/>
                      <a:gd name="T1" fmla="*/ 17 h 45"/>
                      <a:gd name="T2" fmla="*/ 36 w 36"/>
                      <a:gd name="T3" fmla="*/ 0 h 45"/>
                      <a:gd name="T4" fmla="*/ 36 w 36"/>
                      <a:gd name="T5" fmla="*/ 40 h 45"/>
                      <a:gd name="T6" fmla="*/ 12 w 36"/>
                      <a:gd name="T7" fmla="*/ 45 h 45"/>
                      <a:gd name="T8" fmla="*/ 0 w 36"/>
                      <a:gd name="T9" fmla="*/ 17 h 4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6"/>
                      <a:gd name="T16" fmla="*/ 0 h 45"/>
                      <a:gd name="T17" fmla="*/ 36 w 36"/>
                      <a:gd name="T18" fmla="*/ 45 h 4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6" h="45">
                        <a:moveTo>
                          <a:pt x="0" y="17"/>
                        </a:moveTo>
                        <a:lnTo>
                          <a:pt x="36" y="0"/>
                        </a:lnTo>
                        <a:lnTo>
                          <a:pt x="36" y="40"/>
                        </a:lnTo>
                        <a:lnTo>
                          <a:pt x="12" y="45"/>
                        </a:lnTo>
                        <a:lnTo>
                          <a:pt x="0" y="17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914353">
                      <a:defRPr/>
                    </a:pPr>
                    <a:endParaRPr lang="en-US" sz="825" dirty="0">
                      <a:solidFill>
                        <a:prstClr val="black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88" name="Freeform 11" descr="5%"/>
                  <p:cNvSpPr>
                    <a:spLocks/>
                  </p:cNvSpPr>
                  <p:nvPr/>
                </p:nvSpPr>
                <p:spPr bwMode="auto">
                  <a:xfrm>
                    <a:off x="2276" y="3471"/>
                    <a:ext cx="222" cy="262"/>
                  </a:xfrm>
                  <a:custGeom>
                    <a:avLst/>
                    <a:gdLst>
                      <a:gd name="T0" fmla="*/ 37 w 222"/>
                      <a:gd name="T1" fmla="*/ 0 h 262"/>
                      <a:gd name="T2" fmla="*/ 0 w 222"/>
                      <a:gd name="T3" fmla="*/ 100 h 262"/>
                      <a:gd name="T4" fmla="*/ 27 w 222"/>
                      <a:gd name="T5" fmla="*/ 149 h 262"/>
                      <a:gd name="T6" fmla="*/ 27 w 222"/>
                      <a:gd name="T7" fmla="*/ 238 h 262"/>
                      <a:gd name="T8" fmla="*/ 80 w 222"/>
                      <a:gd name="T9" fmla="*/ 262 h 262"/>
                      <a:gd name="T10" fmla="*/ 104 w 222"/>
                      <a:gd name="T11" fmla="*/ 210 h 262"/>
                      <a:gd name="T12" fmla="*/ 172 w 222"/>
                      <a:gd name="T13" fmla="*/ 198 h 262"/>
                      <a:gd name="T14" fmla="*/ 222 w 222"/>
                      <a:gd name="T15" fmla="*/ 141 h 262"/>
                      <a:gd name="T16" fmla="*/ 169 w 222"/>
                      <a:gd name="T17" fmla="*/ 52 h 262"/>
                      <a:gd name="T18" fmla="*/ 37 w 222"/>
                      <a:gd name="T19" fmla="*/ 0 h 26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222"/>
                      <a:gd name="T31" fmla="*/ 0 h 262"/>
                      <a:gd name="T32" fmla="*/ 222 w 222"/>
                      <a:gd name="T33" fmla="*/ 262 h 26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222" h="262">
                        <a:moveTo>
                          <a:pt x="37" y="0"/>
                        </a:moveTo>
                        <a:lnTo>
                          <a:pt x="0" y="100"/>
                        </a:lnTo>
                        <a:lnTo>
                          <a:pt x="27" y="149"/>
                        </a:lnTo>
                        <a:lnTo>
                          <a:pt x="27" y="238"/>
                        </a:lnTo>
                        <a:lnTo>
                          <a:pt x="80" y="262"/>
                        </a:lnTo>
                        <a:lnTo>
                          <a:pt x="104" y="210"/>
                        </a:lnTo>
                        <a:lnTo>
                          <a:pt x="172" y="198"/>
                        </a:lnTo>
                        <a:lnTo>
                          <a:pt x="222" y="141"/>
                        </a:lnTo>
                        <a:lnTo>
                          <a:pt x="169" y="52"/>
                        </a:lnTo>
                        <a:lnTo>
                          <a:pt x="37" y="0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914353">
                      <a:defRPr/>
                    </a:pPr>
                    <a:endParaRPr lang="en-US" sz="825" dirty="0">
                      <a:solidFill>
                        <a:prstClr val="black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81" name="Freeform 12" descr="5%"/>
                <p:cNvSpPr>
                  <a:spLocks/>
                </p:cNvSpPr>
                <p:nvPr/>
              </p:nvSpPr>
              <p:spPr bwMode="auto">
                <a:xfrm>
                  <a:off x="2198" y="3349"/>
                  <a:ext cx="122" cy="102"/>
                </a:xfrm>
                <a:custGeom>
                  <a:avLst/>
                  <a:gdLst>
                    <a:gd name="T0" fmla="*/ 25 w 122"/>
                    <a:gd name="T1" fmla="*/ 0 h 102"/>
                    <a:gd name="T2" fmla="*/ 0 w 122"/>
                    <a:gd name="T3" fmla="*/ 30 h 102"/>
                    <a:gd name="T4" fmla="*/ 10 w 122"/>
                    <a:gd name="T5" fmla="*/ 54 h 102"/>
                    <a:gd name="T6" fmla="*/ 33 w 122"/>
                    <a:gd name="T7" fmla="*/ 62 h 102"/>
                    <a:gd name="T8" fmla="*/ 57 w 122"/>
                    <a:gd name="T9" fmla="*/ 102 h 102"/>
                    <a:gd name="T10" fmla="*/ 121 w 122"/>
                    <a:gd name="T11" fmla="*/ 86 h 102"/>
                    <a:gd name="T12" fmla="*/ 122 w 122"/>
                    <a:gd name="T13" fmla="*/ 43 h 102"/>
                    <a:gd name="T14" fmla="*/ 75 w 122"/>
                    <a:gd name="T15" fmla="*/ 8 h 102"/>
                    <a:gd name="T16" fmla="*/ 25 w 122"/>
                    <a:gd name="T17" fmla="*/ 0 h 10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22"/>
                    <a:gd name="T28" fmla="*/ 0 h 102"/>
                    <a:gd name="T29" fmla="*/ 122 w 122"/>
                    <a:gd name="T30" fmla="*/ 102 h 10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22" h="102">
                      <a:moveTo>
                        <a:pt x="25" y="0"/>
                      </a:moveTo>
                      <a:lnTo>
                        <a:pt x="0" y="30"/>
                      </a:lnTo>
                      <a:lnTo>
                        <a:pt x="10" y="54"/>
                      </a:lnTo>
                      <a:lnTo>
                        <a:pt x="33" y="62"/>
                      </a:lnTo>
                      <a:lnTo>
                        <a:pt x="57" y="102"/>
                      </a:lnTo>
                      <a:lnTo>
                        <a:pt x="121" y="86"/>
                      </a:lnTo>
                      <a:lnTo>
                        <a:pt x="122" y="43"/>
                      </a:lnTo>
                      <a:lnTo>
                        <a:pt x="75" y="8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353">
                    <a:defRPr/>
                  </a:pPr>
                  <a:endParaRPr lang="en-US" sz="825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8" name="Freeform 13" descr="5%"/>
              <p:cNvSpPr>
                <a:spLocks/>
              </p:cNvSpPr>
              <p:nvPr/>
            </p:nvSpPr>
            <p:spPr bwMode="auto">
              <a:xfrm>
                <a:off x="-112488" y="3215893"/>
                <a:ext cx="1254124" cy="1081087"/>
              </a:xfrm>
              <a:custGeom>
                <a:avLst/>
                <a:gdLst>
                  <a:gd name="T0" fmla="*/ 2147483646 w 1401"/>
                  <a:gd name="T1" fmla="*/ 2147483646 h 1371"/>
                  <a:gd name="T2" fmla="*/ 2147483646 w 1401"/>
                  <a:gd name="T3" fmla="*/ 0 h 1371"/>
                  <a:gd name="T4" fmla="*/ 2147483646 w 1401"/>
                  <a:gd name="T5" fmla="*/ 2147483646 h 1371"/>
                  <a:gd name="T6" fmla="*/ 2147483646 w 1401"/>
                  <a:gd name="T7" fmla="*/ 2147483646 h 1371"/>
                  <a:gd name="T8" fmla="*/ 2147483646 w 1401"/>
                  <a:gd name="T9" fmla="*/ 2147483646 h 1371"/>
                  <a:gd name="T10" fmla="*/ 2147483646 w 1401"/>
                  <a:gd name="T11" fmla="*/ 2147483646 h 1371"/>
                  <a:gd name="T12" fmla="*/ 2147483646 w 1401"/>
                  <a:gd name="T13" fmla="*/ 2147483646 h 1371"/>
                  <a:gd name="T14" fmla="*/ 2147483646 w 1401"/>
                  <a:gd name="T15" fmla="*/ 2147483646 h 1371"/>
                  <a:gd name="T16" fmla="*/ 2147483646 w 1401"/>
                  <a:gd name="T17" fmla="*/ 2147483646 h 1371"/>
                  <a:gd name="T18" fmla="*/ 2147483646 w 1401"/>
                  <a:gd name="T19" fmla="*/ 2147483646 h 1371"/>
                  <a:gd name="T20" fmla="*/ 2147483646 w 1401"/>
                  <a:gd name="T21" fmla="*/ 2147483646 h 1371"/>
                  <a:gd name="T22" fmla="*/ 2147483646 w 1401"/>
                  <a:gd name="T23" fmla="*/ 2147483646 h 1371"/>
                  <a:gd name="T24" fmla="*/ 2147483646 w 1401"/>
                  <a:gd name="T25" fmla="*/ 2147483646 h 1371"/>
                  <a:gd name="T26" fmla="*/ 2147483646 w 1401"/>
                  <a:gd name="T27" fmla="*/ 2147483646 h 1371"/>
                  <a:gd name="T28" fmla="*/ 2147483646 w 1401"/>
                  <a:gd name="T29" fmla="*/ 2147483646 h 1371"/>
                  <a:gd name="T30" fmla="*/ 2147483646 w 1401"/>
                  <a:gd name="T31" fmla="*/ 2147483646 h 1371"/>
                  <a:gd name="T32" fmla="*/ 2147483646 w 1401"/>
                  <a:gd name="T33" fmla="*/ 2147483646 h 1371"/>
                  <a:gd name="T34" fmla="*/ 2147483646 w 1401"/>
                  <a:gd name="T35" fmla="*/ 2147483646 h 1371"/>
                  <a:gd name="T36" fmla="*/ 2147483646 w 1401"/>
                  <a:gd name="T37" fmla="*/ 2147483646 h 1371"/>
                  <a:gd name="T38" fmla="*/ 2147483646 w 1401"/>
                  <a:gd name="T39" fmla="*/ 2147483646 h 1371"/>
                  <a:gd name="T40" fmla="*/ 2147483646 w 1401"/>
                  <a:gd name="T41" fmla="*/ 2147483646 h 1371"/>
                  <a:gd name="T42" fmla="*/ 2147483646 w 1401"/>
                  <a:gd name="T43" fmla="*/ 2147483646 h 1371"/>
                  <a:gd name="T44" fmla="*/ 0 w 1401"/>
                  <a:gd name="T45" fmla="*/ 2147483646 h 1371"/>
                  <a:gd name="T46" fmla="*/ 2147483646 w 1401"/>
                  <a:gd name="T47" fmla="*/ 2147483646 h 1371"/>
                  <a:gd name="T48" fmla="*/ 2147483646 w 1401"/>
                  <a:gd name="T49" fmla="*/ 2147483646 h 1371"/>
                  <a:gd name="T50" fmla="*/ 2147483646 w 1401"/>
                  <a:gd name="T51" fmla="*/ 2147483646 h 1371"/>
                  <a:gd name="T52" fmla="*/ 2147483646 w 1401"/>
                  <a:gd name="T53" fmla="*/ 2147483646 h 1371"/>
                  <a:gd name="T54" fmla="*/ 2147483646 w 1401"/>
                  <a:gd name="T55" fmla="*/ 2147483646 h 1371"/>
                  <a:gd name="T56" fmla="*/ 2147483646 w 1401"/>
                  <a:gd name="T57" fmla="*/ 2147483646 h 1371"/>
                  <a:gd name="T58" fmla="*/ 2147483646 w 1401"/>
                  <a:gd name="T59" fmla="*/ 2147483646 h 1371"/>
                  <a:gd name="T60" fmla="*/ 2147483646 w 1401"/>
                  <a:gd name="T61" fmla="*/ 2147483646 h 1371"/>
                  <a:gd name="T62" fmla="*/ 2147483646 w 1401"/>
                  <a:gd name="T63" fmla="*/ 2147483646 h 1371"/>
                  <a:gd name="T64" fmla="*/ 2147483646 w 1401"/>
                  <a:gd name="T65" fmla="*/ 2147483646 h 1371"/>
                  <a:gd name="T66" fmla="*/ 2147483646 w 1401"/>
                  <a:gd name="T67" fmla="*/ 2147483646 h 1371"/>
                  <a:gd name="T68" fmla="*/ 2147483646 w 1401"/>
                  <a:gd name="T69" fmla="*/ 2147483646 h 1371"/>
                  <a:gd name="T70" fmla="*/ 2147483646 w 1401"/>
                  <a:gd name="T71" fmla="*/ 2147483646 h 1371"/>
                  <a:gd name="T72" fmla="*/ 2147483646 w 1401"/>
                  <a:gd name="T73" fmla="*/ 2147483646 h 1371"/>
                  <a:gd name="T74" fmla="*/ 2147483646 w 1401"/>
                  <a:gd name="T75" fmla="*/ 2147483646 h 1371"/>
                  <a:gd name="T76" fmla="*/ 2147483646 w 1401"/>
                  <a:gd name="T77" fmla="*/ 2147483646 h 1371"/>
                  <a:gd name="T78" fmla="*/ 2147483646 w 1401"/>
                  <a:gd name="T79" fmla="*/ 2147483646 h 1371"/>
                  <a:gd name="T80" fmla="*/ 2147483646 w 1401"/>
                  <a:gd name="T81" fmla="*/ 2147483646 h 1371"/>
                  <a:gd name="T82" fmla="*/ 2147483646 w 1401"/>
                  <a:gd name="T83" fmla="*/ 2147483646 h 137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401"/>
                  <a:gd name="T127" fmla="*/ 0 h 1371"/>
                  <a:gd name="T128" fmla="*/ 1401 w 1401"/>
                  <a:gd name="T129" fmla="*/ 1371 h 137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401" h="1371">
                    <a:moveTo>
                      <a:pt x="224" y="204"/>
                    </a:moveTo>
                    <a:lnTo>
                      <a:pt x="505" y="0"/>
                    </a:lnTo>
                    <a:lnTo>
                      <a:pt x="640" y="36"/>
                    </a:lnTo>
                    <a:lnTo>
                      <a:pt x="705" y="102"/>
                    </a:lnTo>
                    <a:lnTo>
                      <a:pt x="969" y="127"/>
                    </a:lnTo>
                    <a:lnTo>
                      <a:pt x="977" y="805"/>
                    </a:lnTo>
                    <a:lnTo>
                      <a:pt x="1064" y="825"/>
                    </a:lnTo>
                    <a:lnTo>
                      <a:pt x="1104" y="906"/>
                    </a:lnTo>
                    <a:lnTo>
                      <a:pt x="1165" y="878"/>
                    </a:lnTo>
                    <a:lnTo>
                      <a:pt x="1292" y="1062"/>
                    </a:lnTo>
                    <a:lnTo>
                      <a:pt x="1401" y="1147"/>
                    </a:lnTo>
                    <a:lnTo>
                      <a:pt x="1397" y="1220"/>
                    </a:lnTo>
                    <a:lnTo>
                      <a:pt x="1259" y="1229"/>
                    </a:lnTo>
                    <a:lnTo>
                      <a:pt x="1198" y="1004"/>
                    </a:lnTo>
                    <a:lnTo>
                      <a:pt x="762" y="783"/>
                    </a:lnTo>
                    <a:lnTo>
                      <a:pt x="774" y="853"/>
                    </a:lnTo>
                    <a:lnTo>
                      <a:pt x="676" y="943"/>
                    </a:lnTo>
                    <a:lnTo>
                      <a:pt x="660" y="910"/>
                    </a:lnTo>
                    <a:lnTo>
                      <a:pt x="632" y="910"/>
                    </a:lnTo>
                    <a:lnTo>
                      <a:pt x="553" y="1098"/>
                    </a:lnTo>
                    <a:lnTo>
                      <a:pt x="310" y="1283"/>
                    </a:lnTo>
                    <a:lnTo>
                      <a:pt x="69" y="1371"/>
                    </a:lnTo>
                    <a:lnTo>
                      <a:pt x="0" y="1359"/>
                    </a:lnTo>
                    <a:lnTo>
                      <a:pt x="277" y="1200"/>
                    </a:lnTo>
                    <a:lnTo>
                      <a:pt x="310" y="1200"/>
                    </a:lnTo>
                    <a:lnTo>
                      <a:pt x="411" y="1078"/>
                    </a:lnTo>
                    <a:lnTo>
                      <a:pt x="456" y="1074"/>
                    </a:lnTo>
                    <a:lnTo>
                      <a:pt x="525" y="980"/>
                    </a:lnTo>
                    <a:lnTo>
                      <a:pt x="501" y="939"/>
                    </a:lnTo>
                    <a:lnTo>
                      <a:pt x="354" y="959"/>
                    </a:lnTo>
                    <a:lnTo>
                      <a:pt x="253" y="726"/>
                    </a:lnTo>
                    <a:lnTo>
                      <a:pt x="310" y="621"/>
                    </a:lnTo>
                    <a:lnTo>
                      <a:pt x="403" y="584"/>
                    </a:lnTo>
                    <a:lnTo>
                      <a:pt x="370" y="490"/>
                    </a:lnTo>
                    <a:lnTo>
                      <a:pt x="273" y="534"/>
                    </a:lnTo>
                    <a:lnTo>
                      <a:pt x="200" y="400"/>
                    </a:lnTo>
                    <a:lnTo>
                      <a:pt x="281" y="368"/>
                    </a:lnTo>
                    <a:lnTo>
                      <a:pt x="354" y="404"/>
                    </a:lnTo>
                    <a:lnTo>
                      <a:pt x="387" y="384"/>
                    </a:lnTo>
                    <a:lnTo>
                      <a:pt x="326" y="269"/>
                    </a:lnTo>
                    <a:lnTo>
                      <a:pt x="220" y="261"/>
                    </a:lnTo>
                    <a:lnTo>
                      <a:pt x="224" y="204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Freeform 14" descr="5%"/>
              <p:cNvSpPr>
                <a:spLocks/>
              </p:cNvSpPr>
              <p:nvPr/>
            </p:nvSpPr>
            <p:spPr bwMode="auto">
              <a:xfrm>
                <a:off x="7004050" y="1270000"/>
                <a:ext cx="433388" cy="684213"/>
              </a:xfrm>
              <a:custGeom>
                <a:avLst/>
                <a:gdLst>
                  <a:gd name="T0" fmla="*/ 2147483646 w 279"/>
                  <a:gd name="T1" fmla="*/ 2147483646 h 427"/>
                  <a:gd name="T2" fmla="*/ 2147483646 w 279"/>
                  <a:gd name="T3" fmla="*/ 2147483646 h 427"/>
                  <a:gd name="T4" fmla="*/ 2147483646 w 279"/>
                  <a:gd name="T5" fmla="*/ 2147483646 h 427"/>
                  <a:gd name="T6" fmla="*/ 2147483646 w 279"/>
                  <a:gd name="T7" fmla="*/ 2147483646 h 427"/>
                  <a:gd name="T8" fmla="*/ 2147483646 w 279"/>
                  <a:gd name="T9" fmla="*/ 2147483646 h 427"/>
                  <a:gd name="T10" fmla="*/ 2147483646 w 279"/>
                  <a:gd name="T11" fmla="*/ 2147483646 h 427"/>
                  <a:gd name="T12" fmla="*/ 2147483646 w 279"/>
                  <a:gd name="T13" fmla="*/ 2147483646 h 427"/>
                  <a:gd name="T14" fmla="*/ 0 w 279"/>
                  <a:gd name="T15" fmla="*/ 2147483646 h 427"/>
                  <a:gd name="T16" fmla="*/ 2147483646 w 279"/>
                  <a:gd name="T17" fmla="*/ 2147483646 h 427"/>
                  <a:gd name="T18" fmla="*/ 2147483646 w 279"/>
                  <a:gd name="T19" fmla="*/ 2147483646 h 427"/>
                  <a:gd name="T20" fmla="*/ 2147483646 w 279"/>
                  <a:gd name="T21" fmla="*/ 2147483646 h 427"/>
                  <a:gd name="T22" fmla="*/ 2147483646 w 279"/>
                  <a:gd name="T23" fmla="*/ 2147483646 h 427"/>
                  <a:gd name="T24" fmla="*/ 2147483646 w 279"/>
                  <a:gd name="T25" fmla="*/ 2147483646 h 427"/>
                  <a:gd name="T26" fmla="*/ 2147483646 w 279"/>
                  <a:gd name="T27" fmla="*/ 2147483646 h 427"/>
                  <a:gd name="T28" fmla="*/ 2147483646 w 279"/>
                  <a:gd name="T29" fmla="*/ 2147483646 h 427"/>
                  <a:gd name="T30" fmla="*/ 2147483646 w 279"/>
                  <a:gd name="T31" fmla="*/ 2147483646 h 427"/>
                  <a:gd name="T32" fmla="*/ 2147483646 w 279"/>
                  <a:gd name="T33" fmla="*/ 2147483646 h 427"/>
                  <a:gd name="T34" fmla="*/ 2147483646 w 279"/>
                  <a:gd name="T35" fmla="*/ 2147483646 h 427"/>
                  <a:gd name="T36" fmla="*/ 2147483646 w 279"/>
                  <a:gd name="T37" fmla="*/ 2147483646 h 427"/>
                  <a:gd name="T38" fmla="*/ 2147483646 w 279"/>
                  <a:gd name="T39" fmla="*/ 2147483646 h 427"/>
                  <a:gd name="T40" fmla="*/ 2147483646 w 279"/>
                  <a:gd name="T41" fmla="*/ 2147483646 h 427"/>
                  <a:gd name="T42" fmla="*/ 2147483646 w 279"/>
                  <a:gd name="T43" fmla="*/ 2147483646 h 427"/>
                  <a:gd name="T44" fmla="*/ 2147483646 w 279"/>
                  <a:gd name="T45" fmla="*/ 2147483646 h 427"/>
                  <a:gd name="T46" fmla="*/ 2147483646 w 279"/>
                  <a:gd name="T47" fmla="*/ 2147483646 h 427"/>
                  <a:gd name="T48" fmla="*/ 2147483646 w 279"/>
                  <a:gd name="T49" fmla="*/ 0 h 427"/>
                  <a:gd name="T50" fmla="*/ 2147483646 w 279"/>
                  <a:gd name="T51" fmla="*/ 2147483646 h 427"/>
                  <a:gd name="T52" fmla="*/ 2147483646 w 279"/>
                  <a:gd name="T53" fmla="*/ 2147483646 h 427"/>
                  <a:gd name="T54" fmla="*/ 2147483646 w 279"/>
                  <a:gd name="T55" fmla="*/ 2147483646 h 42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279"/>
                  <a:gd name="T85" fmla="*/ 0 h 427"/>
                  <a:gd name="T86" fmla="*/ 279 w 279"/>
                  <a:gd name="T87" fmla="*/ 427 h 42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279" h="427">
                    <a:moveTo>
                      <a:pt x="65" y="13"/>
                    </a:moveTo>
                    <a:lnTo>
                      <a:pt x="24" y="92"/>
                    </a:lnTo>
                    <a:lnTo>
                      <a:pt x="44" y="121"/>
                    </a:lnTo>
                    <a:lnTo>
                      <a:pt x="24" y="157"/>
                    </a:lnTo>
                    <a:lnTo>
                      <a:pt x="36" y="169"/>
                    </a:lnTo>
                    <a:lnTo>
                      <a:pt x="28" y="193"/>
                    </a:lnTo>
                    <a:lnTo>
                      <a:pt x="28" y="233"/>
                    </a:lnTo>
                    <a:lnTo>
                      <a:pt x="0" y="248"/>
                    </a:lnTo>
                    <a:lnTo>
                      <a:pt x="11" y="260"/>
                    </a:lnTo>
                    <a:lnTo>
                      <a:pt x="69" y="409"/>
                    </a:lnTo>
                    <a:lnTo>
                      <a:pt x="116" y="427"/>
                    </a:lnTo>
                    <a:lnTo>
                      <a:pt x="113" y="397"/>
                    </a:lnTo>
                    <a:lnTo>
                      <a:pt x="135" y="373"/>
                    </a:lnTo>
                    <a:lnTo>
                      <a:pt x="128" y="348"/>
                    </a:lnTo>
                    <a:lnTo>
                      <a:pt x="185" y="317"/>
                    </a:lnTo>
                    <a:lnTo>
                      <a:pt x="187" y="276"/>
                    </a:lnTo>
                    <a:lnTo>
                      <a:pt x="221" y="273"/>
                    </a:lnTo>
                    <a:lnTo>
                      <a:pt x="247" y="241"/>
                    </a:lnTo>
                    <a:lnTo>
                      <a:pt x="279" y="220"/>
                    </a:lnTo>
                    <a:lnTo>
                      <a:pt x="279" y="193"/>
                    </a:lnTo>
                    <a:lnTo>
                      <a:pt x="235" y="185"/>
                    </a:lnTo>
                    <a:lnTo>
                      <a:pt x="227" y="156"/>
                    </a:lnTo>
                    <a:lnTo>
                      <a:pt x="183" y="152"/>
                    </a:lnTo>
                    <a:lnTo>
                      <a:pt x="147" y="25"/>
                    </a:lnTo>
                    <a:lnTo>
                      <a:pt x="132" y="0"/>
                    </a:lnTo>
                    <a:lnTo>
                      <a:pt x="88" y="11"/>
                    </a:lnTo>
                    <a:lnTo>
                      <a:pt x="80" y="23"/>
                    </a:lnTo>
                    <a:lnTo>
                      <a:pt x="65" y="13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Freeform 15"/>
              <p:cNvSpPr>
                <a:spLocks/>
              </p:cNvSpPr>
              <p:nvPr/>
            </p:nvSpPr>
            <p:spPr bwMode="auto">
              <a:xfrm>
                <a:off x="6357938" y="2620963"/>
                <a:ext cx="557212" cy="236537"/>
              </a:xfrm>
              <a:custGeom>
                <a:avLst/>
                <a:gdLst>
                  <a:gd name="T0" fmla="*/ 0 w 359"/>
                  <a:gd name="T1" fmla="*/ 2147483646 h 148"/>
                  <a:gd name="T2" fmla="*/ 2147483646 w 359"/>
                  <a:gd name="T3" fmla="*/ 0 h 148"/>
                  <a:gd name="T4" fmla="*/ 2147483646 w 359"/>
                  <a:gd name="T5" fmla="*/ 2147483646 h 148"/>
                  <a:gd name="T6" fmla="*/ 2147483646 w 359"/>
                  <a:gd name="T7" fmla="*/ 2147483646 h 148"/>
                  <a:gd name="T8" fmla="*/ 2147483646 w 359"/>
                  <a:gd name="T9" fmla="*/ 2147483646 h 148"/>
                  <a:gd name="T10" fmla="*/ 2147483646 w 359"/>
                  <a:gd name="T11" fmla="*/ 2147483646 h 148"/>
                  <a:gd name="T12" fmla="*/ 2147483646 w 359"/>
                  <a:gd name="T13" fmla="*/ 2147483646 h 148"/>
                  <a:gd name="T14" fmla="*/ 2147483646 w 359"/>
                  <a:gd name="T15" fmla="*/ 2147483646 h 148"/>
                  <a:gd name="T16" fmla="*/ 2147483646 w 359"/>
                  <a:gd name="T17" fmla="*/ 2147483646 h 148"/>
                  <a:gd name="T18" fmla="*/ 2147483646 w 359"/>
                  <a:gd name="T19" fmla="*/ 2147483646 h 148"/>
                  <a:gd name="T20" fmla="*/ 2147483646 w 359"/>
                  <a:gd name="T21" fmla="*/ 2147483646 h 148"/>
                  <a:gd name="T22" fmla="*/ 2147483646 w 359"/>
                  <a:gd name="T23" fmla="*/ 2147483646 h 148"/>
                  <a:gd name="T24" fmla="*/ 2147483646 w 359"/>
                  <a:gd name="T25" fmla="*/ 2147483646 h 148"/>
                  <a:gd name="T26" fmla="*/ 2147483646 w 359"/>
                  <a:gd name="T27" fmla="*/ 2147483646 h 148"/>
                  <a:gd name="T28" fmla="*/ 2147483646 w 359"/>
                  <a:gd name="T29" fmla="*/ 2147483646 h 148"/>
                  <a:gd name="T30" fmla="*/ 2147483646 w 359"/>
                  <a:gd name="T31" fmla="*/ 2147483646 h 148"/>
                  <a:gd name="T32" fmla="*/ 0 w 359"/>
                  <a:gd name="T33" fmla="*/ 2147483646 h 1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59"/>
                  <a:gd name="T52" fmla="*/ 0 h 148"/>
                  <a:gd name="T53" fmla="*/ 359 w 359"/>
                  <a:gd name="T54" fmla="*/ 148 h 1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59" h="148">
                    <a:moveTo>
                      <a:pt x="0" y="51"/>
                    </a:moveTo>
                    <a:lnTo>
                      <a:pt x="267" y="0"/>
                    </a:lnTo>
                    <a:lnTo>
                      <a:pt x="311" y="101"/>
                    </a:lnTo>
                    <a:lnTo>
                      <a:pt x="357" y="91"/>
                    </a:lnTo>
                    <a:lnTo>
                      <a:pt x="359" y="141"/>
                    </a:lnTo>
                    <a:lnTo>
                      <a:pt x="322" y="148"/>
                    </a:lnTo>
                    <a:lnTo>
                      <a:pt x="288" y="115"/>
                    </a:lnTo>
                    <a:lnTo>
                      <a:pt x="267" y="75"/>
                    </a:lnTo>
                    <a:lnTo>
                      <a:pt x="263" y="19"/>
                    </a:lnTo>
                    <a:lnTo>
                      <a:pt x="247" y="47"/>
                    </a:lnTo>
                    <a:lnTo>
                      <a:pt x="266" y="131"/>
                    </a:lnTo>
                    <a:lnTo>
                      <a:pt x="187" y="143"/>
                    </a:lnTo>
                    <a:lnTo>
                      <a:pt x="185" y="81"/>
                    </a:lnTo>
                    <a:lnTo>
                      <a:pt x="137" y="55"/>
                    </a:lnTo>
                    <a:lnTo>
                      <a:pt x="96" y="48"/>
                    </a:lnTo>
                    <a:lnTo>
                      <a:pt x="11" y="91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Freeform 16"/>
              <p:cNvSpPr>
                <a:spLocks/>
              </p:cNvSpPr>
              <p:nvPr/>
            </p:nvSpPr>
            <p:spPr bwMode="auto">
              <a:xfrm>
                <a:off x="1803400" y="1320800"/>
                <a:ext cx="735013" cy="555625"/>
              </a:xfrm>
              <a:custGeom>
                <a:avLst/>
                <a:gdLst>
                  <a:gd name="T0" fmla="*/ 2147483646 w 473"/>
                  <a:gd name="T1" fmla="*/ 0 h 347"/>
                  <a:gd name="T2" fmla="*/ 2147483646 w 473"/>
                  <a:gd name="T3" fmla="*/ 2147483646 h 347"/>
                  <a:gd name="T4" fmla="*/ 2147483646 w 473"/>
                  <a:gd name="T5" fmla="*/ 2147483646 h 347"/>
                  <a:gd name="T6" fmla="*/ 2147483646 w 473"/>
                  <a:gd name="T7" fmla="*/ 2147483646 h 347"/>
                  <a:gd name="T8" fmla="*/ 2147483646 w 473"/>
                  <a:gd name="T9" fmla="*/ 2147483646 h 347"/>
                  <a:gd name="T10" fmla="*/ 2147483646 w 473"/>
                  <a:gd name="T11" fmla="*/ 2147483646 h 347"/>
                  <a:gd name="T12" fmla="*/ 2147483646 w 473"/>
                  <a:gd name="T13" fmla="*/ 2147483646 h 347"/>
                  <a:gd name="T14" fmla="*/ 2147483646 w 473"/>
                  <a:gd name="T15" fmla="*/ 2147483646 h 347"/>
                  <a:gd name="T16" fmla="*/ 2147483646 w 473"/>
                  <a:gd name="T17" fmla="*/ 2147483646 h 347"/>
                  <a:gd name="T18" fmla="*/ 2147483646 w 473"/>
                  <a:gd name="T19" fmla="*/ 2147483646 h 347"/>
                  <a:gd name="T20" fmla="*/ 2147483646 w 473"/>
                  <a:gd name="T21" fmla="*/ 2147483646 h 347"/>
                  <a:gd name="T22" fmla="*/ 2147483646 w 473"/>
                  <a:gd name="T23" fmla="*/ 2147483646 h 347"/>
                  <a:gd name="T24" fmla="*/ 2147483646 w 473"/>
                  <a:gd name="T25" fmla="*/ 2147483646 h 347"/>
                  <a:gd name="T26" fmla="*/ 2147483646 w 473"/>
                  <a:gd name="T27" fmla="*/ 2147483646 h 347"/>
                  <a:gd name="T28" fmla="*/ 2147483646 w 473"/>
                  <a:gd name="T29" fmla="*/ 2147483646 h 347"/>
                  <a:gd name="T30" fmla="*/ 2147483646 w 473"/>
                  <a:gd name="T31" fmla="*/ 2147483646 h 347"/>
                  <a:gd name="T32" fmla="*/ 2147483646 w 473"/>
                  <a:gd name="T33" fmla="*/ 2147483646 h 347"/>
                  <a:gd name="T34" fmla="*/ 2147483646 w 473"/>
                  <a:gd name="T35" fmla="*/ 2147483646 h 347"/>
                  <a:gd name="T36" fmla="*/ 2147483646 w 473"/>
                  <a:gd name="T37" fmla="*/ 2147483646 h 347"/>
                  <a:gd name="T38" fmla="*/ 2147483646 w 473"/>
                  <a:gd name="T39" fmla="*/ 2147483646 h 347"/>
                  <a:gd name="T40" fmla="*/ 0 w 473"/>
                  <a:gd name="T41" fmla="*/ 2147483646 h 347"/>
                  <a:gd name="T42" fmla="*/ 2147483646 w 473"/>
                  <a:gd name="T43" fmla="*/ 2147483646 h 347"/>
                  <a:gd name="T44" fmla="*/ 2147483646 w 473"/>
                  <a:gd name="T45" fmla="*/ 2147483646 h 347"/>
                  <a:gd name="T46" fmla="*/ 2147483646 w 473"/>
                  <a:gd name="T47" fmla="*/ 2147483646 h 347"/>
                  <a:gd name="T48" fmla="*/ 2147483646 w 473"/>
                  <a:gd name="T49" fmla="*/ 2147483646 h 347"/>
                  <a:gd name="T50" fmla="*/ 2147483646 w 473"/>
                  <a:gd name="T51" fmla="*/ 2147483646 h 347"/>
                  <a:gd name="T52" fmla="*/ 2147483646 w 473"/>
                  <a:gd name="T53" fmla="*/ 2147483646 h 347"/>
                  <a:gd name="T54" fmla="*/ 2147483646 w 473"/>
                  <a:gd name="T55" fmla="*/ 2147483646 h 347"/>
                  <a:gd name="T56" fmla="*/ 2147483646 w 473"/>
                  <a:gd name="T57" fmla="*/ 2147483646 h 347"/>
                  <a:gd name="T58" fmla="*/ 2147483646 w 473"/>
                  <a:gd name="T59" fmla="*/ 2147483646 h 347"/>
                  <a:gd name="T60" fmla="*/ 2147483646 w 473"/>
                  <a:gd name="T61" fmla="*/ 2147483646 h 347"/>
                  <a:gd name="T62" fmla="*/ 2147483646 w 473"/>
                  <a:gd name="T63" fmla="*/ 2147483646 h 347"/>
                  <a:gd name="T64" fmla="*/ 2147483646 w 473"/>
                  <a:gd name="T65" fmla="*/ 2147483646 h 347"/>
                  <a:gd name="T66" fmla="*/ 2147483646 w 473"/>
                  <a:gd name="T67" fmla="*/ 2147483646 h 347"/>
                  <a:gd name="T68" fmla="*/ 2147483646 w 473"/>
                  <a:gd name="T69" fmla="*/ 2147483646 h 347"/>
                  <a:gd name="T70" fmla="*/ 2147483646 w 473"/>
                  <a:gd name="T71" fmla="*/ 2147483646 h 347"/>
                  <a:gd name="T72" fmla="*/ 2147483646 w 473"/>
                  <a:gd name="T73" fmla="*/ 2147483646 h 347"/>
                  <a:gd name="T74" fmla="*/ 2147483646 w 473"/>
                  <a:gd name="T75" fmla="*/ 0 h 347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473"/>
                  <a:gd name="T115" fmla="*/ 0 h 347"/>
                  <a:gd name="T116" fmla="*/ 473 w 473"/>
                  <a:gd name="T117" fmla="*/ 347 h 347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473" h="347">
                    <a:moveTo>
                      <a:pt x="120" y="0"/>
                    </a:moveTo>
                    <a:lnTo>
                      <a:pt x="217" y="27"/>
                    </a:lnTo>
                    <a:lnTo>
                      <a:pt x="291" y="44"/>
                    </a:lnTo>
                    <a:lnTo>
                      <a:pt x="327" y="52"/>
                    </a:lnTo>
                    <a:lnTo>
                      <a:pt x="364" y="57"/>
                    </a:lnTo>
                    <a:lnTo>
                      <a:pt x="413" y="67"/>
                    </a:lnTo>
                    <a:lnTo>
                      <a:pt x="473" y="77"/>
                    </a:lnTo>
                    <a:lnTo>
                      <a:pt x="435" y="347"/>
                    </a:lnTo>
                    <a:lnTo>
                      <a:pt x="251" y="309"/>
                    </a:lnTo>
                    <a:lnTo>
                      <a:pt x="226" y="326"/>
                    </a:lnTo>
                    <a:lnTo>
                      <a:pt x="193" y="300"/>
                    </a:lnTo>
                    <a:lnTo>
                      <a:pt x="164" y="326"/>
                    </a:lnTo>
                    <a:lnTo>
                      <a:pt x="137" y="304"/>
                    </a:lnTo>
                    <a:lnTo>
                      <a:pt x="61" y="300"/>
                    </a:lnTo>
                    <a:lnTo>
                      <a:pt x="72" y="256"/>
                    </a:lnTo>
                    <a:lnTo>
                      <a:pt x="17" y="252"/>
                    </a:lnTo>
                    <a:lnTo>
                      <a:pt x="12" y="226"/>
                    </a:lnTo>
                    <a:lnTo>
                      <a:pt x="23" y="200"/>
                    </a:lnTo>
                    <a:lnTo>
                      <a:pt x="9" y="176"/>
                    </a:lnTo>
                    <a:lnTo>
                      <a:pt x="11" y="108"/>
                    </a:lnTo>
                    <a:lnTo>
                      <a:pt x="0" y="56"/>
                    </a:lnTo>
                    <a:lnTo>
                      <a:pt x="7" y="36"/>
                    </a:lnTo>
                    <a:lnTo>
                      <a:pt x="31" y="44"/>
                    </a:lnTo>
                    <a:lnTo>
                      <a:pt x="56" y="75"/>
                    </a:lnTo>
                    <a:lnTo>
                      <a:pt x="102" y="81"/>
                    </a:lnTo>
                    <a:lnTo>
                      <a:pt x="114" y="106"/>
                    </a:lnTo>
                    <a:lnTo>
                      <a:pt x="92" y="106"/>
                    </a:lnTo>
                    <a:lnTo>
                      <a:pt x="89" y="128"/>
                    </a:lnTo>
                    <a:lnTo>
                      <a:pt x="102" y="130"/>
                    </a:lnTo>
                    <a:lnTo>
                      <a:pt x="108" y="152"/>
                    </a:lnTo>
                    <a:lnTo>
                      <a:pt x="80" y="168"/>
                    </a:lnTo>
                    <a:lnTo>
                      <a:pt x="80" y="182"/>
                    </a:lnTo>
                    <a:lnTo>
                      <a:pt x="112" y="182"/>
                    </a:lnTo>
                    <a:lnTo>
                      <a:pt x="120" y="145"/>
                    </a:lnTo>
                    <a:lnTo>
                      <a:pt x="144" y="122"/>
                    </a:lnTo>
                    <a:lnTo>
                      <a:pt x="114" y="64"/>
                    </a:lnTo>
                    <a:lnTo>
                      <a:pt x="133" y="45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Freeform 17" descr="5%"/>
              <p:cNvSpPr>
                <a:spLocks/>
              </p:cNvSpPr>
              <p:nvPr/>
            </p:nvSpPr>
            <p:spPr bwMode="auto">
              <a:xfrm>
                <a:off x="1630363" y="1724025"/>
                <a:ext cx="917575" cy="722313"/>
              </a:xfrm>
              <a:custGeom>
                <a:avLst/>
                <a:gdLst>
                  <a:gd name="T0" fmla="*/ 2147483646 w 591"/>
                  <a:gd name="T1" fmla="*/ 0 h 451"/>
                  <a:gd name="T2" fmla="*/ 2147483646 w 591"/>
                  <a:gd name="T3" fmla="*/ 2147483646 h 451"/>
                  <a:gd name="T4" fmla="*/ 2147483646 w 591"/>
                  <a:gd name="T5" fmla="*/ 2147483646 h 451"/>
                  <a:gd name="T6" fmla="*/ 2147483646 w 591"/>
                  <a:gd name="T7" fmla="*/ 2147483646 h 451"/>
                  <a:gd name="T8" fmla="*/ 2147483646 w 591"/>
                  <a:gd name="T9" fmla="*/ 2147483646 h 451"/>
                  <a:gd name="T10" fmla="*/ 2147483646 w 591"/>
                  <a:gd name="T11" fmla="*/ 2147483646 h 451"/>
                  <a:gd name="T12" fmla="*/ 2147483646 w 591"/>
                  <a:gd name="T13" fmla="*/ 2147483646 h 451"/>
                  <a:gd name="T14" fmla="*/ 2147483646 w 591"/>
                  <a:gd name="T15" fmla="*/ 2147483646 h 451"/>
                  <a:gd name="T16" fmla="*/ 2147483646 w 591"/>
                  <a:gd name="T17" fmla="*/ 2147483646 h 451"/>
                  <a:gd name="T18" fmla="*/ 0 w 591"/>
                  <a:gd name="T19" fmla="*/ 2147483646 h 451"/>
                  <a:gd name="T20" fmla="*/ 0 w 591"/>
                  <a:gd name="T21" fmla="*/ 2147483646 h 451"/>
                  <a:gd name="T22" fmla="*/ 2147483646 w 591"/>
                  <a:gd name="T23" fmla="*/ 2147483646 h 451"/>
                  <a:gd name="T24" fmla="*/ 2147483646 w 591"/>
                  <a:gd name="T25" fmla="*/ 2147483646 h 451"/>
                  <a:gd name="T26" fmla="*/ 2147483646 w 591"/>
                  <a:gd name="T27" fmla="*/ 2147483646 h 451"/>
                  <a:gd name="T28" fmla="*/ 2147483646 w 591"/>
                  <a:gd name="T29" fmla="*/ 2147483646 h 451"/>
                  <a:gd name="T30" fmla="*/ 2147483646 w 591"/>
                  <a:gd name="T31" fmla="*/ 2147483646 h 451"/>
                  <a:gd name="T32" fmla="*/ 2147483646 w 591"/>
                  <a:gd name="T33" fmla="*/ 2147483646 h 451"/>
                  <a:gd name="T34" fmla="*/ 2147483646 w 591"/>
                  <a:gd name="T35" fmla="*/ 2147483646 h 451"/>
                  <a:gd name="T36" fmla="*/ 2147483646 w 591"/>
                  <a:gd name="T37" fmla="*/ 2147483646 h 451"/>
                  <a:gd name="T38" fmla="*/ 2147483646 w 591"/>
                  <a:gd name="T39" fmla="*/ 2147483646 h 451"/>
                  <a:gd name="T40" fmla="*/ 2147483646 w 591"/>
                  <a:gd name="T41" fmla="*/ 2147483646 h 451"/>
                  <a:gd name="T42" fmla="*/ 2147483646 w 591"/>
                  <a:gd name="T43" fmla="*/ 2147483646 h 451"/>
                  <a:gd name="T44" fmla="*/ 2147483646 w 591"/>
                  <a:gd name="T45" fmla="*/ 2147483646 h 451"/>
                  <a:gd name="T46" fmla="*/ 2147483646 w 591"/>
                  <a:gd name="T47" fmla="*/ 2147483646 h 451"/>
                  <a:gd name="T48" fmla="*/ 2147483646 w 591"/>
                  <a:gd name="T49" fmla="*/ 2147483646 h 451"/>
                  <a:gd name="T50" fmla="*/ 2147483646 w 591"/>
                  <a:gd name="T51" fmla="*/ 2147483646 h 451"/>
                  <a:gd name="T52" fmla="*/ 2147483646 w 591"/>
                  <a:gd name="T53" fmla="*/ 0 h 451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91"/>
                  <a:gd name="T82" fmla="*/ 0 h 451"/>
                  <a:gd name="T83" fmla="*/ 591 w 591"/>
                  <a:gd name="T84" fmla="*/ 451 h 451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91" h="451">
                    <a:moveTo>
                      <a:pt x="129" y="0"/>
                    </a:moveTo>
                    <a:lnTo>
                      <a:pt x="112" y="9"/>
                    </a:lnTo>
                    <a:lnTo>
                      <a:pt x="101" y="49"/>
                    </a:lnTo>
                    <a:lnTo>
                      <a:pt x="91" y="82"/>
                    </a:lnTo>
                    <a:lnTo>
                      <a:pt x="83" y="109"/>
                    </a:lnTo>
                    <a:lnTo>
                      <a:pt x="72" y="138"/>
                    </a:lnTo>
                    <a:lnTo>
                      <a:pt x="60" y="167"/>
                    </a:lnTo>
                    <a:lnTo>
                      <a:pt x="44" y="199"/>
                    </a:lnTo>
                    <a:lnTo>
                      <a:pt x="23" y="237"/>
                    </a:lnTo>
                    <a:lnTo>
                      <a:pt x="0" y="273"/>
                    </a:lnTo>
                    <a:lnTo>
                      <a:pt x="0" y="351"/>
                    </a:lnTo>
                    <a:lnTo>
                      <a:pt x="331" y="419"/>
                    </a:lnTo>
                    <a:lnTo>
                      <a:pt x="484" y="451"/>
                    </a:lnTo>
                    <a:lnTo>
                      <a:pt x="516" y="294"/>
                    </a:lnTo>
                    <a:lnTo>
                      <a:pt x="536" y="281"/>
                    </a:lnTo>
                    <a:lnTo>
                      <a:pt x="517" y="246"/>
                    </a:lnTo>
                    <a:lnTo>
                      <a:pt x="527" y="210"/>
                    </a:lnTo>
                    <a:lnTo>
                      <a:pt x="591" y="150"/>
                    </a:lnTo>
                    <a:lnTo>
                      <a:pt x="547" y="95"/>
                    </a:lnTo>
                    <a:lnTo>
                      <a:pt x="363" y="57"/>
                    </a:lnTo>
                    <a:lnTo>
                      <a:pt x="338" y="73"/>
                    </a:lnTo>
                    <a:lnTo>
                      <a:pt x="305" y="46"/>
                    </a:lnTo>
                    <a:lnTo>
                      <a:pt x="276" y="74"/>
                    </a:lnTo>
                    <a:lnTo>
                      <a:pt x="248" y="46"/>
                    </a:lnTo>
                    <a:lnTo>
                      <a:pt x="174" y="48"/>
                    </a:lnTo>
                    <a:lnTo>
                      <a:pt x="184" y="4"/>
                    </a:lnTo>
                    <a:lnTo>
                      <a:pt x="129" y="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Freeform 18" descr="5%"/>
              <p:cNvSpPr>
                <a:spLocks/>
              </p:cNvSpPr>
              <p:nvPr/>
            </p:nvSpPr>
            <p:spPr bwMode="auto">
              <a:xfrm>
                <a:off x="1557338" y="2281239"/>
                <a:ext cx="965200" cy="1541462"/>
              </a:xfrm>
              <a:custGeom>
                <a:avLst/>
                <a:gdLst>
                  <a:gd name="T0" fmla="*/ 2147483646 w 622"/>
                  <a:gd name="T1" fmla="*/ 0 h 963"/>
                  <a:gd name="T2" fmla="*/ 2147483646 w 622"/>
                  <a:gd name="T3" fmla="*/ 2147483646 h 963"/>
                  <a:gd name="T4" fmla="*/ 2147483646 w 622"/>
                  <a:gd name="T5" fmla="*/ 2147483646 h 963"/>
                  <a:gd name="T6" fmla="*/ 2147483646 w 622"/>
                  <a:gd name="T7" fmla="*/ 2147483646 h 963"/>
                  <a:gd name="T8" fmla="*/ 2147483646 w 622"/>
                  <a:gd name="T9" fmla="*/ 2147483646 h 963"/>
                  <a:gd name="T10" fmla="*/ 2147483646 w 622"/>
                  <a:gd name="T11" fmla="*/ 2147483646 h 963"/>
                  <a:gd name="T12" fmla="*/ 2147483646 w 622"/>
                  <a:gd name="T13" fmla="*/ 2147483646 h 963"/>
                  <a:gd name="T14" fmla="*/ 2147483646 w 622"/>
                  <a:gd name="T15" fmla="*/ 2147483646 h 963"/>
                  <a:gd name="T16" fmla="*/ 2147483646 w 622"/>
                  <a:gd name="T17" fmla="*/ 2147483646 h 963"/>
                  <a:gd name="T18" fmla="*/ 2147483646 w 622"/>
                  <a:gd name="T19" fmla="*/ 2147483646 h 963"/>
                  <a:gd name="T20" fmla="*/ 2147483646 w 622"/>
                  <a:gd name="T21" fmla="*/ 2147483646 h 963"/>
                  <a:gd name="T22" fmla="*/ 2147483646 w 622"/>
                  <a:gd name="T23" fmla="*/ 2147483646 h 963"/>
                  <a:gd name="T24" fmla="*/ 2147483646 w 622"/>
                  <a:gd name="T25" fmla="*/ 2147483646 h 963"/>
                  <a:gd name="T26" fmla="*/ 2147483646 w 622"/>
                  <a:gd name="T27" fmla="*/ 2147483646 h 963"/>
                  <a:gd name="T28" fmla="*/ 2147483646 w 622"/>
                  <a:gd name="T29" fmla="*/ 2147483646 h 963"/>
                  <a:gd name="T30" fmla="*/ 2147483646 w 622"/>
                  <a:gd name="T31" fmla="*/ 2147483646 h 963"/>
                  <a:gd name="T32" fmla="*/ 2147483646 w 622"/>
                  <a:gd name="T33" fmla="*/ 2147483646 h 963"/>
                  <a:gd name="T34" fmla="*/ 2147483646 w 622"/>
                  <a:gd name="T35" fmla="*/ 2147483646 h 963"/>
                  <a:gd name="T36" fmla="*/ 2147483646 w 622"/>
                  <a:gd name="T37" fmla="*/ 2147483646 h 963"/>
                  <a:gd name="T38" fmla="*/ 2147483646 w 622"/>
                  <a:gd name="T39" fmla="*/ 2147483646 h 963"/>
                  <a:gd name="T40" fmla="*/ 2147483646 w 622"/>
                  <a:gd name="T41" fmla="*/ 2147483646 h 963"/>
                  <a:gd name="T42" fmla="*/ 2147483646 w 622"/>
                  <a:gd name="T43" fmla="*/ 2147483646 h 963"/>
                  <a:gd name="T44" fmla="*/ 2147483646 w 622"/>
                  <a:gd name="T45" fmla="*/ 2147483646 h 963"/>
                  <a:gd name="T46" fmla="*/ 2147483646 w 622"/>
                  <a:gd name="T47" fmla="*/ 2147483646 h 963"/>
                  <a:gd name="T48" fmla="*/ 2147483646 w 622"/>
                  <a:gd name="T49" fmla="*/ 2147483646 h 963"/>
                  <a:gd name="T50" fmla="*/ 2147483646 w 622"/>
                  <a:gd name="T51" fmla="*/ 2147483646 h 963"/>
                  <a:gd name="T52" fmla="*/ 2147483646 w 622"/>
                  <a:gd name="T53" fmla="*/ 2147483646 h 963"/>
                  <a:gd name="T54" fmla="*/ 2147483646 w 622"/>
                  <a:gd name="T55" fmla="*/ 2147483646 h 963"/>
                  <a:gd name="T56" fmla="*/ 2147483646 w 622"/>
                  <a:gd name="T57" fmla="*/ 2147483646 h 963"/>
                  <a:gd name="T58" fmla="*/ 2147483646 w 622"/>
                  <a:gd name="T59" fmla="*/ 2147483646 h 963"/>
                  <a:gd name="T60" fmla="*/ 2147483646 w 622"/>
                  <a:gd name="T61" fmla="*/ 2147483646 h 963"/>
                  <a:gd name="T62" fmla="*/ 2147483646 w 622"/>
                  <a:gd name="T63" fmla="*/ 2147483646 h 963"/>
                  <a:gd name="T64" fmla="*/ 2147483646 w 622"/>
                  <a:gd name="T65" fmla="*/ 2147483646 h 963"/>
                  <a:gd name="T66" fmla="*/ 2147483646 w 622"/>
                  <a:gd name="T67" fmla="*/ 2147483646 h 963"/>
                  <a:gd name="T68" fmla="*/ 2147483646 w 622"/>
                  <a:gd name="T69" fmla="*/ 2147483646 h 963"/>
                  <a:gd name="T70" fmla="*/ 2147483646 w 622"/>
                  <a:gd name="T71" fmla="*/ 2147483646 h 963"/>
                  <a:gd name="T72" fmla="*/ 2147483646 w 622"/>
                  <a:gd name="T73" fmla="*/ 2147483646 h 963"/>
                  <a:gd name="T74" fmla="*/ 2147483646 w 622"/>
                  <a:gd name="T75" fmla="*/ 2147483646 h 963"/>
                  <a:gd name="T76" fmla="*/ 2147483646 w 622"/>
                  <a:gd name="T77" fmla="*/ 2147483646 h 963"/>
                  <a:gd name="T78" fmla="*/ 2147483646 w 622"/>
                  <a:gd name="T79" fmla="*/ 2147483646 h 963"/>
                  <a:gd name="T80" fmla="*/ 2147483646 w 622"/>
                  <a:gd name="T81" fmla="*/ 2147483646 h 963"/>
                  <a:gd name="T82" fmla="*/ 2147483646 w 622"/>
                  <a:gd name="T83" fmla="*/ 2147483646 h 963"/>
                  <a:gd name="T84" fmla="*/ 2147483646 w 622"/>
                  <a:gd name="T85" fmla="*/ 2147483646 h 963"/>
                  <a:gd name="T86" fmla="*/ 0 w 622"/>
                  <a:gd name="T87" fmla="*/ 2147483646 h 963"/>
                  <a:gd name="T88" fmla="*/ 2147483646 w 622"/>
                  <a:gd name="T89" fmla="*/ 2147483646 h 963"/>
                  <a:gd name="T90" fmla="*/ 2147483646 w 622"/>
                  <a:gd name="T91" fmla="*/ 2147483646 h 963"/>
                  <a:gd name="T92" fmla="*/ 2147483646 w 622"/>
                  <a:gd name="T93" fmla="*/ 2147483646 h 963"/>
                  <a:gd name="T94" fmla="*/ 2147483646 w 622"/>
                  <a:gd name="T95" fmla="*/ 0 h 963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622"/>
                  <a:gd name="T145" fmla="*/ 0 h 963"/>
                  <a:gd name="T146" fmla="*/ 622 w 622"/>
                  <a:gd name="T147" fmla="*/ 963 h 963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622" h="963">
                    <a:moveTo>
                      <a:pt x="47" y="0"/>
                    </a:moveTo>
                    <a:lnTo>
                      <a:pt x="333" y="58"/>
                    </a:lnTo>
                    <a:lnTo>
                      <a:pt x="271" y="341"/>
                    </a:lnTo>
                    <a:lnTo>
                      <a:pt x="592" y="773"/>
                    </a:lnTo>
                    <a:lnTo>
                      <a:pt x="622" y="827"/>
                    </a:lnTo>
                    <a:lnTo>
                      <a:pt x="591" y="854"/>
                    </a:lnTo>
                    <a:lnTo>
                      <a:pt x="571" y="902"/>
                    </a:lnTo>
                    <a:lnTo>
                      <a:pt x="552" y="930"/>
                    </a:lnTo>
                    <a:lnTo>
                      <a:pt x="572" y="955"/>
                    </a:lnTo>
                    <a:lnTo>
                      <a:pt x="539" y="963"/>
                    </a:lnTo>
                    <a:lnTo>
                      <a:pt x="350" y="957"/>
                    </a:lnTo>
                    <a:lnTo>
                      <a:pt x="338" y="901"/>
                    </a:lnTo>
                    <a:lnTo>
                      <a:pt x="305" y="859"/>
                    </a:lnTo>
                    <a:lnTo>
                      <a:pt x="281" y="845"/>
                    </a:lnTo>
                    <a:lnTo>
                      <a:pt x="275" y="815"/>
                    </a:lnTo>
                    <a:lnTo>
                      <a:pt x="255" y="799"/>
                    </a:lnTo>
                    <a:lnTo>
                      <a:pt x="235" y="779"/>
                    </a:lnTo>
                    <a:lnTo>
                      <a:pt x="228" y="757"/>
                    </a:lnTo>
                    <a:lnTo>
                      <a:pt x="210" y="742"/>
                    </a:lnTo>
                    <a:lnTo>
                      <a:pt x="180" y="750"/>
                    </a:lnTo>
                    <a:lnTo>
                      <a:pt x="147" y="738"/>
                    </a:lnTo>
                    <a:lnTo>
                      <a:pt x="147" y="726"/>
                    </a:lnTo>
                    <a:lnTo>
                      <a:pt x="146" y="700"/>
                    </a:lnTo>
                    <a:lnTo>
                      <a:pt x="132" y="670"/>
                    </a:lnTo>
                    <a:lnTo>
                      <a:pt x="131" y="646"/>
                    </a:lnTo>
                    <a:lnTo>
                      <a:pt x="116" y="625"/>
                    </a:lnTo>
                    <a:lnTo>
                      <a:pt x="120" y="605"/>
                    </a:lnTo>
                    <a:lnTo>
                      <a:pt x="79" y="556"/>
                    </a:lnTo>
                    <a:lnTo>
                      <a:pt x="79" y="528"/>
                    </a:lnTo>
                    <a:lnTo>
                      <a:pt x="101" y="517"/>
                    </a:lnTo>
                    <a:lnTo>
                      <a:pt x="101" y="500"/>
                    </a:lnTo>
                    <a:lnTo>
                      <a:pt x="79" y="494"/>
                    </a:lnTo>
                    <a:lnTo>
                      <a:pt x="70" y="468"/>
                    </a:lnTo>
                    <a:lnTo>
                      <a:pt x="59" y="421"/>
                    </a:lnTo>
                    <a:lnTo>
                      <a:pt x="90" y="447"/>
                    </a:lnTo>
                    <a:lnTo>
                      <a:pt x="78" y="413"/>
                    </a:lnTo>
                    <a:lnTo>
                      <a:pt x="101" y="413"/>
                    </a:lnTo>
                    <a:lnTo>
                      <a:pt x="101" y="389"/>
                    </a:lnTo>
                    <a:lnTo>
                      <a:pt x="78" y="373"/>
                    </a:lnTo>
                    <a:lnTo>
                      <a:pt x="67" y="396"/>
                    </a:lnTo>
                    <a:lnTo>
                      <a:pt x="47" y="388"/>
                    </a:lnTo>
                    <a:lnTo>
                      <a:pt x="7" y="280"/>
                    </a:lnTo>
                    <a:lnTo>
                      <a:pt x="18" y="203"/>
                    </a:lnTo>
                    <a:lnTo>
                      <a:pt x="0" y="159"/>
                    </a:lnTo>
                    <a:lnTo>
                      <a:pt x="9" y="126"/>
                    </a:lnTo>
                    <a:lnTo>
                      <a:pt x="29" y="119"/>
                    </a:lnTo>
                    <a:lnTo>
                      <a:pt x="47" y="66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FF66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Freeform 19" descr="5%"/>
              <p:cNvSpPr>
                <a:spLocks/>
              </p:cNvSpPr>
              <p:nvPr/>
            </p:nvSpPr>
            <p:spPr bwMode="auto">
              <a:xfrm>
                <a:off x="1978025" y="2378075"/>
                <a:ext cx="730250" cy="1141413"/>
              </a:xfrm>
              <a:custGeom>
                <a:avLst/>
                <a:gdLst>
                  <a:gd name="T0" fmla="*/ 2147483646 w 470"/>
                  <a:gd name="T1" fmla="*/ 0 h 713"/>
                  <a:gd name="T2" fmla="*/ 0 w 470"/>
                  <a:gd name="T3" fmla="*/ 2147483646 h 713"/>
                  <a:gd name="T4" fmla="*/ 2147483646 w 470"/>
                  <a:gd name="T5" fmla="*/ 2147483646 h 713"/>
                  <a:gd name="T6" fmla="*/ 2147483646 w 470"/>
                  <a:gd name="T7" fmla="*/ 2147483646 h 713"/>
                  <a:gd name="T8" fmla="*/ 2147483646 w 470"/>
                  <a:gd name="T9" fmla="*/ 2147483646 h 713"/>
                  <a:gd name="T10" fmla="*/ 2147483646 w 470"/>
                  <a:gd name="T11" fmla="*/ 2147483646 h 713"/>
                  <a:gd name="T12" fmla="*/ 2147483646 w 470"/>
                  <a:gd name="T13" fmla="*/ 2147483646 h 713"/>
                  <a:gd name="T14" fmla="*/ 2147483646 w 470"/>
                  <a:gd name="T15" fmla="*/ 2147483646 h 713"/>
                  <a:gd name="T16" fmla="*/ 2147483646 w 470"/>
                  <a:gd name="T17" fmla="*/ 2147483646 h 713"/>
                  <a:gd name="T18" fmla="*/ 2147483646 w 470"/>
                  <a:gd name="T19" fmla="*/ 2147483646 h 713"/>
                  <a:gd name="T20" fmla="*/ 2147483646 w 470"/>
                  <a:gd name="T21" fmla="*/ 2147483646 h 713"/>
                  <a:gd name="T22" fmla="*/ 2147483646 w 470"/>
                  <a:gd name="T23" fmla="*/ 0 h 71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70"/>
                  <a:gd name="T37" fmla="*/ 0 h 713"/>
                  <a:gd name="T38" fmla="*/ 470 w 470"/>
                  <a:gd name="T39" fmla="*/ 713 h 71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70" h="713">
                    <a:moveTo>
                      <a:pt x="59" y="0"/>
                    </a:moveTo>
                    <a:lnTo>
                      <a:pt x="0" y="283"/>
                    </a:lnTo>
                    <a:lnTo>
                      <a:pt x="320" y="713"/>
                    </a:lnTo>
                    <a:lnTo>
                      <a:pt x="340" y="694"/>
                    </a:lnTo>
                    <a:lnTo>
                      <a:pt x="339" y="609"/>
                    </a:lnTo>
                    <a:lnTo>
                      <a:pt x="378" y="616"/>
                    </a:lnTo>
                    <a:lnTo>
                      <a:pt x="420" y="355"/>
                    </a:lnTo>
                    <a:lnTo>
                      <a:pt x="448" y="178"/>
                    </a:lnTo>
                    <a:lnTo>
                      <a:pt x="456" y="124"/>
                    </a:lnTo>
                    <a:lnTo>
                      <a:pt x="470" y="76"/>
                    </a:lnTo>
                    <a:lnTo>
                      <a:pt x="259" y="43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Freeform 20"/>
              <p:cNvSpPr>
                <a:spLocks/>
              </p:cNvSpPr>
              <p:nvPr/>
            </p:nvSpPr>
            <p:spPr bwMode="auto">
              <a:xfrm>
                <a:off x="2379663" y="1443038"/>
                <a:ext cx="658812" cy="1101725"/>
              </a:xfrm>
              <a:custGeom>
                <a:avLst/>
                <a:gdLst>
                  <a:gd name="T0" fmla="*/ 2147483646 w 424"/>
                  <a:gd name="T1" fmla="*/ 0 h 688"/>
                  <a:gd name="T2" fmla="*/ 2147483646 w 424"/>
                  <a:gd name="T3" fmla="*/ 2147483646 h 688"/>
                  <a:gd name="T4" fmla="*/ 2147483646 w 424"/>
                  <a:gd name="T5" fmla="*/ 2147483646 h 688"/>
                  <a:gd name="T6" fmla="*/ 2147483646 w 424"/>
                  <a:gd name="T7" fmla="*/ 2147483646 h 688"/>
                  <a:gd name="T8" fmla="*/ 2147483646 w 424"/>
                  <a:gd name="T9" fmla="*/ 2147483646 h 688"/>
                  <a:gd name="T10" fmla="*/ 2147483646 w 424"/>
                  <a:gd name="T11" fmla="*/ 2147483646 h 688"/>
                  <a:gd name="T12" fmla="*/ 2147483646 w 424"/>
                  <a:gd name="T13" fmla="*/ 2147483646 h 688"/>
                  <a:gd name="T14" fmla="*/ 0 w 424"/>
                  <a:gd name="T15" fmla="*/ 2147483646 h 688"/>
                  <a:gd name="T16" fmla="*/ 2147483646 w 424"/>
                  <a:gd name="T17" fmla="*/ 2147483646 h 688"/>
                  <a:gd name="T18" fmla="*/ 2147483646 w 424"/>
                  <a:gd name="T19" fmla="*/ 2147483646 h 688"/>
                  <a:gd name="T20" fmla="*/ 2147483646 w 424"/>
                  <a:gd name="T21" fmla="*/ 2147483646 h 688"/>
                  <a:gd name="T22" fmla="*/ 2147483646 w 424"/>
                  <a:gd name="T23" fmla="*/ 2147483646 h 688"/>
                  <a:gd name="T24" fmla="*/ 2147483646 w 424"/>
                  <a:gd name="T25" fmla="*/ 2147483646 h 688"/>
                  <a:gd name="T26" fmla="*/ 2147483646 w 424"/>
                  <a:gd name="T27" fmla="*/ 2147483646 h 688"/>
                  <a:gd name="T28" fmla="*/ 2147483646 w 424"/>
                  <a:gd name="T29" fmla="*/ 2147483646 h 688"/>
                  <a:gd name="T30" fmla="*/ 2147483646 w 424"/>
                  <a:gd name="T31" fmla="*/ 2147483646 h 688"/>
                  <a:gd name="T32" fmla="*/ 2147483646 w 424"/>
                  <a:gd name="T33" fmla="*/ 2147483646 h 688"/>
                  <a:gd name="T34" fmla="*/ 2147483646 w 424"/>
                  <a:gd name="T35" fmla="*/ 2147483646 h 688"/>
                  <a:gd name="T36" fmla="*/ 2147483646 w 424"/>
                  <a:gd name="T37" fmla="*/ 2147483646 h 688"/>
                  <a:gd name="T38" fmla="*/ 2147483646 w 424"/>
                  <a:gd name="T39" fmla="*/ 2147483646 h 688"/>
                  <a:gd name="T40" fmla="*/ 2147483646 w 424"/>
                  <a:gd name="T41" fmla="*/ 2147483646 h 688"/>
                  <a:gd name="T42" fmla="*/ 2147483646 w 424"/>
                  <a:gd name="T43" fmla="*/ 0 h 68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424"/>
                  <a:gd name="T67" fmla="*/ 0 h 688"/>
                  <a:gd name="T68" fmla="*/ 424 w 424"/>
                  <a:gd name="T69" fmla="*/ 688 h 688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424" h="688">
                    <a:moveTo>
                      <a:pt x="102" y="0"/>
                    </a:moveTo>
                    <a:lnTo>
                      <a:pt x="64" y="269"/>
                    </a:lnTo>
                    <a:lnTo>
                      <a:pt x="104" y="326"/>
                    </a:lnTo>
                    <a:lnTo>
                      <a:pt x="41" y="386"/>
                    </a:lnTo>
                    <a:lnTo>
                      <a:pt x="33" y="427"/>
                    </a:lnTo>
                    <a:lnTo>
                      <a:pt x="50" y="457"/>
                    </a:lnTo>
                    <a:lnTo>
                      <a:pt x="33" y="471"/>
                    </a:lnTo>
                    <a:lnTo>
                      <a:pt x="0" y="627"/>
                    </a:lnTo>
                    <a:lnTo>
                      <a:pt x="202" y="663"/>
                    </a:lnTo>
                    <a:lnTo>
                      <a:pt x="393" y="688"/>
                    </a:lnTo>
                    <a:lnTo>
                      <a:pt x="413" y="546"/>
                    </a:lnTo>
                    <a:lnTo>
                      <a:pt x="424" y="467"/>
                    </a:lnTo>
                    <a:lnTo>
                      <a:pt x="405" y="439"/>
                    </a:lnTo>
                    <a:lnTo>
                      <a:pt x="361" y="447"/>
                    </a:lnTo>
                    <a:lnTo>
                      <a:pt x="304" y="454"/>
                    </a:lnTo>
                    <a:lnTo>
                      <a:pt x="294" y="390"/>
                    </a:lnTo>
                    <a:lnTo>
                      <a:pt x="224" y="338"/>
                    </a:lnTo>
                    <a:lnTo>
                      <a:pt x="234" y="305"/>
                    </a:lnTo>
                    <a:lnTo>
                      <a:pt x="240" y="246"/>
                    </a:lnTo>
                    <a:lnTo>
                      <a:pt x="151" y="120"/>
                    </a:lnTo>
                    <a:lnTo>
                      <a:pt x="163" y="8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" name="Freeform 21"/>
              <p:cNvSpPr>
                <a:spLocks/>
              </p:cNvSpPr>
              <p:nvPr/>
            </p:nvSpPr>
            <p:spPr bwMode="auto">
              <a:xfrm>
                <a:off x="2582863" y="2501900"/>
                <a:ext cx="611187" cy="814388"/>
              </a:xfrm>
              <a:custGeom>
                <a:avLst/>
                <a:gdLst>
                  <a:gd name="T0" fmla="*/ 2147483646 w 394"/>
                  <a:gd name="T1" fmla="*/ 0 h 508"/>
                  <a:gd name="T2" fmla="*/ 2147483646 w 394"/>
                  <a:gd name="T3" fmla="*/ 2147483646 h 508"/>
                  <a:gd name="T4" fmla="*/ 2147483646 w 394"/>
                  <a:gd name="T5" fmla="*/ 2147483646 h 508"/>
                  <a:gd name="T6" fmla="*/ 2147483646 w 394"/>
                  <a:gd name="T7" fmla="*/ 2147483646 h 508"/>
                  <a:gd name="T8" fmla="*/ 2147483646 w 394"/>
                  <a:gd name="T9" fmla="*/ 2147483646 h 508"/>
                  <a:gd name="T10" fmla="*/ 0 w 394"/>
                  <a:gd name="T11" fmla="*/ 2147483646 h 508"/>
                  <a:gd name="T12" fmla="*/ 2147483646 w 394"/>
                  <a:gd name="T13" fmla="*/ 2147483646 h 508"/>
                  <a:gd name="T14" fmla="*/ 2147483646 w 394"/>
                  <a:gd name="T15" fmla="*/ 0 h 50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94"/>
                  <a:gd name="T25" fmla="*/ 0 h 508"/>
                  <a:gd name="T26" fmla="*/ 394 w 394"/>
                  <a:gd name="T27" fmla="*/ 508 h 50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94" h="508">
                    <a:moveTo>
                      <a:pt x="73" y="0"/>
                    </a:moveTo>
                    <a:lnTo>
                      <a:pt x="266" y="26"/>
                    </a:lnTo>
                    <a:lnTo>
                      <a:pt x="253" y="123"/>
                    </a:lnTo>
                    <a:lnTo>
                      <a:pt x="394" y="137"/>
                    </a:lnTo>
                    <a:lnTo>
                      <a:pt x="355" y="508"/>
                    </a:lnTo>
                    <a:lnTo>
                      <a:pt x="0" y="470"/>
                    </a:lnTo>
                    <a:lnTo>
                      <a:pt x="36" y="233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Freeform 22"/>
              <p:cNvSpPr>
                <a:spLocks/>
              </p:cNvSpPr>
              <p:nvPr/>
            </p:nvSpPr>
            <p:spPr bwMode="auto">
              <a:xfrm>
                <a:off x="2620963" y="1458913"/>
                <a:ext cx="1146175" cy="736600"/>
              </a:xfrm>
              <a:custGeom>
                <a:avLst/>
                <a:gdLst>
                  <a:gd name="T0" fmla="*/ 2147483646 w 737"/>
                  <a:gd name="T1" fmla="*/ 0 h 460"/>
                  <a:gd name="T2" fmla="*/ 2147483646 w 737"/>
                  <a:gd name="T3" fmla="*/ 2147483646 h 460"/>
                  <a:gd name="T4" fmla="*/ 2147483646 w 737"/>
                  <a:gd name="T5" fmla="*/ 2147483646 h 460"/>
                  <a:gd name="T6" fmla="*/ 2147483646 w 737"/>
                  <a:gd name="T7" fmla="*/ 2147483646 h 460"/>
                  <a:gd name="T8" fmla="*/ 2147483646 w 737"/>
                  <a:gd name="T9" fmla="*/ 2147483646 h 460"/>
                  <a:gd name="T10" fmla="*/ 2147483646 w 737"/>
                  <a:gd name="T11" fmla="*/ 2147483646 h 460"/>
                  <a:gd name="T12" fmla="*/ 2147483646 w 737"/>
                  <a:gd name="T13" fmla="*/ 2147483646 h 460"/>
                  <a:gd name="T14" fmla="*/ 2147483646 w 737"/>
                  <a:gd name="T15" fmla="*/ 2147483646 h 460"/>
                  <a:gd name="T16" fmla="*/ 2147483646 w 737"/>
                  <a:gd name="T17" fmla="*/ 2147483646 h 460"/>
                  <a:gd name="T18" fmla="*/ 2147483646 w 737"/>
                  <a:gd name="T19" fmla="*/ 2147483646 h 460"/>
                  <a:gd name="T20" fmla="*/ 2147483646 w 737"/>
                  <a:gd name="T21" fmla="*/ 2147483646 h 460"/>
                  <a:gd name="T22" fmla="*/ 2147483646 w 737"/>
                  <a:gd name="T23" fmla="*/ 2147483646 h 460"/>
                  <a:gd name="T24" fmla="*/ 2147483646 w 737"/>
                  <a:gd name="T25" fmla="*/ 2147483646 h 460"/>
                  <a:gd name="T26" fmla="*/ 2147483646 w 737"/>
                  <a:gd name="T27" fmla="*/ 2147483646 h 460"/>
                  <a:gd name="T28" fmla="*/ 2147483646 w 737"/>
                  <a:gd name="T29" fmla="*/ 2147483646 h 460"/>
                  <a:gd name="T30" fmla="*/ 2147483646 w 737"/>
                  <a:gd name="T31" fmla="*/ 2147483646 h 460"/>
                  <a:gd name="T32" fmla="*/ 2147483646 w 737"/>
                  <a:gd name="T33" fmla="*/ 2147483646 h 460"/>
                  <a:gd name="T34" fmla="*/ 0 w 737"/>
                  <a:gd name="T35" fmla="*/ 2147483646 h 460"/>
                  <a:gd name="T36" fmla="*/ 2147483646 w 737"/>
                  <a:gd name="T37" fmla="*/ 0 h 46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37"/>
                  <a:gd name="T58" fmla="*/ 0 h 460"/>
                  <a:gd name="T59" fmla="*/ 737 w 737"/>
                  <a:gd name="T60" fmla="*/ 460 h 46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37" h="460">
                    <a:moveTo>
                      <a:pt x="12" y="0"/>
                    </a:moveTo>
                    <a:lnTo>
                      <a:pt x="157" y="18"/>
                    </a:lnTo>
                    <a:lnTo>
                      <a:pt x="244" y="30"/>
                    </a:lnTo>
                    <a:lnTo>
                      <a:pt x="360" y="42"/>
                    </a:lnTo>
                    <a:lnTo>
                      <a:pt x="466" y="53"/>
                    </a:lnTo>
                    <a:lnTo>
                      <a:pt x="651" y="66"/>
                    </a:lnTo>
                    <a:lnTo>
                      <a:pt x="737" y="73"/>
                    </a:lnTo>
                    <a:lnTo>
                      <a:pt x="735" y="448"/>
                    </a:lnTo>
                    <a:lnTo>
                      <a:pt x="283" y="410"/>
                    </a:lnTo>
                    <a:lnTo>
                      <a:pt x="274" y="460"/>
                    </a:lnTo>
                    <a:lnTo>
                      <a:pt x="256" y="436"/>
                    </a:lnTo>
                    <a:lnTo>
                      <a:pt x="215" y="440"/>
                    </a:lnTo>
                    <a:lnTo>
                      <a:pt x="155" y="450"/>
                    </a:lnTo>
                    <a:lnTo>
                      <a:pt x="145" y="384"/>
                    </a:lnTo>
                    <a:lnTo>
                      <a:pt x="74" y="332"/>
                    </a:lnTo>
                    <a:lnTo>
                      <a:pt x="85" y="283"/>
                    </a:lnTo>
                    <a:lnTo>
                      <a:pt x="91" y="243"/>
                    </a:lnTo>
                    <a:lnTo>
                      <a:pt x="0" y="114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Freeform 23" descr="5%"/>
              <p:cNvSpPr>
                <a:spLocks/>
              </p:cNvSpPr>
              <p:nvPr/>
            </p:nvSpPr>
            <p:spPr bwMode="auto">
              <a:xfrm>
                <a:off x="2968625" y="2103438"/>
                <a:ext cx="785813" cy="663575"/>
              </a:xfrm>
              <a:custGeom>
                <a:avLst/>
                <a:gdLst>
                  <a:gd name="T0" fmla="*/ 2147483646 w 505"/>
                  <a:gd name="T1" fmla="*/ 0 h 414"/>
                  <a:gd name="T2" fmla="*/ 2147483646 w 505"/>
                  <a:gd name="T3" fmla="*/ 2147483646 h 414"/>
                  <a:gd name="T4" fmla="*/ 0 w 505"/>
                  <a:gd name="T5" fmla="*/ 2147483646 h 414"/>
                  <a:gd name="T6" fmla="*/ 2147483646 w 505"/>
                  <a:gd name="T7" fmla="*/ 2147483646 h 414"/>
                  <a:gd name="T8" fmla="*/ 2147483646 w 505"/>
                  <a:gd name="T9" fmla="*/ 2147483646 h 414"/>
                  <a:gd name="T10" fmla="*/ 2147483646 w 505"/>
                  <a:gd name="T11" fmla="*/ 2147483646 h 414"/>
                  <a:gd name="T12" fmla="*/ 2147483646 w 505"/>
                  <a:gd name="T13" fmla="*/ 0 h 41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05"/>
                  <a:gd name="T22" fmla="*/ 0 h 414"/>
                  <a:gd name="T23" fmla="*/ 505 w 505"/>
                  <a:gd name="T24" fmla="*/ 414 h 41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05" h="414">
                    <a:moveTo>
                      <a:pt x="49" y="0"/>
                    </a:moveTo>
                    <a:lnTo>
                      <a:pt x="30" y="154"/>
                    </a:lnTo>
                    <a:lnTo>
                      <a:pt x="0" y="375"/>
                    </a:lnTo>
                    <a:lnTo>
                      <a:pt x="146" y="387"/>
                    </a:lnTo>
                    <a:lnTo>
                      <a:pt x="487" y="414"/>
                    </a:lnTo>
                    <a:lnTo>
                      <a:pt x="505" y="42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Freeform 24" descr="5%"/>
              <p:cNvSpPr>
                <a:spLocks/>
              </p:cNvSpPr>
              <p:nvPr/>
            </p:nvSpPr>
            <p:spPr bwMode="auto">
              <a:xfrm>
                <a:off x="3127375" y="2722563"/>
                <a:ext cx="817563" cy="628650"/>
              </a:xfrm>
              <a:custGeom>
                <a:avLst/>
                <a:gdLst>
                  <a:gd name="T0" fmla="*/ 2147483646 w 526"/>
                  <a:gd name="T1" fmla="*/ 0 h 393"/>
                  <a:gd name="T2" fmla="*/ 2147483646 w 526"/>
                  <a:gd name="T3" fmla="*/ 2147483646 h 393"/>
                  <a:gd name="T4" fmla="*/ 0 w 526"/>
                  <a:gd name="T5" fmla="*/ 2147483646 h 393"/>
                  <a:gd name="T6" fmla="*/ 2147483646 w 526"/>
                  <a:gd name="T7" fmla="*/ 2147483646 h 393"/>
                  <a:gd name="T8" fmla="*/ 2147483646 w 526"/>
                  <a:gd name="T9" fmla="*/ 2147483646 h 393"/>
                  <a:gd name="T10" fmla="*/ 2147483646 w 526"/>
                  <a:gd name="T11" fmla="*/ 2147483646 h 393"/>
                  <a:gd name="T12" fmla="*/ 2147483646 w 526"/>
                  <a:gd name="T13" fmla="*/ 2147483646 h 393"/>
                  <a:gd name="T14" fmla="*/ 2147483646 w 526"/>
                  <a:gd name="T15" fmla="*/ 2147483646 h 393"/>
                  <a:gd name="T16" fmla="*/ 2147483646 w 526"/>
                  <a:gd name="T17" fmla="*/ 0 h 39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26"/>
                  <a:gd name="T28" fmla="*/ 0 h 393"/>
                  <a:gd name="T29" fmla="*/ 526 w 526"/>
                  <a:gd name="T30" fmla="*/ 393 h 39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26" h="393">
                    <a:moveTo>
                      <a:pt x="44" y="0"/>
                    </a:moveTo>
                    <a:lnTo>
                      <a:pt x="17" y="235"/>
                    </a:lnTo>
                    <a:lnTo>
                      <a:pt x="0" y="371"/>
                    </a:lnTo>
                    <a:lnTo>
                      <a:pt x="263" y="385"/>
                    </a:lnTo>
                    <a:lnTo>
                      <a:pt x="514" y="393"/>
                    </a:lnTo>
                    <a:lnTo>
                      <a:pt x="522" y="209"/>
                    </a:lnTo>
                    <a:lnTo>
                      <a:pt x="526" y="29"/>
                    </a:lnTo>
                    <a:lnTo>
                      <a:pt x="383" y="26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FF66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Freeform 25"/>
              <p:cNvSpPr>
                <a:spLocks/>
              </p:cNvSpPr>
              <p:nvPr/>
            </p:nvSpPr>
            <p:spPr bwMode="auto">
              <a:xfrm>
                <a:off x="2392363" y="3249613"/>
                <a:ext cx="741362" cy="850900"/>
              </a:xfrm>
              <a:custGeom>
                <a:avLst/>
                <a:gdLst>
                  <a:gd name="T0" fmla="*/ 2147483646 w 477"/>
                  <a:gd name="T1" fmla="*/ 0 h 531"/>
                  <a:gd name="T2" fmla="*/ 2147483646 w 477"/>
                  <a:gd name="T3" fmla="*/ 2147483646 h 531"/>
                  <a:gd name="T4" fmla="*/ 2147483646 w 477"/>
                  <a:gd name="T5" fmla="*/ 2147483646 h 531"/>
                  <a:gd name="T6" fmla="*/ 2147483646 w 477"/>
                  <a:gd name="T7" fmla="*/ 2147483646 h 531"/>
                  <a:gd name="T8" fmla="*/ 2147483646 w 477"/>
                  <a:gd name="T9" fmla="*/ 2147483646 h 531"/>
                  <a:gd name="T10" fmla="*/ 2147483646 w 477"/>
                  <a:gd name="T11" fmla="*/ 2147483646 h 531"/>
                  <a:gd name="T12" fmla="*/ 2147483646 w 477"/>
                  <a:gd name="T13" fmla="*/ 2147483646 h 531"/>
                  <a:gd name="T14" fmla="*/ 2147483646 w 477"/>
                  <a:gd name="T15" fmla="*/ 2147483646 h 531"/>
                  <a:gd name="T16" fmla="*/ 2147483646 w 477"/>
                  <a:gd name="T17" fmla="*/ 2147483646 h 531"/>
                  <a:gd name="T18" fmla="*/ 2147483646 w 477"/>
                  <a:gd name="T19" fmla="*/ 2147483646 h 531"/>
                  <a:gd name="T20" fmla="*/ 2147483646 w 477"/>
                  <a:gd name="T21" fmla="*/ 2147483646 h 531"/>
                  <a:gd name="T22" fmla="*/ 0 w 477"/>
                  <a:gd name="T23" fmla="*/ 2147483646 h 531"/>
                  <a:gd name="T24" fmla="*/ 2147483646 w 477"/>
                  <a:gd name="T25" fmla="*/ 2147483646 h 531"/>
                  <a:gd name="T26" fmla="*/ 2147483646 w 477"/>
                  <a:gd name="T27" fmla="*/ 2147483646 h 531"/>
                  <a:gd name="T28" fmla="*/ 2147483646 w 477"/>
                  <a:gd name="T29" fmla="*/ 2147483646 h 531"/>
                  <a:gd name="T30" fmla="*/ 2147483646 w 477"/>
                  <a:gd name="T31" fmla="*/ 0 h 53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77"/>
                  <a:gd name="T49" fmla="*/ 0 h 531"/>
                  <a:gd name="T50" fmla="*/ 477 w 477"/>
                  <a:gd name="T51" fmla="*/ 531 h 53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77" h="531">
                    <a:moveTo>
                      <a:pt x="121" y="0"/>
                    </a:moveTo>
                    <a:lnTo>
                      <a:pt x="111" y="69"/>
                    </a:lnTo>
                    <a:lnTo>
                      <a:pt x="70" y="61"/>
                    </a:lnTo>
                    <a:lnTo>
                      <a:pt x="73" y="150"/>
                    </a:lnTo>
                    <a:lnTo>
                      <a:pt x="53" y="168"/>
                    </a:lnTo>
                    <a:lnTo>
                      <a:pt x="82" y="222"/>
                    </a:lnTo>
                    <a:lnTo>
                      <a:pt x="53" y="246"/>
                    </a:lnTo>
                    <a:lnTo>
                      <a:pt x="37" y="286"/>
                    </a:lnTo>
                    <a:lnTo>
                      <a:pt x="14" y="325"/>
                    </a:lnTo>
                    <a:lnTo>
                      <a:pt x="30" y="348"/>
                    </a:lnTo>
                    <a:lnTo>
                      <a:pt x="2" y="357"/>
                    </a:lnTo>
                    <a:lnTo>
                      <a:pt x="0" y="393"/>
                    </a:lnTo>
                    <a:lnTo>
                      <a:pt x="268" y="529"/>
                    </a:lnTo>
                    <a:lnTo>
                      <a:pt x="420" y="531"/>
                    </a:lnTo>
                    <a:lnTo>
                      <a:pt x="477" y="41"/>
                    </a:lnTo>
                    <a:lnTo>
                      <a:pt x="121" y="0"/>
                    </a:lnTo>
                    <a:close/>
                  </a:path>
                </a:pathLst>
              </a:custGeom>
              <a:solidFill>
                <a:srgbClr val="FF66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" name="Freeform 26"/>
              <p:cNvSpPr>
                <a:spLocks/>
              </p:cNvSpPr>
              <p:nvPr/>
            </p:nvSpPr>
            <p:spPr bwMode="auto">
              <a:xfrm>
                <a:off x="3038475" y="3309938"/>
                <a:ext cx="787400" cy="806450"/>
              </a:xfrm>
              <a:custGeom>
                <a:avLst/>
                <a:gdLst>
                  <a:gd name="T0" fmla="*/ 2147483646 w 506"/>
                  <a:gd name="T1" fmla="*/ 0 h 504"/>
                  <a:gd name="T2" fmla="*/ 2147483646 w 506"/>
                  <a:gd name="T3" fmla="*/ 2147483646 h 504"/>
                  <a:gd name="T4" fmla="*/ 2147483646 w 506"/>
                  <a:gd name="T5" fmla="*/ 2147483646 h 504"/>
                  <a:gd name="T6" fmla="*/ 2147483646 w 506"/>
                  <a:gd name="T7" fmla="*/ 2147483646 h 504"/>
                  <a:gd name="T8" fmla="*/ 2147483646 w 506"/>
                  <a:gd name="T9" fmla="*/ 2147483646 h 504"/>
                  <a:gd name="T10" fmla="*/ 2147483646 w 506"/>
                  <a:gd name="T11" fmla="*/ 2147483646 h 504"/>
                  <a:gd name="T12" fmla="*/ 2147483646 w 506"/>
                  <a:gd name="T13" fmla="*/ 2147483646 h 504"/>
                  <a:gd name="T14" fmla="*/ 2147483646 w 506"/>
                  <a:gd name="T15" fmla="*/ 2147483646 h 504"/>
                  <a:gd name="T16" fmla="*/ 0 w 506"/>
                  <a:gd name="T17" fmla="*/ 2147483646 h 504"/>
                  <a:gd name="T18" fmla="*/ 2147483646 w 506"/>
                  <a:gd name="T19" fmla="*/ 2147483646 h 504"/>
                  <a:gd name="T20" fmla="*/ 2147483646 w 506"/>
                  <a:gd name="T21" fmla="*/ 0 h 50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06"/>
                  <a:gd name="T34" fmla="*/ 0 h 504"/>
                  <a:gd name="T35" fmla="*/ 506 w 506"/>
                  <a:gd name="T36" fmla="*/ 504 h 50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06" h="504">
                    <a:moveTo>
                      <a:pt x="61" y="0"/>
                    </a:moveTo>
                    <a:lnTo>
                      <a:pt x="506" y="20"/>
                    </a:lnTo>
                    <a:lnTo>
                      <a:pt x="485" y="465"/>
                    </a:lnTo>
                    <a:lnTo>
                      <a:pt x="340" y="457"/>
                    </a:lnTo>
                    <a:lnTo>
                      <a:pt x="205" y="453"/>
                    </a:lnTo>
                    <a:lnTo>
                      <a:pt x="205" y="470"/>
                    </a:lnTo>
                    <a:lnTo>
                      <a:pt x="92" y="470"/>
                    </a:lnTo>
                    <a:lnTo>
                      <a:pt x="85" y="504"/>
                    </a:lnTo>
                    <a:lnTo>
                      <a:pt x="0" y="493"/>
                    </a:lnTo>
                    <a:lnTo>
                      <a:pt x="48" y="116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" name="Freeform 27"/>
              <p:cNvSpPr>
                <a:spLocks/>
              </p:cNvSpPr>
              <p:nvPr/>
            </p:nvSpPr>
            <p:spPr bwMode="auto">
              <a:xfrm>
                <a:off x="3351213" y="3429000"/>
                <a:ext cx="1595437" cy="1525588"/>
              </a:xfrm>
              <a:custGeom>
                <a:avLst/>
                <a:gdLst>
                  <a:gd name="T0" fmla="*/ 2147483646 w 1027"/>
                  <a:gd name="T1" fmla="*/ 0 h 953"/>
                  <a:gd name="T2" fmla="*/ 2147483646 w 1027"/>
                  <a:gd name="T3" fmla="*/ 2147483646 h 953"/>
                  <a:gd name="T4" fmla="*/ 2147483646 w 1027"/>
                  <a:gd name="T5" fmla="*/ 2147483646 h 953"/>
                  <a:gd name="T6" fmla="*/ 2147483646 w 1027"/>
                  <a:gd name="T7" fmla="*/ 2147483646 h 953"/>
                  <a:gd name="T8" fmla="*/ 2147483646 w 1027"/>
                  <a:gd name="T9" fmla="*/ 2147483646 h 953"/>
                  <a:gd name="T10" fmla="*/ 2147483646 w 1027"/>
                  <a:gd name="T11" fmla="*/ 2147483646 h 953"/>
                  <a:gd name="T12" fmla="*/ 2147483646 w 1027"/>
                  <a:gd name="T13" fmla="*/ 2147483646 h 953"/>
                  <a:gd name="T14" fmla="*/ 2147483646 w 1027"/>
                  <a:gd name="T15" fmla="*/ 2147483646 h 953"/>
                  <a:gd name="T16" fmla="*/ 2147483646 w 1027"/>
                  <a:gd name="T17" fmla="*/ 2147483646 h 953"/>
                  <a:gd name="T18" fmla="*/ 2147483646 w 1027"/>
                  <a:gd name="T19" fmla="*/ 2147483646 h 953"/>
                  <a:gd name="T20" fmla="*/ 2147483646 w 1027"/>
                  <a:gd name="T21" fmla="*/ 2147483646 h 953"/>
                  <a:gd name="T22" fmla="*/ 2147483646 w 1027"/>
                  <a:gd name="T23" fmla="*/ 2147483646 h 953"/>
                  <a:gd name="T24" fmla="*/ 2147483646 w 1027"/>
                  <a:gd name="T25" fmla="*/ 2147483646 h 953"/>
                  <a:gd name="T26" fmla="*/ 2147483646 w 1027"/>
                  <a:gd name="T27" fmla="*/ 2147483646 h 953"/>
                  <a:gd name="T28" fmla="*/ 2147483646 w 1027"/>
                  <a:gd name="T29" fmla="*/ 2147483646 h 953"/>
                  <a:gd name="T30" fmla="*/ 2147483646 w 1027"/>
                  <a:gd name="T31" fmla="*/ 2147483646 h 953"/>
                  <a:gd name="T32" fmla="*/ 2147483646 w 1027"/>
                  <a:gd name="T33" fmla="*/ 2147483646 h 953"/>
                  <a:gd name="T34" fmla="*/ 2147483646 w 1027"/>
                  <a:gd name="T35" fmla="*/ 2147483646 h 953"/>
                  <a:gd name="T36" fmla="*/ 2147483646 w 1027"/>
                  <a:gd name="T37" fmla="*/ 2147483646 h 953"/>
                  <a:gd name="T38" fmla="*/ 2147483646 w 1027"/>
                  <a:gd name="T39" fmla="*/ 2147483646 h 953"/>
                  <a:gd name="T40" fmla="*/ 2147483646 w 1027"/>
                  <a:gd name="T41" fmla="*/ 2147483646 h 953"/>
                  <a:gd name="T42" fmla="*/ 2147483646 w 1027"/>
                  <a:gd name="T43" fmla="*/ 2147483646 h 953"/>
                  <a:gd name="T44" fmla="*/ 2147483646 w 1027"/>
                  <a:gd name="T45" fmla="*/ 2147483646 h 953"/>
                  <a:gd name="T46" fmla="*/ 2147483646 w 1027"/>
                  <a:gd name="T47" fmla="*/ 2147483646 h 953"/>
                  <a:gd name="T48" fmla="*/ 2147483646 w 1027"/>
                  <a:gd name="T49" fmla="*/ 2147483646 h 953"/>
                  <a:gd name="T50" fmla="*/ 2147483646 w 1027"/>
                  <a:gd name="T51" fmla="*/ 2147483646 h 953"/>
                  <a:gd name="T52" fmla="*/ 2147483646 w 1027"/>
                  <a:gd name="T53" fmla="*/ 2147483646 h 953"/>
                  <a:gd name="T54" fmla="*/ 2147483646 w 1027"/>
                  <a:gd name="T55" fmla="*/ 2147483646 h 953"/>
                  <a:gd name="T56" fmla="*/ 2147483646 w 1027"/>
                  <a:gd name="T57" fmla="*/ 2147483646 h 953"/>
                  <a:gd name="T58" fmla="*/ 2147483646 w 1027"/>
                  <a:gd name="T59" fmla="*/ 2147483646 h 953"/>
                  <a:gd name="T60" fmla="*/ 2147483646 w 1027"/>
                  <a:gd name="T61" fmla="*/ 2147483646 h 953"/>
                  <a:gd name="T62" fmla="*/ 2147483646 w 1027"/>
                  <a:gd name="T63" fmla="*/ 2147483646 h 953"/>
                  <a:gd name="T64" fmla="*/ 2147483646 w 1027"/>
                  <a:gd name="T65" fmla="*/ 2147483646 h 953"/>
                  <a:gd name="T66" fmla="*/ 2147483646 w 1027"/>
                  <a:gd name="T67" fmla="*/ 2147483646 h 953"/>
                  <a:gd name="T68" fmla="*/ 2147483646 w 1027"/>
                  <a:gd name="T69" fmla="*/ 2147483646 h 953"/>
                  <a:gd name="T70" fmla="*/ 2147483646 w 1027"/>
                  <a:gd name="T71" fmla="*/ 2147483646 h 953"/>
                  <a:gd name="T72" fmla="*/ 2147483646 w 1027"/>
                  <a:gd name="T73" fmla="*/ 2147483646 h 953"/>
                  <a:gd name="T74" fmla="*/ 2147483646 w 1027"/>
                  <a:gd name="T75" fmla="*/ 2147483646 h 953"/>
                  <a:gd name="T76" fmla="*/ 2147483646 w 1027"/>
                  <a:gd name="T77" fmla="*/ 2147483646 h 953"/>
                  <a:gd name="T78" fmla="*/ 2147483646 w 1027"/>
                  <a:gd name="T79" fmla="*/ 2147483646 h 953"/>
                  <a:gd name="T80" fmla="*/ 2147483646 w 1027"/>
                  <a:gd name="T81" fmla="*/ 2147483646 h 953"/>
                  <a:gd name="T82" fmla="*/ 2147483646 w 1027"/>
                  <a:gd name="T83" fmla="*/ 2147483646 h 953"/>
                  <a:gd name="T84" fmla="*/ 2147483646 w 1027"/>
                  <a:gd name="T85" fmla="*/ 2147483646 h 953"/>
                  <a:gd name="T86" fmla="*/ 2147483646 w 1027"/>
                  <a:gd name="T87" fmla="*/ 2147483646 h 953"/>
                  <a:gd name="T88" fmla="*/ 2147483646 w 1027"/>
                  <a:gd name="T89" fmla="*/ 2147483646 h 953"/>
                  <a:gd name="T90" fmla="*/ 2147483646 w 1027"/>
                  <a:gd name="T91" fmla="*/ 2147483646 h 953"/>
                  <a:gd name="T92" fmla="*/ 0 w 1027"/>
                  <a:gd name="T93" fmla="*/ 2147483646 h 953"/>
                  <a:gd name="T94" fmla="*/ 0 w 1027"/>
                  <a:gd name="T95" fmla="*/ 2147483646 h 953"/>
                  <a:gd name="T96" fmla="*/ 2147483646 w 1027"/>
                  <a:gd name="T97" fmla="*/ 2147483646 h 953"/>
                  <a:gd name="T98" fmla="*/ 2147483646 w 1027"/>
                  <a:gd name="T99" fmla="*/ 2147483646 h 953"/>
                  <a:gd name="T100" fmla="*/ 2147483646 w 1027"/>
                  <a:gd name="T101" fmla="*/ 0 h 953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027"/>
                  <a:gd name="T154" fmla="*/ 0 h 953"/>
                  <a:gd name="T155" fmla="*/ 1027 w 1027"/>
                  <a:gd name="T156" fmla="*/ 953 h 953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027" h="953">
                    <a:moveTo>
                      <a:pt x="297" y="0"/>
                    </a:moveTo>
                    <a:lnTo>
                      <a:pt x="525" y="8"/>
                    </a:lnTo>
                    <a:lnTo>
                      <a:pt x="525" y="181"/>
                    </a:lnTo>
                    <a:lnTo>
                      <a:pt x="640" y="229"/>
                    </a:lnTo>
                    <a:lnTo>
                      <a:pt x="672" y="213"/>
                    </a:lnTo>
                    <a:lnTo>
                      <a:pt x="748" y="250"/>
                    </a:lnTo>
                    <a:lnTo>
                      <a:pt x="793" y="248"/>
                    </a:lnTo>
                    <a:lnTo>
                      <a:pt x="881" y="210"/>
                    </a:lnTo>
                    <a:lnTo>
                      <a:pt x="931" y="246"/>
                    </a:lnTo>
                    <a:lnTo>
                      <a:pt x="975" y="256"/>
                    </a:lnTo>
                    <a:lnTo>
                      <a:pt x="975" y="397"/>
                    </a:lnTo>
                    <a:lnTo>
                      <a:pt x="1027" y="485"/>
                    </a:lnTo>
                    <a:lnTo>
                      <a:pt x="1015" y="604"/>
                    </a:lnTo>
                    <a:lnTo>
                      <a:pt x="959" y="652"/>
                    </a:lnTo>
                    <a:lnTo>
                      <a:pt x="947" y="608"/>
                    </a:lnTo>
                    <a:lnTo>
                      <a:pt x="931" y="628"/>
                    </a:lnTo>
                    <a:lnTo>
                      <a:pt x="943" y="656"/>
                    </a:lnTo>
                    <a:lnTo>
                      <a:pt x="844" y="728"/>
                    </a:lnTo>
                    <a:lnTo>
                      <a:pt x="820" y="732"/>
                    </a:lnTo>
                    <a:lnTo>
                      <a:pt x="768" y="768"/>
                    </a:lnTo>
                    <a:lnTo>
                      <a:pt x="768" y="788"/>
                    </a:lnTo>
                    <a:lnTo>
                      <a:pt x="752" y="792"/>
                    </a:lnTo>
                    <a:lnTo>
                      <a:pt x="764" y="816"/>
                    </a:lnTo>
                    <a:lnTo>
                      <a:pt x="736" y="852"/>
                    </a:lnTo>
                    <a:lnTo>
                      <a:pt x="752" y="904"/>
                    </a:lnTo>
                    <a:lnTo>
                      <a:pt x="768" y="921"/>
                    </a:lnTo>
                    <a:lnTo>
                      <a:pt x="764" y="953"/>
                    </a:lnTo>
                    <a:lnTo>
                      <a:pt x="724" y="953"/>
                    </a:lnTo>
                    <a:lnTo>
                      <a:pt x="688" y="937"/>
                    </a:lnTo>
                    <a:lnTo>
                      <a:pt x="664" y="941"/>
                    </a:lnTo>
                    <a:lnTo>
                      <a:pt x="584" y="913"/>
                    </a:lnTo>
                    <a:lnTo>
                      <a:pt x="549" y="804"/>
                    </a:lnTo>
                    <a:lnTo>
                      <a:pt x="493" y="752"/>
                    </a:lnTo>
                    <a:lnTo>
                      <a:pt x="444" y="656"/>
                    </a:lnTo>
                    <a:lnTo>
                      <a:pt x="421" y="647"/>
                    </a:lnTo>
                    <a:lnTo>
                      <a:pt x="394" y="623"/>
                    </a:lnTo>
                    <a:lnTo>
                      <a:pt x="369" y="623"/>
                    </a:lnTo>
                    <a:lnTo>
                      <a:pt x="331" y="615"/>
                    </a:lnTo>
                    <a:lnTo>
                      <a:pt x="301" y="623"/>
                    </a:lnTo>
                    <a:lnTo>
                      <a:pt x="281" y="671"/>
                    </a:lnTo>
                    <a:lnTo>
                      <a:pt x="251" y="679"/>
                    </a:lnTo>
                    <a:lnTo>
                      <a:pt x="186" y="642"/>
                    </a:lnTo>
                    <a:lnTo>
                      <a:pt x="147" y="596"/>
                    </a:lnTo>
                    <a:lnTo>
                      <a:pt x="140" y="542"/>
                    </a:lnTo>
                    <a:lnTo>
                      <a:pt x="113" y="505"/>
                    </a:lnTo>
                    <a:lnTo>
                      <a:pt x="47" y="453"/>
                    </a:lnTo>
                    <a:lnTo>
                      <a:pt x="0" y="398"/>
                    </a:lnTo>
                    <a:lnTo>
                      <a:pt x="0" y="375"/>
                    </a:lnTo>
                    <a:lnTo>
                      <a:pt x="155" y="377"/>
                    </a:lnTo>
                    <a:lnTo>
                      <a:pt x="281" y="387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" name="Freeform 28"/>
              <p:cNvSpPr>
                <a:spLocks/>
              </p:cNvSpPr>
              <p:nvPr/>
            </p:nvSpPr>
            <p:spPr bwMode="auto">
              <a:xfrm>
                <a:off x="3754438" y="1571625"/>
                <a:ext cx="769937" cy="463550"/>
              </a:xfrm>
              <a:custGeom>
                <a:avLst/>
                <a:gdLst>
                  <a:gd name="T0" fmla="*/ 2147483646 w 495"/>
                  <a:gd name="T1" fmla="*/ 0 h 290"/>
                  <a:gd name="T2" fmla="*/ 2147483646 w 495"/>
                  <a:gd name="T3" fmla="*/ 2147483646 h 290"/>
                  <a:gd name="T4" fmla="*/ 2147483646 w 495"/>
                  <a:gd name="T5" fmla="*/ 2147483646 h 290"/>
                  <a:gd name="T6" fmla="*/ 2147483646 w 495"/>
                  <a:gd name="T7" fmla="*/ 2147483646 h 290"/>
                  <a:gd name="T8" fmla="*/ 2147483646 w 495"/>
                  <a:gd name="T9" fmla="*/ 2147483646 h 290"/>
                  <a:gd name="T10" fmla="*/ 2147483646 w 495"/>
                  <a:gd name="T11" fmla="*/ 2147483646 h 290"/>
                  <a:gd name="T12" fmla="*/ 2147483646 w 495"/>
                  <a:gd name="T13" fmla="*/ 2147483646 h 290"/>
                  <a:gd name="T14" fmla="*/ 0 w 495"/>
                  <a:gd name="T15" fmla="*/ 2147483646 h 290"/>
                  <a:gd name="T16" fmla="*/ 2147483646 w 495"/>
                  <a:gd name="T17" fmla="*/ 0 h 29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95"/>
                  <a:gd name="T28" fmla="*/ 0 h 290"/>
                  <a:gd name="T29" fmla="*/ 495 w 495"/>
                  <a:gd name="T30" fmla="*/ 290 h 29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95" h="290">
                    <a:moveTo>
                      <a:pt x="1" y="0"/>
                    </a:moveTo>
                    <a:lnTo>
                      <a:pt x="415" y="9"/>
                    </a:lnTo>
                    <a:lnTo>
                      <a:pt x="445" y="94"/>
                    </a:lnTo>
                    <a:lnTo>
                      <a:pt x="475" y="160"/>
                    </a:lnTo>
                    <a:lnTo>
                      <a:pt x="495" y="266"/>
                    </a:lnTo>
                    <a:lnTo>
                      <a:pt x="483" y="290"/>
                    </a:lnTo>
                    <a:lnTo>
                      <a:pt x="330" y="286"/>
                    </a:lnTo>
                    <a:lnTo>
                      <a:pt x="0" y="28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Freeform 29"/>
              <p:cNvSpPr>
                <a:spLocks/>
              </p:cNvSpPr>
              <p:nvPr/>
            </p:nvSpPr>
            <p:spPr bwMode="auto">
              <a:xfrm>
                <a:off x="3735388" y="2017713"/>
                <a:ext cx="808037" cy="544512"/>
              </a:xfrm>
              <a:custGeom>
                <a:avLst/>
                <a:gdLst>
                  <a:gd name="T0" fmla="*/ 2147483646 w 520"/>
                  <a:gd name="T1" fmla="*/ 0 h 340"/>
                  <a:gd name="T2" fmla="*/ 2147483646 w 520"/>
                  <a:gd name="T3" fmla="*/ 2147483646 h 340"/>
                  <a:gd name="T4" fmla="*/ 0 w 520"/>
                  <a:gd name="T5" fmla="*/ 2147483646 h 340"/>
                  <a:gd name="T6" fmla="*/ 2147483646 w 520"/>
                  <a:gd name="T7" fmla="*/ 2147483646 h 340"/>
                  <a:gd name="T8" fmla="*/ 2147483646 w 520"/>
                  <a:gd name="T9" fmla="*/ 2147483646 h 340"/>
                  <a:gd name="T10" fmla="*/ 2147483646 w 520"/>
                  <a:gd name="T11" fmla="*/ 2147483646 h 340"/>
                  <a:gd name="T12" fmla="*/ 2147483646 w 520"/>
                  <a:gd name="T13" fmla="*/ 2147483646 h 340"/>
                  <a:gd name="T14" fmla="*/ 2147483646 w 520"/>
                  <a:gd name="T15" fmla="*/ 2147483646 h 340"/>
                  <a:gd name="T16" fmla="*/ 2147483646 w 520"/>
                  <a:gd name="T17" fmla="*/ 2147483646 h 340"/>
                  <a:gd name="T18" fmla="*/ 2147483646 w 520"/>
                  <a:gd name="T19" fmla="*/ 2147483646 h 340"/>
                  <a:gd name="T20" fmla="*/ 2147483646 w 520"/>
                  <a:gd name="T21" fmla="*/ 2147483646 h 340"/>
                  <a:gd name="T22" fmla="*/ 2147483646 w 520"/>
                  <a:gd name="T23" fmla="*/ 2147483646 h 340"/>
                  <a:gd name="T24" fmla="*/ 2147483646 w 520"/>
                  <a:gd name="T25" fmla="*/ 2147483646 h 340"/>
                  <a:gd name="T26" fmla="*/ 2147483646 w 520"/>
                  <a:gd name="T27" fmla="*/ 0 h 34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20"/>
                  <a:gd name="T43" fmla="*/ 0 h 340"/>
                  <a:gd name="T44" fmla="*/ 520 w 520"/>
                  <a:gd name="T45" fmla="*/ 340 h 34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20" h="340">
                    <a:moveTo>
                      <a:pt x="9" y="0"/>
                    </a:moveTo>
                    <a:lnTo>
                      <a:pt x="8" y="132"/>
                    </a:lnTo>
                    <a:lnTo>
                      <a:pt x="0" y="287"/>
                    </a:lnTo>
                    <a:lnTo>
                      <a:pt x="377" y="292"/>
                    </a:lnTo>
                    <a:lnTo>
                      <a:pt x="417" y="313"/>
                    </a:lnTo>
                    <a:lnTo>
                      <a:pt x="445" y="284"/>
                    </a:lnTo>
                    <a:lnTo>
                      <a:pt x="520" y="340"/>
                    </a:lnTo>
                    <a:lnTo>
                      <a:pt x="509" y="281"/>
                    </a:lnTo>
                    <a:lnTo>
                      <a:pt x="516" y="236"/>
                    </a:lnTo>
                    <a:lnTo>
                      <a:pt x="520" y="82"/>
                    </a:lnTo>
                    <a:lnTo>
                      <a:pt x="486" y="48"/>
                    </a:lnTo>
                    <a:lnTo>
                      <a:pt x="500" y="6"/>
                    </a:lnTo>
                    <a:lnTo>
                      <a:pt x="252" y="4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5" name="Freeform 30"/>
              <p:cNvSpPr>
                <a:spLocks/>
              </p:cNvSpPr>
              <p:nvPr/>
            </p:nvSpPr>
            <p:spPr bwMode="auto">
              <a:xfrm>
                <a:off x="3722688" y="2470150"/>
                <a:ext cx="962025" cy="447675"/>
              </a:xfrm>
              <a:custGeom>
                <a:avLst/>
                <a:gdLst>
                  <a:gd name="T0" fmla="*/ 2147483646 w 619"/>
                  <a:gd name="T1" fmla="*/ 0 h 279"/>
                  <a:gd name="T2" fmla="*/ 0 w 619"/>
                  <a:gd name="T3" fmla="*/ 2147483646 h 279"/>
                  <a:gd name="T4" fmla="*/ 2147483646 w 619"/>
                  <a:gd name="T5" fmla="*/ 2147483646 h 279"/>
                  <a:gd name="T6" fmla="*/ 2147483646 w 619"/>
                  <a:gd name="T7" fmla="*/ 2147483646 h 279"/>
                  <a:gd name="T8" fmla="*/ 2147483646 w 619"/>
                  <a:gd name="T9" fmla="*/ 2147483646 h 279"/>
                  <a:gd name="T10" fmla="*/ 2147483646 w 619"/>
                  <a:gd name="T11" fmla="*/ 2147483646 h 279"/>
                  <a:gd name="T12" fmla="*/ 2147483646 w 619"/>
                  <a:gd name="T13" fmla="*/ 2147483646 h 279"/>
                  <a:gd name="T14" fmla="*/ 2147483646 w 619"/>
                  <a:gd name="T15" fmla="*/ 2147483646 h 279"/>
                  <a:gd name="T16" fmla="*/ 2147483646 w 619"/>
                  <a:gd name="T17" fmla="*/ 2147483646 h 279"/>
                  <a:gd name="T18" fmla="*/ 2147483646 w 619"/>
                  <a:gd name="T19" fmla="*/ 2147483646 h 279"/>
                  <a:gd name="T20" fmla="*/ 2147483646 w 619"/>
                  <a:gd name="T21" fmla="*/ 2147483646 h 279"/>
                  <a:gd name="T22" fmla="*/ 2147483646 w 619"/>
                  <a:gd name="T23" fmla="*/ 2147483646 h 279"/>
                  <a:gd name="T24" fmla="*/ 2147483646 w 619"/>
                  <a:gd name="T25" fmla="*/ 2147483646 h 279"/>
                  <a:gd name="T26" fmla="*/ 2147483646 w 619"/>
                  <a:gd name="T27" fmla="*/ 2147483646 h 279"/>
                  <a:gd name="T28" fmla="*/ 2147483646 w 619"/>
                  <a:gd name="T29" fmla="*/ 0 h 27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19"/>
                  <a:gd name="T46" fmla="*/ 0 h 279"/>
                  <a:gd name="T47" fmla="*/ 619 w 619"/>
                  <a:gd name="T48" fmla="*/ 279 h 27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19" h="279">
                    <a:moveTo>
                      <a:pt x="6" y="0"/>
                    </a:moveTo>
                    <a:lnTo>
                      <a:pt x="0" y="185"/>
                    </a:lnTo>
                    <a:lnTo>
                      <a:pt x="139" y="189"/>
                    </a:lnTo>
                    <a:lnTo>
                      <a:pt x="138" y="279"/>
                    </a:lnTo>
                    <a:lnTo>
                      <a:pt x="327" y="277"/>
                    </a:lnTo>
                    <a:lnTo>
                      <a:pt x="496" y="274"/>
                    </a:lnTo>
                    <a:lnTo>
                      <a:pt x="619" y="277"/>
                    </a:lnTo>
                    <a:lnTo>
                      <a:pt x="581" y="198"/>
                    </a:lnTo>
                    <a:lnTo>
                      <a:pt x="554" y="125"/>
                    </a:lnTo>
                    <a:lnTo>
                      <a:pt x="525" y="49"/>
                    </a:lnTo>
                    <a:lnTo>
                      <a:pt x="454" y="1"/>
                    </a:lnTo>
                    <a:lnTo>
                      <a:pt x="423" y="29"/>
                    </a:lnTo>
                    <a:lnTo>
                      <a:pt x="384" y="9"/>
                    </a:lnTo>
                    <a:lnTo>
                      <a:pt x="215" y="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" name="Freeform 31"/>
              <p:cNvSpPr>
                <a:spLocks/>
              </p:cNvSpPr>
              <p:nvPr/>
            </p:nvSpPr>
            <p:spPr bwMode="auto">
              <a:xfrm>
                <a:off x="3925888" y="2906713"/>
                <a:ext cx="847725" cy="446087"/>
              </a:xfrm>
              <a:custGeom>
                <a:avLst/>
                <a:gdLst>
                  <a:gd name="T0" fmla="*/ 2147483646 w 545"/>
                  <a:gd name="T1" fmla="*/ 2147483646 h 278"/>
                  <a:gd name="T2" fmla="*/ 2147483646 w 545"/>
                  <a:gd name="T3" fmla="*/ 2147483646 h 278"/>
                  <a:gd name="T4" fmla="*/ 0 w 545"/>
                  <a:gd name="T5" fmla="*/ 2147483646 h 278"/>
                  <a:gd name="T6" fmla="*/ 2147483646 w 545"/>
                  <a:gd name="T7" fmla="*/ 2147483646 h 278"/>
                  <a:gd name="T8" fmla="*/ 2147483646 w 545"/>
                  <a:gd name="T9" fmla="*/ 2147483646 h 278"/>
                  <a:gd name="T10" fmla="*/ 2147483646 w 545"/>
                  <a:gd name="T11" fmla="*/ 2147483646 h 278"/>
                  <a:gd name="T12" fmla="*/ 2147483646 w 545"/>
                  <a:gd name="T13" fmla="*/ 2147483646 h 278"/>
                  <a:gd name="T14" fmla="*/ 2147483646 w 545"/>
                  <a:gd name="T15" fmla="*/ 2147483646 h 278"/>
                  <a:gd name="T16" fmla="*/ 2147483646 w 545"/>
                  <a:gd name="T17" fmla="*/ 0 h 278"/>
                  <a:gd name="T18" fmla="*/ 2147483646 w 545"/>
                  <a:gd name="T19" fmla="*/ 2147483646 h 278"/>
                  <a:gd name="T20" fmla="*/ 2147483646 w 545"/>
                  <a:gd name="T21" fmla="*/ 2147483646 h 27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45"/>
                  <a:gd name="T34" fmla="*/ 0 h 278"/>
                  <a:gd name="T35" fmla="*/ 545 w 545"/>
                  <a:gd name="T36" fmla="*/ 278 h 27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45" h="278">
                    <a:moveTo>
                      <a:pt x="6" y="2"/>
                    </a:moveTo>
                    <a:lnTo>
                      <a:pt x="4" y="162"/>
                    </a:lnTo>
                    <a:lnTo>
                      <a:pt x="0" y="275"/>
                    </a:lnTo>
                    <a:lnTo>
                      <a:pt x="545" y="278"/>
                    </a:lnTo>
                    <a:lnTo>
                      <a:pt x="535" y="133"/>
                    </a:lnTo>
                    <a:lnTo>
                      <a:pt x="535" y="78"/>
                    </a:lnTo>
                    <a:lnTo>
                      <a:pt x="491" y="45"/>
                    </a:lnTo>
                    <a:lnTo>
                      <a:pt x="504" y="16"/>
                    </a:lnTo>
                    <a:lnTo>
                      <a:pt x="486" y="0"/>
                    </a:lnTo>
                    <a:lnTo>
                      <a:pt x="238" y="2"/>
                    </a:lnTo>
                    <a:lnTo>
                      <a:pt x="6" y="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7" name="Freeform 32"/>
              <p:cNvSpPr>
                <a:spLocks/>
              </p:cNvSpPr>
              <p:nvPr/>
            </p:nvSpPr>
            <p:spPr bwMode="auto">
              <a:xfrm>
                <a:off x="3813175" y="3341688"/>
                <a:ext cx="987425" cy="490537"/>
              </a:xfrm>
              <a:custGeom>
                <a:avLst/>
                <a:gdLst>
                  <a:gd name="T0" fmla="*/ 2147483646 w 636"/>
                  <a:gd name="T1" fmla="*/ 0 h 307"/>
                  <a:gd name="T2" fmla="*/ 0 w 636"/>
                  <a:gd name="T3" fmla="*/ 2147483646 h 307"/>
                  <a:gd name="T4" fmla="*/ 2147483646 w 636"/>
                  <a:gd name="T5" fmla="*/ 2147483646 h 307"/>
                  <a:gd name="T6" fmla="*/ 2147483646 w 636"/>
                  <a:gd name="T7" fmla="*/ 2147483646 h 307"/>
                  <a:gd name="T8" fmla="*/ 2147483646 w 636"/>
                  <a:gd name="T9" fmla="*/ 2147483646 h 307"/>
                  <a:gd name="T10" fmla="*/ 2147483646 w 636"/>
                  <a:gd name="T11" fmla="*/ 2147483646 h 307"/>
                  <a:gd name="T12" fmla="*/ 2147483646 w 636"/>
                  <a:gd name="T13" fmla="*/ 2147483646 h 307"/>
                  <a:gd name="T14" fmla="*/ 2147483646 w 636"/>
                  <a:gd name="T15" fmla="*/ 2147483646 h 307"/>
                  <a:gd name="T16" fmla="*/ 2147483646 w 636"/>
                  <a:gd name="T17" fmla="*/ 2147483646 h 307"/>
                  <a:gd name="T18" fmla="*/ 2147483646 w 636"/>
                  <a:gd name="T19" fmla="*/ 2147483646 h 307"/>
                  <a:gd name="T20" fmla="*/ 2147483646 w 636"/>
                  <a:gd name="T21" fmla="*/ 2147483646 h 307"/>
                  <a:gd name="T22" fmla="*/ 2147483646 w 636"/>
                  <a:gd name="T23" fmla="*/ 2147483646 h 307"/>
                  <a:gd name="T24" fmla="*/ 2147483646 w 636"/>
                  <a:gd name="T25" fmla="*/ 0 h 30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36"/>
                  <a:gd name="T40" fmla="*/ 0 h 307"/>
                  <a:gd name="T41" fmla="*/ 636 w 636"/>
                  <a:gd name="T42" fmla="*/ 307 h 30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36" h="307">
                    <a:moveTo>
                      <a:pt x="4" y="0"/>
                    </a:moveTo>
                    <a:lnTo>
                      <a:pt x="0" y="55"/>
                    </a:lnTo>
                    <a:lnTo>
                      <a:pt x="226" y="63"/>
                    </a:lnTo>
                    <a:lnTo>
                      <a:pt x="228" y="237"/>
                    </a:lnTo>
                    <a:lnTo>
                      <a:pt x="343" y="285"/>
                    </a:lnTo>
                    <a:lnTo>
                      <a:pt x="375" y="268"/>
                    </a:lnTo>
                    <a:lnTo>
                      <a:pt x="448" y="307"/>
                    </a:lnTo>
                    <a:lnTo>
                      <a:pt x="496" y="305"/>
                    </a:lnTo>
                    <a:lnTo>
                      <a:pt x="584" y="268"/>
                    </a:lnTo>
                    <a:lnTo>
                      <a:pt x="636" y="304"/>
                    </a:lnTo>
                    <a:lnTo>
                      <a:pt x="636" y="115"/>
                    </a:lnTo>
                    <a:lnTo>
                      <a:pt x="62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Freeform 33"/>
              <p:cNvSpPr>
                <a:spLocks/>
              </p:cNvSpPr>
              <p:nvPr/>
            </p:nvSpPr>
            <p:spPr bwMode="auto">
              <a:xfrm>
                <a:off x="4781550" y="3365500"/>
                <a:ext cx="555625" cy="534988"/>
              </a:xfrm>
              <a:custGeom>
                <a:avLst/>
                <a:gdLst>
                  <a:gd name="T0" fmla="*/ 0 w 357"/>
                  <a:gd name="T1" fmla="*/ 2147483646 h 334"/>
                  <a:gd name="T2" fmla="*/ 2147483646 w 357"/>
                  <a:gd name="T3" fmla="*/ 2147483646 h 334"/>
                  <a:gd name="T4" fmla="*/ 2147483646 w 357"/>
                  <a:gd name="T5" fmla="*/ 0 h 334"/>
                  <a:gd name="T6" fmla="*/ 2147483646 w 357"/>
                  <a:gd name="T7" fmla="*/ 2147483646 h 334"/>
                  <a:gd name="T8" fmla="*/ 2147483646 w 357"/>
                  <a:gd name="T9" fmla="*/ 2147483646 h 334"/>
                  <a:gd name="T10" fmla="*/ 2147483646 w 357"/>
                  <a:gd name="T11" fmla="*/ 2147483646 h 334"/>
                  <a:gd name="T12" fmla="*/ 2147483646 w 357"/>
                  <a:gd name="T13" fmla="*/ 2147483646 h 334"/>
                  <a:gd name="T14" fmla="*/ 2147483646 w 357"/>
                  <a:gd name="T15" fmla="*/ 2147483646 h 334"/>
                  <a:gd name="T16" fmla="*/ 2147483646 w 357"/>
                  <a:gd name="T17" fmla="*/ 2147483646 h 334"/>
                  <a:gd name="T18" fmla="*/ 2147483646 w 357"/>
                  <a:gd name="T19" fmla="*/ 2147483646 h 334"/>
                  <a:gd name="T20" fmla="*/ 2147483646 w 357"/>
                  <a:gd name="T21" fmla="*/ 2147483646 h 334"/>
                  <a:gd name="T22" fmla="*/ 2147483646 w 357"/>
                  <a:gd name="T23" fmla="*/ 2147483646 h 334"/>
                  <a:gd name="T24" fmla="*/ 2147483646 w 357"/>
                  <a:gd name="T25" fmla="*/ 2147483646 h 334"/>
                  <a:gd name="T26" fmla="*/ 2147483646 w 357"/>
                  <a:gd name="T27" fmla="*/ 2147483646 h 334"/>
                  <a:gd name="T28" fmla="*/ 2147483646 w 357"/>
                  <a:gd name="T29" fmla="*/ 2147483646 h 334"/>
                  <a:gd name="T30" fmla="*/ 0 w 357"/>
                  <a:gd name="T31" fmla="*/ 2147483646 h 33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57"/>
                  <a:gd name="T49" fmla="*/ 0 h 334"/>
                  <a:gd name="T50" fmla="*/ 357 w 357"/>
                  <a:gd name="T51" fmla="*/ 334 h 33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57" h="334">
                    <a:moveTo>
                      <a:pt x="0" y="31"/>
                    </a:moveTo>
                    <a:lnTo>
                      <a:pt x="141" y="13"/>
                    </a:lnTo>
                    <a:lnTo>
                      <a:pt x="315" y="0"/>
                    </a:lnTo>
                    <a:lnTo>
                      <a:pt x="305" y="44"/>
                    </a:lnTo>
                    <a:lnTo>
                      <a:pt x="344" y="35"/>
                    </a:lnTo>
                    <a:lnTo>
                      <a:pt x="357" y="64"/>
                    </a:lnTo>
                    <a:lnTo>
                      <a:pt x="317" y="90"/>
                    </a:lnTo>
                    <a:lnTo>
                      <a:pt x="327" y="137"/>
                    </a:lnTo>
                    <a:lnTo>
                      <a:pt x="285" y="214"/>
                    </a:lnTo>
                    <a:lnTo>
                      <a:pt x="255" y="262"/>
                    </a:lnTo>
                    <a:lnTo>
                      <a:pt x="272" y="323"/>
                    </a:lnTo>
                    <a:lnTo>
                      <a:pt x="52" y="334"/>
                    </a:lnTo>
                    <a:lnTo>
                      <a:pt x="50" y="297"/>
                    </a:lnTo>
                    <a:lnTo>
                      <a:pt x="6" y="289"/>
                    </a:lnTo>
                    <a:lnTo>
                      <a:pt x="6" y="90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" name="Freeform 34"/>
              <p:cNvSpPr>
                <a:spLocks/>
              </p:cNvSpPr>
              <p:nvPr/>
            </p:nvSpPr>
            <p:spPr bwMode="auto">
              <a:xfrm>
                <a:off x="4876800" y="3886200"/>
                <a:ext cx="677863" cy="558800"/>
              </a:xfrm>
              <a:custGeom>
                <a:avLst/>
                <a:gdLst>
                  <a:gd name="T0" fmla="*/ 0 w 436"/>
                  <a:gd name="T1" fmla="*/ 2147483646 h 350"/>
                  <a:gd name="T2" fmla="*/ 2147483646 w 436"/>
                  <a:gd name="T3" fmla="*/ 0 h 350"/>
                  <a:gd name="T4" fmla="*/ 2147483646 w 436"/>
                  <a:gd name="T5" fmla="*/ 2147483646 h 350"/>
                  <a:gd name="T6" fmla="*/ 2147483646 w 436"/>
                  <a:gd name="T7" fmla="*/ 2147483646 h 350"/>
                  <a:gd name="T8" fmla="*/ 2147483646 w 436"/>
                  <a:gd name="T9" fmla="*/ 2147483646 h 350"/>
                  <a:gd name="T10" fmla="*/ 2147483646 w 436"/>
                  <a:gd name="T11" fmla="*/ 2147483646 h 350"/>
                  <a:gd name="T12" fmla="*/ 2147483646 w 436"/>
                  <a:gd name="T13" fmla="*/ 2147483646 h 350"/>
                  <a:gd name="T14" fmla="*/ 2147483646 w 436"/>
                  <a:gd name="T15" fmla="*/ 2147483646 h 350"/>
                  <a:gd name="T16" fmla="*/ 2147483646 w 436"/>
                  <a:gd name="T17" fmla="*/ 2147483646 h 350"/>
                  <a:gd name="T18" fmla="*/ 2147483646 w 436"/>
                  <a:gd name="T19" fmla="*/ 2147483646 h 350"/>
                  <a:gd name="T20" fmla="*/ 2147483646 w 436"/>
                  <a:gd name="T21" fmla="*/ 2147483646 h 350"/>
                  <a:gd name="T22" fmla="*/ 2147483646 w 436"/>
                  <a:gd name="T23" fmla="*/ 2147483646 h 350"/>
                  <a:gd name="T24" fmla="*/ 2147483646 w 436"/>
                  <a:gd name="T25" fmla="*/ 2147483646 h 350"/>
                  <a:gd name="T26" fmla="*/ 2147483646 w 436"/>
                  <a:gd name="T27" fmla="*/ 2147483646 h 350"/>
                  <a:gd name="T28" fmla="*/ 2147483646 w 436"/>
                  <a:gd name="T29" fmla="*/ 2147483646 h 350"/>
                  <a:gd name="T30" fmla="*/ 2147483646 w 436"/>
                  <a:gd name="T31" fmla="*/ 2147483646 h 350"/>
                  <a:gd name="T32" fmla="*/ 2147483646 w 436"/>
                  <a:gd name="T33" fmla="*/ 2147483646 h 350"/>
                  <a:gd name="T34" fmla="*/ 2147483646 w 436"/>
                  <a:gd name="T35" fmla="*/ 2147483646 h 350"/>
                  <a:gd name="T36" fmla="*/ 2147483646 w 436"/>
                  <a:gd name="T37" fmla="*/ 2147483646 h 350"/>
                  <a:gd name="T38" fmla="*/ 2147483646 w 436"/>
                  <a:gd name="T39" fmla="*/ 2147483646 h 350"/>
                  <a:gd name="T40" fmla="*/ 2147483646 w 436"/>
                  <a:gd name="T41" fmla="*/ 2147483646 h 350"/>
                  <a:gd name="T42" fmla="*/ 2147483646 w 436"/>
                  <a:gd name="T43" fmla="*/ 2147483646 h 350"/>
                  <a:gd name="T44" fmla="*/ 2147483646 w 436"/>
                  <a:gd name="T45" fmla="*/ 2147483646 h 350"/>
                  <a:gd name="T46" fmla="*/ 2147483646 w 436"/>
                  <a:gd name="T47" fmla="*/ 2147483646 h 350"/>
                  <a:gd name="T48" fmla="*/ 2147483646 w 436"/>
                  <a:gd name="T49" fmla="*/ 2147483646 h 350"/>
                  <a:gd name="T50" fmla="*/ 2147483646 w 436"/>
                  <a:gd name="T51" fmla="*/ 2147483646 h 350"/>
                  <a:gd name="T52" fmla="*/ 2147483646 w 436"/>
                  <a:gd name="T53" fmla="*/ 2147483646 h 350"/>
                  <a:gd name="T54" fmla="*/ 2147483646 w 436"/>
                  <a:gd name="T55" fmla="*/ 2147483646 h 350"/>
                  <a:gd name="T56" fmla="*/ 2147483646 w 436"/>
                  <a:gd name="T57" fmla="*/ 2147483646 h 350"/>
                  <a:gd name="T58" fmla="*/ 2147483646 w 436"/>
                  <a:gd name="T59" fmla="*/ 2147483646 h 350"/>
                  <a:gd name="T60" fmla="*/ 2147483646 w 436"/>
                  <a:gd name="T61" fmla="*/ 2147483646 h 350"/>
                  <a:gd name="T62" fmla="*/ 2147483646 w 436"/>
                  <a:gd name="T63" fmla="*/ 2147483646 h 350"/>
                  <a:gd name="T64" fmla="*/ 2147483646 w 436"/>
                  <a:gd name="T65" fmla="*/ 2147483646 h 350"/>
                  <a:gd name="T66" fmla="*/ 2147483646 w 436"/>
                  <a:gd name="T67" fmla="*/ 2147483646 h 350"/>
                  <a:gd name="T68" fmla="*/ 0 w 436"/>
                  <a:gd name="T69" fmla="*/ 2147483646 h 35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36"/>
                  <a:gd name="T106" fmla="*/ 0 h 350"/>
                  <a:gd name="T107" fmla="*/ 436 w 436"/>
                  <a:gd name="T108" fmla="*/ 350 h 35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36" h="350">
                    <a:moveTo>
                      <a:pt x="0" y="8"/>
                    </a:moveTo>
                    <a:lnTo>
                      <a:pt x="218" y="0"/>
                    </a:lnTo>
                    <a:lnTo>
                      <a:pt x="256" y="72"/>
                    </a:lnTo>
                    <a:lnTo>
                      <a:pt x="223" y="157"/>
                    </a:lnTo>
                    <a:lnTo>
                      <a:pt x="212" y="196"/>
                    </a:lnTo>
                    <a:lnTo>
                      <a:pt x="358" y="180"/>
                    </a:lnTo>
                    <a:lnTo>
                      <a:pt x="368" y="236"/>
                    </a:lnTo>
                    <a:lnTo>
                      <a:pt x="324" y="231"/>
                    </a:lnTo>
                    <a:lnTo>
                      <a:pt x="304" y="254"/>
                    </a:lnTo>
                    <a:lnTo>
                      <a:pt x="327" y="270"/>
                    </a:lnTo>
                    <a:lnTo>
                      <a:pt x="366" y="252"/>
                    </a:lnTo>
                    <a:lnTo>
                      <a:pt x="368" y="278"/>
                    </a:lnTo>
                    <a:lnTo>
                      <a:pt x="392" y="256"/>
                    </a:lnTo>
                    <a:lnTo>
                      <a:pt x="408" y="256"/>
                    </a:lnTo>
                    <a:lnTo>
                      <a:pt x="389" y="302"/>
                    </a:lnTo>
                    <a:lnTo>
                      <a:pt x="425" y="310"/>
                    </a:lnTo>
                    <a:lnTo>
                      <a:pt x="436" y="336"/>
                    </a:lnTo>
                    <a:lnTo>
                      <a:pt x="420" y="344"/>
                    </a:lnTo>
                    <a:lnTo>
                      <a:pt x="397" y="328"/>
                    </a:lnTo>
                    <a:lnTo>
                      <a:pt x="354" y="316"/>
                    </a:lnTo>
                    <a:lnTo>
                      <a:pt x="364" y="346"/>
                    </a:lnTo>
                    <a:lnTo>
                      <a:pt x="342" y="350"/>
                    </a:lnTo>
                    <a:lnTo>
                      <a:pt x="325" y="322"/>
                    </a:lnTo>
                    <a:lnTo>
                      <a:pt x="315" y="340"/>
                    </a:lnTo>
                    <a:lnTo>
                      <a:pt x="251" y="340"/>
                    </a:lnTo>
                    <a:lnTo>
                      <a:pt x="251" y="322"/>
                    </a:lnTo>
                    <a:lnTo>
                      <a:pt x="227" y="302"/>
                    </a:lnTo>
                    <a:lnTo>
                      <a:pt x="179" y="300"/>
                    </a:lnTo>
                    <a:lnTo>
                      <a:pt x="219" y="322"/>
                    </a:lnTo>
                    <a:lnTo>
                      <a:pt x="163" y="334"/>
                    </a:lnTo>
                    <a:lnTo>
                      <a:pt x="75" y="318"/>
                    </a:lnTo>
                    <a:lnTo>
                      <a:pt x="42" y="322"/>
                    </a:lnTo>
                    <a:lnTo>
                      <a:pt x="54" y="205"/>
                    </a:lnTo>
                    <a:lnTo>
                      <a:pt x="1" y="11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" name="Freeform 35" descr="5%"/>
              <p:cNvSpPr>
                <a:spLocks/>
              </p:cNvSpPr>
              <p:nvPr/>
            </p:nvSpPr>
            <p:spPr bwMode="auto">
              <a:xfrm>
                <a:off x="4397375" y="1514475"/>
                <a:ext cx="755650" cy="879475"/>
              </a:xfrm>
              <a:custGeom>
                <a:avLst/>
                <a:gdLst>
                  <a:gd name="T0" fmla="*/ 0 w 487"/>
                  <a:gd name="T1" fmla="*/ 2147483646 h 549"/>
                  <a:gd name="T2" fmla="*/ 2147483646 w 487"/>
                  <a:gd name="T3" fmla="*/ 2147483646 h 549"/>
                  <a:gd name="T4" fmla="*/ 2147483646 w 487"/>
                  <a:gd name="T5" fmla="*/ 0 h 549"/>
                  <a:gd name="T6" fmla="*/ 2147483646 w 487"/>
                  <a:gd name="T7" fmla="*/ 2147483646 h 549"/>
                  <a:gd name="T8" fmla="*/ 2147483646 w 487"/>
                  <a:gd name="T9" fmla="*/ 2147483646 h 549"/>
                  <a:gd name="T10" fmla="*/ 2147483646 w 487"/>
                  <a:gd name="T11" fmla="*/ 2147483646 h 549"/>
                  <a:gd name="T12" fmla="*/ 2147483646 w 487"/>
                  <a:gd name="T13" fmla="*/ 2147483646 h 549"/>
                  <a:gd name="T14" fmla="*/ 2147483646 w 487"/>
                  <a:gd name="T15" fmla="*/ 2147483646 h 549"/>
                  <a:gd name="T16" fmla="*/ 2147483646 w 487"/>
                  <a:gd name="T17" fmla="*/ 2147483646 h 549"/>
                  <a:gd name="T18" fmla="*/ 2147483646 w 487"/>
                  <a:gd name="T19" fmla="*/ 2147483646 h 549"/>
                  <a:gd name="T20" fmla="*/ 2147483646 w 487"/>
                  <a:gd name="T21" fmla="*/ 2147483646 h 549"/>
                  <a:gd name="T22" fmla="*/ 2147483646 w 487"/>
                  <a:gd name="T23" fmla="*/ 2147483646 h 549"/>
                  <a:gd name="T24" fmla="*/ 2147483646 w 487"/>
                  <a:gd name="T25" fmla="*/ 2147483646 h 549"/>
                  <a:gd name="T26" fmla="*/ 2147483646 w 487"/>
                  <a:gd name="T27" fmla="*/ 2147483646 h 549"/>
                  <a:gd name="T28" fmla="*/ 2147483646 w 487"/>
                  <a:gd name="T29" fmla="*/ 2147483646 h 549"/>
                  <a:gd name="T30" fmla="*/ 2147483646 w 487"/>
                  <a:gd name="T31" fmla="*/ 2147483646 h 549"/>
                  <a:gd name="T32" fmla="*/ 2147483646 w 487"/>
                  <a:gd name="T33" fmla="*/ 2147483646 h 549"/>
                  <a:gd name="T34" fmla="*/ 2147483646 w 487"/>
                  <a:gd name="T35" fmla="*/ 2147483646 h 549"/>
                  <a:gd name="T36" fmla="*/ 2147483646 w 487"/>
                  <a:gd name="T37" fmla="*/ 2147483646 h 549"/>
                  <a:gd name="T38" fmla="*/ 2147483646 w 487"/>
                  <a:gd name="T39" fmla="*/ 2147483646 h 549"/>
                  <a:gd name="T40" fmla="*/ 2147483646 w 487"/>
                  <a:gd name="T41" fmla="*/ 2147483646 h 549"/>
                  <a:gd name="T42" fmla="*/ 2147483646 w 487"/>
                  <a:gd name="T43" fmla="*/ 2147483646 h 549"/>
                  <a:gd name="T44" fmla="*/ 2147483646 w 487"/>
                  <a:gd name="T45" fmla="*/ 2147483646 h 549"/>
                  <a:gd name="T46" fmla="*/ 2147483646 w 487"/>
                  <a:gd name="T47" fmla="*/ 2147483646 h 549"/>
                  <a:gd name="T48" fmla="*/ 2147483646 w 487"/>
                  <a:gd name="T49" fmla="*/ 2147483646 h 549"/>
                  <a:gd name="T50" fmla="*/ 2147483646 w 487"/>
                  <a:gd name="T51" fmla="*/ 2147483646 h 549"/>
                  <a:gd name="T52" fmla="*/ 2147483646 w 487"/>
                  <a:gd name="T53" fmla="*/ 2147483646 h 549"/>
                  <a:gd name="T54" fmla="*/ 2147483646 w 487"/>
                  <a:gd name="T55" fmla="*/ 2147483646 h 549"/>
                  <a:gd name="T56" fmla="*/ 2147483646 w 487"/>
                  <a:gd name="T57" fmla="*/ 2147483646 h 549"/>
                  <a:gd name="T58" fmla="*/ 2147483646 w 487"/>
                  <a:gd name="T59" fmla="*/ 2147483646 h 549"/>
                  <a:gd name="T60" fmla="*/ 0 w 487"/>
                  <a:gd name="T61" fmla="*/ 2147483646 h 549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487"/>
                  <a:gd name="T94" fmla="*/ 0 h 549"/>
                  <a:gd name="T95" fmla="*/ 487 w 487"/>
                  <a:gd name="T96" fmla="*/ 549 h 549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487" h="549">
                    <a:moveTo>
                      <a:pt x="0" y="43"/>
                    </a:moveTo>
                    <a:lnTo>
                      <a:pt x="128" y="43"/>
                    </a:lnTo>
                    <a:lnTo>
                      <a:pt x="127" y="0"/>
                    </a:lnTo>
                    <a:lnTo>
                      <a:pt x="155" y="12"/>
                    </a:lnTo>
                    <a:lnTo>
                      <a:pt x="160" y="45"/>
                    </a:lnTo>
                    <a:lnTo>
                      <a:pt x="221" y="81"/>
                    </a:lnTo>
                    <a:lnTo>
                      <a:pt x="240" y="65"/>
                    </a:lnTo>
                    <a:lnTo>
                      <a:pt x="276" y="65"/>
                    </a:lnTo>
                    <a:lnTo>
                      <a:pt x="304" y="97"/>
                    </a:lnTo>
                    <a:lnTo>
                      <a:pt x="322" y="85"/>
                    </a:lnTo>
                    <a:lnTo>
                      <a:pt x="375" y="99"/>
                    </a:lnTo>
                    <a:lnTo>
                      <a:pt x="394" y="75"/>
                    </a:lnTo>
                    <a:lnTo>
                      <a:pt x="427" y="93"/>
                    </a:lnTo>
                    <a:lnTo>
                      <a:pt x="487" y="91"/>
                    </a:lnTo>
                    <a:lnTo>
                      <a:pt x="390" y="159"/>
                    </a:lnTo>
                    <a:lnTo>
                      <a:pt x="342" y="218"/>
                    </a:lnTo>
                    <a:lnTo>
                      <a:pt x="351" y="305"/>
                    </a:lnTo>
                    <a:lnTo>
                      <a:pt x="318" y="341"/>
                    </a:lnTo>
                    <a:lnTo>
                      <a:pt x="331" y="366"/>
                    </a:lnTo>
                    <a:lnTo>
                      <a:pt x="331" y="430"/>
                    </a:lnTo>
                    <a:lnTo>
                      <a:pt x="365" y="430"/>
                    </a:lnTo>
                    <a:lnTo>
                      <a:pt x="414" y="477"/>
                    </a:lnTo>
                    <a:lnTo>
                      <a:pt x="434" y="533"/>
                    </a:lnTo>
                    <a:lnTo>
                      <a:pt x="90" y="549"/>
                    </a:lnTo>
                    <a:lnTo>
                      <a:pt x="91" y="397"/>
                    </a:lnTo>
                    <a:lnTo>
                      <a:pt x="60" y="364"/>
                    </a:lnTo>
                    <a:lnTo>
                      <a:pt x="71" y="324"/>
                    </a:lnTo>
                    <a:lnTo>
                      <a:pt x="82" y="301"/>
                    </a:lnTo>
                    <a:lnTo>
                      <a:pt x="60" y="196"/>
                    </a:lnTo>
                    <a:lnTo>
                      <a:pt x="31" y="127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FF66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" name="Freeform 36"/>
              <p:cNvSpPr>
                <a:spLocks/>
              </p:cNvSpPr>
              <p:nvPr/>
            </p:nvSpPr>
            <p:spPr bwMode="auto">
              <a:xfrm>
                <a:off x="4886325" y="1817688"/>
                <a:ext cx="574675" cy="692150"/>
              </a:xfrm>
              <a:custGeom>
                <a:avLst/>
                <a:gdLst>
                  <a:gd name="T0" fmla="*/ 2147483646 w 370"/>
                  <a:gd name="T1" fmla="*/ 2147483646 h 433"/>
                  <a:gd name="T2" fmla="*/ 2147483646 w 370"/>
                  <a:gd name="T3" fmla="*/ 2147483646 h 433"/>
                  <a:gd name="T4" fmla="*/ 2147483646 w 370"/>
                  <a:gd name="T5" fmla="*/ 2147483646 h 433"/>
                  <a:gd name="T6" fmla="*/ 2147483646 w 370"/>
                  <a:gd name="T7" fmla="*/ 0 h 433"/>
                  <a:gd name="T8" fmla="*/ 2147483646 w 370"/>
                  <a:gd name="T9" fmla="*/ 2147483646 h 433"/>
                  <a:gd name="T10" fmla="*/ 2147483646 w 370"/>
                  <a:gd name="T11" fmla="*/ 2147483646 h 433"/>
                  <a:gd name="T12" fmla="*/ 2147483646 w 370"/>
                  <a:gd name="T13" fmla="*/ 2147483646 h 433"/>
                  <a:gd name="T14" fmla="*/ 2147483646 w 370"/>
                  <a:gd name="T15" fmla="*/ 2147483646 h 433"/>
                  <a:gd name="T16" fmla="*/ 2147483646 w 370"/>
                  <a:gd name="T17" fmla="*/ 2147483646 h 433"/>
                  <a:gd name="T18" fmla="*/ 2147483646 w 370"/>
                  <a:gd name="T19" fmla="*/ 2147483646 h 433"/>
                  <a:gd name="T20" fmla="*/ 2147483646 w 370"/>
                  <a:gd name="T21" fmla="*/ 2147483646 h 433"/>
                  <a:gd name="T22" fmla="*/ 2147483646 w 370"/>
                  <a:gd name="T23" fmla="*/ 2147483646 h 433"/>
                  <a:gd name="T24" fmla="*/ 2147483646 w 370"/>
                  <a:gd name="T25" fmla="*/ 2147483646 h 433"/>
                  <a:gd name="T26" fmla="*/ 2147483646 w 370"/>
                  <a:gd name="T27" fmla="*/ 2147483646 h 433"/>
                  <a:gd name="T28" fmla="*/ 2147483646 w 370"/>
                  <a:gd name="T29" fmla="*/ 2147483646 h 433"/>
                  <a:gd name="T30" fmla="*/ 2147483646 w 370"/>
                  <a:gd name="T31" fmla="*/ 2147483646 h 433"/>
                  <a:gd name="T32" fmla="*/ 2147483646 w 370"/>
                  <a:gd name="T33" fmla="*/ 2147483646 h 433"/>
                  <a:gd name="T34" fmla="*/ 2147483646 w 370"/>
                  <a:gd name="T35" fmla="*/ 2147483646 h 433"/>
                  <a:gd name="T36" fmla="*/ 2147483646 w 370"/>
                  <a:gd name="T37" fmla="*/ 2147483646 h 433"/>
                  <a:gd name="T38" fmla="*/ 2147483646 w 370"/>
                  <a:gd name="T39" fmla="*/ 2147483646 h 433"/>
                  <a:gd name="T40" fmla="*/ 2147483646 w 370"/>
                  <a:gd name="T41" fmla="*/ 2147483646 h 433"/>
                  <a:gd name="T42" fmla="*/ 2147483646 w 370"/>
                  <a:gd name="T43" fmla="*/ 2147483646 h 433"/>
                  <a:gd name="T44" fmla="*/ 2147483646 w 370"/>
                  <a:gd name="T45" fmla="*/ 2147483646 h 433"/>
                  <a:gd name="T46" fmla="*/ 2147483646 w 370"/>
                  <a:gd name="T47" fmla="*/ 2147483646 h 433"/>
                  <a:gd name="T48" fmla="*/ 2147483646 w 370"/>
                  <a:gd name="T49" fmla="*/ 2147483646 h 433"/>
                  <a:gd name="T50" fmla="*/ 2147483646 w 370"/>
                  <a:gd name="T51" fmla="*/ 2147483646 h 433"/>
                  <a:gd name="T52" fmla="*/ 2147483646 w 370"/>
                  <a:gd name="T53" fmla="*/ 2147483646 h 433"/>
                  <a:gd name="T54" fmla="*/ 2147483646 w 370"/>
                  <a:gd name="T55" fmla="*/ 2147483646 h 433"/>
                  <a:gd name="T56" fmla="*/ 2147483646 w 370"/>
                  <a:gd name="T57" fmla="*/ 2147483646 h 433"/>
                  <a:gd name="T58" fmla="*/ 2147483646 w 370"/>
                  <a:gd name="T59" fmla="*/ 2147483646 h 433"/>
                  <a:gd name="T60" fmla="*/ 2147483646 w 370"/>
                  <a:gd name="T61" fmla="*/ 2147483646 h 433"/>
                  <a:gd name="T62" fmla="*/ 2147483646 w 370"/>
                  <a:gd name="T63" fmla="*/ 2147483646 h 433"/>
                  <a:gd name="T64" fmla="*/ 2147483646 w 370"/>
                  <a:gd name="T65" fmla="*/ 2147483646 h 433"/>
                  <a:gd name="T66" fmla="*/ 0 w 370"/>
                  <a:gd name="T67" fmla="*/ 2147483646 h 433"/>
                  <a:gd name="T68" fmla="*/ 2147483646 w 370"/>
                  <a:gd name="T69" fmla="*/ 2147483646 h 433"/>
                  <a:gd name="T70" fmla="*/ 2147483646 w 370"/>
                  <a:gd name="T71" fmla="*/ 2147483646 h 43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370"/>
                  <a:gd name="T109" fmla="*/ 0 h 433"/>
                  <a:gd name="T110" fmla="*/ 370 w 370"/>
                  <a:gd name="T111" fmla="*/ 433 h 43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370" h="433">
                    <a:moveTo>
                      <a:pt x="27" y="29"/>
                    </a:moveTo>
                    <a:lnTo>
                      <a:pt x="55" y="26"/>
                    </a:lnTo>
                    <a:lnTo>
                      <a:pt x="80" y="26"/>
                    </a:lnTo>
                    <a:lnTo>
                      <a:pt x="96" y="0"/>
                    </a:lnTo>
                    <a:lnTo>
                      <a:pt x="108" y="32"/>
                    </a:lnTo>
                    <a:lnTo>
                      <a:pt x="148" y="32"/>
                    </a:lnTo>
                    <a:lnTo>
                      <a:pt x="169" y="61"/>
                    </a:lnTo>
                    <a:lnTo>
                      <a:pt x="211" y="53"/>
                    </a:lnTo>
                    <a:lnTo>
                      <a:pt x="238" y="72"/>
                    </a:lnTo>
                    <a:lnTo>
                      <a:pt x="290" y="85"/>
                    </a:lnTo>
                    <a:lnTo>
                      <a:pt x="300" y="108"/>
                    </a:lnTo>
                    <a:lnTo>
                      <a:pt x="326" y="109"/>
                    </a:lnTo>
                    <a:lnTo>
                      <a:pt x="318" y="132"/>
                    </a:lnTo>
                    <a:lnTo>
                      <a:pt x="327" y="157"/>
                    </a:lnTo>
                    <a:lnTo>
                      <a:pt x="310" y="189"/>
                    </a:lnTo>
                    <a:lnTo>
                      <a:pt x="322" y="196"/>
                    </a:lnTo>
                    <a:lnTo>
                      <a:pt x="351" y="161"/>
                    </a:lnTo>
                    <a:lnTo>
                      <a:pt x="350" y="149"/>
                    </a:lnTo>
                    <a:lnTo>
                      <a:pt x="362" y="144"/>
                    </a:lnTo>
                    <a:lnTo>
                      <a:pt x="370" y="161"/>
                    </a:lnTo>
                    <a:lnTo>
                      <a:pt x="347" y="185"/>
                    </a:lnTo>
                    <a:lnTo>
                      <a:pt x="338" y="240"/>
                    </a:lnTo>
                    <a:lnTo>
                      <a:pt x="338" y="332"/>
                    </a:lnTo>
                    <a:lnTo>
                      <a:pt x="351" y="348"/>
                    </a:lnTo>
                    <a:lnTo>
                      <a:pt x="346" y="405"/>
                    </a:lnTo>
                    <a:lnTo>
                      <a:pt x="171" y="433"/>
                    </a:lnTo>
                    <a:lnTo>
                      <a:pt x="127" y="406"/>
                    </a:lnTo>
                    <a:lnTo>
                      <a:pt x="136" y="372"/>
                    </a:lnTo>
                    <a:lnTo>
                      <a:pt x="115" y="334"/>
                    </a:lnTo>
                    <a:lnTo>
                      <a:pt x="96" y="288"/>
                    </a:lnTo>
                    <a:lnTo>
                      <a:pt x="47" y="241"/>
                    </a:lnTo>
                    <a:lnTo>
                      <a:pt x="16" y="241"/>
                    </a:lnTo>
                    <a:lnTo>
                      <a:pt x="16" y="177"/>
                    </a:lnTo>
                    <a:lnTo>
                      <a:pt x="0" y="153"/>
                    </a:lnTo>
                    <a:lnTo>
                      <a:pt x="35" y="116"/>
                    </a:lnTo>
                    <a:lnTo>
                      <a:pt x="27" y="29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2" name="Freeform 37"/>
              <p:cNvSpPr>
                <a:spLocks/>
              </p:cNvSpPr>
              <p:nvPr/>
            </p:nvSpPr>
            <p:spPr bwMode="auto">
              <a:xfrm>
                <a:off x="4524375" y="2365375"/>
                <a:ext cx="666750" cy="447675"/>
              </a:xfrm>
              <a:custGeom>
                <a:avLst/>
                <a:gdLst>
                  <a:gd name="T0" fmla="*/ 2147483646 w 429"/>
                  <a:gd name="T1" fmla="*/ 2147483646 h 280"/>
                  <a:gd name="T2" fmla="*/ 0 w 429"/>
                  <a:gd name="T3" fmla="*/ 2147483646 h 280"/>
                  <a:gd name="T4" fmla="*/ 2147483646 w 429"/>
                  <a:gd name="T5" fmla="*/ 2147483646 h 280"/>
                  <a:gd name="T6" fmla="*/ 2147483646 w 429"/>
                  <a:gd name="T7" fmla="*/ 2147483646 h 280"/>
                  <a:gd name="T8" fmla="*/ 2147483646 w 429"/>
                  <a:gd name="T9" fmla="*/ 2147483646 h 280"/>
                  <a:gd name="T10" fmla="*/ 2147483646 w 429"/>
                  <a:gd name="T11" fmla="*/ 2147483646 h 280"/>
                  <a:gd name="T12" fmla="*/ 2147483646 w 429"/>
                  <a:gd name="T13" fmla="*/ 2147483646 h 280"/>
                  <a:gd name="T14" fmla="*/ 2147483646 w 429"/>
                  <a:gd name="T15" fmla="*/ 2147483646 h 280"/>
                  <a:gd name="T16" fmla="*/ 2147483646 w 429"/>
                  <a:gd name="T17" fmla="*/ 2147483646 h 280"/>
                  <a:gd name="T18" fmla="*/ 2147483646 w 429"/>
                  <a:gd name="T19" fmla="*/ 2147483646 h 280"/>
                  <a:gd name="T20" fmla="*/ 2147483646 w 429"/>
                  <a:gd name="T21" fmla="*/ 2147483646 h 280"/>
                  <a:gd name="T22" fmla="*/ 2147483646 w 429"/>
                  <a:gd name="T23" fmla="*/ 2147483646 h 280"/>
                  <a:gd name="T24" fmla="*/ 2147483646 w 429"/>
                  <a:gd name="T25" fmla="*/ 2147483646 h 280"/>
                  <a:gd name="T26" fmla="*/ 2147483646 w 429"/>
                  <a:gd name="T27" fmla="*/ 2147483646 h 280"/>
                  <a:gd name="T28" fmla="*/ 2147483646 w 429"/>
                  <a:gd name="T29" fmla="*/ 0 h 280"/>
                  <a:gd name="T30" fmla="*/ 2147483646 w 429"/>
                  <a:gd name="T31" fmla="*/ 2147483646 h 280"/>
                  <a:gd name="T32" fmla="*/ 2147483646 w 429"/>
                  <a:gd name="T33" fmla="*/ 2147483646 h 280"/>
                  <a:gd name="T34" fmla="*/ 2147483646 w 429"/>
                  <a:gd name="T35" fmla="*/ 2147483646 h 28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29"/>
                  <a:gd name="T55" fmla="*/ 0 h 280"/>
                  <a:gd name="T56" fmla="*/ 429 w 429"/>
                  <a:gd name="T57" fmla="*/ 280 h 28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29" h="280">
                    <a:moveTo>
                      <a:pt x="6" y="15"/>
                    </a:moveTo>
                    <a:lnTo>
                      <a:pt x="0" y="64"/>
                    </a:lnTo>
                    <a:lnTo>
                      <a:pt x="9" y="116"/>
                    </a:lnTo>
                    <a:lnTo>
                      <a:pt x="49" y="223"/>
                    </a:lnTo>
                    <a:lnTo>
                      <a:pt x="71" y="280"/>
                    </a:lnTo>
                    <a:lnTo>
                      <a:pt x="324" y="267"/>
                    </a:lnTo>
                    <a:lnTo>
                      <a:pt x="365" y="280"/>
                    </a:lnTo>
                    <a:lnTo>
                      <a:pt x="390" y="225"/>
                    </a:lnTo>
                    <a:lnTo>
                      <a:pt x="381" y="187"/>
                    </a:lnTo>
                    <a:lnTo>
                      <a:pt x="424" y="179"/>
                    </a:lnTo>
                    <a:lnTo>
                      <a:pt x="429" y="118"/>
                    </a:lnTo>
                    <a:lnTo>
                      <a:pt x="404" y="91"/>
                    </a:lnTo>
                    <a:lnTo>
                      <a:pt x="360" y="64"/>
                    </a:lnTo>
                    <a:lnTo>
                      <a:pt x="369" y="27"/>
                    </a:lnTo>
                    <a:lnTo>
                      <a:pt x="350" y="0"/>
                    </a:lnTo>
                    <a:lnTo>
                      <a:pt x="256" y="4"/>
                    </a:lnTo>
                    <a:lnTo>
                      <a:pt x="160" y="8"/>
                    </a:lnTo>
                    <a:lnTo>
                      <a:pt x="6" y="15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Freeform 38"/>
              <p:cNvSpPr>
                <a:spLocks/>
              </p:cNvSpPr>
              <p:nvPr/>
            </p:nvSpPr>
            <p:spPr bwMode="auto">
              <a:xfrm>
                <a:off x="5111750" y="1719263"/>
                <a:ext cx="617538" cy="276225"/>
              </a:xfrm>
              <a:custGeom>
                <a:avLst/>
                <a:gdLst>
                  <a:gd name="T0" fmla="*/ 0 w 398"/>
                  <a:gd name="T1" fmla="*/ 2147483646 h 172"/>
                  <a:gd name="T2" fmla="*/ 2147483646 w 398"/>
                  <a:gd name="T3" fmla="*/ 0 h 172"/>
                  <a:gd name="T4" fmla="*/ 2147483646 w 398"/>
                  <a:gd name="T5" fmla="*/ 2147483646 h 172"/>
                  <a:gd name="T6" fmla="*/ 2147483646 w 398"/>
                  <a:gd name="T7" fmla="*/ 2147483646 h 172"/>
                  <a:gd name="T8" fmla="*/ 2147483646 w 398"/>
                  <a:gd name="T9" fmla="*/ 2147483646 h 172"/>
                  <a:gd name="T10" fmla="*/ 2147483646 w 398"/>
                  <a:gd name="T11" fmla="*/ 2147483646 h 172"/>
                  <a:gd name="T12" fmla="*/ 2147483646 w 398"/>
                  <a:gd name="T13" fmla="*/ 2147483646 h 172"/>
                  <a:gd name="T14" fmla="*/ 2147483646 w 398"/>
                  <a:gd name="T15" fmla="*/ 2147483646 h 172"/>
                  <a:gd name="T16" fmla="*/ 2147483646 w 398"/>
                  <a:gd name="T17" fmla="*/ 2147483646 h 172"/>
                  <a:gd name="T18" fmla="*/ 2147483646 w 398"/>
                  <a:gd name="T19" fmla="*/ 2147483646 h 172"/>
                  <a:gd name="T20" fmla="*/ 2147483646 w 398"/>
                  <a:gd name="T21" fmla="*/ 2147483646 h 172"/>
                  <a:gd name="T22" fmla="*/ 2147483646 w 398"/>
                  <a:gd name="T23" fmla="*/ 2147483646 h 172"/>
                  <a:gd name="T24" fmla="*/ 2147483646 w 398"/>
                  <a:gd name="T25" fmla="*/ 2147483646 h 172"/>
                  <a:gd name="T26" fmla="*/ 2147483646 w 398"/>
                  <a:gd name="T27" fmla="*/ 2147483646 h 172"/>
                  <a:gd name="T28" fmla="*/ 2147483646 w 398"/>
                  <a:gd name="T29" fmla="*/ 2147483646 h 172"/>
                  <a:gd name="T30" fmla="*/ 2147483646 w 398"/>
                  <a:gd name="T31" fmla="*/ 2147483646 h 172"/>
                  <a:gd name="T32" fmla="*/ 2147483646 w 398"/>
                  <a:gd name="T33" fmla="*/ 2147483646 h 172"/>
                  <a:gd name="T34" fmla="*/ 2147483646 w 398"/>
                  <a:gd name="T35" fmla="*/ 2147483646 h 172"/>
                  <a:gd name="T36" fmla="*/ 2147483646 w 398"/>
                  <a:gd name="T37" fmla="*/ 2147483646 h 172"/>
                  <a:gd name="T38" fmla="*/ 2147483646 w 398"/>
                  <a:gd name="T39" fmla="*/ 2147483646 h 172"/>
                  <a:gd name="T40" fmla="*/ 2147483646 w 398"/>
                  <a:gd name="T41" fmla="*/ 2147483646 h 172"/>
                  <a:gd name="T42" fmla="*/ 2147483646 w 398"/>
                  <a:gd name="T43" fmla="*/ 2147483646 h 172"/>
                  <a:gd name="T44" fmla="*/ 2147483646 w 398"/>
                  <a:gd name="T45" fmla="*/ 2147483646 h 172"/>
                  <a:gd name="T46" fmla="*/ 2147483646 w 398"/>
                  <a:gd name="T47" fmla="*/ 2147483646 h 172"/>
                  <a:gd name="T48" fmla="*/ 0 w 398"/>
                  <a:gd name="T49" fmla="*/ 2147483646 h 17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98"/>
                  <a:gd name="T76" fmla="*/ 0 h 172"/>
                  <a:gd name="T77" fmla="*/ 398 w 398"/>
                  <a:gd name="T78" fmla="*/ 172 h 17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98" h="172">
                    <a:moveTo>
                      <a:pt x="0" y="94"/>
                    </a:moveTo>
                    <a:lnTo>
                      <a:pt x="89" y="0"/>
                    </a:lnTo>
                    <a:lnTo>
                      <a:pt x="73" y="39"/>
                    </a:lnTo>
                    <a:lnTo>
                      <a:pt x="85" y="51"/>
                    </a:lnTo>
                    <a:lnTo>
                      <a:pt x="113" y="35"/>
                    </a:lnTo>
                    <a:lnTo>
                      <a:pt x="175" y="59"/>
                    </a:lnTo>
                    <a:lnTo>
                      <a:pt x="201" y="39"/>
                    </a:lnTo>
                    <a:lnTo>
                      <a:pt x="283" y="28"/>
                    </a:lnTo>
                    <a:lnTo>
                      <a:pt x="299" y="52"/>
                    </a:lnTo>
                    <a:lnTo>
                      <a:pt x="331" y="47"/>
                    </a:lnTo>
                    <a:lnTo>
                      <a:pt x="394" y="72"/>
                    </a:lnTo>
                    <a:lnTo>
                      <a:pt x="398" y="90"/>
                    </a:lnTo>
                    <a:lnTo>
                      <a:pt x="330" y="106"/>
                    </a:lnTo>
                    <a:lnTo>
                      <a:pt x="310" y="94"/>
                    </a:lnTo>
                    <a:lnTo>
                      <a:pt x="276" y="98"/>
                    </a:lnTo>
                    <a:lnTo>
                      <a:pt x="236" y="122"/>
                    </a:lnTo>
                    <a:lnTo>
                      <a:pt x="217" y="124"/>
                    </a:lnTo>
                    <a:lnTo>
                      <a:pt x="202" y="106"/>
                    </a:lnTo>
                    <a:lnTo>
                      <a:pt x="180" y="170"/>
                    </a:lnTo>
                    <a:lnTo>
                      <a:pt x="155" y="172"/>
                    </a:lnTo>
                    <a:lnTo>
                      <a:pt x="144" y="146"/>
                    </a:lnTo>
                    <a:lnTo>
                      <a:pt x="91" y="134"/>
                    </a:lnTo>
                    <a:lnTo>
                      <a:pt x="66" y="116"/>
                    </a:lnTo>
                    <a:lnTo>
                      <a:pt x="22" y="122"/>
                    </a:lnTo>
                    <a:lnTo>
                      <a:pt x="0" y="94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Freeform 39"/>
              <p:cNvSpPr>
                <a:spLocks/>
              </p:cNvSpPr>
              <p:nvPr/>
            </p:nvSpPr>
            <p:spPr bwMode="auto">
              <a:xfrm>
                <a:off x="5540375" y="1912938"/>
                <a:ext cx="441325" cy="619125"/>
              </a:xfrm>
              <a:custGeom>
                <a:avLst/>
                <a:gdLst>
                  <a:gd name="T0" fmla="*/ 2147483646 w 284"/>
                  <a:gd name="T1" fmla="*/ 2147483646 h 386"/>
                  <a:gd name="T2" fmla="*/ 2147483646 w 284"/>
                  <a:gd name="T3" fmla="*/ 2147483646 h 386"/>
                  <a:gd name="T4" fmla="*/ 2147483646 w 284"/>
                  <a:gd name="T5" fmla="*/ 2147483646 h 386"/>
                  <a:gd name="T6" fmla="*/ 2147483646 w 284"/>
                  <a:gd name="T7" fmla="*/ 2147483646 h 386"/>
                  <a:gd name="T8" fmla="*/ 2147483646 w 284"/>
                  <a:gd name="T9" fmla="*/ 2147483646 h 386"/>
                  <a:gd name="T10" fmla="*/ 2147483646 w 284"/>
                  <a:gd name="T11" fmla="*/ 2147483646 h 386"/>
                  <a:gd name="T12" fmla="*/ 0 w 284"/>
                  <a:gd name="T13" fmla="*/ 2147483646 h 386"/>
                  <a:gd name="T14" fmla="*/ 2147483646 w 284"/>
                  <a:gd name="T15" fmla="*/ 2147483646 h 386"/>
                  <a:gd name="T16" fmla="*/ 2147483646 w 284"/>
                  <a:gd name="T17" fmla="*/ 2147483646 h 386"/>
                  <a:gd name="T18" fmla="*/ 2147483646 w 284"/>
                  <a:gd name="T19" fmla="*/ 2147483646 h 386"/>
                  <a:gd name="T20" fmla="*/ 2147483646 w 284"/>
                  <a:gd name="T21" fmla="*/ 2147483646 h 386"/>
                  <a:gd name="T22" fmla="*/ 2147483646 w 284"/>
                  <a:gd name="T23" fmla="*/ 2147483646 h 386"/>
                  <a:gd name="T24" fmla="*/ 2147483646 w 284"/>
                  <a:gd name="T25" fmla="*/ 2147483646 h 386"/>
                  <a:gd name="T26" fmla="*/ 2147483646 w 284"/>
                  <a:gd name="T27" fmla="*/ 2147483646 h 386"/>
                  <a:gd name="T28" fmla="*/ 2147483646 w 284"/>
                  <a:gd name="T29" fmla="*/ 2147483646 h 386"/>
                  <a:gd name="T30" fmla="*/ 2147483646 w 284"/>
                  <a:gd name="T31" fmla="*/ 2147483646 h 386"/>
                  <a:gd name="T32" fmla="*/ 2147483646 w 284"/>
                  <a:gd name="T33" fmla="*/ 2147483646 h 386"/>
                  <a:gd name="T34" fmla="*/ 2147483646 w 284"/>
                  <a:gd name="T35" fmla="*/ 2147483646 h 386"/>
                  <a:gd name="T36" fmla="*/ 2147483646 w 284"/>
                  <a:gd name="T37" fmla="*/ 2147483646 h 386"/>
                  <a:gd name="T38" fmla="*/ 2147483646 w 284"/>
                  <a:gd name="T39" fmla="*/ 2147483646 h 386"/>
                  <a:gd name="T40" fmla="*/ 2147483646 w 284"/>
                  <a:gd name="T41" fmla="*/ 2147483646 h 386"/>
                  <a:gd name="T42" fmla="*/ 2147483646 w 284"/>
                  <a:gd name="T43" fmla="*/ 2147483646 h 386"/>
                  <a:gd name="T44" fmla="*/ 2147483646 w 284"/>
                  <a:gd name="T45" fmla="*/ 2147483646 h 386"/>
                  <a:gd name="T46" fmla="*/ 2147483646 w 284"/>
                  <a:gd name="T47" fmla="*/ 2147483646 h 386"/>
                  <a:gd name="T48" fmla="*/ 2147483646 w 284"/>
                  <a:gd name="T49" fmla="*/ 2147483646 h 386"/>
                  <a:gd name="T50" fmla="*/ 2147483646 w 284"/>
                  <a:gd name="T51" fmla="*/ 2147483646 h 386"/>
                  <a:gd name="T52" fmla="*/ 2147483646 w 284"/>
                  <a:gd name="T53" fmla="*/ 2147483646 h 386"/>
                  <a:gd name="T54" fmla="*/ 2147483646 w 284"/>
                  <a:gd name="T55" fmla="*/ 2147483646 h 386"/>
                  <a:gd name="T56" fmla="*/ 2147483646 w 284"/>
                  <a:gd name="T57" fmla="*/ 2147483646 h 386"/>
                  <a:gd name="T58" fmla="*/ 2147483646 w 284"/>
                  <a:gd name="T59" fmla="*/ 2147483646 h 386"/>
                  <a:gd name="T60" fmla="*/ 2147483646 w 284"/>
                  <a:gd name="T61" fmla="*/ 2147483646 h 386"/>
                  <a:gd name="T62" fmla="*/ 2147483646 w 284"/>
                  <a:gd name="T63" fmla="*/ 2147483646 h 386"/>
                  <a:gd name="T64" fmla="*/ 2147483646 w 284"/>
                  <a:gd name="T65" fmla="*/ 2147483646 h 386"/>
                  <a:gd name="T66" fmla="*/ 2147483646 w 284"/>
                  <a:gd name="T67" fmla="*/ 2147483646 h 386"/>
                  <a:gd name="T68" fmla="*/ 2147483646 w 284"/>
                  <a:gd name="T69" fmla="*/ 2147483646 h 386"/>
                  <a:gd name="T70" fmla="*/ 2147483646 w 284"/>
                  <a:gd name="T71" fmla="*/ 2147483646 h 386"/>
                  <a:gd name="T72" fmla="*/ 2147483646 w 284"/>
                  <a:gd name="T73" fmla="*/ 2147483646 h 386"/>
                  <a:gd name="T74" fmla="*/ 2147483646 w 284"/>
                  <a:gd name="T75" fmla="*/ 2147483646 h 386"/>
                  <a:gd name="T76" fmla="*/ 2147483646 w 284"/>
                  <a:gd name="T77" fmla="*/ 2147483646 h 386"/>
                  <a:gd name="T78" fmla="*/ 2147483646 w 284"/>
                  <a:gd name="T79" fmla="*/ 2147483646 h 386"/>
                  <a:gd name="T80" fmla="*/ 2147483646 w 284"/>
                  <a:gd name="T81" fmla="*/ 2147483646 h 386"/>
                  <a:gd name="T82" fmla="*/ 2147483646 w 284"/>
                  <a:gd name="T83" fmla="*/ 0 h 386"/>
                  <a:gd name="T84" fmla="*/ 2147483646 w 284"/>
                  <a:gd name="T85" fmla="*/ 2147483646 h 38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84"/>
                  <a:gd name="T130" fmla="*/ 0 h 386"/>
                  <a:gd name="T131" fmla="*/ 284 w 284"/>
                  <a:gd name="T132" fmla="*/ 386 h 38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84" h="386">
                    <a:moveTo>
                      <a:pt x="71" y="16"/>
                    </a:moveTo>
                    <a:lnTo>
                      <a:pt x="82" y="40"/>
                    </a:lnTo>
                    <a:lnTo>
                      <a:pt x="62" y="55"/>
                    </a:lnTo>
                    <a:lnTo>
                      <a:pt x="61" y="116"/>
                    </a:lnTo>
                    <a:lnTo>
                      <a:pt x="50" y="76"/>
                    </a:lnTo>
                    <a:lnTo>
                      <a:pt x="9" y="115"/>
                    </a:lnTo>
                    <a:lnTo>
                      <a:pt x="0" y="225"/>
                    </a:lnTo>
                    <a:lnTo>
                      <a:pt x="26" y="280"/>
                    </a:lnTo>
                    <a:lnTo>
                      <a:pt x="29" y="308"/>
                    </a:lnTo>
                    <a:lnTo>
                      <a:pt x="30" y="330"/>
                    </a:lnTo>
                    <a:lnTo>
                      <a:pt x="29" y="350"/>
                    </a:lnTo>
                    <a:lnTo>
                      <a:pt x="23" y="386"/>
                    </a:lnTo>
                    <a:lnTo>
                      <a:pt x="135" y="380"/>
                    </a:lnTo>
                    <a:lnTo>
                      <a:pt x="283" y="366"/>
                    </a:lnTo>
                    <a:lnTo>
                      <a:pt x="256" y="358"/>
                    </a:lnTo>
                    <a:lnTo>
                      <a:pt x="241" y="338"/>
                    </a:lnTo>
                    <a:lnTo>
                      <a:pt x="264" y="321"/>
                    </a:lnTo>
                    <a:lnTo>
                      <a:pt x="264" y="300"/>
                    </a:lnTo>
                    <a:lnTo>
                      <a:pt x="253" y="281"/>
                    </a:lnTo>
                    <a:lnTo>
                      <a:pt x="264" y="268"/>
                    </a:lnTo>
                    <a:lnTo>
                      <a:pt x="284" y="269"/>
                    </a:lnTo>
                    <a:lnTo>
                      <a:pt x="280" y="216"/>
                    </a:lnTo>
                    <a:lnTo>
                      <a:pt x="275" y="184"/>
                    </a:lnTo>
                    <a:lnTo>
                      <a:pt x="263" y="164"/>
                    </a:lnTo>
                    <a:lnTo>
                      <a:pt x="251" y="152"/>
                    </a:lnTo>
                    <a:lnTo>
                      <a:pt x="232" y="148"/>
                    </a:lnTo>
                    <a:lnTo>
                      <a:pt x="215" y="148"/>
                    </a:lnTo>
                    <a:lnTo>
                      <a:pt x="196" y="173"/>
                    </a:lnTo>
                    <a:lnTo>
                      <a:pt x="184" y="181"/>
                    </a:lnTo>
                    <a:lnTo>
                      <a:pt x="176" y="184"/>
                    </a:lnTo>
                    <a:lnTo>
                      <a:pt x="167" y="180"/>
                    </a:lnTo>
                    <a:lnTo>
                      <a:pt x="164" y="168"/>
                    </a:lnTo>
                    <a:lnTo>
                      <a:pt x="167" y="160"/>
                    </a:lnTo>
                    <a:lnTo>
                      <a:pt x="175" y="152"/>
                    </a:lnTo>
                    <a:lnTo>
                      <a:pt x="183" y="148"/>
                    </a:lnTo>
                    <a:lnTo>
                      <a:pt x="191" y="147"/>
                    </a:lnTo>
                    <a:lnTo>
                      <a:pt x="191" y="132"/>
                    </a:lnTo>
                    <a:lnTo>
                      <a:pt x="212" y="116"/>
                    </a:lnTo>
                    <a:lnTo>
                      <a:pt x="191" y="65"/>
                    </a:lnTo>
                    <a:lnTo>
                      <a:pt x="191" y="41"/>
                    </a:lnTo>
                    <a:lnTo>
                      <a:pt x="155" y="32"/>
                    </a:lnTo>
                    <a:lnTo>
                      <a:pt x="103" y="0"/>
                    </a:lnTo>
                    <a:lnTo>
                      <a:pt x="71" y="16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Freeform 40"/>
              <p:cNvSpPr>
                <a:spLocks/>
              </p:cNvSpPr>
              <p:nvPr/>
            </p:nvSpPr>
            <p:spPr bwMode="auto">
              <a:xfrm>
                <a:off x="5059363" y="2460625"/>
                <a:ext cx="477837" cy="815975"/>
              </a:xfrm>
              <a:custGeom>
                <a:avLst/>
                <a:gdLst>
                  <a:gd name="T0" fmla="*/ 2147483646 w 308"/>
                  <a:gd name="T1" fmla="*/ 2147483646 h 510"/>
                  <a:gd name="T2" fmla="*/ 2147483646 w 308"/>
                  <a:gd name="T3" fmla="*/ 0 h 510"/>
                  <a:gd name="T4" fmla="*/ 2147483646 w 308"/>
                  <a:gd name="T5" fmla="*/ 2147483646 h 510"/>
                  <a:gd name="T6" fmla="*/ 2147483646 w 308"/>
                  <a:gd name="T7" fmla="*/ 2147483646 h 510"/>
                  <a:gd name="T8" fmla="*/ 2147483646 w 308"/>
                  <a:gd name="T9" fmla="*/ 2147483646 h 510"/>
                  <a:gd name="T10" fmla="*/ 2147483646 w 308"/>
                  <a:gd name="T11" fmla="*/ 2147483646 h 510"/>
                  <a:gd name="T12" fmla="*/ 2147483646 w 308"/>
                  <a:gd name="T13" fmla="*/ 2147483646 h 510"/>
                  <a:gd name="T14" fmla="*/ 2147483646 w 308"/>
                  <a:gd name="T15" fmla="*/ 2147483646 h 510"/>
                  <a:gd name="T16" fmla="*/ 2147483646 w 308"/>
                  <a:gd name="T17" fmla="*/ 2147483646 h 510"/>
                  <a:gd name="T18" fmla="*/ 2147483646 w 308"/>
                  <a:gd name="T19" fmla="*/ 2147483646 h 510"/>
                  <a:gd name="T20" fmla="*/ 2147483646 w 308"/>
                  <a:gd name="T21" fmla="*/ 2147483646 h 510"/>
                  <a:gd name="T22" fmla="*/ 2147483646 w 308"/>
                  <a:gd name="T23" fmla="*/ 2147483646 h 510"/>
                  <a:gd name="T24" fmla="*/ 2147483646 w 308"/>
                  <a:gd name="T25" fmla="*/ 2147483646 h 510"/>
                  <a:gd name="T26" fmla="*/ 2147483646 w 308"/>
                  <a:gd name="T27" fmla="*/ 2147483646 h 510"/>
                  <a:gd name="T28" fmla="*/ 2147483646 w 308"/>
                  <a:gd name="T29" fmla="*/ 2147483646 h 510"/>
                  <a:gd name="T30" fmla="*/ 2147483646 w 308"/>
                  <a:gd name="T31" fmla="*/ 2147483646 h 510"/>
                  <a:gd name="T32" fmla="*/ 2147483646 w 308"/>
                  <a:gd name="T33" fmla="*/ 2147483646 h 510"/>
                  <a:gd name="T34" fmla="*/ 0 w 308"/>
                  <a:gd name="T35" fmla="*/ 2147483646 h 510"/>
                  <a:gd name="T36" fmla="*/ 2147483646 w 308"/>
                  <a:gd name="T37" fmla="*/ 2147483646 h 510"/>
                  <a:gd name="T38" fmla="*/ 2147483646 w 308"/>
                  <a:gd name="T39" fmla="*/ 2147483646 h 510"/>
                  <a:gd name="T40" fmla="*/ 2147483646 w 308"/>
                  <a:gd name="T41" fmla="*/ 2147483646 h 510"/>
                  <a:gd name="T42" fmla="*/ 2147483646 w 308"/>
                  <a:gd name="T43" fmla="*/ 2147483646 h 510"/>
                  <a:gd name="T44" fmla="*/ 2147483646 w 308"/>
                  <a:gd name="T45" fmla="*/ 2147483646 h 51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08"/>
                  <a:gd name="T70" fmla="*/ 0 h 510"/>
                  <a:gd name="T71" fmla="*/ 308 w 308"/>
                  <a:gd name="T72" fmla="*/ 510 h 51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08" h="510">
                    <a:moveTo>
                      <a:pt x="57" y="30"/>
                    </a:moveTo>
                    <a:lnTo>
                      <a:pt x="234" y="0"/>
                    </a:lnTo>
                    <a:lnTo>
                      <a:pt x="262" y="63"/>
                    </a:lnTo>
                    <a:lnTo>
                      <a:pt x="298" y="324"/>
                    </a:lnTo>
                    <a:lnTo>
                      <a:pt x="308" y="359"/>
                    </a:lnTo>
                    <a:lnTo>
                      <a:pt x="280" y="428"/>
                    </a:lnTo>
                    <a:lnTo>
                      <a:pt x="280" y="476"/>
                    </a:lnTo>
                    <a:lnTo>
                      <a:pt x="248" y="470"/>
                    </a:lnTo>
                    <a:lnTo>
                      <a:pt x="250" y="510"/>
                    </a:lnTo>
                    <a:lnTo>
                      <a:pt x="216" y="494"/>
                    </a:lnTo>
                    <a:lnTo>
                      <a:pt x="199" y="500"/>
                    </a:lnTo>
                    <a:lnTo>
                      <a:pt x="174" y="496"/>
                    </a:lnTo>
                    <a:lnTo>
                      <a:pt x="155" y="434"/>
                    </a:lnTo>
                    <a:lnTo>
                      <a:pt x="119" y="416"/>
                    </a:lnTo>
                    <a:lnTo>
                      <a:pt x="119" y="351"/>
                    </a:lnTo>
                    <a:lnTo>
                      <a:pt x="84" y="359"/>
                    </a:lnTo>
                    <a:lnTo>
                      <a:pt x="64" y="311"/>
                    </a:lnTo>
                    <a:lnTo>
                      <a:pt x="0" y="255"/>
                    </a:lnTo>
                    <a:lnTo>
                      <a:pt x="46" y="167"/>
                    </a:lnTo>
                    <a:lnTo>
                      <a:pt x="33" y="126"/>
                    </a:lnTo>
                    <a:lnTo>
                      <a:pt x="80" y="118"/>
                    </a:lnTo>
                    <a:lnTo>
                      <a:pt x="84" y="60"/>
                    </a:lnTo>
                    <a:lnTo>
                      <a:pt x="5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" name="Freeform 41"/>
              <p:cNvSpPr>
                <a:spLocks/>
              </p:cNvSpPr>
              <p:nvPr/>
            </p:nvSpPr>
            <p:spPr bwMode="auto">
              <a:xfrm>
                <a:off x="4632325" y="2792413"/>
                <a:ext cx="760413" cy="644525"/>
              </a:xfrm>
              <a:custGeom>
                <a:avLst/>
                <a:gdLst>
                  <a:gd name="T0" fmla="*/ 0 w 489"/>
                  <a:gd name="T1" fmla="*/ 2147483646 h 403"/>
                  <a:gd name="T2" fmla="*/ 2147483646 w 489"/>
                  <a:gd name="T3" fmla="*/ 0 h 403"/>
                  <a:gd name="T4" fmla="*/ 2147483646 w 489"/>
                  <a:gd name="T5" fmla="*/ 0 h 403"/>
                  <a:gd name="T6" fmla="*/ 2147483646 w 489"/>
                  <a:gd name="T7" fmla="*/ 2147483646 h 403"/>
                  <a:gd name="T8" fmla="*/ 2147483646 w 489"/>
                  <a:gd name="T9" fmla="*/ 2147483646 h 403"/>
                  <a:gd name="T10" fmla="*/ 2147483646 w 489"/>
                  <a:gd name="T11" fmla="*/ 2147483646 h 403"/>
                  <a:gd name="T12" fmla="*/ 2147483646 w 489"/>
                  <a:gd name="T13" fmla="*/ 2147483646 h 403"/>
                  <a:gd name="T14" fmla="*/ 2147483646 w 489"/>
                  <a:gd name="T15" fmla="*/ 2147483646 h 403"/>
                  <a:gd name="T16" fmla="*/ 2147483646 w 489"/>
                  <a:gd name="T17" fmla="*/ 2147483646 h 403"/>
                  <a:gd name="T18" fmla="*/ 2147483646 w 489"/>
                  <a:gd name="T19" fmla="*/ 2147483646 h 403"/>
                  <a:gd name="T20" fmla="*/ 2147483646 w 489"/>
                  <a:gd name="T21" fmla="*/ 2147483646 h 403"/>
                  <a:gd name="T22" fmla="*/ 2147483646 w 489"/>
                  <a:gd name="T23" fmla="*/ 2147483646 h 403"/>
                  <a:gd name="T24" fmla="*/ 2147483646 w 489"/>
                  <a:gd name="T25" fmla="*/ 2147483646 h 403"/>
                  <a:gd name="T26" fmla="*/ 2147483646 w 489"/>
                  <a:gd name="T27" fmla="*/ 2147483646 h 403"/>
                  <a:gd name="T28" fmla="*/ 2147483646 w 489"/>
                  <a:gd name="T29" fmla="*/ 2147483646 h 403"/>
                  <a:gd name="T30" fmla="*/ 2147483646 w 489"/>
                  <a:gd name="T31" fmla="*/ 2147483646 h 403"/>
                  <a:gd name="T32" fmla="*/ 2147483646 w 489"/>
                  <a:gd name="T33" fmla="*/ 2147483646 h 403"/>
                  <a:gd name="T34" fmla="*/ 2147483646 w 489"/>
                  <a:gd name="T35" fmla="*/ 2147483646 h 403"/>
                  <a:gd name="T36" fmla="*/ 2147483646 w 489"/>
                  <a:gd name="T37" fmla="*/ 2147483646 h 403"/>
                  <a:gd name="T38" fmla="*/ 2147483646 w 489"/>
                  <a:gd name="T39" fmla="*/ 2147483646 h 403"/>
                  <a:gd name="T40" fmla="*/ 2147483646 w 489"/>
                  <a:gd name="T41" fmla="*/ 2147483646 h 403"/>
                  <a:gd name="T42" fmla="*/ 2147483646 w 489"/>
                  <a:gd name="T43" fmla="*/ 2147483646 h 403"/>
                  <a:gd name="T44" fmla="*/ 2147483646 w 489"/>
                  <a:gd name="T45" fmla="*/ 2147483646 h 403"/>
                  <a:gd name="T46" fmla="*/ 2147483646 w 489"/>
                  <a:gd name="T47" fmla="*/ 2147483646 h 403"/>
                  <a:gd name="T48" fmla="*/ 2147483646 w 489"/>
                  <a:gd name="T49" fmla="*/ 2147483646 h 403"/>
                  <a:gd name="T50" fmla="*/ 0 w 489"/>
                  <a:gd name="T51" fmla="*/ 2147483646 h 40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89"/>
                  <a:gd name="T79" fmla="*/ 0 h 403"/>
                  <a:gd name="T80" fmla="*/ 489 w 489"/>
                  <a:gd name="T81" fmla="*/ 403 h 40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89" h="403">
                    <a:moveTo>
                      <a:pt x="0" y="13"/>
                    </a:moveTo>
                    <a:lnTo>
                      <a:pt x="214" y="0"/>
                    </a:lnTo>
                    <a:lnTo>
                      <a:pt x="259" y="0"/>
                    </a:lnTo>
                    <a:lnTo>
                      <a:pt x="294" y="12"/>
                    </a:lnTo>
                    <a:lnTo>
                      <a:pt x="275" y="46"/>
                    </a:lnTo>
                    <a:lnTo>
                      <a:pt x="338" y="104"/>
                    </a:lnTo>
                    <a:lnTo>
                      <a:pt x="358" y="152"/>
                    </a:lnTo>
                    <a:lnTo>
                      <a:pt x="395" y="140"/>
                    </a:lnTo>
                    <a:lnTo>
                      <a:pt x="393" y="207"/>
                    </a:lnTo>
                    <a:lnTo>
                      <a:pt x="431" y="227"/>
                    </a:lnTo>
                    <a:lnTo>
                      <a:pt x="448" y="287"/>
                    </a:lnTo>
                    <a:lnTo>
                      <a:pt x="475" y="293"/>
                    </a:lnTo>
                    <a:lnTo>
                      <a:pt x="489" y="318"/>
                    </a:lnTo>
                    <a:lnTo>
                      <a:pt x="456" y="353"/>
                    </a:lnTo>
                    <a:lnTo>
                      <a:pt x="445" y="393"/>
                    </a:lnTo>
                    <a:lnTo>
                      <a:pt x="399" y="403"/>
                    </a:lnTo>
                    <a:lnTo>
                      <a:pt x="411" y="359"/>
                    </a:lnTo>
                    <a:lnTo>
                      <a:pt x="227" y="375"/>
                    </a:lnTo>
                    <a:lnTo>
                      <a:pt x="96" y="391"/>
                    </a:lnTo>
                    <a:lnTo>
                      <a:pt x="88" y="349"/>
                    </a:lnTo>
                    <a:lnTo>
                      <a:pt x="78" y="219"/>
                    </a:lnTo>
                    <a:lnTo>
                      <a:pt x="77" y="149"/>
                    </a:lnTo>
                    <a:lnTo>
                      <a:pt x="33" y="117"/>
                    </a:lnTo>
                    <a:lnTo>
                      <a:pt x="49" y="88"/>
                    </a:lnTo>
                    <a:lnTo>
                      <a:pt x="28" y="72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66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" name="Freeform 42"/>
              <p:cNvSpPr>
                <a:spLocks/>
              </p:cNvSpPr>
              <p:nvPr/>
            </p:nvSpPr>
            <p:spPr bwMode="auto">
              <a:xfrm>
                <a:off x="5465763" y="2517775"/>
                <a:ext cx="371475" cy="631825"/>
              </a:xfrm>
              <a:custGeom>
                <a:avLst/>
                <a:gdLst>
                  <a:gd name="T0" fmla="*/ 0 w 239"/>
                  <a:gd name="T1" fmla="*/ 2147483646 h 394"/>
                  <a:gd name="T2" fmla="*/ 2147483646 w 239"/>
                  <a:gd name="T3" fmla="*/ 2147483646 h 394"/>
                  <a:gd name="T4" fmla="*/ 2147483646 w 239"/>
                  <a:gd name="T5" fmla="*/ 2147483646 h 394"/>
                  <a:gd name="T6" fmla="*/ 2147483646 w 239"/>
                  <a:gd name="T7" fmla="*/ 2147483646 h 394"/>
                  <a:gd name="T8" fmla="*/ 2147483646 w 239"/>
                  <a:gd name="T9" fmla="*/ 2147483646 h 394"/>
                  <a:gd name="T10" fmla="*/ 2147483646 w 239"/>
                  <a:gd name="T11" fmla="*/ 0 h 394"/>
                  <a:gd name="T12" fmla="*/ 2147483646 w 239"/>
                  <a:gd name="T13" fmla="*/ 2147483646 h 394"/>
                  <a:gd name="T14" fmla="*/ 2147483646 w 239"/>
                  <a:gd name="T15" fmla="*/ 2147483646 h 394"/>
                  <a:gd name="T16" fmla="*/ 2147483646 w 239"/>
                  <a:gd name="T17" fmla="*/ 2147483646 h 394"/>
                  <a:gd name="T18" fmla="*/ 2147483646 w 239"/>
                  <a:gd name="T19" fmla="*/ 2147483646 h 394"/>
                  <a:gd name="T20" fmla="*/ 2147483646 w 239"/>
                  <a:gd name="T21" fmla="*/ 2147483646 h 394"/>
                  <a:gd name="T22" fmla="*/ 2147483646 w 239"/>
                  <a:gd name="T23" fmla="*/ 2147483646 h 394"/>
                  <a:gd name="T24" fmla="*/ 2147483646 w 239"/>
                  <a:gd name="T25" fmla="*/ 2147483646 h 394"/>
                  <a:gd name="T26" fmla="*/ 2147483646 w 239"/>
                  <a:gd name="T27" fmla="*/ 2147483646 h 394"/>
                  <a:gd name="T28" fmla="*/ 2147483646 w 239"/>
                  <a:gd name="T29" fmla="*/ 2147483646 h 394"/>
                  <a:gd name="T30" fmla="*/ 0 w 239"/>
                  <a:gd name="T31" fmla="*/ 2147483646 h 39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39"/>
                  <a:gd name="T49" fmla="*/ 0 h 394"/>
                  <a:gd name="T50" fmla="*/ 239 w 239"/>
                  <a:gd name="T51" fmla="*/ 394 h 39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39" h="394">
                    <a:moveTo>
                      <a:pt x="0" y="28"/>
                    </a:moveTo>
                    <a:lnTo>
                      <a:pt x="28" y="43"/>
                    </a:lnTo>
                    <a:lnTo>
                      <a:pt x="54" y="40"/>
                    </a:lnTo>
                    <a:lnTo>
                      <a:pt x="63" y="32"/>
                    </a:lnTo>
                    <a:lnTo>
                      <a:pt x="70" y="8"/>
                    </a:lnTo>
                    <a:lnTo>
                      <a:pt x="186" y="0"/>
                    </a:lnTo>
                    <a:lnTo>
                      <a:pt x="239" y="279"/>
                    </a:lnTo>
                    <a:lnTo>
                      <a:pt x="235" y="276"/>
                    </a:lnTo>
                    <a:lnTo>
                      <a:pt x="195" y="292"/>
                    </a:lnTo>
                    <a:lnTo>
                      <a:pt x="167" y="366"/>
                    </a:lnTo>
                    <a:lnTo>
                      <a:pt x="126" y="356"/>
                    </a:lnTo>
                    <a:lnTo>
                      <a:pt x="78" y="384"/>
                    </a:lnTo>
                    <a:lnTo>
                      <a:pt x="16" y="394"/>
                    </a:lnTo>
                    <a:lnTo>
                      <a:pt x="44" y="321"/>
                    </a:lnTo>
                    <a:lnTo>
                      <a:pt x="32" y="280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" name="Freeform 43"/>
              <p:cNvSpPr>
                <a:spLocks/>
              </p:cNvSpPr>
              <p:nvPr/>
            </p:nvSpPr>
            <p:spPr bwMode="auto">
              <a:xfrm>
                <a:off x="5754688" y="2390775"/>
                <a:ext cx="476250" cy="569913"/>
              </a:xfrm>
              <a:custGeom>
                <a:avLst/>
                <a:gdLst>
                  <a:gd name="T0" fmla="*/ 0 w 307"/>
                  <a:gd name="T1" fmla="*/ 2147483646 h 356"/>
                  <a:gd name="T2" fmla="*/ 2147483646 w 307"/>
                  <a:gd name="T3" fmla="*/ 2147483646 h 356"/>
                  <a:gd name="T4" fmla="*/ 2147483646 w 307"/>
                  <a:gd name="T5" fmla="*/ 2147483646 h 356"/>
                  <a:gd name="T6" fmla="*/ 2147483646 w 307"/>
                  <a:gd name="T7" fmla="*/ 2147483646 h 356"/>
                  <a:gd name="T8" fmla="*/ 2147483646 w 307"/>
                  <a:gd name="T9" fmla="*/ 2147483646 h 356"/>
                  <a:gd name="T10" fmla="*/ 2147483646 w 307"/>
                  <a:gd name="T11" fmla="*/ 0 h 356"/>
                  <a:gd name="T12" fmla="*/ 2147483646 w 307"/>
                  <a:gd name="T13" fmla="*/ 2147483646 h 356"/>
                  <a:gd name="T14" fmla="*/ 2147483646 w 307"/>
                  <a:gd name="T15" fmla="*/ 2147483646 h 356"/>
                  <a:gd name="T16" fmla="*/ 2147483646 w 307"/>
                  <a:gd name="T17" fmla="*/ 2147483646 h 356"/>
                  <a:gd name="T18" fmla="*/ 2147483646 w 307"/>
                  <a:gd name="T19" fmla="*/ 2147483646 h 356"/>
                  <a:gd name="T20" fmla="*/ 2147483646 w 307"/>
                  <a:gd name="T21" fmla="*/ 2147483646 h 356"/>
                  <a:gd name="T22" fmla="*/ 2147483646 w 307"/>
                  <a:gd name="T23" fmla="*/ 2147483646 h 356"/>
                  <a:gd name="T24" fmla="*/ 2147483646 w 307"/>
                  <a:gd name="T25" fmla="*/ 2147483646 h 356"/>
                  <a:gd name="T26" fmla="*/ 2147483646 w 307"/>
                  <a:gd name="T27" fmla="*/ 2147483646 h 356"/>
                  <a:gd name="T28" fmla="*/ 2147483646 w 307"/>
                  <a:gd name="T29" fmla="*/ 2147483646 h 356"/>
                  <a:gd name="T30" fmla="*/ 2147483646 w 307"/>
                  <a:gd name="T31" fmla="*/ 2147483646 h 356"/>
                  <a:gd name="T32" fmla="*/ 2147483646 w 307"/>
                  <a:gd name="T33" fmla="*/ 2147483646 h 356"/>
                  <a:gd name="T34" fmla="*/ 2147483646 w 307"/>
                  <a:gd name="T35" fmla="*/ 2147483646 h 356"/>
                  <a:gd name="T36" fmla="*/ 0 w 307"/>
                  <a:gd name="T37" fmla="*/ 2147483646 h 35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07"/>
                  <a:gd name="T58" fmla="*/ 0 h 356"/>
                  <a:gd name="T59" fmla="*/ 307 w 307"/>
                  <a:gd name="T60" fmla="*/ 356 h 35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07" h="356">
                    <a:moveTo>
                      <a:pt x="0" y="80"/>
                    </a:moveTo>
                    <a:lnTo>
                      <a:pt x="138" y="67"/>
                    </a:lnTo>
                    <a:lnTo>
                      <a:pt x="167" y="72"/>
                    </a:lnTo>
                    <a:lnTo>
                      <a:pt x="232" y="42"/>
                    </a:lnTo>
                    <a:lnTo>
                      <a:pt x="247" y="14"/>
                    </a:lnTo>
                    <a:lnTo>
                      <a:pt x="286" y="0"/>
                    </a:lnTo>
                    <a:lnTo>
                      <a:pt x="307" y="135"/>
                    </a:lnTo>
                    <a:lnTo>
                      <a:pt x="291" y="150"/>
                    </a:lnTo>
                    <a:lnTo>
                      <a:pt x="295" y="243"/>
                    </a:lnTo>
                    <a:lnTo>
                      <a:pt x="264" y="251"/>
                    </a:lnTo>
                    <a:lnTo>
                      <a:pt x="247" y="303"/>
                    </a:lnTo>
                    <a:lnTo>
                      <a:pt x="223" y="296"/>
                    </a:lnTo>
                    <a:lnTo>
                      <a:pt x="215" y="356"/>
                    </a:lnTo>
                    <a:lnTo>
                      <a:pt x="181" y="331"/>
                    </a:lnTo>
                    <a:lnTo>
                      <a:pt x="113" y="347"/>
                    </a:lnTo>
                    <a:lnTo>
                      <a:pt x="83" y="324"/>
                    </a:lnTo>
                    <a:lnTo>
                      <a:pt x="45" y="323"/>
                    </a:lnTo>
                    <a:lnTo>
                      <a:pt x="25" y="223"/>
                    </a:ln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" name="Freeform 44"/>
              <p:cNvSpPr>
                <a:spLocks/>
              </p:cNvSpPr>
              <p:nvPr/>
            </p:nvSpPr>
            <p:spPr bwMode="auto">
              <a:xfrm>
                <a:off x="5329238" y="2903538"/>
                <a:ext cx="839787" cy="482600"/>
              </a:xfrm>
              <a:custGeom>
                <a:avLst/>
                <a:gdLst>
                  <a:gd name="T0" fmla="*/ 0 w 541"/>
                  <a:gd name="T1" fmla="*/ 2147483646 h 301"/>
                  <a:gd name="T2" fmla="*/ 2147483646 w 541"/>
                  <a:gd name="T3" fmla="*/ 2147483646 h 301"/>
                  <a:gd name="T4" fmla="*/ 2147483646 w 541"/>
                  <a:gd name="T5" fmla="*/ 2147483646 h 301"/>
                  <a:gd name="T6" fmla="*/ 2147483646 w 541"/>
                  <a:gd name="T7" fmla="*/ 2147483646 h 301"/>
                  <a:gd name="T8" fmla="*/ 2147483646 w 541"/>
                  <a:gd name="T9" fmla="*/ 2147483646 h 301"/>
                  <a:gd name="T10" fmla="*/ 2147483646 w 541"/>
                  <a:gd name="T11" fmla="*/ 2147483646 h 301"/>
                  <a:gd name="T12" fmla="*/ 2147483646 w 541"/>
                  <a:gd name="T13" fmla="*/ 2147483646 h 301"/>
                  <a:gd name="T14" fmla="*/ 2147483646 w 541"/>
                  <a:gd name="T15" fmla="*/ 2147483646 h 301"/>
                  <a:gd name="T16" fmla="*/ 2147483646 w 541"/>
                  <a:gd name="T17" fmla="*/ 2147483646 h 301"/>
                  <a:gd name="T18" fmla="*/ 2147483646 w 541"/>
                  <a:gd name="T19" fmla="*/ 2147483646 h 301"/>
                  <a:gd name="T20" fmla="*/ 2147483646 w 541"/>
                  <a:gd name="T21" fmla="*/ 2147483646 h 301"/>
                  <a:gd name="T22" fmla="*/ 2147483646 w 541"/>
                  <a:gd name="T23" fmla="*/ 2147483646 h 301"/>
                  <a:gd name="T24" fmla="*/ 2147483646 w 541"/>
                  <a:gd name="T25" fmla="*/ 2147483646 h 301"/>
                  <a:gd name="T26" fmla="*/ 2147483646 w 541"/>
                  <a:gd name="T27" fmla="*/ 2147483646 h 301"/>
                  <a:gd name="T28" fmla="*/ 2147483646 w 541"/>
                  <a:gd name="T29" fmla="*/ 0 h 301"/>
                  <a:gd name="T30" fmla="*/ 2147483646 w 541"/>
                  <a:gd name="T31" fmla="*/ 2147483646 h 301"/>
                  <a:gd name="T32" fmla="*/ 2147483646 w 541"/>
                  <a:gd name="T33" fmla="*/ 2147483646 h 301"/>
                  <a:gd name="T34" fmla="*/ 2147483646 w 541"/>
                  <a:gd name="T35" fmla="*/ 2147483646 h 301"/>
                  <a:gd name="T36" fmla="*/ 2147483646 w 541"/>
                  <a:gd name="T37" fmla="*/ 2147483646 h 301"/>
                  <a:gd name="T38" fmla="*/ 2147483646 w 541"/>
                  <a:gd name="T39" fmla="*/ 2147483646 h 301"/>
                  <a:gd name="T40" fmla="*/ 2147483646 w 541"/>
                  <a:gd name="T41" fmla="*/ 2147483646 h 301"/>
                  <a:gd name="T42" fmla="*/ 2147483646 w 541"/>
                  <a:gd name="T43" fmla="*/ 2147483646 h 301"/>
                  <a:gd name="T44" fmla="*/ 2147483646 w 541"/>
                  <a:gd name="T45" fmla="*/ 2147483646 h 301"/>
                  <a:gd name="T46" fmla="*/ 2147483646 w 541"/>
                  <a:gd name="T47" fmla="*/ 2147483646 h 301"/>
                  <a:gd name="T48" fmla="*/ 2147483646 w 541"/>
                  <a:gd name="T49" fmla="*/ 2147483646 h 301"/>
                  <a:gd name="T50" fmla="*/ 2147483646 w 541"/>
                  <a:gd name="T51" fmla="*/ 2147483646 h 301"/>
                  <a:gd name="T52" fmla="*/ 2147483646 w 541"/>
                  <a:gd name="T53" fmla="*/ 2147483646 h 301"/>
                  <a:gd name="T54" fmla="*/ 2147483646 w 541"/>
                  <a:gd name="T55" fmla="*/ 2147483646 h 301"/>
                  <a:gd name="T56" fmla="*/ 0 w 541"/>
                  <a:gd name="T57" fmla="*/ 2147483646 h 30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541"/>
                  <a:gd name="T88" fmla="*/ 0 h 301"/>
                  <a:gd name="T89" fmla="*/ 541 w 541"/>
                  <a:gd name="T90" fmla="*/ 301 h 301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541" h="301">
                    <a:moveTo>
                      <a:pt x="0" y="301"/>
                    </a:moveTo>
                    <a:lnTo>
                      <a:pt x="132" y="283"/>
                    </a:lnTo>
                    <a:lnTo>
                      <a:pt x="132" y="269"/>
                    </a:lnTo>
                    <a:lnTo>
                      <a:pt x="449" y="225"/>
                    </a:lnTo>
                    <a:lnTo>
                      <a:pt x="455" y="203"/>
                    </a:lnTo>
                    <a:lnTo>
                      <a:pt x="501" y="185"/>
                    </a:lnTo>
                    <a:lnTo>
                      <a:pt x="506" y="161"/>
                    </a:lnTo>
                    <a:lnTo>
                      <a:pt x="526" y="153"/>
                    </a:lnTo>
                    <a:lnTo>
                      <a:pt x="541" y="117"/>
                    </a:lnTo>
                    <a:lnTo>
                      <a:pt x="497" y="82"/>
                    </a:lnTo>
                    <a:lnTo>
                      <a:pt x="489" y="34"/>
                    </a:lnTo>
                    <a:lnTo>
                      <a:pt x="455" y="10"/>
                    </a:lnTo>
                    <a:lnTo>
                      <a:pt x="384" y="23"/>
                    </a:lnTo>
                    <a:lnTo>
                      <a:pt x="351" y="2"/>
                    </a:lnTo>
                    <a:lnTo>
                      <a:pt x="319" y="0"/>
                    </a:lnTo>
                    <a:lnTo>
                      <a:pt x="326" y="34"/>
                    </a:lnTo>
                    <a:lnTo>
                      <a:pt x="282" y="51"/>
                    </a:lnTo>
                    <a:lnTo>
                      <a:pt x="252" y="125"/>
                    </a:lnTo>
                    <a:lnTo>
                      <a:pt x="213" y="113"/>
                    </a:lnTo>
                    <a:lnTo>
                      <a:pt x="165" y="141"/>
                    </a:lnTo>
                    <a:lnTo>
                      <a:pt x="104" y="152"/>
                    </a:lnTo>
                    <a:lnTo>
                      <a:pt x="104" y="195"/>
                    </a:lnTo>
                    <a:lnTo>
                      <a:pt x="73" y="193"/>
                    </a:lnTo>
                    <a:lnTo>
                      <a:pt x="74" y="231"/>
                    </a:lnTo>
                    <a:lnTo>
                      <a:pt x="42" y="216"/>
                    </a:lnTo>
                    <a:lnTo>
                      <a:pt x="24" y="223"/>
                    </a:lnTo>
                    <a:lnTo>
                      <a:pt x="40" y="248"/>
                    </a:lnTo>
                    <a:lnTo>
                      <a:pt x="7" y="281"/>
                    </a:lnTo>
                    <a:lnTo>
                      <a:pt x="0" y="301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" name="Freeform 45"/>
              <p:cNvSpPr>
                <a:spLocks/>
              </p:cNvSpPr>
              <p:nvPr/>
            </p:nvSpPr>
            <p:spPr bwMode="auto">
              <a:xfrm>
                <a:off x="5273675" y="3216275"/>
                <a:ext cx="966788" cy="363538"/>
              </a:xfrm>
              <a:custGeom>
                <a:avLst/>
                <a:gdLst>
                  <a:gd name="T0" fmla="*/ 2147483646 w 623"/>
                  <a:gd name="T1" fmla="*/ 2147483646 h 227"/>
                  <a:gd name="T2" fmla="*/ 2147483646 w 623"/>
                  <a:gd name="T3" fmla="*/ 2147483646 h 227"/>
                  <a:gd name="T4" fmla="*/ 2147483646 w 623"/>
                  <a:gd name="T5" fmla="*/ 2147483646 h 227"/>
                  <a:gd name="T6" fmla="*/ 2147483646 w 623"/>
                  <a:gd name="T7" fmla="*/ 2147483646 h 227"/>
                  <a:gd name="T8" fmla="*/ 0 w 623"/>
                  <a:gd name="T9" fmla="*/ 2147483646 h 227"/>
                  <a:gd name="T10" fmla="*/ 2147483646 w 623"/>
                  <a:gd name="T11" fmla="*/ 2147483646 h 227"/>
                  <a:gd name="T12" fmla="*/ 2147483646 w 623"/>
                  <a:gd name="T13" fmla="*/ 2147483646 h 227"/>
                  <a:gd name="T14" fmla="*/ 2147483646 w 623"/>
                  <a:gd name="T15" fmla="*/ 2147483646 h 227"/>
                  <a:gd name="T16" fmla="*/ 2147483646 w 623"/>
                  <a:gd name="T17" fmla="*/ 2147483646 h 227"/>
                  <a:gd name="T18" fmla="*/ 2147483646 w 623"/>
                  <a:gd name="T19" fmla="*/ 2147483646 h 227"/>
                  <a:gd name="T20" fmla="*/ 2147483646 w 623"/>
                  <a:gd name="T21" fmla="*/ 2147483646 h 227"/>
                  <a:gd name="T22" fmla="*/ 2147483646 w 623"/>
                  <a:gd name="T23" fmla="*/ 0 h 227"/>
                  <a:gd name="T24" fmla="*/ 2147483646 w 623"/>
                  <a:gd name="T25" fmla="*/ 2147483646 h 227"/>
                  <a:gd name="T26" fmla="*/ 2147483646 w 623"/>
                  <a:gd name="T27" fmla="*/ 2147483646 h 227"/>
                  <a:gd name="T28" fmla="*/ 2147483646 w 623"/>
                  <a:gd name="T29" fmla="*/ 2147483646 h 227"/>
                  <a:gd name="T30" fmla="*/ 2147483646 w 623"/>
                  <a:gd name="T31" fmla="*/ 2147483646 h 22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623"/>
                  <a:gd name="T49" fmla="*/ 0 h 227"/>
                  <a:gd name="T50" fmla="*/ 623 w 623"/>
                  <a:gd name="T51" fmla="*/ 227 h 22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623" h="227">
                    <a:moveTo>
                      <a:pt x="37" y="104"/>
                    </a:moveTo>
                    <a:lnTo>
                      <a:pt x="37" y="108"/>
                    </a:lnTo>
                    <a:lnTo>
                      <a:pt x="27" y="129"/>
                    </a:lnTo>
                    <a:lnTo>
                      <a:pt x="39" y="158"/>
                    </a:lnTo>
                    <a:lnTo>
                      <a:pt x="0" y="183"/>
                    </a:lnTo>
                    <a:lnTo>
                      <a:pt x="8" y="227"/>
                    </a:lnTo>
                    <a:lnTo>
                      <a:pt x="172" y="214"/>
                    </a:lnTo>
                    <a:lnTo>
                      <a:pt x="366" y="191"/>
                    </a:lnTo>
                    <a:lnTo>
                      <a:pt x="463" y="174"/>
                    </a:lnTo>
                    <a:lnTo>
                      <a:pt x="483" y="116"/>
                    </a:lnTo>
                    <a:lnTo>
                      <a:pt x="517" y="113"/>
                    </a:lnTo>
                    <a:lnTo>
                      <a:pt x="623" y="0"/>
                    </a:lnTo>
                    <a:lnTo>
                      <a:pt x="485" y="28"/>
                    </a:lnTo>
                    <a:lnTo>
                      <a:pt x="164" y="74"/>
                    </a:lnTo>
                    <a:lnTo>
                      <a:pt x="166" y="88"/>
                    </a:lnTo>
                    <a:lnTo>
                      <a:pt x="37" y="104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1" name="Freeform 46"/>
              <p:cNvSpPr>
                <a:spLocks/>
              </p:cNvSpPr>
              <p:nvPr/>
            </p:nvSpPr>
            <p:spPr bwMode="auto">
              <a:xfrm>
                <a:off x="5178425" y="3552825"/>
                <a:ext cx="396875" cy="714375"/>
              </a:xfrm>
              <a:custGeom>
                <a:avLst/>
                <a:gdLst>
                  <a:gd name="T0" fmla="*/ 2147483646 w 255"/>
                  <a:gd name="T1" fmla="*/ 2147483646 h 446"/>
                  <a:gd name="T2" fmla="*/ 2147483646 w 255"/>
                  <a:gd name="T3" fmla="*/ 2147483646 h 446"/>
                  <a:gd name="T4" fmla="*/ 0 w 255"/>
                  <a:gd name="T5" fmla="*/ 2147483646 h 446"/>
                  <a:gd name="T6" fmla="*/ 2147483646 w 255"/>
                  <a:gd name="T7" fmla="*/ 2147483646 h 446"/>
                  <a:gd name="T8" fmla="*/ 2147483646 w 255"/>
                  <a:gd name="T9" fmla="*/ 2147483646 h 446"/>
                  <a:gd name="T10" fmla="*/ 2147483646 w 255"/>
                  <a:gd name="T11" fmla="*/ 2147483646 h 446"/>
                  <a:gd name="T12" fmla="*/ 2147483646 w 255"/>
                  <a:gd name="T13" fmla="*/ 2147483646 h 446"/>
                  <a:gd name="T14" fmla="*/ 2147483646 w 255"/>
                  <a:gd name="T15" fmla="*/ 2147483646 h 446"/>
                  <a:gd name="T16" fmla="*/ 2147483646 w 255"/>
                  <a:gd name="T17" fmla="*/ 2147483646 h 446"/>
                  <a:gd name="T18" fmla="*/ 2147483646 w 255"/>
                  <a:gd name="T19" fmla="*/ 2147483646 h 446"/>
                  <a:gd name="T20" fmla="*/ 2147483646 w 255"/>
                  <a:gd name="T21" fmla="*/ 2147483646 h 446"/>
                  <a:gd name="T22" fmla="*/ 2147483646 w 255"/>
                  <a:gd name="T23" fmla="*/ 2147483646 h 446"/>
                  <a:gd name="T24" fmla="*/ 2147483646 w 255"/>
                  <a:gd name="T25" fmla="*/ 2147483646 h 446"/>
                  <a:gd name="T26" fmla="*/ 2147483646 w 255"/>
                  <a:gd name="T27" fmla="*/ 0 h 446"/>
                  <a:gd name="T28" fmla="*/ 2147483646 w 255"/>
                  <a:gd name="T29" fmla="*/ 2147483646 h 44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55"/>
                  <a:gd name="T46" fmla="*/ 0 h 446"/>
                  <a:gd name="T47" fmla="*/ 255 w 255"/>
                  <a:gd name="T48" fmla="*/ 446 h 44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55" h="446">
                    <a:moveTo>
                      <a:pt x="72" y="15"/>
                    </a:moveTo>
                    <a:lnTo>
                      <a:pt x="33" y="91"/>
                    </a:lnTo>
                    <a:lnTo>
                      <a:pt x="0" y="140"/>
                    </a:lnTo>
                    <a:lnTo>
                      <a:pt x="11" y="199"/>
                    </a:lnTo>
                    <a:lnTo>
                      <a:pt x="50" y="278"/>
                    </a:lnTo>
                    <a:lnTo>
                      <a:pt x="20" y="360"/>
                    </a:lnTo>
                    <a:lnTo>
                      <a:pt x="7" y="402"/>
                    </a:lnTo>
                    <a:lnTo>
                      <a:pt x="155" y="385"/>
                    </a:lnTo>
                    <a:lnTo>
                      <a:pt x="162" y="440"/>
                    </a:lnTo>
                    <a:lnTo>
                      <a:pt x="193" y="446"/>
                    </a:lnTo>
                    <a:lnTo>
                      <a:pt x="201" y="418"/>
                    </a:lnTo>
                    <a:lnTo>
                      <a:pt x="255" y="410"/>
                    </a:lnTo>
                    <a:lnTo>
                      <a:pt x="243" y="320"/>
                    </a:lnTo>
                    <a:lnTo>
                      <a:pt x="240" y="0"/>
                    </a:lnTo>
                    <a:lnTo>
                      <a:pt x="72" y="15"/>
                    </a:lnTo>
                    <a:close/>
                  </a:path>
                </a:pathLst>
              </a:custGeom>
              <a:solidFill>
                <a:srgbClr val="FF66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2" name="Freeform 47"/>
              <p:cNvSpPr>
                <a:spLocks/>
              </p:cNvSpPr>
              <p:nvPr/>
            </p:nvSpPr>
            <p:spPr bwMode="auto">
              <a:xfrm>
                <a:off x="5549900" y="3519488"/>
                <a:ext cx="449263" cy="719137"/>
              </a:xfrm>
              <a:custGeom>
                <a:avLst/>
                <a:gdLst>
                  <a:gd name="T0" fmla="*/ 0 w 289"/>
                  <a:gd name="T1" fmla="*/ 2147483646 h 450"/>
                  <a:gd name="T2" fmla="*/ 2147483646 w 289"/>
                  <a:gd name="T3" fmla="*/ 0 h 450"/>
                  <a:gd name="T4" fmla="*/ 2147483646 w 289"/>
                  <a:gd name="T5" fmla="*/ 2147483646 h 450"/>
                  <a:gd name="T6" fmla="*/ 2147483646 w 289"/>
                  <a:gd name="T7" fmla="*/ 2147483646 h 450"/>
                  <a:gd name="T8" fmla="*/ 2147483646 w 289"/>
                  <a:gd name="T9" fmla="*/ 2147483646 h 450"/>
                  <a:gd name="T10" fmla="*/ 2147483646 w 289"/>
                  <a:gd name="T11" fmla="*/ 2147483646 h 450"/>
                  <a:gd name="T12" fmla="*/ 2147483646 w 289"/>
                  <a:gd name="T13" fmla="*/ 2147483646 h 450"/>
                  <a:gd name="T14" fmla="*/ 2147483646 w 289"/>
                  <a:gd name="T15" fmla="*/ 2147483646 h 450"/>
                  <a:gd name="T16" fmla="*/ 2147483646 w 289"/>
                  <a:gd name="T17" fmla="*/ 2147483646 h 450"/>
                  <a:gd name="T18" fmla="*/ 2147483646 w 289"/>
                  <a:gd name="T19" fmla="*/ 2147483646 h 450"/>
                  <a:gd name="T20" fmla="*/ 2147483646 w 289"/>
                  <a:gd name="T21" fmla="*/ 2147483646 h 450"/>
                  <a:gd name="T22" fmla="*/ 2147483646 w 289"/>
                  <a:gd name="T23" fmla="*/ 2147483646 h 450"/>
                  <a:gd name="T24" fmla="*/ 2147483646 w 289"/>
                  <a:gd name="T25" fmla="*/ 2147483646 h 450"/>
                  <a:gd name="T26" fmla="*/ 2147483646 w 289"/>
                  <a:gd name="T27" fmla="*/ 2147483646 h 450"/>
                  <a:gd name="T28" fmla="*/ 0 w 289"/>
                  <a:gd name="T29" fmla="*/ 2147483646 h 45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89"/>
                  <a:gd name="T46" fmla="*/ 0 h 450"/>
                  <a:gd name="T47" fmla="*/ 289 w 289"/>
                  <a:gd name="T48" fmla="*/ 450 h 45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89" h="450">
                    <a:moveTo>
                      <a:pt x="0" y="22"/>
                    </a:moveTo>
                    <a:lnTo>
                      <a:pt x="188" y="0"/>
                    </a:lnTo>
                    <a:lnTo>
                      <a:pt x="247" y="208"/>
                    </a:lnTo>
                    <a:lnTo>
                      <a:pt x="289" y="241"/>
                    </a:lnTo>
                    <a:lnTo>
                      <a:pt x="255" y="302"/>
                    </a:lnTo>
                    <a:lnTo>
                      <a:pt x="287" y="361"/>
                    </a:lnTo>
                    <a:lnTo>
                      <a:pt x="96" y="382"/>
                    </a:lnTo>
                    <a:lnTo>
                      <a:pt x="104" y="433"/>
                    </a:lnTo>
                    <a:lnTo>
                      <a:pt x="76" y="450"/>
                    </a:lnTo>
                    <a:lnTo>
                      <a:pt x="53" y="386"/>
                    </a:lnTo>
                    <a:lnTo>
                      <a:pt x="40" y="438"/>
                    </a:lnTo>
                    <a:lnTo>
                      <a:pt x="16" y="433"/>
                    </a:lnTo>
                    <a:lnTo>
                      <a:pt x="8" y="381"/>
                    </a:lnTo>
                    <a:lnTo>
                      <a:pt x="1" y="335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3" name="Freeform 48"/>
              <p:cNvSpPr>
                <a:spLocks/>
              </p:cNvSpPr>
              <p:nvPr/>
            </p:nvSpPr>
            <p:spPr bwMode="auto">
              <a:xfrm>
                <a:off x="5842000" y="3481388"/>
                <a:ext cx="617538" cy="663575"/>
              </a:xfrm>
              <a:custGeom>
                <a:avLst/>
                <a:gdLst>
                  <a:gd name="T0" fmla="*/ 0 w 398"/>
                  <a:gd name="T1" fmla="*/ 2147483646 h 414"/>
                  <a:gd name="T2" fmla="*/ 2147483646 w 398"/>
                  <a:gd name="T3" fmla="*/ 2147483646 h 414"/>
                  <a:gd name="T4" fmla="*/ 2147483646 w 398"/>
                  <a:gd name="T5" fmla="*/ 2147483646 h 414"/>
                  <a:gd name="T6" fmla="*/ 2147483646 w 398"/>
                  <a:gd name="T7" fmla="*/ 0 h 414"/>
                  <a:gd name="T8" fmla="*/ 2147483646 w 398"/>
                  <a:gd name="T9" fmla="*/ 2147483646 h 414"/>
                  <a:gd name="T10" fmla="*/ 2147483646 w 398"/>
                  <a:gd name="T11" fmla="*/ 2147483646 h 414"/>
                  <a:gd name="T12" fmla="*/ 2147483646 w 398"/>
                  <a:gd name="T13" fmla="*/ 2147483646 h 414"/>
                  <a:gd name="T14" fmla="*/ 2147483646 w 398"/>
                  <a:gd name="T15" fmla="*/ 2147483646 h 414"/>
                  <a:gd name="T16" fmla="*/ 2147483646 w 398"/>
                  <a:gd name="T17" fmla="*/ 2147483646 h 414"/>
                  <a:gd name="T18" fmla="*/ 2147483646 w 398"/>
                  <a:gd name="T19" fmla="*/ 2147483646 h 414"/>
                  <a:gd name="T20" fmla="*/ 2147483646 w 398"/>
                  <a:gd name="T21" fmla="*/ 2147483646 h 414"/>
                  <a:gd name="T22" fmla="*/ 2147483646 w 398"/>
                  <a:gd name="T23" fmla="*/ 2147483646 h 414"/>
                  <a:gd name="T24" fmla="*/ 2147483646 w 398"/>
                  <a:gd name="T25" fmla="*/ 2147483646 h 414"/>
                  <a:gd name="T26" fmla="*/ 2147483646 w 398"/>
                  <a:gd name="T27" fmla="*/ 2147483646 h 414"/>
                  <a:gd name="T28" fmla="*/ 2147483646 w 398"/>
                  <a:gd name="T29" fmla="*/ 2147483646 h 414"/>
                  <a:gd name="T30" fmla="*/ 2147483646 w 398"/>
                  <a:gd name="T31" fmla="*/ 2147483646 h 414"/>
                  <a:gd name="T32" fmla="*/ 2147483646 w 398"/>
                  <a:gd name="T33" fmla="*/ 2147483646 h 414"/>
                  <a:gd name="T34" fmla="*/ 2147483646 w 398"/>
                  <a:gd name="T35" fmla="*/ 2147483646 h 414"/>
                  <a:gd name="T36" fmla="*/ 0 w 398"/>
                  <a:gd name="T37" fmla="*/ 2147483646 h 41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98"/>
                  <a:gd name="T58" fmla="*/ 0 h 414"/>
                  <a:gd name="T59" fmla="*/ 398 w 398"/>
                  <a:gd name="T60" fmla="*/ 414 h 41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98" h="414">
                    <a:moveTo>
                      <a:pt x="0" y="25"/>
                    </a:moveTo>
                    <a:lnTo>
                      <a:pt x="4" y="25"/>
                    </a:lnTo>
                    <a:lnTo>
                      <a:pt x="97" y="8"/>
                    </a:lnTo>
                    <a:lnTo>
                      <a:pt x="179" y="0"/>
                    </a:lnTo>
                    <a:lnTo>
                      <a:pt x="167" y="21"/>
                    </a:lnTo>
                    <a:lnTo>
                      <a:pt x="192" y="21"/>
                    </a:lnTo>
                    <a:lnTo>
                      <a:pt x="335" y="149"/>
                    </a:lnTo>
                    <a:lnTo>
                      <a:pt x="390" y="232"/>
                    </a:lnTo>
                    <a:lnTo>
                      <a:pt x="398" y="288"/>
                    </a:lnTo>
                    <a:lnTo>
                      <a:pt x="380" y="301"/>
                    </a:lnTo>
                    <a:lnTo>
                      <a:pt x="390" y="357"/>
                    </a:lnTo>
                    <a:lnTo>
                      <a:pt x="350" y="360"/>
                    </a:lnTo>
                    <a:lnTo>
                      <a:pt x="350" y="408"/>
                    </a:lnTo>
                    <a:lnTo>
                      <a:pt x="319" y="384"/>
                    </a:lnTo>
                    <a:lnTo>
                      <a:pt x="114" y="414"/>
                    </a:lnTo>
                    <a:lnTo>
                      <a:pt x="67" y="325"/>
                    </a:lnTo>
                    <a:lnTo>
                      <a:pt x="101" y="264"/>
                    </a:lnTo>
                    <a:lnTo>
                      <a:pt x="57" y="233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4" name="Freeform 49"/>
              <p:cNvSpPr>
                <a:spLocks/>
              </p:cNvSpPr>
              <p:nvPr/>
            </p:nvSpPr>
            <p:spPr bwMode="auto">
              <a:xfrm>
                <a:off x="6100763" y="3392488"/>
                <a:ext cx="565150" cy="461962"/>
              </a:xfrm>
              <a:custGeom>
                <a:avLst/>
                <a:gdLst>
                  <a:gd name="T0" fmla="*/ 2147483646 w 364"/>
                  <a:gd name="T1" fmla="*/ 2147483646 h 289"/>
                  <a:gd name="T2" fmla="*/ 2147483646 w 364"/>
                  <a:gd name="T3" fmla="*/ 2147483646 h 289"/>
                  <a:gd name="T4" fmla="*/ 2147483646 w 364"/>
                  <a:gd name="T5" fmla="*/ 0 h 289"/>
                  <a:gd name="T6" fmla="*/ 2147483646 w 364"/>
                  <a:gd name="T7" fmla="*/ 2147483646 h 289"/>
                  <a:gd name="T8" fmla="*/ 2147483646 w 364"/>
                  <a:gd name="T9" fmla="*/ 2147483646 h 289"/>
                  <a:gd name="T10" fmla="*/ 2147483646 w 364"/>
                  <a:gd name="T11" fmla="*/ 2147483646 h 289"/>
                  <a:gd name="T12" fmla="*/ 2147483646 w 364"/>
                  <a:gd name="T13" fmla="*/ 2147483646 h 289"/>
                  <a:gd name="T14" fmla="*/ 2147483646 w 364"/>
                  <a:gd name="T15" fmla="*/ 2147483646 h 289"/>
                  <a:gd name="T16" fmla="*/ 2147483646 w 364"/>
                  <a:gd name="T17" fmla="*/ 2147483646 h 289"/>
                  <a:gd name="T18" fmla="*/ 2147483646 w 364"/>
                  <a:gd name="T19" fmla="*/ 2147483646 h 289"/>
                  <a:gd name="T20" fmla="*/ 2147483646 w 364"/>
                  <a:gd name="T21" fmla="*/ 2147483646 h 289"/>
                  <a:gd name="T22" fmla="*/ 2147483646 w 364"/>
                  <a:gd name="T23" fmla="*/ 2147483646 h 289"/>
                  <a:gd name="T24" fmla="*/ 2147483646 w 364"/>
                  <a:gd name="T25" fmla="*/ 2147483646 h 289"/>
                  <a:gd name="T26" fmla="*/ 2147483646 w 364"/>
                  <a:gd name="T27" fmla="*/ 2147483646 h 289"/>
                  <a:gd name="T28" fmla="*/ 0 w 364"/>
                  <a:gd name="T29" fmla="*/ 2147483646 h 289"/>
                  <a:gd name="T30" fmla="*/ 2147483646 w 364"/>
                  <a:gd name="T31" fmla="*/ 2147483646 h 28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64"/>
                  <a:gd name="T49" fmla="*/ 0 h 289"/>
                  <a:gd name="T50" fmla="*/ 364 w 364"/>
                  <a:gd name="T51" fmla="*/ 289 h 289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64" h="289">
                    <a:moveTo>
                      <a:pt x="13" y="52"/>
                    </a:moveTo>
                    <a:lnTo>
                      <a:pt x="43" y="24"/>
                    </a:lnTo>
                    <a:lnTo>
                      <a:pt x="152" y="0"/>
                    </a:lnTo>
                    <a:lnTo>
                      <a:pt x="185" y="16"/>
                    </a:lnTo>
                    <a:lnTo>
                      <a:pt x="255" y="4"/>
                    </a:lnTo>
                    <a:lnTo>
                      <a:pt x="312" y="46"/>
                    </a:lnTo>
                    <a:lnTo>
                      <a:pt x="364" y="77"/>
                    </a:lnTo>
                    <a:lnTo>
                      <a:pt x="335" y="164"/>
                    </a:lnTo>
                    <a:lnTo>
                      <a:pt x="291" y="208"/>
                    </a:lnTo>
                    <a:lnTo>
                      <a:pt x="243" y="221"/>
                    </a:lnTo>
                    <a:lnTo>
                      <a:pt x="253" y="256"/>
                    </a:lnTo>
                    <a:lnTo>
                      <a:pt x="223" y="289"/>
                    </a:lnTo>
                    <a:lnTo>
                      <a:pt x="168" y="208"/>
                    </a:lnTo>
                    <a:lnTo>
                      <a:pt x="24" y="77"/>
                    </a:lnTo>
                    <a:lnTo>
                      <a:pt x="0" y="77"/>
                    </a:lnTo>
                    <a:lnTo>
                      <a:pt x="13" y="5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5" name="Freeform 50"/>
              <p:cNvSpPr>
                <a:spLocks/>
              </p:cNvSpPr>
              <p:nvPr/>
            </p:nvSpPr>
            <p:spPr bwMode="auto">
              <a:xfrm>
                <a:off x="5699125" y="4052888"/>
                <a:ext cx="1058863" cy="741362"/>
              </a:xfrm>
              <a:custGeom>
                <a:avLst/>
                <a:gdLst>
                  <a:gd name="T0" fmla="*/ 0 w 682"/>
                  <a:gd name="T1" fmla="*/ 2147483646 h 463"/>
                  <a:gd name="T2" fmla="*/ 2147483646 w 682"/>
                  <a:gd name="T3" fmla="*/ 2147483646 h 463"/>
                  <a:gd name="T4" fmla="*/ 2147483646 w 682"/>
                  <a:gd name="T5" fmla="*/ 2147483646 h 463"/>
                  <a:gd name="T6" fmla="*/ 2147483646 w 682"/>
                  <a:gd name="T7" fmla="*/ 2147483646 h 463"/>
                  <a:gd name="T8" fmla="*/ 2147483646 w 682"/>
                  <a:gd name="T9" fmla="*/ 2147483646 h 463"/>
                  <a:gd name="T10" fmla="*/ 2147483646 w 682"/>
                  <a:gd name="T11" fmla="*/ 2147483646 h 463"/>
                  <a:gd name="T12" fmla="*/ 2147483646 w 682"/>
                  <a:gd name="T13" fmla="*/ 0 h 463"/>
                  <a:gd name="T14" fmla="*/ 2147483646 w 682"/>
                  <a:gd name="T15" fmla="*/ 2147483646 h 463"/>
                  <a:gd name="T16" fmla="*/ 2147483646 w 682"/>
                  <a:gd name="T17" fmla="*/ 2147483646 h 463"/>
                  <a:gd name="T18" fmla="*/ 2147483646 w 682"/>
                  <a:gd name="T19" fmla="*/ 2147483646 h 463"/>
                  <a:gd name="T20" fmla="*/ 2147483646 w 682"/>
                  <a:gd name="T21" fmla="*/ 2147483646 h 463"/>
                  <a:gd name="T22" fmla="*/ 2147483646 w 682"/>
                  <a:gd name="T23" fmla="*/ 2147483646 h 463"/>
                  <a:gd name="T24" fmla="*/ 2147483646 w 682"/>
                  <a:gd name="T25" fmla="*/ 2147483646 h 463"/>
                  <a:gd name="T26" fmla="*/ 2147483646 w 682"/>
                  <a:gd name="T27" fmla="*/ 2147483646 h 463"/>
                  <a:gd name="T28" fmla="*/ 2147483646 w 682"/>
                  <a:gd name="T29" fmla="*/ 2147483646 h 463"/>
                  <a:gd name="T30" fmla="*/ 2147483646 w 682"/>
                  <a:gd name="T31" fmla="*/ 2147483646 h 463"/>
                  <a:gd name="T32" fmla="*/ 2147483646 w 682"/>
                  <a:gd name="T33" fmla="*/ 2147483646 h 463"/>
                  <a:gd name="T34" fmla="*/ 2147483646 w 682"/>
                  <a:gd name="T35" fmla="*/ 2147483646 h 463"/>
                  <a:gd name="T36" fmla="*/ 2147483646 w 682"/>
                  <a:gd name="T37" fmla="*/ 2147483646 h 463"/>
                  <a:gd name="T38" fmla="*/ 2147483646 w 682"/>
                  <a:gd name="T39" fmla="*/ 2147483646 h 463"/>
                  <a:gd name="T40" fmla="*/ 2147483646 w 682"/>
                  <a:gd name="T41" fmla="*/ 2147483646 h 463"/>
                  <a:gd name="T42" fmla="*/ 2147483646 w 682"/>
                  <a:gd name="T43" fmla="*/ 2147483646 h 463"/>
                  <a:gd name="T44" fmla="*/ 2147483646 w 682"/>
                  <a:gd name="T45" fmla="*/ 2147483646 h 463"/>
                  <a:gd name="T46" fmla="*/ 2147483646 w 682"/>
                  <a:gd name="T47" fmla="*/ 2147483646 h 463"/>
                  <a:gd name="T48" fmla="*/ 2147483646 w 682"/>
                  <a:gd name="T49" fmla="*/ 2147483646 h 463"/>
                  <a:gd name="T50" fmla="*/ 2147483646 w 682"/>
                  <a:gd name="T51" fmla="*/ 2147483646 h 463"/>
                  <a:gd name="T52" fmla="*/ 2147483646 w 682"/>
                  <a:gd name="T53" fmla="*/ 2147483646 h 463"/>
                  <a:gd name="T54" fmla="*/ 2147483646 w 682"/>
                  <a:gd name="T55" fmla="*/ 2147483646 h 463"/>
                  <a:gd name="T56" fmla="*/ 2147483646 w 682"/>
                  <a:gd name="T57" fmla="*/ 2147483646 h 463"/>
                  <a:gd name="T58" fmla="*/ 2147483646 w 682"/>
                  <a:gd name="T59" fmla="*/ 2147483646 h 463"/>
                  <a:gd name="T60" fmla="*/ 2147483646 w 682"/>
                  <a:gd name="T61" fmla="*/ 2147483646 h 463"/>
                  <a:gd name="T62" fmla="*/ 2147483646 w 682"/>
                  <a:gd name="T63" fmla="*/ 2147483646 h 463"/>
                  <a:gd name="T64" fmla="*/ 2147483646 w 682"/>
                  <a:gd name="T65" fmla="*/ 2147483646 h 463"/>
                  <a:gd name="T66" fmla="*/ 2147483646 w 682"/>
                  <a:gd name="T67" fmla="*/ 2147483646 h 463"/>
                  <a:gd name="T68" fmla="*/ 2147483646 w 682"/>
                  <a:gd name="T69" fmla="*/ 2147483646 h 463"/>
                  <a:gd name="T70" fmla="*/ 2147483646 w 682"/>
                  <a:gd name="T71" fmla="*/ 2147483646 h 463"/>
                  <a:gd name="T72" fmla="*/ 2147483646 w 682"/>
                  <a:gd name="T73" fmla="*/ 2147483646 h 463"/>
                  <a:gd name="T74" fmla="*/ 2147483646 w 682"/>
                  <a:gd name="T75" fmla="*/ 2147483646 h 463"/>
                  <a:gd name="T76" fmla="*/ 2147483646 w 682"/>
                  <a:gd name="T77" fmla="*/ 2147483646 h 463"/>
                  <a:gd name="T78" fmla="*/ 0 w 682"/>
                  <a:gd name="T79" fmla="*/ 2147483646 h 463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82"/>
                  <a:gd name="T121" fmla="*/ 0 h 463"/>
                  <a:gd name="T122" fmla="*/ 682 w 682"/>
                  <a:gd name="T123" fmla="*/ 463 h 463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82" h="463">
                    <a:moveTo>
                      <a:pt x="0" y="45"/>
                    </a:moveTo>
                    <a:lnTo>
                      <a:pt x="187" y="27"/>
                    </a:lnTo>
                    <a:lnTo>
                      <a:pt x="207" y="57"/>
                    </a:lnTo>
                    <a:lnTo>
                      <a:pt x="408" y="27"/>
                    </a:lnTo>
                    <a:lnTo>
                      <a:pt x="442" y="52"/>
                    </a:lnTo>
                    <a:lnTo>
                      <a:pt x="442" y="4"/>
                    </a:lnTo>
                    <a:lnTo>
                      <a:pt x="440" y="0"/>
                    </a:lnTo>
                    <a:lnTo>
                      <a:pt x="480" y="3"/>
                    </a:lnTo>
                    <a:lnTo>
                      <a:pt x="522" y="75"/>
                    </a:lnTo>
                    <a:lnTo>
                      <a:pt x="590" y="172"/>
                    </a:lnTo>
                    <a:lnTo>
                      <a:pt x="623" y="256"/>
                    </a:lnTo>
                    <a:lnTo>
                      <a:pt x="674" y="314"/>
                    </a:lnTo>
                    <a:lnTo>
                      <a:pt x="682" y="399"/>
                    </a:lnTo>
                    <a:lnTo>
                      <a:pt x="666" y="450"/>
                    </a:lnTo>
                    <a:lnTo>
                      <a:pt x="594" y="463"/>
                    </a:lnTo>
                    <a:lnTo>
                      <a:pt x="582" y="442"/>
                    </a:lnTo>
                    <a:lnTo>
                      <a:pt x="532" y="411"/>
                    </a:lnTo>
                    <a:lnTo>
                      <a:pt x="516" y="380"/>
                    </a:lnTo>
                    <a:lnTo>
                      <a:pt x="502" y="368"/>
                    </a:lnTo>
                    <a:lnTo>
                      <a:pt x="494" y="338"/>
                    </a:lnTo>
                    <a:lnTo>
                      <a:pt x="482" y="346"/>
                    </a:lnTo>
                    <a:lnTo>
                      <a:pt x="442" y="308"/>
                    </a:lnTo>
                    <a:lnTo>
                      <a:pt x="452" y="272"/>
                    </a:lnTo>
                    <a:lnTo>
                      <a:pt x="442" y="252"/>
                    </a:lnTo>
                    <a:lnTo>
                      <a:pt x="431" y="258"/>
                    </a:lnTo>
                    <a:lnTo>
                      <a:pt x="432" y="280"/>
                    </a:lnTo>
                    <a:lnTo>
                      <a:pt x="419" y="252"/>
                    </a:lnTo>
                    <a:lnTo>
                      <a:pt x="420" y="186"/>
                    </a:lnTo>
                    <a:lnTo>
                      <a:pt x="395" y="148"/>
                    </a:lnTo>
                    <a:lnTo>
                      <a:pt x="331" y="116"/>
                    </a:lnTo>
                    <a:lnTo>
                      <a:pt x="299" y="80"/>
                    </a:lnTo>
                    <a:lnTo>
                      <a:pt x="263" y="76"/>
                    </a:lnTo>
                    <a:lnTo>
                      <a:pt x="248" y="99"/>
                    </a:lnTo>
                    <a:lnTo>
                      <a:pt x="195" y="115"/>
                    </a:lnTo>
                    <a:lnTo>
                      <a:pt x="165" y="99"/>
                    </a:lnTo>
                    <a:lnTo>
                      <a:pt x="149" y="75"/>
                    </a:lnTo>
                    <a:lnTo>
                      <a:pt x="49" y="96"/>
                    </a:lnTo>
                    <a:lnTo>
                      <a:pt x="28" y="79"/>
                    </a:lnTo>
                    <a:lnTo>
                      <a:pt x="5" y="97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66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6" name="Freeform 51" descr="5%"/>
              <p:cNvSpPr>
                <a:spLocks/>
              </p:cNvSpPr>
              <p:nvPr/>
            </p:nvSpPr>
            <p:spPr bwMode="auto">
              <a:xfrm>
                <a:off x="5989638" y="3074988"/>
                <a:ext cx="974725" cy="441325"/>
              </a:xfrm>
              <a:custGeom>
                <a:avLst/>
                <a:gdLst>
                  <a:gd name="T0" fmla="*/ 2147483646 w 628"/>
                  <a:gd name="T1" fmla="*/ 2147483646 h 275"/>
                  <a:gd name="T2" fmla="*/ 0 w 628"/>
                  <a:gd name="T3" fmla="*/ 2147483646 h 275"/>
                  <a:gd name="T4" fmla="*/ 2147483646 w 628"/>
                  <a:gd name="T5" fmla="*/ 2147483646 h 275"/>
                  <a:gd name="T6" fmla="*/ 2147483646 w 628"/>
                  <a:gd name="T7" fmla="*/ 2147483646 h 275"/>
                  <a:gd name="T8" fmla="*/ 2147483646 w 628"/>
                  <a:gd name="T9" fmla="*/ 2147483646 h 275"/>
                  <a:gd name="T10" fmla="*/ 2147483646 w 628"/>
                  <a:gd name="T11" fmla="*/ 2147483646 h 275"/>
                  <a:gd name="T12" fmla="*/ 2147483646 w 628"/>
                  <a:gd name="T13" fmla="*/ 2147483646 h 275"/>
                  <a:gd name="T14" fmla="*/ 2147483646 w 628"/>
                  <a:gd name="T15" fmla="*/ 2147483646 h 275"/>
                  <a:gd name="T16" fmla="*/ 2147483646 w 628"/>
                  <a:gd name="T17" fmla="*/ 2147483646 h 275"/>
                  <a:gd name="T18" fmla="*/ 2147483646 w 628"/>
                  <a:gd name="T19" fmla="*/ 2147483646 h 275"/>
                  <a:gd name="T20" fmla="*/ 2147483646 w 628"/>
                  <a:gd name="T21" fmla="*/ 2147483646 h 275"/>
                  <a:gd name="T22" fmla="*/ 2147483646 w 628"/>
                  <a:gd name="T23" fmla="*/ 2147483646 h 275"/>
                  <a:gd name="T24" fmla="*/ 2147483646 w 628"/>
                  <a:gd name="T25" fmla="*/ 2147483646 h 275"/>
                  <a:gd name="T26" fmla="*/ 2147483646 w 628"/>
                  <a:gd name="T27" fmla="*/ 2147483646 h 275"/>
                  <a:gd name="T28" fmla="*/ 2147483646 w 628"/>
                  <a:gd name="T29" fmla="*/ 2147483646 h 275"/>
                  <a:gd name="T30" fmla="*/ 2147483646 w 628"/>
                  <a:gd name="T31" fmla="*/ 2147483646 h 275"/>
                  <a:gd name="T32" fmla="*/ 2147483646 w 628"/>
                  <a:gd name="T33" fmla="*/ 2147483646 h 275"/>
                  <a:gd name="T34" fmla="*/ 2147483646 w 628"/>
                  <a:gd name="T35" fmla="*/ 2147483646 h 275"/>
                  <a:gd name="T36" fmla="*/ 2147483646 w 628"/>
                  <a:gd name="T37" fmla="*/ 2147483646 h 275"/>
                  <a:gd name="T38" fmla="*/ 2147483646 w 628"/>
                  <a:gd name="T39" fmla="*/ 2147483646 h 275"/>
                  <a:gd name="T40" fmla="*/ 2147483646 w 628"/>
                  <a:gd name="T41" fmla="*/ 2147483646 h 275"/>
                  <a:gd name="T42" fmla="*/ 2147483646 w 628"/>
                  <a:gd name="T43" fmla="*/ 2147483646 h 275"/>
                  <a:gd name="T44" fmla="*/ 2147483646 w 628"/>
                  <a:gd name="T45" fmla="*/ 2147483646 h 275"/>
                  <a:gd name="T46" fmla="*/ 2147483646 w 628"/>
                  <a:gd name="T47" fmla="*/ 2147483646 h 275"/>
                  <a:gd name="T48" fmla="*/ 2147483646 w 628"/>
                  <a:gd name="T49" fmla="*/ 2147483646 h 275"/>
                  <a:gd name="T50" fmla="*/ 2147483646 w 628"/>
                  <a:gd name="T51" fmla="*/ 2147483646 h 275"/>
                  <a:gd name="T52" fmla="*/ 2147483646 w 628"/>
                  <a:gd name="T53" fmla="*/ 2147483646 h 275"/>
                  <a:gd name="T54" fmla="*/ 2147483646 w 628"/>
                  <a:gd name="T55" fmla="*/ 2147483646 h 275"/>
                  <a:gd name="T56" fmla="*/ 2147483646 w 628"/>
                  <a:gd name="T57" fmla="*/ 2147483646 h 275"/>
                  <a:gd name="T58" fmla="*/ 2147483646 w 628"/>
                  <a:gd name="T59" fmla="*/ 0 h 275"/>
                  <a:gd name="T60" fmla="*/ 2147483646 w 628"/>
                  <a:gd name="T61" fmla="*/ 2147483646 h 275"/>
                  <a:gd name="T62" fmla="*/ 2147483646 w 628"/>
                  <a:gd name="T63" fmla="*/ 2147483646 h 275"/>
                  <a:gd name="T64" fmla="*/ 2147483646 w 628"/>
                  <a:gd name="T65" fmla="*/ 2147483646 h 275"/>
                  <a:gd name="T66" fmla="*/ 2147483646 w 628"/>
                  <a:gd name="T67" fmla="*/ 2147483646 h 27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628"/>
                  <a:gd name="T103" fmla="*/ 0 h 275"/>
                  <a:gd name="T104" fmla="*/ 628 w 628"/>
                  <a:gd name="T105" fmla="*/ 275 h 27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628" h="275">
                    <a:moveTo>
                      <a:pt x="22" y="204"/>
                    </a:moveTo>
                    <a:lnTo>
                      <a:pt x="0" y="262"/>
                    </a:lnTo>
                    <a:lnTo>
                      <a:pt x="81" y="254"/>
                    </a:lnTo>
                    <a:lnTo>
                      <a:pt x="113" y="228"/>
                    </a:lnTo>
                    <a:lnTo>
                      <a:pt x="224" y="198"/>
                    </a:lnTo>
                    <a:lnTo>
                      <a:pt x="254" y="214"/>
                    </a:lnTo>
                    <a:lnTo>
                      <a:pt x="327" y="204"/>
                    </a:lnTo>
                    <a:lnTo>
                      <a:pt x="327" y="208"/>
                    </a:lnTo>
                    <a:lnTo>
                      <a:pt x="436" y="275"/>
                    </a:lnTo>
                    <a:lnTo>
                      <a:pt x="500" y="255"/>
                    </a:lnTo>
                    <a:lnTo>
                      <a:pt x="536" y="180"/>
                    </a:lnTo>
                    <a:lnTo>
                      <a:pt x="598" y="158"/>
                    </a:lnTo>
                    <a:lnTo>
                      <a:pt x="628" y="102"/>
                    </a:lnTo>
                    <a:lnTo>
                      <a:pt x="626" y="34"/>
                    </a:lnTo>
                    <a:lnTo>
                      <a:pt x="618" y="90"/>
                    </a:lnTo>
                    <a:lnTo>
                      <a:pt x="584" y="138"/>
                    </a:lnTo>
                    <a:lnTo>
                      <a:pt x="571" y="134"/>
                    </a:lnTo>
                    <a:lnTo>
                      <a:pt x="524" y="148"/>
                    </a:lnTo>
                    <a:lnTo>
                      <a:pt x="524" y="132"/>
                    </a:lnTo>
                    <a:lnTo>
                      <a:pt x="571" y="116"/>
                    </a:lnTo>
                    <a:lnTo>
                      <a:pt x="528" y="110"/>
                    </a:lnTo>
                    <a:lnTo>
                      <a:pt x="576" y="96"/>
                    </a:lnTo>
                    <a:lnTo>
                      <a:pt x="594" y="104"/>
                    </a:lnTo>
                    <a:lnTo>
                      <a:pt x="604" y="50"/>
                    </a:lnTo>
                    <a:lnTo>
                      <a:pt x="592" y="38"/>
                    </a:lnTo>
                    <a:lnTo>
                      <a:pt x="535" y="60"/>
                    </a:lnTo>
                    <a:lnTo>
                      <a:pt x="536" y="28"/>
                    </a:lnTo>
                    <a:lnTo>
                      <a:pt x="560" y="36"/>
                    </a:lnTo>
                    <a:lnTo>
                      <a:pt x="592" y="12"/>
                    </a:lnTo>
                    <a:lnTo>
                      <a:pt x="574" y="0"/>
                    </a:lnTo>
                    <a:lnTo>
                      <a:pt x="387" y="42"/>
                    </a:lnTo>
                    <a:lnTo>
                      <a:pt x="157" y="89"/>
                    </a:lnTo>
                    <a:lnTo>
                      <a:pt x="52" y="202"/>
                    </a:lnTo>
                    <a:lnTo>
                      <a:pt x="22" y="204"/>
                    </a:lnTo>
                    <a:close/>
                  </a:path>
                </a:pathLst>
              </a:custGeom>
              <a:solidFill>
                <a:srgbClr val="FF66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7" name="Freeform 52"/>
              <p:cNvSpPr>
                <a:spLocks/>
              </p:cNvSpPr>
              <p:nvPr/>
            </p:nvSpPr>
            <p:spPr bwMode="auto">
              <a:xfrm>
                <a:off x="6029325" y="2709863"/>
                <a:ext cx="852488" cy="547687"/>
              </a:xfrm>
              <a:custGeom>
                <a:avLst/>
                <a:gdLst>
                  <a:gd name="T0" fmla="*/ 2147483646 w 548"/>
                  <a:gd name="T1" fmla="*/ 2147483646 h 342"/>
                  <a:gd name="T2" fmla="*/ 2147483646 w 548"/>
                  <a:gd name="T3" fmla="*/ 2147483646 h 342"/>
                  <a:gd name="T4" fmla="*/ 2147483646 w 548"/>
                  <a:gd name="T5" fmla="*/ 2147483646 h 342"/>
                  <a:gd name="T6" fmla="*/ 2147483646 w 548"/>
                  <a:gd name="T7" fmla="*/ 2147483646 h 342"/>
                  <a:gd name="T8" fmla="*/ 2147483646 w 548"/>
                  <a:gd name="T9" fmla="*/ 2147483646 h 342"/>
                  <a:gd name="T10" fmla="*/ 0 w 548"/>
                  <a:gd name="T11" fmla="*/ 2147483646 h 342"/>
                  <a:gd name="T12" fmla="*/ 2147483646 w 548"/>
                  <a:gd name="T13" fmla="*/ 2147483646 h 342"/>
                  <a:gd name="T14" fmla="*/ 2147483646 w 548"/>
                  <a:gd name="T15" fmla="*/ 2147483646 h 342"/>
                  <a:gd name="T16" fmla="*/ 2147483646 w 548"/>
                  <a:gd name="T17" fmla="*/ 2147483646 h 342"/>
                  <a:gd name="T18" fmla="*/ 2147483646 w 548"/>
                  <a:gd name="T19" fmla="*/ 2147483646 h 342"/>
                  <a:gd name="T20" fmla="*/ 2147483646 w 548"/>
                  <a:gd name="T21" fmla="*/ 2147483646 h 342"/>
                  <a:gd name="T22" fmla="*/ 2147483646 w 548"/>
                  <a:gd name="T23" fmla="*/ 2147483646 h 342"/>
                  <a:gd name="T24" fmla="*/ 2147483646 w 548"/>
                  <a:gd name="T25" fmla="*/ 2147483646 h 342"/>
                  <a:gd name="T26" fmla="*/ 2147483646 w 548"/>
                  <a:gd name="T27" fmla="*/ 2147483646 h 342"/>
                  <a:gd name="T28" fmla="*/ 2147483646 w 548"/>
                  <a:gd name="T29" fmla="*/ 2147483646 h 342"/>
                  <a:gd name="T30" fmla="*/ 2147483646 w 548"/>
                  <a:gd name="T31" fmla="*/ 2147483646 h 342"/>
                  <a:gd name="T32" fmla="*/ 2147483646 w 548"/>
                  <a:gd name="T33" fmla="*/ 2147483646 h 342"/>
                  <a:gd name="T34" fmla="*/ 2147483646 w 548"/>
                  <a:gd name="T35" fmla="*/ 0 h 342"/>
                  <a:gd name="T36" fmla="*/ 2147483646 w 548"/>
                  <a:gd name="T37" fmla="*/ 2147483646 h 342"/>
                  <a:gd name="T38" fmla="*/ 2147483646 w 548"/>
                  <a:gd name="T39" fmla="*/ 2147483646 h 342"/>
                  <a:gd name="T40" fmla="*/ 2147483646 w 548"/>
                  <a:gd name="T41" fmla="*/ 2147483646 h 342"/>
                  <a:gd name="T42" fmla="*/ 2147483646 w 548"/>
                  <a:gd name="T43" fmla="*/ 2147483646 h 342"/>
                  <a:gd name="T44" fmla="*/ 2147483646 w 548"/>
                  <a:gd name="T45" fmla="*/ 2147483646 h 342"/>
                  <a:gd name="T46" fmla="*/ 2147483646 w 548"/>
                  <a:gd name="T47" fmla="*/ 2147483646 h 342"/>
                  <a:gd name="T48" fmla="*/ 2147483646 w 548"/>
                  <a:gd name="T49" fmla="*/ 2147483646 h 34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48"/>
                  <a:gd name="T76" fmla="*/ 0 h 342"/>
                  <a:gd name="T77" fmla="*/ 548 w 548"/>
                  <a:gd name="T78" fmla="*/ 342 h 34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48" h="342">
                    <a:moveTo>
                      <a:pt x="90" y="240"/>
                    </a:moveTo>
                    <a:lnTo>
                      <a:pt x="74" y="274"/>
                    </a:lnTo>
                    <a:lnTo>
                      <a:pt x="51" y="284"/>
                    </a:lnTo>
                    <a:lnTo>
                      <a:pt x="50" y="306"/>
                    </a:lnTo>
                    <a:lnTo>
                      <a:pt x="2" y="324"/>
                    </a:lnTo>
                    <a:lnTo>
                      <a:pt x="0" y="342"/>
                    </a:lnTo>
                    <a:lnTo>
                      <a:pt x="130" y="320"/>
                    </a:lnTo>
                    <a:lnTo>
                      <a:pt x="366" y="270"/>
                    </a:lnTo>
                    <a:lnTo>
                      <a:pt x="548" y="226"/>
                    </a:lnTo>
                    <a:lnTo>
                      <a:pt x="548" y="192"/>
                    </a:lnTo>
                    <a:lnTo>
                      <a:pt x="529" y="181"/>
                    </a:lnTo>
                    <a:lnTo>
                      <a:pt x="513" y="199"/>
                    </a:lnTo>
                    <a:lnTo>
                      <a:pt x="503" y="152"/>
                    </a:lnTo>
                    <a:lnTo>
                      <a:pt x="513" y="111"/>
                    </a:lnTo>
                    <a:lnTo>
                      <a:pt x="445" y="80"/>
                    </a:lnTo>
                    <a:lnTo>
                      <a:pt x="398" y="88"/>
                    </a:lnTo>
                    <a:lnTo>
                      <a:pt x="397" y="24"/>
                    </a:lnTo>
                    <a:lnTo>
                      <a:pt x="349" y="0"/>
                    </a:lnTo>
                    <a:lnTo>
                      <a:pt x="313" y="15"/>
                    </a:lnTo>
                    <a:lnTo>
                      <a:pt x="289" y="75"/>
                    </a:lnTo>
                    <a:lnTo>
                      <a:pt x="247" y="99"/>
                    </a:lnTo>
                    <a:lnTo>
                      <a:pt x="229" y="193"/>
                    </a:lnTo>
                    <a:lnTo>
                      <a:pt x="160" y="240"/>
                    </a:lnTo>
                    <a:lnTo>
                      <a:pt x="105" y="258"/>
                    </a:lnTo>
                    <a:lnTo>
                      <a:pt x="90" y="24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8" name="Freeform 53"/>
              <p:cNvSpPr>
                <a:spLocks/>
              </p:cNvSpPr>
              <p:nvPr/>
            </p:nvSpPr>
            <p:spPr bwMode="auto">
              <a:xfrm>
                <a:off x="6088063" y="2601913"/>
                <a:ext cx="484187" cy="522287"/>
              </a:xfrm>
              <a:custGeom>
                <a:avLst/>
                <a:gdLst>
                  <a:gd name="T0" fmla="*/ 2147483646 w 311"/>
                  <a:gd name="T1" fmla="*/ 2147483646 h 326"/>
                  <a:gd name="T2" fmla="*/ 2147483646 w 311"/>
                  <a:gd name="T3" fmla="*/ 2147483646 h 326"/>
                  <a:gd name="T4" fmla="*/ 0 w 311"/>
                  <a:gd name="T5" fmla="*/ 2147483646 h 326"/>
                  <a:gd name="T6" fmla="*/ 2147483646 w 311"/>
                  <a:gd name="T7" fmla="*/ 2147483646 h 326"/>
                  <a:gd name="T8" fmla="*/ 2147483646 w 311"/>
                  <a:gd name="T9" fmla="*/ 2147483646 h 326"/>
                  <a:gd name="T10" fmla="*/ 2147483646 w 311"/>
                  <a:gd name="T11" fmla="*/ 2147483646 h 326"/>
                  <a:gd name="T12" fmla="*/ 2147483646 w 311"/>
                  <a:gd name="T13" fmla="*/ 2147483646 h 326"/>
                  <a:gd name="T14" fmla="*/ 2147483646 w 311"/>
                  <a:gd name="T15" fmla="*/ 2147483646 h 326"/>
                  <a:gd name="T16" fmla="*/ 2147483646 w 311"/>
                  <a:gd name="T17" fmla="*/ 2147483646 h 326"/>
                  <a:gd name="T18" fmla="*/ 2147483646 w 311"/>
                  <a:gd name="T19" fmla="*/ 2147483646 h 326"/>
                  <a:gd name="T20" fmla="*/ 2147483646 w 311"/>
                  <a:gd name="T21" fmla="*/ 2147483646 h 326"/>
                  <a:gd name="T22" fmla="*/ 2147483646 w 311"/>
                  <a:gd name="T23" fmla="*/ 2147483646 h 326"/>
                  <a:gd name="T24" fmla="*/ 2147483646 w 311"/>
                  <a:gd name="T25" fmla="*/ 2147483646 h 326"/>
                  <a:gd name="T26" fmla="*/ 2147483646 w 311"/>
                  <a:gd name="T27" fmla="*/ 2147483646 h 326"/>
                  <a:gd name="T28" fmla="*/ 2147483646 w 311"/>
                  <a:gd name="T29" fmla="*/ 2147483646 h 326"/>
                  <a:gd name="T30" fmla="*/ 2147483646 w 311"/>
                  <a:gd name="T31" fmla="*/ 2147483646 h 326"/>
                  <a:gd name="T32" fmla="*/ 2147483646 w 311"/>
                  <a:gd name="T33" fmla="*/ 0 h 326"/>
                  <a:gd name="T34" fmla="*/ 2147483646 w 311"/>
                  <a:gd name="T35" fmla="*/ 2147483646 h 326"/>
                  <a:gd name="T36" fmla="*/ 2147483646 w 311"/>
                  <a:gd name="T37" fmla="*/ 2147483646 h 326"/>
                  <a:gd name="T38" fmla="*/ 2147483646 w 311"/>
                  <a:gd name="T39" fmla="*/ 2147483646 h 326"/>
                  <a:gd name="T40" fmla="*/ 2147483646 w 311"/>
                  <a:gd name="T41" fmla="*/ 2147483646 h 32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11"/>
                  <a:gd name="T64" fmla="*/ 0 h 326"/>
                  <a:gd name="T65" fmla="*/ 311 w 311"/>
                  <a:gd name="T66" fmla="*/ 326 h 32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11" h="326">
                    <a:moveTo>
                      <a:pt x="32" y="171"/>
                    </a:moveTo>
                    <a:lnTo>
                      <a:pt x="8" y="164"/>
                    </a:lnTo>
                    <a:lnTo>
                      <a:pt x="0" y="216"/>
                    </a:lnTo>
                    <a:lnTo>
                      <a:pt x="8" y="271"/>
                    </a:lnTo>
                    <a:lnTo>
                      <a:pt x="53" y="308"/>
                    </a:lnTo>
                    <a:lnTo>
                      <a:pt x="64" y="326"/>
                    </a:lnTo>
                    <a:lnTo>
                      <a:pt x="121" y="308"/>
                    </a:lnTo>
                    <a:lnTo>
                      <a:pt x="189" y="264"/>
                    </a:lnTo>
                    <a:lnTo>
                      <a:pt x="209" y="168"/>
                    </a:lnTo>
                    <a:lnTo>
                      <a:pt x="253" y="143"/>
                    </a:lnTo>
                    <a:lnTo>
                      <a:pt x="277" y="84"/>
                    </a:lnTo>
                    <a:lnTo>
                      <a:pt x="311" y="68"/>
                    </a:lnTo>
                    <a:lnTo>
                      <a:pt x="266" y="60"/>
                    </a:lnTo>
                    <a:lnTo>
                      <a:pt x="188" y="103"/>
                    </a:lnTo>
                    <a:lnTo>
                      <a:pt x="176" y="61"/>
                    </a:lnTo>
                    <a:lnTo>
                      <a:pt x="108" y="65"/>
                    </a:lnTo>
                    <a:lnTo>
                      <a:pt x="92" y="0"/>
                    </a:lnTo>
                    <a:lnTo>
                      <a:pt x="75" y="18"/>
                    </a:lnTo>
                    <a:lnTo>
                      <a:pt x="80" y="111"/>
                    </a:lnTo>
                    <a:lnTo>
                      <a:pt x="49" y="119"/>
                    </a:lnTo>
                    <a:lnTo>
                      <a:pt x="32" y="171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9" name="Freeform 54"/>
              <p:cNvSpPr>
                <a:spLocks/>
              </p:cNvSpPr>
              <p:nvPr/>
            </p:nvSpPr>
            <p:spPr bwMode="auto">
              <a:xfrm>
                <a:off x="6777038" y="2611438"/>
                <a:ext cx="134937" cy="174625"/>
              </a:xfrm>
              <a:custGeom>
                <a:avLst/>
                <a:gdLst>
                  <a:gd name="T0" fmla="*/ 0 w 87"/>
                  <a:gd name="T1" fmla="*/ 2147483646 h 109"/>
                  <a:gd name="T2" fmla="*/ 2147483646 w 87"/>
                  <a:gd name="T3" fmla="*/ 0 h 109"/>
                  <a:gd name="T4" fmla="*/ 2147483646 w 87"/>
                  <a:gd name="T5" fmla="*/ 2147483646 h 109"/>
                  <a:gd name="T6" fmla="*/ 2147483646 w 87"/>
                  <a:gd name="T7" fmla="*/ 2147483646 h 109"/>
                  <a:gd name="T8" fmla="*/ 2147483646 w 87"/>
                  <a:gd name="T9" fmla="*/ 2147483646 h 109"/>
                  <a:gd name="T10" fmla="*/ 2147483646 w 87"/>
                  <a:gd name="T11" fmla="*/ 2147483646 h 109"/>
                  <a:gd name="T12" fmla="*/ 2147483646 w 87"/>
                  <a:gd name="T13" fmla="*/ 2147483646 h 109"/>
                  <a:gd name="T14" fmla="*/ 0 w 87"/>
                  <a:gd name="T15" fmla="*/ 2147483646 h 10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7"/>
                  <a:gd name="T25" fmla="*/ 0 h 109"/>
                  <a:gd name="T26" fmla="*/ 87 w 87"/>
                  <a:gd name="T27" fmla="*/ 109 h 10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7" h="109">
                    <a:moveTo>
                      <a:pt x="0" y="6"/>
                    </a:moveTo>
                    <a:lnTo>
                      <a:pt x="18" y="0"/>
                    </a:lnTo>
                    <a:lnTo>
                      <a:pt x="58" y="24"/>
                    </a:lnTo>
                    <a:lnTo>
                      <a:pt x="58" y="47"/>
                    </a:lnTo>
                    <a:lnTo>
                      <a:pt x="86" y="65"/>
                    </a:lnTo>
                    <a:lnTo>
                      <a:pt x="87" y="97"/>
                    </a:lnTo>
                    <a:lnTo>
                      <a:pt x="42" y="109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0" name="Freeform 55"/>
              <p:cNvSpPr>
                <a:spLocks/>
              </p:cNvSpPr>
              <p:nvPr/>
            </p:nvSpPr>
            <p:spPr bwMode="auto">
              <a:xfrm>
                <a:off x="6196013" y="2266950"/>
                <a:ext cx="655637" cy="442913"/>
              </a:xfrm>
              <a:custGeom>
                <a:avLst/>
                <a:gdLst>
                  <a:gd name="T0" fmla="*/ 2147483646 w 422"/>
                  <a:gd name="T1" fmla="*/ 2147483646 h 277"/>
                  <a:gd name="T2" fmla="*/ 0 w 422"/>
                  <a:gd name="T3" fmla="*/ 2147483646 h 277"/>
                  <a:gd name="T4" fmla="*/ 2147483646 w 422"/>
                  <a:gd name="T5" fmla="*/ 2147483646 h 277"/>
                  <a:gd name="T6" fmla="*/ 2147483646 w 422"/>
                  <a:gd name="T7" fmla="*/ 2147483646 h 277"/>
                  <a:gd name="T8" fmla="*/ 2147483646 w 422"/>
                  <a:gd name="T9" fmla="*/ 2147483646 h 277"/>
                  <a:gd name="T10" fmla="*/ 2147483646 w 422"/>
                  <a:gd name="T11" fmla="*/ 2147483646 h 277"/>
                  <a:gd name="T12" fmla="*/ 2147483646 w 422"/>
                  <a:gd name="T13" fmla="*/ 2147483646 h 277"/>
                  <a:gd name="T14" fmla="*/ 2147483646 w 422"/>
                  <a:gd name="T15" fmla="*/ 2147483646 h 277"/>
                  <a:gd name="T16" fmla="*/ 2147483646 w 422"/>
                  <a:gd name="T17" fmla="*/ 2147483646 h 277"/>
                  <a:gd name="T18" fmla="*/ 2147483646 w 422"/>
                  <a:gd name="T19" fmla="*/ 2147483646 h 277"/>
                  <a:gd name="T20" fmla="*/ 2147483646 w 422"/>
                  <a:gd name="T21" fmla="*/ 2147483646 h 277"/>
                  <a:gd name="T22" fmla="*/ 2147483646 w 422"/>
                  <a:gd name="T23" fmla="*/ 2147483646 h 277"/>
                  <a:gd name="T24" fmla="*/ 2147483646 w 422"/>
                  <a:gd name="T25" fmla="*/ 0 h 277"/>
                  <a:gd name="T26" fmla="*/ 2147483646 w 422"/>
                  <a:gd name="T27" fmla="*/ 2147483646 h 277"/>
                  <a:gd name="T28" fmla="*/ 2147483646 w 422"/>
                  <a:gd name="T29" fmla="*/ 2147483646 h 27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22"/>
                  <a:gd name="T46" fmla="*/ 0 h 277"/>
                  <a:gd name="T47" fmla="*/ 422 w 422"/>
                  <a:gd name="T48" fmla="*/ 277 h 27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22" h="277">
                    <a:moveTo>
                      <a:pt x="39" y="40"/>
                    </a:moveTo>
                    <a:lnTo>
                      <a:pt x="0" y="77"/>
                    </a:lnTo>
                    <a:lnTo>
                      <a:pt x="21" y="212"/>
                    </a:lnTo>
                    <a:lnTo>
                      <a:pt x="39" y="277"/>
                    </a:lnTo>
                    <a:lnTo>
                      <a:pt x="111" y="272"/>
                    </a:lnTo>
                    <a:lnTo>
                      <a:pt x="376" y="221"/>
                    </a:lnTo>
                    <a:lnTo>
                      <a:pt x="395" y="213"/>
                    </a:lnTo>
                    <a:lnTo>
                      <a:pt x="422" y="151"/>
                    </a:lnTo>
                    <a:lnTo>
                      <a:pt x="382" y="116"/>
                    </a:lnTo>
                    <a:lnTo>
                      <a:pt x="403" y="36"/>
                    </a:lnTo>
                    <a:lnTo>
                      <a:pt x="372" y="28"/>
                    </a:lnTo>
                    <a:lnTo>
                      <a:pt x="372" y="8"/>
                    </a:lnTo>
                    <a:lnTo>
                      <a:pt x="359" y="0"/>
                    </a:lnTo>
                    <a:lnTo>
                      <a:pt x="51" y="57"/>
                    </a:lnTo>
                    <a:lnTo>
                      <a:pt x="39" y="4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Freeform 56"/>
              <p:cNvSpPr>
                <a:spLocks/>
              </p:cNvSpPr>
              <p:nvPr/>
            </p:nvSpPr>
            <p:spPr bwMode="auto">
              <a:xfrm>
                <a:off x="6789738" y="2317750"/>
                <a:ext cx="171450" cy="354013"/>
              </a:xfrm>
              <a:custGeom>
                <a:avLst/>
                <a:gdLst>
                  <a:gd name="T0" fmla="*/ 2147483646 w 111"/>
                  <a:gd name="T1" fmla="*/ 2147483646 h 221"/>
                  <a:gd name="T2" fmla="*/ 2147483646 w 111"/>
                  <a:gd name="T3" fmla="*/ 0 h 221"/>
                  <a:gd name="T4" fmla="*/ 2147483646 w 111"/>
                  <a:gd name="T5" fmla="*/ 2147483646 h 221"/>
                  <a:gd name="T6" fmla="*/ 2147483646 w 111"/>
                  <a:gd name="T7" fmla="*/ 2147483646 h 221"/>
                  <a:gd name="T8" fmla="*/ 2147483646 w 111"/>
                  <a:gd name="T9" fmla="*/ 2147483646 h 221"/>
                  <a:gd name="T10" fmla="*/ 2147483646 w 111"/>
                  <a:gd name="T11" fmla="*/ 2147483646 h 221"/>
                  <a:gd name="T12" fmla="*/ 2147483646 w 111"/>
                  <a:gd name="T13" fmla="*/ 2147483646 h 221"/>
                  <a:gd name="T14" fmla="*/ 2147483646 w 111"/>
                  <a:gd name="T15" fmla="*/ 2147483646 h 221"/>
                  <a:gd name="T16" fmla="*/ 2147483646 w 111"/>
                  <a:gd name="T17" fmla="*/ 2147483646 h 221"/>
                  <a:gd name="T18" fmla="*/ 2147483646 w 111"/>
                  <a:gd name="T19" fmla="*/ 2147483646 h 221"/>
                  <a:gd name="T20" fmla="*/ 2147483646 w 111"/>
                  <a:gd name="T21" fmla="*/ 2147483646 h 221"/>
                  <a:gd name="T22" fmla="*/ 0 w 111"/>
                  <a:gd name="T23" fmla="*/ 2147483646 h 221"/>
                  <a:gd name="T24" fmla="*/ 2147483646 w 111"/>
                  <a:gd name="T25" fmla="*/ 2147483646 h 22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11"/>
                  <a:gd name="T40" fmla="*/ 0 h 221"/>
                  <a:gd name="T41" fmla="*/ 111 w 111"/>
                  <a:gd name="T42" fmla="*/ 221 h 22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11" h="221">
                    <a:moveTo>
                      <a:pt x="20" y="1"/>
                    </a:moveTo>
                    <a:lnTo>
                      <a:pt x="46" y="0"/>
                    </a:lnTo>
                    <a:lnTo>
                      <a:pt x="99" y="33"/>
                    </a:lnTo>
                    <a:lnTo>
                      <a:pt x="91" y="60"/>
                    </a:lnTo>
                    <a:lnTo>
                      <a:pt x="110" y="77"/>
                    </a:lnTo>
                    <a:lnTo>
                      <a:pt x="111" y="181"/>
                    </a:lnTo>
                    <a:lnTo>
                      <a:pt x="93" y="221"/>
                    </a:lnTo>
                    <a:lnTo>
                      <a:pt x="71" y="207"/>
                    </a:lnTo>
                    <a:lnTo>
                      <a:pt x="49" y="205"/>
                    </a:lnTo>
                    <a:lnTo>
                      <a:pt x="10" y="184"/>
                    </a:lnTo>
                    <a:lnTo>
                      <a:pt x="40" y="119"/>
                    </a:lnTo>
                    <a:lnTo>
                      <a:pt x="0" y="84"/>
                    </a:lnTo>
                    <a:lnTo>
                      <a:pt x="20" y="1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Freeform 57" descr="5%"/>
              <p:cNvSpPr>
                <a:spLocks/>
              </p:cNvSpPr>
              <p:nvPr/>
            </p:nvSpPr>
            <p:spPr bwMode="auto">
              <a:xfrm>
                <a:off x="6251575" y="1766888"/>
                <a:ext cx="725488" cy="609600"/>
              </a:xfrm>
              <a:custGeom>
                <a:avLst/>
                <a:gdLst>
                  <a:gd name="T0" fmla="*/ 2147483646 w 467"/>
                  <a:gd name="T1" fmla="*/ 2147483646 h 381"/>
                  <a:gd name="T2" fmla="*/ 2147483646 w 467"/>
                  <a:gd name="T3" fmla="*/ 2147483646 h 381"/>
                  <a:gd name="T4" fmla="*/ 2147483646 w 467"/>
                  <a:gd name="T5" fmla="*/ 2147483646 h 381"/>
                  <a:gd name="T6" fmla="*/ 2147483646 w 467"/>
                  <a:gd name="T7" fmla="*/ 2147483646 h 381"/>
                  <a:gd name="T8" fmla="*/ 2147483646 w 467"/>
                  <a:gd name="T9" fmla="*/ 2147483646 h 381"/>
                  <a:gd name="T10" fmla="*/ 2147483646 w 467"/>
                  <a:gd name="T11" fmla="*/ 2147483646 h 381"/>
                  <a:gd name="T12" fmla="*/ 2147483646 w 467"/>
                  <a:gd name="T13" fmla="*/ 2147483646 h 381"/>
                  <a:gd name="T14" fmla="*/ 2147483646 w 467"/>
                  <a:gd name="T15" fmla="*/ 2147483646 h 381"/>
                  <a:gd name="T16" fmla="*/ 2147483646 w 467"/>
                  <a:gd name="T17" fmla="*/ 2147483646 h 381"/>
                  <a:gd name="T18" fmla="*/ 2147483646 w 467"/>
                  <a:gd name="T19" fmla="*/ 2147483646 h 381"/>
                  <a:gd name="T20" fmla="*/ 2147483646 w 467"/>
                  <a:gd name="T21" fmla="*/ 2147483646 h 381"/>
                  <a:gd name="T22" fmla="*/ 2147483646 w 467"/>
                  <a:gd name="T23" fmla="*/ 2147483646 h 381"/>
                  <a:gd name="T24" fmla="*/ 2147483646 w 467"/>
                  <a:gd name="T25" fmla="*/ 0 h 381"/>
                  <a:gd name="T26" fmla="*/ 2147483646 w 467"/>
                  <a:gd name="T27" fmla="*/ 2147483646 h 381"/>
                  <a:gd name="T28" fmla="*/ 2147483646 w 467"/>
                  <a:gd name="T29" fmla="*/ 2147483646 h 381"/>
                  <a:gd name="T30" fmla="*/ 2147483646 w 467"/>
                  <a:gd name="T31" fmla="*/ 2147483646 h 381"/>
                  <a:gd name="T32" fmla="*/ 2147483646 w 467"/>
                  <a:gd name="T33" fmla="*/ 2147483646 h 381"/>
                  <a:gd name="T34" fmla="*/ 2147483646 w 467"/>
                  <a:gd name="T35" fmla="*/ 2147483646 h 381"/>
                  <a:gd name="T36" fmla="*/ 2147483646 w 467"/>
                  <a:gd name="T37" fmla="*/ 2147483646 h 381"/>
                  <a:gd name="T38" fmla="*/ 2147483646 w 467"/>
                  <a:gd name="T39" fmla="*/ 2147483646 h 381"/>
                  <a:gd name="T40" fmla="*/ 2147483646 w 467"/>
                  <a:gd name="T41" fmla="*/ 2147483646 h 381"/>
                  <a:gd name="T42" fmla="*/ 2147483646 w 467"/>
                  <a:gd name="T43" fmla="*/ 2147483646 h 381"/>
                  <a:gd name="T44" fmla="*/ 2147483646 w 467"/>
                  <a:gd name="T45" fmla="*/ 2147483646 h 381"/>
                  <a:gd name="T46" fmla="*/ 2147483646 w 467"/>
                  <a:gd name="T47" fmla="*/ 2147483646 h 381"/>
                  <a:gd name="T48" fmla="*/ 2147483646 w 467"/>
                  <a:gd name="T49" fmla="*/ 2147483646 h 381"/>
                  <a:gd name="T50" fmla="*/ 2147483646 w 467"/>
                  <a:gd name="T51" fmla="*/ 2147483646 h 381"/>
                  <a:gd name="T52" fmla="*/ 2147483646 w 467"/>
                  <a:gd name="T53" fmla="*/ 2147483646 h 381"/>
                  <a:gd name="T54" fmla="*/ 2147483646 w 467"/>
                  <a:gd name="T55" fmla="*/ 2147483646 h 381"/>
                  <a:gd name="T56" fmla="*/ 0 w 467"/>
                  <a:gd name="T57" fmla="*/ 2147483646 h 381"/>
                  <a:gd name="T58" fmla="*/ 2147483646 w 467"/>
                  <a:gd name="T59" fmla="*/ 2147483646 h 381"/>
                  <a:gd name="T60" fmla="*/ 2147483646 w 467"/>
                  <a:gd name="T61" fmla="*/ 2147483646 h 38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467"/>
                  <a:gd name="T94" fmla="*/ 0 h 381"/>
                  <a:gd name="T95" fmla="*/ 467 w 467"/>
                  <a:gd name="T96" fmla="*/ 381 h 38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467" h="381">
                    <a:moveTo>
                      <a:pt x="36" y="256"/>
                    </a:moveTo>
                    <a:lnTo>
                      <a:pt x="80" y="233"/>
                    </a:lnTo>
                    <a:lnTo>
                      <a:pt x="140" y="228"/>
                    </a:lnTo>
                    <a:lnTo>
                      <a:pt x="154" y="208"/>
                    </a:lnTo>
                    <a:lnTo>
                      <a:pt x="176" y="205"/>
                    </a:lnTo>
                    <a:lnTo>
                      <a:pt x="188" y="184"/>
                    </a:lnTo>
                    <a:lnTo>
                      <a:pt x="207" y="176"/>
                    </a:lnTo>
                    <a:lnTo>
                      <a:pt x="198" y="136"/>
                    </a:lnTo>
                    <a:lnTo>
                      <a:pt x="186" y="125"/>
                    </a:lnTo>
                    <a:lnTo>
                      <a:pt x="211" y="93"/>
                    </a:lnTo>
                    <a:lnTo>
                      <a:pt x="227" y="93"/>
                    </a:lnTo>
                    <a:lnTo>
                      <a:pt x="282" y="26"/>
                    </a:lnTo>
                    <a:lnTo>
                      <a:pt x="366" y="0"/>
                    </a:lnTo>
                    <a:lnTo>
                      <a:pt x="375" y="64"/>
                    </a:lnTo>
                    <a:lnTo>
                      <a:pt x="379" y="61"/>
                    </a:lnTo>
                    <a:lnTo>
                      <a:pt x="399" y="84"/>
                    </a:lnTo>
                    <a:lnTo>
                      <a:pt x="400" y="149"/>
                    </a:lnTo>
                    <a:lnTo>
                      <a:pt x="425" y="203"/>
                    </a:lnTo>
                    <a:lnTo>
                      <a:pt x="435" y="272"/>
                    </a:lnTo>
                    <a:lnTo>
                      <a:pt x="437" y="332"/>
                    </a:lnTo>
                    <a:lnTo>
                      <a:pt x="467" y="352"/>
                    </a:lnTo>
                    <a:lnTo>
                      <a:pt x="445" y="381"/>
                    </a:lnTo>
                    <a:lnTo>
                      <a:pt x="391" y="346"/>
                    </a:lnTo>
                    <a:lnTo>
                      <a:pt x="363" y="349"/>
                    </a:lnTo>
                    <a:lnTo>
                      <a:pt x="335" y="341"/>
                    </a:lnTo>
                    <a:lnTo>
                      <a:pt x="336" y="321"/>
                    </a:lnTo>
                    <a:lnTo>
                      <a:pt x="319" y="314"/>
                    </a:lnTo>
                    <a:lnTo>
                      <a:pt x="13" y="373"/>
                    </a:lnTo>
                    <a:lnTo>
                      <a:pt x="0" y="356"/>
                    </a:lnTo>
                    <a:lnTo>
                      <a:pt x="47" y="288"/>
                    </a:lnTo>
                    <a:lnTo>
                      <a:pt x="36" y="256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Freeform 58"/>
              <p:cNvSpPr>
                <a:spLocks/>
              </p:cNvSpPr>
              <p:nvPr/>
            </p:nvSpPr>
            <p:spPr bwMode="auto">
              <a:xfrm>
                <a:off x="6815138" y="1731963"/>
                <a:ext cx="193675" cy="366712"/>
              </a:xfrm>
              <a:custGeom>
                <a:avLst/>
                <a:gdLst>
                  <a:gd name="T0" fmla="*/ 0 w 124"/>
                  <a:gd name="T1" fmla="*/ 2147483646 h 229"/>
                  <a:gd name="T2" fmla="*/ 2147483646 w 124"/>
                  <a:gd name="T3" fmla="*/ 0 h 229"/>
                  <a:gd name="T4" fmla="*/ 2147483646 w 124"/>
                  <a:gd name="T5" fmla="*/ 2147483646 h 229"/>
                  <a:gd name="T6" fmla="*/ 2147483646 w 124"/>
                  <a:gd name="T7" fmla="*/ 2147483646 h 229"/>
                  <a:gd name="T8" fmla="*/ 2147483646 w 124"/>
                  <a:gd name="T9" fmla="*/ 2147483646 h 229"/>
                  <a:gd name="T10" fmla="*/ 2147483646 w 124"/>
                  <a:gd name="T11" fmla="*/ 2147483646 h 229"/>
                  <a:gd name="T12" fmla="*/ 2147483646 w 124"/>
                  <a:gd name="T13" fmla="*/ 2147483646 h 229"/>
                  <a:gd name="T14" fmla="*/ 2147483646 w 124"/>
                  <a:gd name="T15" fmla="*/ 2147483646 h 229"/>
                  <a:gd name="T16" fmla="*/ 2147483646 w 124"/>
                  <a:gd name="T17" fmla="*/ 2147483646 h 229"/>
                  <a:gd name="T18" fmla="*/ 0 w 124"/>
                  <a:gd name="T19" fmla="*/ 2147483646 h 22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24"/>
                  <a:gd name="T31" fmla="*/ 0 h 229"/>
                  <a:gd name="T32" fmla="*/ 124 w 124"/>
                  <a:gd name="T33" fmla="*/ 229 h 22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24" h="229">
                    <a:moveTo>
                      <a:pt x="0" y="24"/>
                    </a:moveTo>
                    <a:lnTo>
                      <a:pt x="90" y="0"/>
                    </a:lnTo>
                    <a:lnTo>
                      <a:pt x="124" y="63"/>
                    </a:lnTo>
                    <a:lnTo>
                      <a:pt x="106" y="79"/>
                    </a:lnTo>
                    <a:lnTo>
                      <a:pt x="113" y="217"/>
                    </a:lnTo>
                    <a:lnTo>
                      <a:pt x="61" y="229"/>
                    </a:lnTo>
                    <a:lnTo>
                      <a:pt x="36" y="172"/>
                    </a:lnTo>
                    <a:lnTo>
                      <a:pt x="35" y="104"/>
                    </a:lnTo>
                    <a:lnTo>
                      <a:pt x="12" y="8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4" name="Freeform 59"/>
              <p:cNvSpPr>
                <a:spLocks/>
              </p:cNvSpPr>
              <p:nvPr/>
            </p:nvSpPr>
            <p:spPr bwMode="auto">
              <a:xfrm>
                <a:off x="6908800" y="2017713"/>
                <a:ext cx="409575" cy="192087"/>
              </a:xfrm>
              <a:custGeom>
                <a:avLst/>
                <a:gdLst>
                  <a:gd name="T0" fmla="*/ 0 w 263"/>
                  <a:gd name="T1" fmla="*/ 2147483646 h 120"/>
                  <a:gd name="T2" fmla="*/ 2147483646 w 263"/>
                  <a:gd name="T3" fmla="*/ 2147483646 h 120"/>
                  <a:gd name="T4" fmla="*/ 2147483646 w 263"/>
                  <a:gd name="T5" fmla="*/ 2147483646 h 120"/>
                  <a:gd name="T6" fmla="*/ 2147483646 w 263"/>
                  <a:gd name="T7" fmla="*/ 0 h 120"/>
                  <a:gd name="T8" fmla="*/ 2147483646 w 263"/>
                  <a:gd name="T9" fmla="*/ 2147483646 h 120"/>
                  <a:gd name="T10" fmla="*/ 2147483646 w 263"/>
                  <a:gd name="T11" fmla="*/ 2147483646 h 120"/>
                  <a:gd name="T12" fmla="*/ 2147483646 w 263"/>
                  <a:gd name="T13" fmla="*/ 2147483646 h 120"/>
                  <a:gd name="T14" fmla="*/ 2147483646 w 263"/>
                  <a:gd name="T15" fmla="*/ 2147483646 h 120"/>
                  <a:gd name="T16" fmla="*/ 2147483646 w 263"/>
                  <a:gd name="T17" fmla="*/ 2147483646 h 120"/>
                  <a:gd name="T18" fmla="*/ 2147483646 w 263"/>
                  <a:gd name="T19" fmla="*/ 2147483646 h 120"/>
                  <a:gd name="T20" fmla="*/ 2147483646 w 263"/>
                  <a:gd name="T21" fmla="*/ 2147483646 h 120"/>
                  <a:gd name="T22" fmla="*/ 2147483646 w 263"/>
                  <a:gd name="T23" fmla="*/ 2147483646 h 120"/>
                  <a:gd name="T24" fmla="*/ 2147483646 w 263"/>
                  <a:gd name="T25" fmla="*/ 2147483646 h 120"/>
                  <a:gd name="T26" fmla="*/ 2147483646 w 263"/>
                  <a:gd name="T27" fmla="*/ 2147483646 h 120"/>
                  <a:gd name="T28" fmla="*/ 2147483646 w 263"/>
                  <a:gd name="T29" fmla="*/ 2147483646 h 120"/>
                  <a:gd name="T30" fmla="*/ 2147483646 w 263"/>
                  <a:gd name="T31" fmla="*/ 2147483646 h 120"/>
                  <a:gd name="T32" fmla="*/ 2147483646 w 263"/>
                  <a:gd name="T33" fmla="*/ 2147483646 h 120"/>
                  <a:gd name="T34" fmla="*/ 2147483646 w 263"/>
                  <a:gd name="T35" fmla="*/ 2147483646 h 120"/>
                  <a:gd name="T36" fmla="*/ 2147483646 w 263"/>
                  <a:gd name="T37" fmla="*/ 2147483646 h 120"/>
                  <a:gd name="T38" fmla="*/ 0 w 263"/>
                  <a:gd name="T39" fmla="*/ 2147483646 h 12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63"/>
                  <a:gd name="T61" fmla="*/ 0 h 120"/>
                  <a:gd name="T62" fmla="*/ 263 w 263"/>
                  <a:gd name="T63" fmla="*/ 120 h 12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63" h="120">
                    <a:moveTo>
                      <a:pt x="0" y="48"/>
                    </a:moveTo>
                    <a:lnTo>
                      <a:pt x="134" y="15"/>
                    </a:lnTo>
                    <a:lnTo>
                      <a:pt x="150" y="16"/>
                    </a:lnTo>
                    <a:lnTo>
                      <a:pt x="166" y="0"/>
                    </a:lnTo>
                    <a:lnTo>
                      <a:pt x="179" y="8"/>
                    </a:lnTo>
                    <a:lnTo>
                      <a:pt x="163" y="43"/>
                    </a:lnTo>
                    <a:lnTo>
                      <a:pt x="191" y="40"/>
                    </a:lnTo>
                    <a:lnTo>
                      <a:pt x="207" y="67"/>
                    </a:lnTo>
                    <a:lnTo>
                      <a:pt x="226" y="70"/>
                    </a:lnTo>
                    <a:lnTo>
                      <a:pt x="239" y="66"/>
                    </a:lnTo>
                    <a:lnTo>
                      <a:pt x="239" y="51"/>
                    </a:lnTo>
                    <a:lnTo>
                      <a:pt x="216" y="32"/>
                    </a:lnTo>
                    <a:lnTo>
                      <a:pt x="234" y="31"/>
                    </a:lnTo>
                    <a:lnTo>
                      <a:pt x="263" y="71"/>
                    </a:lnTo>
                    <a:lnTo>
                      <a:pt x="235" y="95"/>
                    </a:lnTo>
                    <a:lnTo>
                      <a:pt x="203" y="83"/>
                    </a:lnTo>
                    <a:lnTo>
                      <a:pt x="183" y="112"/>
                    </a:lnTo>
                    <a:lnTo>
                      <a:pt x="143" y="83"/>
                    </a:lnTo>
                    <a:lnTo>
                      <a:pt x="10" y="120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FF660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5" name="Freeform 60"/>
              <p:cNvSpPr>
                <a:spLocks/>
              </p:cNvSpPr>
              <p:nvPr/>
            </p:nvSpPr>
            <p:spPr bwMode="auto">
              <a:xfrm>
                <a:off x="6923088" y="2163763"/>
                <a:ext cx="212725" cy="168275"/>
              </a:xfrm>
              <a:custGeom>
                <a:avLst/>
                <a:gdLst>
                  <a:gd name="T0" fmla="*/ 0 w 137"/>
                  <a:gd name="T1" fmla="*/ 2147483646 h 105"/>
                  <a:gd name="T2" fmla="*/ 2147483646 w 137"/>
                  <a:gd name="T3" fmla="*/ 0 h 105"/>
                  <a:gd name="T4" fmla="*/ 2147483646 w 137"/>
                  <a:gd name="T5" fmla="*/ 2147483646 h 105"/>
                  <a:gd name="T6" fmla="*/ 2147483646 w 137"/>
                  <a:gd name="T7" fmla="*/ 2147483646 h 105"/>
                  <a:gd name="T8" fmla="*/ 2147483646 w 137"/>
                  <a:gd name="T9" fmla="*/ 2147483646 h 105"/>
                  <a:gd name="T10" fmla="*/ 2147483646 w 137"/>
                  <a:gd name="T11" fmla="*/ 2147483646 h 105"/>
                  <a:gd name="T12" fmla="*/ 2147483646 w 137"/>
                  <a:gd name="T13" fmla="*/ 2147483646 h 105"/>
                  <a:gd name="T14" fmla="*/ 0 w 137"/>
                  <a:gd name="T15" fmla="*/ 2147483646 h 10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7"/>
                  <a:gd name="T25" fmla="*/ 0 h 105"/>
                  <a:gd name="T26" fmla="*/ 137 w 137"/>
                  <a:gd name="T27" fmla="*/ 105 h 10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7" h="105">
                    <a:moveTo>
                      <a:pt x="0" y="27"/>
                    </a:moveTo>
                    <a:lnTo>
                      <a:pt x="105" y="0"/>
                    </a:lnTo>
                    <a:lnTo>
                      <a:pt x="137" y="48"/>
                    </a:lnTo>
                    <a:lnTo>
                      <a:pt x="118" y="69"/>
                    </a:lnTo>
                    <a:lnTo>
                      <a:pt x="85" y="61"/>
                    </a:lnTo>
                    <a:lnTo>
                      <a:pt x="33" y="105"/>
                    </a:lnTo>
                    <a:lnTo>
                      <a:pt x="5" y="82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6" name="Freeform 61"/>
              <p:cNvSpPr>
                <a:spLocks/>
              </p:cNvSpPr>
              <p:nvPr/>
            </p:nvSpPr>
            <p:spPr bwMode="auto">
              <a:xfrm>
                <a:off x="6958013" y="2278063"/>
                <a:ext cx="211137" cy="130175"/>
              </a:xfrm>
              <a:custGeom>
                <a:avLst/>
                <a:gdLst>
                  <a:gd name="T0" fmla="*/ 0 w 135"/>
                  <a:gd name="T1" fmla="*/ 2147483646 h 81"/>
                  <a:gd name="T2" fmla="*/ 2147483646 w 135"/>
                  <a:gd name="T3" fmla="*/ 2147483646 h 81"/>
                  <a:gd name="T4" fmla="*/ 2147483646 w 135"/>
                  <a:gd name="T5" fmla="*/ 0 h 81"/>
                  <a:gd name="T6" fmla="*/ 2147483646 w 135"/>
                  <a:gd name="T7" fmla="*/ 2147483646 h 81"/>
                  <a:gd name="T8" fmla="*/ 2147483646 w 135"/>
                  <a:gd name="T9" fmla="*/ 2147483646 h 81"/>
                  <a:gd name="T10" fmla="*/ 2147483646 w 135"/>
                  <a:gd name="T11" fmla="*/ 2147483646 h 81"/>
                  <a:gd name="T12" fmla="*/ 2147483646 w 135"/>
                  <a:gd name="T13" fmla="*/ 2147483646 h 81"/>
                  <a:gd name="T14" fmla="*/ 0 w 135"/>
                  <a:gd name="T15" fmla="*/ 2147483646 h 8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5"/>
                  <a:gd name="T25" fmla="*/ 0 h 81"/>
                  <a:gd name="T26" fmla="*/ 135 w 135"/>
                  <a:gd name="T27" fmla="*/ 81 h 8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5" h="81">
                    <a:moveTo>
                      <a:pt x="0" y="60"/>
                    </a:moveTo>
                    <a:lnTo>
                      <a:pt x="56" y="33"/>
                    </a:lnTo>
                    <a:lnTo>
                      <a:pt x="110" y="0"/>
                    </a:lnTo>
                    <a:lnTo>
                      <a:pt x="119" y="1"/>
                    </a:lnTo>
                    <a:lnTo>
                      <a:pt x="135" y="2"/>
                    </a:lnTo>
                    <a:lnTo>
                      <a:pt x="82" y="45"/>
                    </a:lnTo>
                    <a:lnTo>
                      <a:pt x="16" y="81"/>
                    </a:lnTo>
                    <a:lnTo>
                      <a:pt x="0" y="6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7" name="Freeform 62"/>
              <p:cNvSpPr>
                <a:spLocks/>
              </p:cNvSpPr>
              <p:nvPr/>
            </p:nvSpPr>
            <p:spPr bwMode="auto">
              <a:xfrm>
                <a:off x="6956425" y="1662113"/>
                <a:ext cx="223838" cy="412750"/>
              </a:xfrm>
              <a:custGeom>
                <a:avLst/>
                <a:gdLst>
                  <a:gd name="T0" fmla="*/ 2147483646 w 145"/>
                  <a:gd name="T1" fmla="*/ 0 h 258"/>
                  <a:gd name="T2" fmla="*/ 0 w 145"/>
                  <a:gd name="T3" fmla="*/ 2147483646 h 258"/>
                  <a:gd name="T4" fmla="*/ 2147483646 w 145"/>
                  <a:gd name="T5" fmla="*/ 2147483646 h 258"/>
                  <a:gd name="T6" fmla="*/ 2147483646 w 145"/>
                  <a:gd name="T7" fmla="*/ 2147483646 h 258"/>
                  <a:gd name="T8" fmla="*/ 2147483646 w 145"/>
                  <a:gd name="T9" fmla="*/ 2147483646 h 258"/>
                  <a:gd name="T10" fmla="*/ 2147483646 w 145"/>
                  <a:gd name="T11" fmla="*/ 2147483646 h 258"/>
                  <a:gd name="T12" fmla="*/ 2147483646 w 145"/>
                  <a:gd name="T13" fmla="*/ 2147483646 h 258"/>
                  <a:gd name="T14" fmla="*/ 2147483646 w 145"/>
                  <a:gd name="T15" fmla="*/ 2147483646 h 258"/>
                  <a:gd name="T16" fmla="*/ 2147483646 w 145"/>
                  <a:gd name="T17" fmla="*/ 2147483646 h 258"/>
                  <a:gd name="T18" fmla="*/ 2147483646 w 145"/>
                  <a:gd name="T19" fmla="*/ 2147483646 h 258"/>
                  <a:gd name="T20" fmla="*/ 2147483646 w 145"/>
                  <a:gd name="T21" fmla="*/ 2147483646 h 258"/>
                  <a:gd name="T22" fmla="*/ 2147483646 w 145"/>
                  <a:gd name="T23" fmla="*/ 2147483646 h 258"/>
                  <a:gd name="T24" fmla="*/ 2147483646 w 145"/>
                  <a:gd name="T25" fmla="*/ 0 h 25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45"/>
                  <a:gd name="T40" fmla="*/ 0 h 258"/>
                  <a:gd name="T41" fmla="*/ 145 w 145"/>
                  <a:gd name="T42" fmla="*/ 258 h 25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45" h="258">
                    <a:moveTo>
                      <a:pt x="31" y="0"/>
                    </a:moveTo>
                    <a:lnTo>
                      <a:pt x="0" y="45"/>
                    </a:lnTo>
                    <a:lnTo>
                      <a:pt x="34" y="105"/>
                    </a:lnTo>
                    <a:lnTo>
                      <a:pt x="14" y="121"/>
                    </a:lnTo>
                    <a:lnTo>
                      <a:pt x="22" y="258"/>
                    </a:lnTo>
                    <a:lnTo>
                      <a:pt x="103" y="238"/>
                    </a:lnTo>
                    <a:lnTo>
                      <a:pt x="124" y="238"/>
                    </a:lnTo>
                    <a:lnTo>
                      <a:pt x="136" y="224"/>
                    </a:lnTo>
                    <a:lnTo>
                      <a:pt x="136" y="198"/>
                    </a:lnTo>
                    <a:lnTo>
                      <a:pt x="145" y="182"/>
                    </a:lnTo>
                    <a:lnTo>
                      <a:pt x="100" y="162"/>
                    </a:lnTo>
                    <a:lnTo>
                      <a:pt x="42" y="12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8" name="Freeform 63"/>
              <p:cNvSpPr>
                <a:spLocks/>
              </p:cNvSpPr>
              <p:nvPr/>
            </p:nvSpPr>
            <p:spPr bwMode="auto">
              <a:xfrm>
                <a:off x="7086600" y="2149475"/>
                <a:ext cx="106363" cy="90488"/>
              </a:xfrm>
              <a:custGeom>
                <a:avLst/>
                <a:gdLst>
                  <a:gd name="T0" fmla="*/ 0 w 69"/>
                  <a:gd name="T1" fmla="*/ 2147483646 h 57"/>
                  <a:gd name="T2" fmla="*/ 2147483646 w 69"/>
                  <a:gd name="T3" fmla="*/ 0 h 57"/>
                  <a:gd name="T4" fmla="*/ 2147483646 w 69"/>
                  <a:gd name="T5" fmla="*/ 2147483646 h 57"/>
                  <a:gd name="T6" fmla="*/ 2147483646 w 69"/>
                  <a:gd name="T7" fmla="*/ 2147483646 h 57"/>
                  <a:gd name="T8" fmla="*/ 2147483646 w 69"/>
                  <a:gd name="T9" fmla="*/ 2147483646 h 57"/>
                  <a:gd name="T10" fmla="*/ 2147483646 w 69"/>
                  <a:gd name="T11" fmla="*/ 2147483646 h 57"/>
                  <a:gd name="T12" fmla="*/ 0 w 69"/>
                  <a:gd name="T13" fmla="*/ 2147483646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9"/>
                  <a:gd name="T22" fmla="*/ 0 h 57"/>
                  <a:gd name="T23" fmla="*/ 69 w 69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9" h="57">
                    <a:moveTo>
                      <a:pt x="0" y="9"/>
                    </a:moveTo>
                    <a:lnTo>
                      <a:pt x="29" y="0"/>
                    </a:lnTo>
                    <a:lnTo>
                      <a:pt x="69" y="29"/>
                    </a:lnTo>
                    <a:lnTo>
                      <a:pt x="61" y="37"/>
                    </a:lnTo>
                    <a:lnTo>
                      <a:pt x="41" y="37"/>
                    </a:lnTo>
                    <a:lnTo>
                      <a:pt x="32" y="57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70C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9" name="Freeform 64"/>
              <p:cNvSpPr>
                <a:spLocks/>
              </p:cNvSpPr>
              <p:nvPr/>
            </p:nvSpPr>
            <p:spPr bwMode="auto">
              <a:xfrm>
                <a:off x="6858000" y="2846388"/>
                <a:ext cx="57150" cy="103187"/>
              </a:xfrm>
              <a:custGeom>
                <a:avLst/>
                <a:gdLst>
                  <a:gd name="T0" fmla="*/ 0 w 37"/>
                  <a:gd name="T1" fmla="*/ 2147483646 h 64"/>
                  <a:gd name="T2" fmla="*/ 2147483646 w 37"/>
                  <a:gd name="T3" fmla="*/ 0 h 64"/>
                  <a:gd name="T4" fmla="*/ 2147483646 w 37"/>
                  <a:gd name="T5" fmla="*/ 2147483646 h 64"/>
                  <a:gd name="T6" fmla="*/ 2147483646 w 37"/>
                  <a:gd name="T7" fmla="*/ 2147483646 h 64"/>
                  <a:gd name="T8" fmla="*/ 0 w 37"/>
                  <a:gd name="T9" fmla="*/ 2147483646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"/>
                  <a:gd name="T16" fmla="*/ 0 h 64"/>
                  <a:gd name="T17" fmla="*/ 37 w 37"/>
                  <a:gd name="T18" fmla="*/ 64 h 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" h="64">
                    <a:moveTo>
                      <a:pt x="0" y="6"/>
                    </a:moveTo>
                    <a:lnTo>
                      <a:pt x="37" y="0"/>
                    </a:lnTo>
                    <a:lnTo>
                      <a:pt x="15" y="64"/>
                    </a:lnTo>
                    <a:lnTo>
                      <a:pt x="1" y="63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70C0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914353">
                  <a:defRPr/>
                </a:pPr>
                <a:endParaRPr lang="en-US" sz="825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5" name="TextBox 89"/>
            <p:cNvSpPr txBox="1">
              <a:spLocks noChangeArrowheads="1"/>
            </p:cNvSpPr>
            <p:nvPr/>
          </p:nvSpPr>
          <p:spPr bwMode="auto">
            <a:xfrm>
              <a:off x="6192556" y="2858238"/>
              <a:ext cx="2913509" cy="523257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353">
                <a:defRPr/>
              </a:pPr>
              <a:r>
                <a:rPr lang="en-US" altLang="en-US" sz="16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North Carolina: </a:t>
              </a:r>
            </a:p>
            <a:p>
              <a:pPr defTabSz="914353">
                <a:defRPr/>
              </a:pPr>
              <a:r>
                <a:rPr lang="en-US" altLang="en-US" sz="16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Safe Routes to School </a:t>
              </a:r>
            </a:p>
          </p:txBody>
        </p:sp>
        <p:sp>
          <p:nvSpPr>
            <p:cNvPr id="16" name="TextBox 90"/>
            <p:cNvSpPr txBox="1">
              <a:spLocks noChangeArrowheads="1"/>
            </p:cNvSpPr>
            <p:nvPr/>
          </p:nvSpPr>
          <p:spPr bwMode="auto">
            <a:xfrm>
              <a:off x="6609395" y="2064525"/>
              <a:ext cx="2411299" cy="523257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353">
                <a:defRPr/>
              </a:pPr>
              <a:r>
                <a:rPr lang="en-US" altLang="en-US" sz="16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Massachusetts: McGrath Bridge</a:t>
              </a:r>
              <a:endParaRPr lang="en-US" altLang="en-US" sz="11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8" name="Straight Arrow Connector 106"/>
            <p:cNvCxnSpPr>
              <a:cxnSpLocks noChangeShapeType="1"/>
            </p:cNvCxnSpPr>
            <p:nvPr/>
          </p:nvCxnSpPr>
          <p:spPr bwMode="auto">
            <a:xfrm flipH="1" flipV="1">
              <a:off x="6463730" y="1982748"/>
              <a:ext cx="323394" cy="160949"/>
            </a:xfrm>
            <a:prstGeom prst="straightConnector1">
              <a:avLst/>
            </a:prstGeom>
            <a:ln>
              <a:headEnd/>
              <a:tailEnd type="oval" w="med" len="med"/>
            </a:ln>
            <a:ex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Box 116"/>
            <p:cNvSpPr txBox="1">
              <a:spLocks noChangeArrowheads="1"/>
            </p:cNvSpPr>
            <p:nvPr/>
          </p:nvSpPr>
          <p:spPr bwMode="auto">
            <a:xfrm>
              <a:off x="3458771" y="950507"/>
              <a:ext cx="2385117" cy="302938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353">
                <a:defRPr/>
              </a:pPr>
              <a:r>
                <a:rPr lang="en-US" altLang="en-US" sz="16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Minnesota: Active Transit</a:t>
              </a:r>
            </a:p>
          </p:txBody>
        </p:sp>
        <p:sp>
          <p:nvSpPr>
            <p:cNvPr id="21" name="TextBox 117"/>
            <p:cNvSpPr txBox="1">
              <a:spLocks noChangeArrowheads="1"/>
            </p:cNvSpPr>
            <p:nvPr/>
          </p:nvSpPr>
          <p:spPr bwMode="auto">
            <a:xfrm>
              <a:off x="5602867" y="4819841"/>
              <a:ext cx="2531370" cy="523257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353">
                <a:defRPr/>
              </a:pPr>
              <a:r>
                <a:rPr lang="en-US" altLang="en-US" sz="1600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Florida: Millennials to Seniors</a:t>
              </a:r>
            </a:p>
          </p:txBody>
        </p:sp>
        <p:cxnSp>
          <p:nvCxnSpPr>
            <p:cNvPr id="25" name="Straight Arrow Connector 121"/>
            <p:cNvCxnSpPr>
              <a:cxnSpLocks noChangeShapeType="1"/>
            </p:cNvCxnSpPr>
            <p:nvPr/>
          </p:nvCxnSpPr>
          <p:spPr bwMode="auto">
            <a:xfrm flipH="1">
              <a:off x="6049775" y="3022147"/>
              <a:ext cx="658437" cy="73598"/>
            </a:xfrm>
            <a:prstGeom prst="straightConnector1">
              <a:avLst/>
            </a:prstGeom>
            <a:ln>
              <a:headEnd/>
              <a:tailEnd type="oval" w="med" len="med"/>
            </a:ln>
            <a:ex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2077787" y="246049"/>
            <a:ext cx="7905844" cy="10005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584170">
              <a:defRPr/>
            </a:pPr>
            <a:r>
              <a:rPr lang="en-US" sz="3023" spc="62" dirty="0">
                <a:solidFill>
                  <a:srgbClr val="00A6AC">
                    <a:lumOff val="-15046"/>
                  </a:srgbClr>
                </a:solidFill>
                <a:latin typeface="Helvetica"/>
                <a:ea typeface="Helvetica"/>
                <a:cs typeface="Helvetica"/>
              </a:rPr>
              <a:t>Transportation Stories from </a:t>
            </a:r>
          </a:p>
          <a:p>
            <a:pPr defTabSz="584170">
              <a:defRPr/>
            </a:pPr>
            <a:r>
              <a:rPr lang="en-US" sz="2812" b="1" spc="62" dirty="0">
                <a:solidFill>
                  <a:srgbClr val="971816"/>
                </a:solidFill>
                <a:latin typeface="Helvetica"/>
                <a:ea typeface="Helvetica"/>
                <a:cs typeface="Helvetica"/>
              </a:rPr>
              <a:t>Public Health Innovators  </a:t>
            </a:r>
          </a:p>
        </p:txBody>
      </p:sp>
      <p:sp>
        <p:nvSpPr>
          <p:cNvPr id="90" name="TextBox 116"/>
          <p:cNvSpPr txBox="1">
            <a:spLocks noChangeArrowheads="1"/>
          </p:cNvSpPr>
          <p:nvPr/>
        </p:nvSpPr>
        <p:spPr bwMode="auto">
          <a:xfrm>
            <a:off x="1266957" y="2345279"/>
            <a:ext cx="1952686" cy="83099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353">
              <a:defRPr/>
            </a:pPr>
            <a:r>
              <a:rPr lang="en-US" altLang="en-US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Francisco:</a:t>
            </a:r>
          </a:p>
          <a:p>
            <a:pPr defTabSz="914353">
              <a:defRPr/>
            </a:pPr>
            <a:r>
              <a:rPr lang="en-US" altLang="en-US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Access to</a:t>
            </a:r>
          </a:p>
          <a:p>
            <a:pPr defTabSz="914353">
              <a:defRPr/>
            </a:pPr>
            <a:r>
              <a:rPr lang="en-US" altLang="en-US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Healthcare</a:t>
            </a:r>
          </a:p>
        </p:txBody>
      </p:sp>
      <p:sp>
        <p:nvSpPr>
          <p:cNvPr id="91" name="TextBox 116"/>
          <p:cNvSpPr txBox="1">
            <a:spLocks noChangeArrowheads="1"/>
          </p:cNvSpPr>
          <p:nvPr/>
        </p:nvSpPr>
        <p:spPr bwMode="auto">
          <a:xfrm>
            <a:off x="3180335" y="5102260"/>
            <a:ext cx="2449596" cy="861774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353">
              <a:defRPr/>
            </a:pPr>
            <a:r>
              <a:rPr lang="en-US" altLang="en-US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Stapleton, CO: </a:t>
            </a:r>
          </a:p>
          <a:p>
            <a:pPr defTabSz="914353">
              <a:defRPr/>
            </a:pPr>
            <a:r>
              <a:rPr lang="en-US" altLang="en-US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Health Equity</a:t>
            </a:r>
          </a:p>
          <a:p>
            <a:pPr defTabSz="914353">
              <a:defRPr/>
            </a:pPr>
            <a:endParaRPr lang="en-US" altLang="en-US" sz="18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77174" y="4292305"/>
            <a:ext cx="1828804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584170">
              <a:defRPr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Columbia, MO: Health Impact Assessment  (HIA) </a:t>
            </a:r>
          </a:p>
        </p:txBody>
      </p:sp>
      <p:sp>
        <p:nvSpPr>
          <p:cNvPr id="92" name="TextBox 117"/>
          <p:cNvSpPr txBox="1">
            <a:spLocks noChangeArrowheads="1"/>
          </p:cNvSpPr>
          <p:nvPr/>
        </p:nvSpPr>
        <p:spPr bwMode="auto">
          <a:xfrm>
            <a:off x="4892095" y="5876571"/>
            <a:ext cx="2015863" cy="5847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353">
              <a:defRPr/>
            </a:pPr>
            <a:r>
              <a:rPr lang="en-US" altLang="en-US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Biloxi MS:</a:t>
            </a:r>
          </a:p>
          <a:p>
            <a:pPr defTabSz="914353">
              <a:defRPr/>
            </a:pPr>
            <a:r>
              <a:rPr lang="en-US" altLang="en-US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 Hurricane</a:t>
            </a:r>
          </a:p>
        </p:txBody>
      </p:sp>
      <p:sp>
        <p:nvSpPr>
          <p:cNvPr id="93" name="TextBox 116"/>
          <p:cNvSpPr txBox="1">
            <a:spLocks noChangeArrowheads="1"/>
          </p:cNvSpPr>
          <p:nvPr/>
        </p:nvSpPr>
        <p:spPr bwMode="auto">
          <a:xfrm>
            <a:off x="1645064" y="4765891"/>
            <a:ext cx="1952686" cy="135421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353">
              <a:defRPr/>
            </a:pPr>
            <a:r>
              <a:rPr lang="en-US" altLang="en-US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Maricopa county</a:t>
            </a:r>
          </a:p>
          <a:p>
            <a:pPr defTabSz="914353">
              <a:defRPr/>
            </a:pPr>
            <a:r>
              <a:rPr lang="en-US" altLang="en-US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AZ: Health Impact </a:t>
            </a:r>
          </a:p>
          <a:p>
            <a:pPr defTabSz="914353">
              <a:defRPr/>
            </a:pPr>
            <a:r>
              <a:rPr lang="en-US" altLang="en-US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Assessment &amp; Light Rail</a:t>
            </a:r>
          </a:p>
          <a:p>
            <a:pPr defTabSz="914353">
              <a:defRPr/>
            </a:pPr>
            <a:endParaRPr lang="en-US" altLang="en-US" sz="18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4" name="Picture 9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796" y="286173"/>
            <a:ext cx="1489822" cy="1489822"/>
          </a:xfrm>
          <a:prstGeom prst="rect">
            <a:avLst/>
          </a:prstGeom>
        </p:spPr>
      </p:pic>
      <p:cxnSp>
        <p:nvCxnSpPr>
          <p:cNvPr id="168" name="Straight Arrow Connector 106"/>
          <p:cNvCxnSpPr>
            <a:cxnSpLocks noChangeShapeType="1"/>
          </p:cNvCxnSpPr>
          <p:nvPr/>
        </p:nvCxnSpPr>
        <p:spPr bwMode="auto">
          <a:xfrm flipH="1">
            <a:off x="6011743" y="1737365"/>
            <a:ext cx="25813" cy="534130"/>
          </a:xfrm>
          <a:prstGeom prst="straightConnector1">
            <a:avLst/>
          </a:prstGeom>
          <a:ln>
            <a:headEnd/>
            <a:tailEnd type="oval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9" name="Straight Arrow Connector 121"/>
          <p:cNvCxnSpPr>
            <a:cxnSpLocks noChangeShapeType="1"/>
          </p:cNvCxnSpPr>
          <p:nvPr/>
        </p:nvCxnSpPr>
        <p:spPr bwMode="auto">
          <a:xfrm flipH="1" flipV="1">
            <a:off x="6301862" y="3668520"/>
            <a:ext cx="1605259" cy="749213"/>
          </a:xfrm>
          <a:prstGeom prst="straightConnector1">
            <a:avLst/>
          </a:prstGeom>
          <a:ln>
            <a:headEnd/>
            <a:tailEnd type="oval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0" name="Straight Arrow Connector 121"/>
          <p:cNvCxnSpPr>
            <a:cxnSpLocks noChangeShapeType="1"/>
          </p:cNvCxnSpPr>
          <p:nvPr/>
        </p:nvCxnSpPr>
        <p:spPr bwMode="auto">
          <a:xfrm flipH="1" flipV="1">
            <a:off x="7596092" y="5046585"/>
            <a:ext cx="658971" cy="744019"/>
          </a:xfrm>
          <a:prstGeom prst="straightConnector1">
            <a:avLst/>
          </a:prstGeom>
          <a:ln>
            <a:headEnd/>
            <a:tailEnd type="oval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Straight Arrow Connector 121"/>
          <p:cNvCxnSpPr>
            <a:cxnSpLocks noChangeShapeType="1"/>
          </p:cNvCxnSpPr>
          <p:nvPr/>
        </p:nvCxnSpPr>
        <p:spPr bwMode="auto">
          <a:xfrm flipV="1">
            <a:off x="5984697" y="4566530"/>
            <a:ext cx="610988" cy="1466787"/>
          </a:xfrm>
          <a:prstGeom prst="straightConnector1">
            <a:avLst/>
          </a:prstGeom>
          <a:ln>
            <a:headEnd/>
            <a:tailEnd type="oval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2" name="Straight Arrow Connector 121"/>
          <p:cNvCxnSpPr>
            <a:cxnSpLocks noChangeShapeType="1"/>
          </p:cNvCxnSpPr>
          <p:nvPr/>
        </p:nvCxnSpPr>
        <p:spPr bwMode="auto">
          <a:xfrm flipV="1">
            <a:off x="4491061" y="3565419"/>
            <a:ext cx="491200" cy="1590108"/>
          </a:xfrm>
          <a:prstGeom prst="straightConnector1">
            <a:avLst/>
          </a:prstGeom>
          <a:ln>
            <a:headEnd/>
            <a:tailEnd type="oval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Straight Arrow Connector 121"/>
          <p:cNvCxnSpPr>
            <a:cxnSpLocks noChangeShapeType="1"/>
          </p:cNvCxnSpPr>
          <p:nvPr/>
        </p:nvCxnSpPr>
        <p:spPr bwMode="auto">
          <a:xfrm flipV="1">
            <a:off x="3381145" y="4166591"/>
            <a:ext cx="923685" cy="789736"/>
          </a:xfrm>
          <a:prstGeom prst="straightConnector1">
            <a:avLst/>
          </a:prstGeom>
          <a:ln>
            <a:headEnd/>
            <a:tailEnd type="oval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7" name="Straight Arrow Connector 121"/>
          <p:cNvCxnSpPr>
            <a:cxnSpLocks noChangeShapeType="1"/>
          </p:cNvCxnSpPr>
          <p:nvPr/>
        </p:nvCxnSpPr>
        <p:spPr bwMode="auto">
          <a:xfrm>
            <a:off x="2786921" y="2779058"/>
            <a:ext cx="612113" cy="465454"/>
          </a:xfrm>
          <a:prstGeom prst="straightConnector1">
            <a:avLst/>
          </a:prstGeom>
          <a:ln>
            <a:headEnd/>
            <a:tailEnd type="oval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804199" y="6190964"/>
            <a:ext cx="2208939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584170">
              <a:defRPr/>
            </a:pPr>
            <a:r>
              <a:rPr lang="en-US" sz="1200" dirty="0">
                <a:solidFill>
                  <a:srgbClr val="000000"/>
                </a:solidFill>
                <a:latin typeface="Helvetica Light"/>
              </a:rPr>
              <a:t>Acknowledgement: E. Moore, ASTHO</a:t>
            </a:r>
          </a:p>
        </p:txBody>
      </p:sp>
    </p:spTree>
    <p:extLst>
      <p:ext uri="{BB962C8B-B14F-4D97-AF65-F5344CB8AC3E}">
        <p14:creationId xmlns:p14="http://schemas.microsoft.com/office/powerpoint/2010/main" val="35152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>
            <a:spLocks noGrp="1"/>
          </p:cNvSpPr>
          <p:nvPr>
            <p:ph type="title" idx="4294967295"/>
          </p:nvPr>
        </p:nvSpPr>
        <p:spPr>
          <a:xfrm>
            <a:off x="2193727" y="625078"/>
            <a:ext cx="7804547" cy="115193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defRPr sz="4400" spc="88">
                <a:solidFill>
                  <a:schemeClr val="accent2">
                    <a:lumOff val="-1504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Transportation as a Vehicle </a:t>
            </a:r>
          </a:p>
          <a:p>
            <a:pPr>
              <a:defRPr sz="4400" spc="88">
                <a:solidFill>
                  <a:schemeClr val="accent2">
                    <a:lumOff val="-1504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to </a:t>
            </a:r>
            <a:r>
              <a:rPr b="1" dirty="0">
                <a:solidFill>
                  <a:srgbClr val="971816"/>
                </a:solidFill>
              </a:rPr>
              <a:t>Health </a:t>
            </a:r>
            <a:r>
              <a:rPr b="1" dirty="0" smtClean="0">
                <a:solidFill>
                  <a:srgbClr val="971816"/>
                </a:solidFill>
              </a:rPr>
              <a:t>Improvement</a:t>
            </a:r>
            <a:r>
              <a:rPr lang="en-US" b="1" dirty="0">
                <a:solidFill>
                  <a:srgbClr val="971816"/>
                </a:solidFill>
              </a:rPr>
              <a:t> </a:t>
            </a:r>
            <a:r>
              <a:rPr lang="en-US" b="1" dirty="0" smtClean="0">
                <a:solidFill>
                  <a:srgbClr val="971816"/>
                </a:solidFill>
              </a:rPr>
              <a:t/>
            </a:r>
            <a:br>
              <a:rPr lang="en-US" b="1" dirty="0" smtClean="0">
                <a:solidFill>
                  <a:srgbClr val="971816"/>
                </a:solidFill>
              </a:rPr>
            </a:br>
            <a:r>
              <a:rPr lang="en-US" sz="1898" dirty="0">
                <a:solidFill>
                  <a:srgbClr val="005C5E"/>
                </a:solidFill>
              </a:rPr>
              <a:t>Gulf Coast Mississippi</a:t>
            </a:r>
            <a:endParaRPr sz="1898" b="1" dirty="0">
              <a:solidFill>
                <a:srgbClr val="971816"/>
              </a:solidFill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6096000" y="2469504"/>
            <a:ext cx="3749398" cy="35346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>
            <a:lvl1pPr algn="l">
              <a:defRPr sz="3200">
                <a:solidFill>
                  <a:schemeClr val="accent2">
                    <a:lumOff val="-15046"/>
                  </a:schemeClr>
                </a:solidFill>
              </a:defRPr>
            </a:lvl1pPr>
          </a:lstStyle>
          <a:p>
            <a:r>
              <a:rPr lang="en-US" sz="2250" dirty="0"/>
              <a:t>Coastal </a:t>
            </a:r>
            <a:r>
              <a:rPr lang="en-US" sz="2250" dirty="0"/>
              <a:t>Transit Authority </a:t>
            </a:r>
            <a:r>
              <a:rPr lang="en-US" sz="2250" dirty="0"/>
              <a:t>- </a:t>
            </a:r>
            <a:r>
              <a:rPr lang="en-US" sz="2250" dirty="0">
                <a:solidFill>
                  <a:srgbClr val="971816"/>
                </a:solidFill>
              </a:rPr>
              <a:t>Bus and </a:t>
            </a:r>
            <a:r>
              <a:rPr lang="en-US" sz="2250" dirty="0">
                <a:solidFill>
                  <a:srgbClr val="971816"/>
                </a:solidFill>
              </a:rPr>
              <a:t>trolley </a:t>
            </a:r>
            <a:r>
              <a:rPr lang="en-US" sz="2250" dirty="0"/>
              <a:t>system</a:t>
            </a:r>
          </a:p>
          <a:p>
            <a:r>
              <a:rPr lang="en-US" sz="2250" dirty="0"/>
              <a:t> </a:t>
            </a:r>
            <a:endParaRPr lang="en-US" sz="2250" dirty="0"/>
          </a:p>
          <a:p>
            <a:r>
              <a:rPr lang="en-US" sz="2250" dirty="0"/>
              <a:t>“</a:t>
            </a:r>
            <a:r>
              <a:rPr lang="en-US" sz="2250" dirty="0"/>
              <a:t>W</a:t>
            </a:r>
            <a:r>
              <a:rPr lang="en-US" sz="2250" dirty="0"/>
              <a:t>ave finder” links residents and tourists </a:t>
            </a:r>
            <a:r>
              <a:rPr lang="en-US" sz="2250" dirty="0"/>
              <a:t>to the beach </a:t>
            </a:r>
            <a:r>
              <a:rPr lang="en-US" sz="2250" dirty="0"/>
              <a:t>and shopping destinations</a:t>
            </a:r>
          </a:p>
          <a:p>
            <a:endParaRPr lang="en-US" sz="2250" dirty="0"/>
          </a:p>
          <a:p>
            <a:r>
              <a:rPr lang="en-US" sz="2250" dirty="0"/>
              <a:t>I</a:t>
            </a:r>
            <a:r>
              <a:rPr lang="en-US" sz="2250" dirty="0"/>
              <a:t>ncreased </a:t>
            </a:r>
            <a:r>
              <a:rPr lang="en-US" sz="2250" dirty="0">
                <a:solidFill>
                  <a:srgbClr val="971816"/>
                </a:solidFill>
              </a:rPr>
              <a:t>physical </a:t>
            </a:r>
            <a:r>
              <a:rPr lang="en-US" sz="2250" dirty="0">
                <a:solidFill>
                  <a:srgbClr val="971816"/>
                </a:solidFill>
              </a:rPr>
              <a:t>activity</a:t>
            </a:r>
            <a:r>
              <a:rPr lang="en-US" sz="2250" dirty="0">
                <a:solidFill>
                  <a:srgbClr val="971816"/>
                </a:solidFill>
              </a:rPr>
              <a:t> </a:t>
            </a:r>
            <a:r>
              <a:rPr lang="en-US" sz="2250" dirty="0"/>
              <a:t>and jobs for local economy through tourism</a:t>
            </a:r>
            <a:endParaRPr sz="2250" dirty="0"/>
          </a:p>
        </p:txBody>
      </p:sp>
      <p:sp>
        <p:nvSpPr>
          <p:cNvPr id="287" name="Shape 287"/>
          <p:cNvSpPr/>
          <p:nvPr/>
        </p:nvSpPr>
        <p:spPr>
          <a:xfrm>
            <a:off x="5951202" y="1777007"/>
            <a:ext cx="3233609" cy="1"/>
          </a:xfrm>
          <a:prstGeom prst="line">
            <a:avLst/>
          </a:prstGeom>
          <a:ln w="25400">
            <a:solidFill>
              <a:srgbClr val="EBEBEB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2600"/>
            </a:pPr>
            <a:endParaRPr sz="1828"/>
          </a:p>
        </p:txBody>
      </p:sp>
      <p:sp>
        <p:nvSpPr>
          <p:cNvPr id="288" name="Shape 288"/>
          <p:cNvSpPr/>
          <p:nvPr/>
        </p:nvSpPr>
        <p:spPr>
          <a:xfrm>
            <a:off x="6326250" y="6367151"/>
            <a:ext cx="3233609" cy="1"/>
          </a:xfrm>
          <a:prstGeom prst="line">
            <a:avLst/>
          </a:prstGeom>
          <a:ln w="25400">
            <a:solidFill>
              <a:srgbClr val="EBEBEB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2600"/>
            </a:pPr>
            <a:endParaRPr sz="1828"/>
          </a:p>
        </p:txBody>
      </p:sp>
      <p:pic>
        <p:nvPicPr>
          <p:cNvPr id="290" name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23309" y="1982391"/>
            <a:ext cx="184271" cy="3667869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3" t="2837" r="26894" b="1773"/>
          <a:stretch/>
        </p:blipFill>
        <p:spPr>
          <a:xfrm>
            <a:off x="2033254" y="1982391"/>
            <a:ext cx="3422436" cy="366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36199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1136</Words>
  <Application>Microsoft Office PowerPoint</Application>
  <PresentationFormat>Widescreen</PresentationFormat>
  <Paragraphs>158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Arial</vt:lpstr>
      <vt:lpstr>Arial Black</vt:lpstr>
      <vt:lpstr>Calibri</vt:lpstr>
      <vt:lpstr>Calibri Light</vt:lpstr>
      <vt:lpstr>Courier New</vt:lpstr>
      <vt:lpstr>Helvetica</vt:lpstr>
      <vt:lpstr>Helvetica Light</vt:lpstr>
      <vt:lpstr>Myriad Web Pro</vt:lpstr>
      <vt:lpstr>Open Sans</vt:lpstr>
      <vt:lpstr>Times New Roman</vt:lpstr>
      <vt:lpstr>Wingdings</vt:lpstr>
      <vt:lpstr>Wingdings 2</vt:lpstr>
      <vt:lpstr>Office Theme</vt:lpstr>
      <vt:lpstr>Prevention and Population Health Framework  The 3 Buckets of Prevention</vt:lpstr>
      <vt:lpstr>PowerPoint Presentation</vt:lpstr>
      <vt:lpstr>PowerPoint Presentation</vt:lpstr>
      <vt:lpstr>PowerPoint Presentation</vt:lpstr>
      <vt:lpstr>Public Health &amp; Health System Complementary Roles  </vt:lpstr>
      <vt:lpstr>SOUTH CAROLINA – Reducing Tobacco Use</vt:lpstr>
      <vt:lpstr>Improving health where it begins.</vt:lpstr>
      <vt:lpstr>The 3 Buckets of Prevention Prevention and Population Health Framework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Transportation as a Vehicle  to Health Improvement  Gulf Coast Mississippi</vt:lpstr>
    </vt:vector>
  </TitlesOfParts>
  <Company>Centers for Disease Control and Prevention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Nguyen, Von (CDC/OD/OADP)</dc:creator>
  <cp:lastModifiedBy>Nguyen, Von (CDC/OD/OADP)</cp:lastModifiedBy>
  <cp:revision>2</cp:revision>
  <dcterms:created xsi:type="dcterms:W3CDTF">2019-01-09T10:52:56Z</dcterms:created>
  <dcterms:modified xsi:type="dcterms:W3CDTF">2019-01-09T11:02:10Z</dcterms:modified>
</cp:coreProperties>
</file>