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5" r:id="rId3"/>
    <p:sldMasterId id="2147483697" r:id="rId4"/>
    <p:sldMasterId id="2147483709" r:id="rId5"/>
    <p:sldMasterId id="2147483721" r:id="rId6"/>
  </p:sldMasterIdLst>
  <p:sldIdLst>
    <p:sldId id="256" r:id="rId7"/>
    <p:sldId id="257" r:id="rId8"/>
    <p:sldId id="260" r:id="rId9"/>
    <p:sldId id="259" r:id="rId10"/>
    <p:sldId id="258" r:id="rId11"/>
    <p:sldId id="261" r:id="rId12"/>
    <p:sldId id="262" r:id="rId13"/>
    <p:sldId id="265" r:id="rId14"/>
    <p:sldId id="266" r:id="rId15"/>
    <p:sldId id="264" r:id="rId16"/>
    <p:sldId id="267" r:id="rId17"/>
    <p:sldId id="268" r:id="rId18"/>
    <p:sldId id="269" r:id="rId19"/>
    <p:sldId id="272" r:id="rId20"/>
    <p:sldId id="271" r:id="rId21"/>
    <p:sldId id="274" r:id="rId22"/>
    <p:sldId id="275" r:id="rId23"/>
    <p:sldId id="276" r:id="rId24"/>
    <p:sldId id="277" r:id="rId25"/>
    <p:sldId id="278" r:id="rId26"/>
    <p:sldId id="279" r:id="rId27"/>
    <p:sldId id="280" r:id="rId28"/>
    <p:sldId id="282" r:id="rId29"/>
    <p:sldId id="283" r:id="rId30"/>
    <p:sldId id="284" r:id="rId31"/>
    <p:sldId id="285" r:id="rId32"/>
    <p:sldId id="286" r:id="rId33"/>
    <p:sldId id="287" r:id="rId34"/>
    <p:sldId id="288"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dricks, Brian" initials="HB" lastIdx="2" clrIdx="0">
    <p:extLst>
      <p:ext uri="{19B8F6BF-5375-455C-9EA6-DF929625EA0E}">
        <p15:presenceInfo xmlns:p15="http://schemas.microsoft.com/office/powerpoint/2012/main" userId="S-1-5-21-865322659-4255640127-3857865232-821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AA28"/>
    <a:srgbClr val="0325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43" autoAdjust="0"/>
  </p:normalViewPr>
  <p:slideViewPr>
    <p:cSldViewPr snapToGrid="0" snapToObjects="1">
      <p:cViewPr varScale="1">
        <p:scale>
          <a:sx n="120" d="100"/>
          <a:sy n="120" d="100"/>
        </p:scale>
        <p:origin x="1349" y="77"/>
      </p:cViewPr>
      <p:guideLst>
        <p:guide orient="horz" pos="2160"/>
        <p:guide pos="2880"/>
      </p:guideLst>
    </p:cSldViewPr>
  </p:slideViewPr>
  <p:outlineViewPr>
    <p:cViewPr>
      <p:scale>
        <a:sx n="33" d="100"/>
        <a:sy n="33" d="100"/>
      </p:scale>
      <p:origin x="0" y="92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140CD98-853A-F64E-ACF0-373F4C33706F}"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07E4E-8067-AD4F-B178-1331CF3F17E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5733F0-41B8-114C-8FC4-C4F7802E4618}"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342FC-F2E7-4F4A-98F6-4CD551D72E9A}" type="slidenum">
              <a:rPr lang="en-US" smtClean="0"/>
              <a:t>‹#›</a:t>
            </a:fld>
            <a:endParaRPr lang="en-US"/>
          </a:p>
        </p:txBody>
      </p:sp>
    </p:spTree>
    <p:extLst>
      <p:ext uri="{BB962C8B-B14F-4D97-AF65-F5344CB8AC3E}">
        <p14:creationId xmlns:p14="http://schemas.microsoft.com/office/powerpoint/2010/main" val="1310482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5733F0-41B8-114C-8FC4-C4F7802E4618}"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342FC-F2E7-4F4A-98F6-4CD551D72E9A}" type="slidenum">
              <a:rPr lang="en-US" smtClean="0"/>
              <a:t>‹#›</a:t>
            </a:fld>
            <a:endParaRPr lang="en-US"/>
          </a:p>
        </p:txBody>
      </p:sp>
    </p:spTree>
    <p:extLst>
      <p:ext uri="{BB962C8B-B14F-4D97-AF65-F5344CB8AC3E}">
        <p14:creationId xmlns:p14="http://schemas.microsoft.com/office/powerpoint/2010/main" val="2025696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5733F0-41B8-114C-8FC4-C4F7802E4618}"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342FC-F2E7-4F4A-98F6-4CD551D72E9A}" type="slidenum">
              <a:rPr lang="en-US" smtClean="0"/>
              <a:t>‹#›</a:t>
            </a:fld>
            <a:endParaRPr lang="en-US"/>
          </a:p>
        </p:txBody>
      </p:sp>
    </p:spTree>
    <p:extLst>
      <p:ext uri="{BB962C8B-B14F-4D97-AF65-F5344CB8AC3E}">
        <p14:creationId xmlns:p14="http://schemas.microsoft.com/office/powerpoint/2010/main" val="1829576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5733F0-41B8-114C-8FC4-C4F7802E4618}"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342FC-F2E7-4F4A-98F6-4CD551D72E9A}" type="slidenum">
              <a:rPr lang="en-US" smtClean="0"/>
              <a:t>‹#›</a:t>
            </a:fld>
            <a:endParaRPr lang="en-US"/>
          </a:p>
        </p:txBody>
      </p:sp>
    </p:spTree>
    <p:extLst>
      <p:ext uri="{BB962C8B-B14F-4D97-AF65-F5344CB8AC3E}">
        <p14:creationId xmlns:p14="http://schemas.microsoft.com/office/powerpoint/2010/main" val="201336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5733F0-41B8-114C-8FC4-C4F7802E4618}"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342FC-F2E7-4F4A-98F6-4CD551D72E9A}" type="slidenum">
              <a:rPr lang="en-US" smtClean="0"/>
              <a:t>‹#›</a:t>
            </a:fld>
            <a:endParaRPr lang="en-US"/>
          </a:p>
        </p:txBody>
      </p:sp>
    </p:spTree>
    <p:extLst>
      <p:ext uri="{BB962C8B-B14F-4D97-AF65-F5344CB8AC3E}">
        <p14:creationId xmlns:p14="http://schemas.microsoft.com/office/powerpoint/2010/main" val="728474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5733F0-41B8-114C-8FC4-C4F7802E4618}"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342FC-F2E7-4F4A-98F6-4CD551D72E9A}" type="slidenum">
              <a:rPr lang="en-US" smtClean="0"/>
              <a:t>‹#›</a:t>
            </a:fld>
            <a:endParaRPr lang="en-US"/>
          </a:p>
        </p:txBody>
      </p:sp>
    </p:spTree>
    <p:extLst>
      <p:ext uri="{BB962C8B-B14F-4D97-AF65-F5344CB8AC3E}">
        <p14:creationId xmlns:p14="http://schemas.microsoft.com/office/powerpoint/2010/main" val="1798003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D7BFAF-05B7-654D-A6E5-E10CC37601C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1350215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D7BFAF-05B7-654D-A6E5-E10CC37601C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605101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D7BFAF-05B7-654D-A6E5-E10CC37601C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160231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D7BFAF-05B7-654D-A6E5-E10CC37601CB}"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621002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D7BFAF-05B7-654D-A6E5-E10CC37601CB}"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410341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D7BFAF-05B7-654D-A6E5-E10CC37601CB}"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1042709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D7BFAF-05B7-654D-A6E5-E10CC37601CB}" type="datetimeFigureOut">
              <a:rPr lang="en-US" smtClean="0"/>
              <a:t>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1348275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D7BFAF-05B7-654D-A6E5-E10CC37601CB}"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224364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D7BFAF-05B7-654D-A6E5-E10CC37601CB}"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2059308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D7BFAF-05B7-654D-A6E5-E10CC37601C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1959588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D7BFAF-05B7-654D-A6E5-E10CC37601CB}"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444C5-9128-D04D-B1DB-628490163BD0}" type="slidenum">
              <a:rPr lang="en-US" smtClean="0"/>
              <a:t>‹#›</a:t>
            </a:fld>
            <a:endParaRPr lang="en-US"/>
          </a:p>
        </p:txBody>
      </p:sp>
    </p:spTree>
    <p:extLst>
      <p:ext uri="{BB962C8B-B14F-4D97-AF65-F5344CB8AC3E}">
        <p14:creationId xmlns:p14="http://schemas.microsoft.com/office/powerpoint/2010/main" val="996641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4E57BD-0956-9043-81F2-C626F2A753F8}"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7325767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E57BD-0956-9043-81F2-C626F2A753F8}"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686717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E57BD-0956-9043-81F2-C626F2A753F8}"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885251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4E57BD-0956-9043-81F2-C626F2A753F8}"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456400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4E57BD-0956-9043-81F2-C626F2A753F8}"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7107127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4E57BD-0956-9043-81F2-C626F2A753F8}"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6450101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E57BD-0956-9043-81F2-C626F2A753F8}" type="datetimeFigureOut">
              <a:rPr lang="en-US" smtClean="0"/>
              <a:t>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886452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E57BD-0956-9043-81F2-C626F2A753F8}"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8740806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E57BD-0956-9043-81F2-C626F2A753F8}"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8854399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E57BD-0956-9043-81F2-C626F2A753F8}"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319905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E57BD-0956-9043-81F2-C626F2A753F8}"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DD54-61A3-2D4E-8072-907331392313}" type="slidenum">
              <a:rPr lang="en-US" smtClean="0"/>
              <a:t>‹#›</a:t>
            </a:fld>
            <a:endParaRPr lang="en-US"/>
          </a:p>
        </p:txBody>
      </p:sp>
    </p:spTree>
    <p:extLst>
      <p:ext uri="{BB962C8B-B14F-4D97-AF65-F5344CB8AC3E}">
        <p14:creationId xmlns:p14="http://schemas.microsoft.com/office/powerpoint/2010/main" val="1506086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2A3C92-7C7B-3440-99B9-56651DDE07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800016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A3C92-7C7B-3440-99B9-56651DDE07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478638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A3C92-7C7B-3440-99B9-56651DDE07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43513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2A3C92-7C7B-3440-99B9-56651DDE0722}"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1192164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2A3C92-7C7B-3440-99B9-56651DDE0722}"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68951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2A3C92-7C7B-3440-99B9-56651DDE0722}"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1379754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A3C92-7C7B-3440-99B9-56651DDE0722}" type="datetimeFigureOut">
              <a:rPr lang="en-US" smtClean="0"/>
              <a:t>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10086713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A3C92-7C7B-3440-99B9-56651DDE0722}"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5031506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A3C92-7C7B-3440-99B9-56651DDE0722}"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18106798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A3C92-7C7B-3440-99B9-56651DDE07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1055445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2A3C92-7C7B-3440-99B9-56651DDE0722}"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C48622-0DFA-4946-8744-C7E896E48461}" type="slidenum">
              <a:rPr lang="en-US" smtClean="0"/>
              <a:t>‹#›</a:t>
            </a:fld>
            <a:endParaRPr lang="en-US"/>
          </a:p>
        </p:txBody>
      </p:sp>
    </p:spTree>
    <p:extLst>
      <p:ext uri="{BB962C8B-B14F-4D97-AF65-F5344CB8AC3E}">
        <p14:creationId xmlns:p14="http://schemas.microsoft.com/office/powerpoint/2010/main" val="656081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5DC08C-3FB1-EB48-B9C8-1270F1263D9C}"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9504131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5DC08C-3FB1-EB48-B9C8-1270F1263D9C}"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4032729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5DC08C-3FB1-EB48-B9C8-1270F1263D9C}"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1435466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5DC08C-3FB1-EB48-B9C8-1270F1263D9C}"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758213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5DC08C-3FB1-EB48-B9C8-1270F1263D9C}" type="datetimeFigureOut">
              <a:rPr lang="en-US" smtClean="0"/>
              <a:t>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9124209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5DC08C-3FB1-EB48-B9C8-1270F1263D9C}" type="datetimeFigureOut">
              <a:rPr lang="en-US" smtClean="0"/>
              <a:t>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20249947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5DC08C-3FB1-EB48-B9C8-1270F1263D9C}" type="datetimeFigureOut">
              <a:rPr lang="en-US" smtClean="0"/>
              <a:t>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7665978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5DC08C-3FB1-EB48-B9C8-1270F1263D9C}"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4560699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5DC08C-3FB1-EB48-B9C8-1270F1263D9C}" type="datetimeFigureOut">
              <a:rPr lang="en-US" smtClean="0"/>
              <a:t>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5917441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5DC08C-3FB1-EB48-B9C8-1270F1263D9C}"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12408106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5DC08C-3FB1-EB48-B9C8-1270F1263D9C}"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B503EE-8757-E64D-8927-298EF916A249}" type="slidenum">
              <a:rPr lang="en-US" smtClean="0"/>
              <a:t>‹#›</a:t>
            </a:fld>
            <a:endParaRPr lang="en-US"/>
          </a:p>
        </p:txBody>
      </p:sp>
    </p:spTree>
    <p:extLst>
      <p:ext uri="{BB962C8B-B14F-4D97-AF65-F5344CB8AC3E}">
        <p14:creationId xmlns:p14="http://schemas.microsoft.com/office/powerpoint/2010/main" val="909153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3.jp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4.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5.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6.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40CD98-853A-F64E-ACF0-373F4C33706F}" type="datetimeFigureOut">
              <a:rPr lang="en-US" smtClean="0"/>
              <a:t>1/20/2020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E07E4E-8067-AD4F-B178-1331CF3F17ED}" type="slidenum">
              <a:rPr lang="en-US" smtClean="0"/>
              <a:t>‹#›</a:t>
            </a:fld>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77163045"/>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733F0-41B8-114C-8FC4-C4F7802E4618}" type="datetimeFigureOut">
              <a:rPr lang="en-US" smtClean="0"/>
              <a:t>1/20/2020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342FC-F2E7-4F4A-98F6-4CD551D72E9A}" type="slidenum">
              <a:rPr lang="en-US" smtClean="0"/>
              <a:t>‹#›</a:t>
            </a:fld>
            <a:endParaRPr lang="en-US"/>
          </a:p>
        </p:txBody>
      </p:sp>
      <p:pic>
        <p:nvPicPr>
          <p:cNvPr id="7" name="Pictur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086948"/>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7" r:id="rId3"/>
    <p:sldLayoutId id="2147483678" r:id="rId4"/>
    <p:sldLayoutId id="2147483680" r:id="rId5"/>
    <p:sldLayoutId id="214748368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7BFAF-05B7-654D-A6E5-E10CC37601CB}" type="datetimeFigureOut">
              <a:rPr lang="en-US" smtClean="0"/>
              <a:t>1/20/2020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444C5-9128-D04D-B1DB-628490163BD0}"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1024281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E57BD-0956-9043-81F2-C626F2A753F8}" type="datetimeFigureOut">
              <a:rPr lang="en-US" smtClean="0"/>
              <a:t>1/20/2020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CDD54-61A3-2D4E-8072-907331392313}"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81851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A3C92-7C7B-3440-99B9-56651DDE0722}" type="datetimeFigureOut">
              <a:rPr lang="en-US" smtClean="0"/>
              <a:t>1/20/2020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C48622-0DFA-4946-8744-C7E896E48461}"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972207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DC08C-3FB1-EB48-B9C8-1270F1263D9C}" type="datetimeFigureOut">
              <a:rPr lang="en-US" smtClean="0"/>
              <a:t>1/20/2020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B503EE-8757-E64D-8927-298EF916A249}"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731824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016/j.vs.2019.06.215" TargetMode="External"/><Relationship Id="rId2" Type="http://schemas.openxmlformats.org/officeDocument/2006/relationships/hyperlink" Target="https://doi.org/10.1016/j.annepidem.2019.07.001" TargetMode="External"/><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csels/dsepd/ss1978/Lesson1/Section8.html#ALT116" TargetMode="External"/><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dx.doi.org/10.5888/pcd16.180674" TargetMode="External"/><Relationship Id="rId2" Type="http://schemas.openxmlformats.org/officeDocument/2006/relationships/hyperlink" Target="https://www.cdc.gov/pcd/issues/2019/18_0674e.htm" TargetMode="Externa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health.data.ny.gov/Health/Creating-Healthy-Places-Child-Focused-Intervention/qshu-47dt" TargetMode="External"/><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hyperlink" Target="https://doc.arcgis.com/en/operations-dashboard/help/what-is-a-dashboard.htm"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doc.arcgis.com/en/operations-dashboard/help/what-is-a-dashboard.htm" TargetMode="External"/><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hyperlink" Target="https://doc.arcgis.com/en/operations-dashboard/help/what-is-a-dashboard.htm"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hyperlink" Target="https://dhhr.wv.gov/office-of-drug-control-policy/datadashboard/Pages/Emergency-Medical-Services-Dashboard-Related-to-Suspected-Overdoses.aspx" TargetMode="Externa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hyperlink" Target="https://arcg.is/1Gui1j" TargetMode="External"/><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hyperlink" Target="https://www.esri.com/arcgis-blog/products/ops-dashboard/decision-support/configure-your-first-dashboard/"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hyperlink" Target="http://www.arcgis.com/apps/opsdashboard/index.html#/1b1a8d3125d64aa5bf84004cb5a15ef4" TargetMode="External"/><Relationship Id="rId2" Type="http://schemas.openxmlformats.org/officeDocument/2006/relationships/image" Target="../media/image27.png"/><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hyperlink" Target="mailto:bmhendricks@hsc.wvu.edu"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solidFill>
            <a:srgbClr val="E7AA28"/>
          </a:solidFill>
        </p:spPr>
      </p:pic>
      <p:sp>
        <p:nvSpPr>
          <p:cNvPr id="5" name="TextBox 4"/>
          <p:cNvSpPr txBox="1"/>
          <p:nvPr/>
        </p:nvSpPr>
        <p:spPr>
          <a:xfrm>
            <a:off x="685800" y="2314320"/>
            <a:ext cx="7969250" cy="1077218"/>
          </a:xfrm>
          <a:prstGeom prst="rect">
            <a:avLst/>
          </a:prstGeom>
          <a:noFill/>
        </p:spPr>
        <p:txBody>
          <a:bodyPr wrap="square" rtlCol="0">
            <a:spAutoFit/>
          </a:bodyPr>
          <a:lstStyle/>
          <a:p>
            <a:r>
              <a:rPr lang="en-US" sz="3200" dirty="0" smtClean="0">
                <a:solidFill>
                  <a:schemeClr val="bg1"/>
                </a:solidFill>
                <a:latin typeface="Arial" panose="020B0604020202020204" pitchFamily="34" charset="0"/>
                <a:cs typeface="Arial" panose="020B0604020202020204" pitchFamily="34" charset="0"/>
              </a:rPr>
              <a:t>Inspiring Data to Action: Using Online GIS Tools to Mobilize Public Health Response</a:t>
            </a:r>
          </a:p>
        </p:txBody>
      </p:sp>
      <p:sp>
        <p:nvSpPr>
          <p:cNvPr id="6" name="TextBox 5"/>
          <p:cNvSpPr txBox="1"/>
          <p:nvPr/>
        </p:nvSpPr>
        <p:spPr>
          <a:xfrm>
            <a:off x="209550" y="4632326"/>
            <a:ext cx="8934450" cy="1477328"/>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Presenter: Brian Hendricks</a:t>
            </a:r>
            <a:r>
              <a:rPr lang="en-US" baseline="30000" dirty="0">
                <a:solidFill>
                  <a:schemeClr val="bg1"/>
                </a:solidFill>
                <a:latin typeface="Arial" panose="020B0604020202020204" pitchFamily="34" charset="0"/>
                <a:cs typeface="Arial" panose="020B0604020202020204" pitchFamily="34" charset="0"/>
              </a:rPr>
              <a:t>1</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Contributors: Tim Dotson </a:t>
            </a:r>
            <a:r>
              <a:rPr lang="en-US" baseline="30000" dirty="0" smtClean="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Jing </a:t>
            </a:r>
            <a:r>
              <a:rPr lang="en-US" dirty="0" smtClean="0">
                <a:solidFill>
                  <a:schemeClr val="bg1"/>
                </a:solidFill>
                <a:latin typeface="Arial" panose="020B0604020202020204" pitchFamily="34" charset="0"/>
                <a:cs typeface="Arial" panose="020B0604020202020204" pitchFamily="34" charset="0"/>
              </a:rPr>
              <a:t>Wu</a:t>
            </a:r>
            <a:r>
              <a:rPr lang="en-US" baseline="30000" dirty="0" smtClean="0">
                <a:solidFill>
                  <a:schemeClr val="bg1"/>
                </a:solidFill>
                <a:latin typeface="Arial" panose="020B0604020202020204" pitchFamily="34" charset="0"/>
                <a:cs typeface="Arial" panose="020B0604020202020204" pitchFamily="34" charset="0"/>
              </a:rPr>
              <a:t>3</a:t>
            </a:r>
            <a:r>
              <a:rPr lang="en-US" baseline="30000"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Jhonatan</a:t>
            </a:r>
            <a:r>
              <a:rPr lang="en-US" dirty="0">
                <a:solidFill>
                  <a:schemeClr val="bg1"/>
                </a:solidFill>
                <a:latin typeface="Arial" panose="020B0604020202020204" pitchFamily="34" charset="0"/>
                <a:cs typeface="Arial" panose="020B0604020202020204" pitchFamily="34" charset="0"/>
              </a:rPr>
              <a:t> </a:t>
            </a:r>
            <a:r>
              <a:rPr lang="en-US" dirty="0" smtClean="0">
                <a:solidFill>
                  <a:schemeClr val="bg1"/>
                </a:solidFill>
                <a:latin typeface="Arial" panose="020B0604020202020204" pitchFamily="34" charset="0"/>
                <a:cs typeface="Arial" panose="020B0604020202020204" pitchFamily="34" charset="0"/>
              </a:rPr>
              <a:t>Garridolecca</a:t>
            </a:r>
            <a:r>
              <a:rPr lang="en-US" baseline="30000" dirty="0" smtClean="0">
                <a:solidFill>
                  <a:schemeClr val="bg1"/>
                </a:solidFill>
                <a:latin typeface="Arial" panose="020B0604020202020204" pitchFamily="34" charset="0"/>
                <a:cs typeface="Arial" panose="020B0604020202020204" pitchFamily="34" charset="0"/>
              </a:rPr>
              <a:t>3</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Affiliations:</a:t>
            </a:r>
            <a:r>
              <a:rPr lang="en-US" baseline="30000" dirty="0">
                <a:solidFill>
                  <a:schemeClr val="bg1"/>
                </a:solidFill>
                <a:latin typeface="Arial" panose="020B0604020202020204" pitchFamily="34" charset="0"/>
                <a:cs typeface="Arial" panose="020B0604020202020204" pitchFamily="34" charset="0"/>
              </a:rPr>
              <a:t> 1 </a:t>
            </a:r>
            <a:r>
              <a:rPr lang="en-US" dirty="0">
                <a:solidFill>
                  <a:schemeClr val="bg1"/>
                </a:solidFill>
                <a:latin typeface="Arial" panose="020B0604020202020204" pitchFamily="34" charset="0"/>
                <a:cs typeface="Arial" panose="020B0604020202020204" pitchFamily="34" charset="0"/>
              </a:rPr>
              <a:t>West Virginia University, </a:t>
            </a:r>
            <a:r>
              <a:rPr lang="en-US" baseline="30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West Virginia Board of Pharmacy, </a:t>
            </a:r>
            <a:r>
              <a:rPr lang="en-US" dirty="0" smtClean="0">
                <a:solidFill>
                  <a:schemeClr val="bg1"/>
                </a:solidFill>
                <a:latin typeface="Arial" panose="020B0604020202020204" pitchFamily="34" charset="0"/>
                <a:cs typeface="Arial" panose="020B0604020202020204" pitchFamily="34" charset="0"/>
              </a:rPr>
              <a:t>and</a:t>
            </a:r>
          </a:p>
          <a:p>
            <a:r>
              <a:rPr lang="en-US" baseline="30000" dirty="0" smtClean="0">
                <a:solidFill>
                  <a:schemeClr val="bg1"/>
                </a:solidFill>
                <a:latin typeface="Arial" panose="020B0604020202020204" pitchFamily="34" charset="0"/>
                <a:cs typeface="Arial" panose="020B0604020202020204" pitchFamily="34" charset="0"/>
              </a:rPr>
              <a:t>3 </a:t>
            </a:r>
            <a:r>
              <a:rPr lang="en-US" dirty="0">
                <a:solidFill>
                  <a:schemeClr val="bg1"/>
                </a:solidFill>
                <a:latin typeface="Arial" panose="020B0604020202020204" pitchFamily="34" charset="0"/>
                <a:cs typeface="Arial" panose="020B0604020202020204" pitchFamily="34" charset="0"/>
              </a:rPr>
              <a:t>ESRI Health and Human Services</a:t>
            </a:r>
          </a:p>
          <a:p>
            <a:endParaRPr lang="en-US"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314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Presenter Background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41300" y="1984375"/>
            <a:ext cx="8439150" cy="3565525"/>
          </a:xfrm>
        </p:spPr>
        <p:txBody>
          <a:bodyPr>
            <a:normAutofit fontScale="47500" lnSpcReduction="20000"/>
          </a:bodyPr>
          <a:lstStyle/>
          <a:p>
            <a:pPr marL="0" indent="0">
              <a:buNone/>
            </a:pPr>
            <a:r>
              <a:rPr lang="en-US" sz="3600" b="1" u="sng" dirty="0" smtClean="0">
                <a:latin typeface="Arial" panose="020B0604020202020204" pitchFamily="34" charset="0"/>
                <a:cs typeface="Arial" panose="020B0604020202020204" pitchFamily="34" charset="0"/>
              </a:rPr>
              <a:t>Current Employment</a:t>
            </a:r>
          </a:p>
          <a:p>
            <a:pPr marL="0" indent="0">
              <a:buNone/>
            </a:pPr>
            <a:r>
              <a:rPr lang="en-US" sz="3400" dirty="0" smtClean="0">
                <a:latin typeface="Arial" panose="020B0604020202020204" pitchFamily="34" charset="0"/>
                <a:cs typeface="Arial" panose="020B0604020202020204" pitchFamily="34" charset="0"/>
              </a:rPr>
              <a:t>Research Assistant Professor – West Virginia University</a:t>
            </a:r>
          </a:p>
          <a:p>
            <a:pPr marL="0" indent="0">
              <a:buNone/>
            </a:pPr>
            <a:r>
              <a:rPr lang="en-US" sz="3600" b="1" u="sng" dirty="0" smtClean="0">
                <a:latin typeface="Arial" panose="020B0604020202020204" pitchFamily="34" charset="0"/>
                <a:cs typeface="Arial" panose="020B0604020202020204" pitchFamily="34" charset="0"/>
              </a:rPr>
              <a:t>Research Published in 2019</a:t>
            </a:r>
          </a:p>
          <a:p>
            <a:pPr marL="0" indent="0">
              <a:buNone/>
            </a:pPr>
            <a:r>
              <a:rPr lang="en-US" sz="3400" dirty="0" err="1">
                <a:latin typeface="Arial" panose="020B0604020202020204" pitchFamily="34" charset="0"/>
                <a:cs typeface="Arial" panose="020B0604020202020204" pitchFamily="34" charset="0"/>
              </a:rPr>
              <a:t>Pesarsick</a:t>
            </a:r>
            <a:r>
              <a:rPr lang="en-US" sz="3400" dirty="0">
                <a:latin typeface="Arial" panose="020B0604020202020204" pitchFamily="34" charset="0"/>
                <a:cs typeface="Arial" panose="020B0604020202020204" pitchFamily="34" charset="0"/>
              </a:rPr>
              <a:t> J.*, </a:t>
            </a:r>
            <a:r>
              <a:rPr lang="en-US" sz="3400" dirty="0" err="1">
                <a:latin typeface="Arial" panose="020B0604020202020204" pitchFamily="34" charset="0"/>
                <a:cs typeface="Arial" panose="020B0604020202020204" pitchFamily="34" charset="0"/>
              </a:rPr>
              <a:t>Gwilliam</a:t>
            </a:r>
            <a:r>
              <a:rPr lang="en-US" sz="3400" dirty="0">
                <a:latin typeface="Arial" panose="020B0604020202020204" pitchFamily="34" charset="0"/>
                <a:cs typeface="Arial" panose="020B0604020202020204" pitchFamily="34" charset="0"/>
              </a:rPr>
              <a:t> M., </a:t>
            </a:r>
            <a:r>
              <a:rPr lang="en-US" sz="3400" dirty="0" err="1">
                <a:latin typeface="Arial" panose="020B0604020202020204" pitchFamily="34" charset="0"/>
                <a:cs typeface="Arial" panose="020B0604020202020204" pitchFamily="34" charset="0"/>
              </a:rPr>
              <a:t>Adeniran</a:t>
            </a:r>
            <a:r>
              <a:rPr lang="en-US" sz="3400" dirty="0">
                <a:latin typeface="Arial" panose="020B0604020202020204" pitchFamily="34" charset="0"/>
                <a:cs typeface="Arial" panose="020B0604020202020204" pitchFamily="34" charset="0"/>
              </a:rPr>
              <a:t> O., </a:t>
            </a:r>
            <a:r>
              <a:rPr lang="en-US" sz="3400" dirty="0" err="1">
                <a:latin typeface="Arial" panose="020B0604020202020204" pitchFamily="34" charset="0"/>
                <a:cs typeface="Arial" panose="020B0604020202020204" pitchFamily="34" charset="0"/>
              </a:rPr>
              <a:t>Rudisill</a:t>
            </a:r>
            <a:r>
              <a:rPr lang="en-US" sz="3400" dirty="0">
                <a:latin typeface="Arial" panose="020B0604020202020204" pitchFamily="34" charset="0"/>
                <a:cs typeface="Arial" panose="020B0604020202020204" pitchFamily="34" charset="0"/>
              </a:rPr>
              <a:t> TM., Smith GS., </a:t>
            </a:r>
            <a:r>
              <a:rPr lang="en-US" sz="3400" b="1" dirty="0">
                <a:latin typeface="Arial" panose="020B0604020202020204" pitchFamily="34" charset="0"/>
                <a:cs typeface="Arial" panose="020B0604020202020204" pitchFamily="34" charset="0"/>
              </a:rPr>
              <a:t>Hendricks B.</a:t>
            </a:r>
            <a:r>
              <a:rPr lang="en-US" sz="3400" dirty="0">
                <a:latin typeface="Arial" panose="020B0604020202020204" pitchFamily="34" charset="0"/>
                <a:cs typeface="Arial" panose="020B0604020202020204" pitchFamily="34" charset="0"/>
              </a:rPr>
              <a:t> Identifying high-risk areas for nonfatal opioid overdose: a spatial case-control study using EMS run data. </a:t>
            </a:r>
            <a:r>
              <a:rPr lang="en-US" sz="3400" i="1" dirty="0">
                <a:latin typeface="Arial" panose="020B0604020202020204" pitchFamily="34" charset="0"/>
                <a:cs typeface="Arial" panose="020B0604020202020204" pitchFamily="34" charset="0"/>
              </a:rPr>
              <a:t>Annals of Epidemiology </a:t>
            </a:r>
            <a:r>
              <a:rPr lang="en-US" sz="3400" dirty="0">
                <a:latin typeface="Arial" panose="020B0604020202020204" pitchFamily="34" charset="0"/>
                <a:cs typeface="Arial" panose="020B0604020202020204" pitchFamily="34" charset="0"/>
              </a:rPr>
              <a:t>(2019) 36 pgs. 20-25 </a:t>
            </a:r>
            <a:r>
              <a:rPr lang="en-US" sz="3400" u="sng" dirty="0">
                <a:latin typeface="Arial" panose="020B0604020202020204" pitchFamily="34" charset="0"/>
                <a:cs typeface="Arial" panose="020B0604020202020204" pitchFamily="34" charset="0"/>
                <a:hlinkClick r:id="rId2"/>
              </a:rPr>
              <a:t>https://doi.org/10.1016/j.annepidem.2019.07.001</a:t>
            </a:r>
            <a:r>
              <a:rPr lang="en-US" sz="3400" dirty="0" smtClean="0">
                <a:latin typeface="Arial" panose="020B0604020202020204" pitchFamily="34" charset="0"/>
                <a:cs typeface="Arial" panose="020B0604020202020204" pitchFamily="34" charset="0"/>
              </a:rPr>
              <a:t>.</a:t>
            </a:r>
            <a:endParaRPr lang="en-US" sz="3400" dirty="0">
              <a:latin typeface="Arial" panose="020B0604020202020204" pitchFamily="34" charset="0"/>
              <a:cs typeface="Arial" panose="020B0604020202020204" pitchFamily="34" charset="0"/>
            </a:endParaRPr>
          </a:p>
          <a:p>
            <a:pPr marL="0" indent="0">
              <a:buNone/>
            </a:pPr>
            <a:r>
              <a:rPr lang="en-US" sz="3400" dirty="0" err="1">
                <a:latin typeface="Arial" panose="020B0604020202020204" pitchFamily="34" charset="0"/>
                <a:cs typeface="Arial" panose="020B0604020202020204" pitchFamily="34" charset="0"/>
              </a:rPr>
              <a:t>Minc</a:t>
            </a:r>
            <a:r>
              <a:rPr lang="en-US" sz="3400" dirty="0">
                <a:latin typeface="Arial" panose="020B0604020202020204" pitchFamily="34" charset="0"/>
                <a:cs typeface="Arial" panose="020B0604020202020204" pitchFamily="34" charset="0"/>
              </a:rPr>
              <a:t> SD., </a:t>
            </a:r>
            <a:r>
              <a:rPr lang="en-US" sz="3400" b="1" dirty="0">
                <a:latin typeface="Arial" panose="020B0604020202020204" pitchFamily="34" charset="0"/>
                <a:cs typeface="Arial" panose="020B0604020202020204" pitchFamily="34" charset="0"/>
              </a:rPr>
              <a:t>Hendricks B.</a:t>
            </a:r>
            <a:r>
              <a:rPr lang="en-US" sz="3400" dirty="0">
                <a:latin typeface="Arial" panose="020B0604020202020204" pitchFamily="34" charset="0"/>
                <a:cs typeface="Arial" panose="020B0604020202020204" pitchFamily="34" charset="0"/>
              </a:rPr>
              <a:t>, Ren Y., </a:t>
            </a:r>
            <a:r>
              <a:rPr lang="en-US" sz="3400" dirty="0" err="1">
                <a:latin typeface="Arial" panose="020B0604020202020204" pitchFamily="34" charset="0"/>
                <a:cs typeface="Arial" panose="020B0604020202020204" pitchFamily="34" charset="0"/>
              </a:rPr>
              <a:t>Marone</a:t>
            </a:r>
            <a:r>
              <a:rPr lang="en-US" sz="3400" dirty="0">
                <a:latin typeface="Arial" panose="020B0604020202020204" pitchFamily="34" charset="0"/>
                <a:cs typeface="Arial" panose="020B0604020202020204" pitchFamily="34" charset="0"/>
              </a:rPr>
              <a:t> L., Smith GS. Geographic variation in amputation rates among patients with diabetes and/or peripheral arterial disease in the rural state of West Virginia identifies areas for improved care. </a:t>
            </a:r>
            <a:r>
              <a:rPr lang="en-US" sz="3400" i="1" dirty="0">
                <a:latin typeface="Arial" panose="020B0604020202020204" pitchFamily="34" charset="0"/>
                <a:cs typeface="Arial" panose="020B0604020202020204" pitchFamily="34" charset="0"/>
              </a:rPr>
              <a:t>Journal of Vascular Surgery </a:t>
            </a:r>
            <a:r>
              <a:rPr lang="en-US" sz="3400" dirty="0">
                <a:latin typeface="Arial" panose="020B0604020202020204" pitchFamily="34" charset="0"/>
                <a:cs typeface="Arial" panose="020B0604020202020204" pitchFamily="34" charset="0"/>
              </a:rPr>
              <a:t>(2019) </a:t>
            </a:r>
            <a:r>
              <a:rPr lang="en-US" sz="3400" u="sng" dirty="0">
                <a:latin typeface="Arial" panose="020B0604020202020204" pitchFamily="34" charset="0"/>
                <a:cs typeface="Arial" panose="020B0604020202020204" pitchFamily="34" charset="0"/>
                <a:hlinkClick r:id="rId3"/>
              </a:rPr>
              <a:t>https://doi.org/10.1016/j.vs.2019.06.215</a:t>
            </a:r>
            <a:r>
              <a:rPr lang="en-US" sz="3400" dirty="0">
                <a:latin typeface="Arial" panose="020B0604020202020204" pitchFamily="34" charset="0"/>
                <a:cs typeface="Arial" panose="020B0604020202020204" pitchFamily="34" charset="0"/>
              </a:rPr>
              <a:t>.</a:t>
            </a:r>
          </a:p>
          <a:p>
            <a:pPr marL="0" indent="0">
              <a:buNone/>
            </a:pPr>
            <a:r>
              <a:rPr lang="en-US" sz="3400" dirty="0" err="1">
                <a:latin typeface="Arial" panose="020B0604020202020204" pitchFamily="34" charset="0"/>
                <a:cs typeface="Arial" panose="020B0604020202020204" pitchFamily="34" charset="0"/>
              </a:rPr>
              <a:t>Rudisill</a:t>
            </a:r>
            <a:r>
              <a:rPr lang="en-US" sz="3400" dirty="0">
                <a:latin typeface="Arial" panose="020B0604020202020204" pitchFamily="34" charset="0"/>
                <a:cs typeface="Arial" panose="020B0604020202020204" pitchFamily="34" charset="0"/>
              </a:rPr>
              <a:t> T.M., Menon S., </a:t>
            </a:r>
            <a:r>
              <a:rPr lang="en-US" sz="3400" b="1" dirty="0">
                <a:latin typeface="Arial" panose="020B0604020202020204" pitchFamily="34" charset="0"/>
                <a:cs typeface="Arial" panose="020B0604020202020204" pitchFamily="34" charset="0"/>
              </a:rPr>
              <a:t>Hendricks B.,</a:t>
            </a:r>
            <a:r>
              <a:rPr lang="en-US" sz="3400" dirty="0">
                <a:latin typeface="Arial" panose="020B0604020202020204" pitchFamily="34" charset="0"/>
                <a:cs typeface="Arial" panose="020B0604020202020204" pitchFamily="34" charset="0"/>
              </a:rPr>
              <a:t> Zhu M., Smith G.S. “Differences between occupational and non-occupational-related motor vehicle collisions in West Virginia: a cross-sectional and spatial analysis”. </a:t>
            </a:r>
            <a:r>
              <a:rPr lang="en-US" sz="3400" i="1" dirty="0" err="1">
                <a:latin typeface="Arial" panose="020B0604020202020204" pitchFamily="34" charset="0"/>
                <a:cs typeface="Arial" panose="020B0604020202020204" pitchFamily="34" charset="0"/>
              </a:rPr>
              <a:t>PlosOne</a:t>
            </a:r>
            <a:r>
              <a:rPr lang="en-US" sz="3400" dirty="0">
                <a:latin typeface="Arial" panose="020B0604020202020204" pitchFamily="34" charset="0"/>
                <a:cs typeface="Arial" panose="020B0604020202020204" pitchFamily="34" charset="0"/>
              </a:rPr>
              <a:t> (2019) 14(12):  e0227388. </a:t>
            </a:r>
            <a:r>
              <a:rPr lang="en-US" sz="3400" dirty="0" err="1">
                <a:latin typeface="Arial" panose="020B0604020202020204" pitchFamily="34" charset="0"/>
                <a:cs typeface="Arial" panose="020B0604020202020204" pitchFamily="34" charset="0"/>
              </a:rPr>
              <a:t>doi</a:t>
            </a:r>
            <a:r>
              <a:rPr lang="en-US" sz="3400" dirty="0">
                <a:latin typeface="Arial" panose="020B0604020202020204" pitchFamily="34" charset="0"/>
                <a:cs typeface="Arial" panose="020B0604020202020204" pitchFamily="34" charset="0"/>
              </a:rPr>
              <a:t>: 10.1371/journal.pone.0227388</a:t>
            </a:r>
            <a:r>
              <a:rPr lang="en-US" sz="3400" dirty="0" smtClean="0">
                <a:latin typeface="Arial" panose="020B0604020202020204" pitchFamily="34" charset="0"/>
                <a:cs typeface="Arial" panose="020B0604020202020204" pitchFamily="34" charset="0"/>
              </a:rPr>
              <a:t>.</a:t>
            </a:r>
            <a:endParaRPr lang="en-US" sz="3400" dirty="0">
              <a:latin typeface="Arial" panose="020B0604020202020204" pitchFamily="34" charset="0"/>
              <a:cs typeface="Arial" panose="020B0604020202020204" pitchFamily="34" charset="0"/>
            </a:endParaRPr>
          </a:p>
        </p:txBody>
      </p:sp>
      <p:pic>
        <p:nvPicPr>
          <p:cNvPr id="4" name="Picture 3" descr="Hendricks"/>
          <p:cNvPicPr/>
          <p:nvPr/>
        </p:nvPicPr>
        <p:blipFill>
          <a:blip r:embed="rId4">
            <a:extLst>
              <a:ext uri="{28A0092B-C50C-407E-A947-70E740481C1C}">
                <a14:useLocalDpi xmlns:a14="http://schemas.microsoft.com/office/drawing/2010/main" val="0"/>
              </a:ext>
            </a:extLst>
          </a:blip>
          <a:srcRect/>
          <a:stretch>
            <a:fillRect/>
          </a:stretch>
        </p:blipFill>
        <p:spPr bwMode="auto">
          <a:xfrm>
            <a:off x="7162800" y="49530"/>
            <a:ext cx="1905000" cy="2377440"/>
          </a:xfrm>
          <a:prstGeom prst="rect">
            <a:avLst/>
          </a:prstGeom>
          <a:noFill/>
          <a:ln>
            <a:noFill/>
          </a:ln>
        </p:spPr>
      </p:pic>
    </p:spTree>
    <p:extLst>
      <p:ext uri="{BB962C8B-B14F-4D97-AF65-F5344CB8AC3E}">
        <p14:creationId xmlns:p14="http://schemas.microsoft.com/office/powerpoint/2010/main" val="3592337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30325"/>
            <a:ext cx="7886700" cy="4351338"/>
          </a:xfrm>
        </p:spPr>
        <p:txBody>
          <a:bodyPr>
            <a:normAutofit/>
          </a:bodyPr>
          <a:lstStyle/>
          <a:p>
            <a:pPr marL="0" indent="0">
              <a:buNone/>
            </a:pPr>
            <a:r>
              <a:rPr lang="en-US" sz="2400" i="1" dirty="0" smtClean="0">
                <a:latin typeface="Arial" panose="020B0604020202020204" pitchFamily="34" charset="0"/>
                <a:cs typeface="Arial" panose="020B0604020202020204" pitchFamily="34" charset="0"/>
              </a:rPr>
              <a:t>“A new wave of technological innovation is allowing us to capture, store, process, and display an unprecedented amount of information about our planet and a wide variety of environmental and cultural phenomena. Much of this information will be “geo-referenced” that is, it will refer to some specific place on Earth’s surface. </a:t>
            </a:r>
            <a:r>
              <a:rPr lang="en-US" sz="2400" b="1" i="1" dirty="0" smtClean="0">
                <a:latin typeface="Arial" panose="020B0604020202020204" pitchFamily="34" charset="0"/>
                <a:cs typeface="Arial" panose="020B0604020202020204" pitchFamily="34" charset="0"/>
              </a:rPr>
              <a:t>The hard part of taking advantage of this flood of geospatial information will be making sense of it, turning raw data into understandable information.</a:t>
            </a:r>
            <a:r>
              <a:rPr lang="en-US" sz="2400" i="1" dirty="0" smtClean="0">
                <a:latin typeface="Arial" panose="020B0604020202020204" pitchFamily="34" charset="0"/>
                <a:cs typeface="Arial" panose="020B0604020202020204" pitchFamily="34" charset="0"/>
              </a:rPr>
              <a:t>” </a:t>
            </a:r>
          </a:p>
          <a:p>
            <a:pPr marL="0" indent="0">
              <a:buNone/>
            </a:pPr>
            <a:endParaRPr lang="en-US" sz="2400" i="1" dirty="0">
              <a:latin typeface="Arial" panose="020B0604020202020204" pitchFamily="34" charset="0"/>
              <a:cs typeface="Arial" panose="020B0604020202020204" pitchFamily="34" charset="0"/>
            </a:endParaRPr>
          </a:p>
          <a:p>
            <a:pPr marL="0" indent="0">
              <a:buNone/>
            </a:pPr>
            <a:r>
              <a:rPr lang="en-US" sz="2400" i="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Former Vice President Al Gore</a:t>
            </a:r>
            <a:endParaRPr lang="en-US" sz="2400" dirty="0">
              <a:latin typeface="Arial" panose="020B0604020202020204" pitchFamily="34" charset="0"/>
              <a:cs typeface="Arial" panose="020B0604020202020204" pitchFamily="34" charset="0"/>
            </a:endParaRPr>
          </a:p>
        </p:txBody>
      </p:sp>
      <p:sp>
        <p:nvSpPr>
          <p:cNvPr id="4" name="TextBox 3"/>
          <p:cNvSpPr txBox="1"/>
          <p:nvPr/>
        </p:nvSpPr>
        <p:spPr>
          <a:xfrm>
            <a:off x="3695700" y="6057900"/>
            <a:ext cx="5238750" cy="646331"/>
          </a:xfrm>
          <a:prstGeom prst="rect">
            <a:avLst/>
          </a:prstGeom>
          <a:noFill/>
        </p:spPr>
        <p:txBody>
          <a:bodyPr wrap="square" rtlCol="0">
            <a:spAutoFit/>
          </a:bodyPr>
          <a:lstStyle/>
          <a:p>
            <a:r>
              <a:rPr lang="en-US" sz="1200" dirty="0" smtClean="0">
                <a:solidFill>
                  <a:srgbClr val="FFFF00"/>
                </a:solidFill>
                <a:latin typeface="Arial" panose="020B0604020202020204" pitchFamily="34" charset="0"/>
                <a:cs typeface="Arial" panose="020B0604020202020204" pitchFamily="34" charset="0"/>
              </a:rPr>
              <a:t>Source: Gore A. “The Digital Earth: Understanding our Planet in the 21rst Century. Speech given at the California Science Center: 31 January, 1998; Los Angeles, CA. http://www.digitalearth.gov/VP1998019.html</a:t>
            </a:r>
            <a:endParaRPr lang="en-US" sz="12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1651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Epidemiologic Triad - CDC</a:t>
            </a:r>
            <a:endParaRPr lang="en-US" dirty="0"/>
          </a:p>
        </p:txBody>
      </p:sp>
      <p:pic>
        <p:nvPicPr>
          <p:cNvPr id="1026" name="Picture 2" descr="https://www.cdc.gov/csels/dsepd/ss1978/lesson1/images/Figure1.1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63118" y="1718866"/>
            <a:ext cx="6417764" cy="27249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4546600"/>
            <a:ext cx="8058150" cy="923330"/>
          </a:xfrm>
          <a:prstGeom prst="rect">
            <a:avLst/>
          </a:prstGeom>
          <a:noFill/>
        </p:spPr>
        <p:txBody>
          <a:bodyPr wrap="square" rtlCol="0">
            <a:spAutoFit/>
          </a:bodyPr>
          <a:lstStyle/>
          <a:p>
            <a:r>
              <a:rPr lang="en-US" b="1" dirty="0" smtClean="0"/>
              <a:t>Model 1: Agent, Host, and Environment equal influence</a:t>
            </a:r>
          </a:p>
          <a:p>
            <a:r>
              <a:rPr lang="en-US" b="1" dirty="0" smtClean="0"/>
              <a:t>Model 2: Agent and host variables are dependent on each other and the environment</a:t>
            </a:r>
            <a:endParaRPr lang="en-US" dirty="0"/>
          </a:p>
        </p:txBody>
      </p:sp>
      <p:sp>
        <p:nvSpPr>
          <p:cNvPr id="5" name="TextBox 4"/>
          <p:cNvSpPr txBox="1"/>
          <p:nvPr/>
        </p:nvSpPr>
        <p:spPr>
          <a:xfrm>
            <a:off x="3556000" y="6487815"/>
            <a:ext cx="5721350" cy="461665"/>
          </a:xfrm>
          <a:prstGeom prst="rect">
            <a:avLst/>
          </a:prstGeom>
          <a:noFill/>
        </p:spPr>
        <p:txBody>
          <a:bodyPr wrap="square" rtlCol="0">
            <a:spAutoFit/>
          </a:bodyPr>
          <a:lstStyle/>
          <a:p>
            <a:r>
              <a:rPr lang="en-US" sz="1200" dirty="0" smtClean="0">
                <a:solidFill>
                  <a:srgbClr val="FFFF00"/>
                </a:solidFill>
                <a:latin typeface="Arial" panose="020B0604020202020204" pitchFamily="34" charset="0"/>
                <a:cs typeface="Arial" panose="020B0604020202020204" pitchFamily="34" charset="0"/>
              </a:rPr>
              <a:t>Source: </a:t>
            </a:r>
            <a:r>
              <a:rPr lang="en-US" sz="1200" u="sng" dirty="0">
                <a:solidFill>
                  <a:srgbClr val="FFFF00"/>
                </a:solidFill>
                <a:latin typeface="Arial" panose="020B0604020202020204" pitchFamily="34" charset="0"/>
                <a:cs typeface="Arial" panose="020B0604020202020204" pitchFamily="34" charset="0"/>
                <a:hlinkClick r:id="rId3"/>
              </a:rPr>
              <a:t>https://www.cdc.gov/csels/dsepd/ss1978/Lesson1/Section8.html#ALT116</a:t>
            </a:r>
            <a:endParaRPr lang="en-US" sz="1200" dirty="0">
              <a:solidFill>
                <a:srgbClr val="FFFF00"/>
              </a:solidFill>
              <a:latin typeface="Arial" panose="020B0604020202020204" pitchFamily="34" charset="0"/>
              <a:cs typeface="Arial" panose="020B0604020202020204" pitchFamily="34" charset="0"/>
            </a:endParaRPr>
          </a:p>
          <a:p>
            <a:r>
              <a:rPr lang="en-US" sz="1200" dirty="0" smtClean="0">
                <a:solidFill>
                  <a:srgbClr val="FFFF00"/>
                </a:solidFill>
                <a:latin typeface="Arial" panose="020B0604020202020204" pitchFamily="34" charset="0"/>
                <a:cs typeface="Arial" panose="020B0604020202020204" pitchFamily="34" charset="0"/>
              </a:rPr>
              <a:t> </a:t>
            </a:r>
            <a:endParaRPr lang="en-US" sz="12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3813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Learning Objectives</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90500" y="1825625"/>
            <a:ext cx="8420100" cy="1787525"/>
          </a:xfrm>
        </p:spPr>
        <p:txBody>
          <a:bodyPr>
            <a:noAutofit/>
          </a:bodyPr>
          <a:lstStyle/>
          <a:p>
            <a:pPr lvl="0"/>
            <a:r>
              <a:rPr lang="en-US" sz="2400" dirty="0">
                <a:latin typeface="Arial" panose="020B0604020202020204" pitchFamily="34" charset="0"/>
                <a:cs typeface="Arial" panose="020B0604020202020204" pitchFamily="34" charset="0"/>
              </a:rPr>
              <a:t>Summarize importance of ESRI’s Operation Dashboard and related tools to build dynamic interfaces for public health decision making.</a:t>
            </a:r>
          </a:p>
          <a:p>
            <a:pPr lvl="0"/>
            <a:r>
              <a:rPr lang="en-US" sz="2400" dirty="0" smtClean="0">
                <a:latin typeface="Arial" panose="020B0604020202020204" pitchFamily="34" charset="0"/>
                <a:cs typeface="Arial" panose="020B0604020202020204" pitchFamily="34" charset="0"/>
              </a:rPr>
              <a:t>Execute </a:t>
            </a:r>
            <a:r>
              <a:rPr lang="en-US" sz="2400" dirty="0">
                <a:latin typeface="Arial" panose="020B0604020202020204" pitchFamily="34" charset="0"/>
                <a:cs typeface="Arial" panose="020B0604020202020204" pitchFamily="34" charset="0"/>
              </a:rPr>
              <a:t>the steps to organize a theoretical operations dashboard for a public health </a:t>
            </a:r>
            <a:r>
              <a:rPr lang="en-US" sz="2400" dirty="0" smtClean="0">
                <a:latin typeface="Arial" panose="020B0604020202020204" pitchFamily="34" charset="0"/>
                <a:cs typeface="Arial" panose="020B0604020202020204" pitchFamily="34" charset="0"/>
              </a:rPr>
              <a:t>response. </a:t>
            </a:r>
            <a:endParaRPr lang="en-US" sz="2400" dirty="0">
              <a:latin typeface="Arial" panose="020B0604020202020204" pitchFamily="34" charset="0"/>
              <a:cs typeface="Arial" panose="020B0604020202020204" pitchFamily="34" charset="0"/>
            </a:endParaRPr>
          </a:p>
          <a:p>
            <a:pPr marL="0" lvl="0" indent="0">
              <a:buNone/>
            </a:pPr>
            <a:r>
              <a:rPr lang="en-US" sz="2400" dirty="0" smtClean="0">
                <a:latin typeface="Arial" panose="020B0604020202020204" pitchFamily="34" charset="0"/>
                <a:cs typeface="Arial" panose="020B0604020202020204" pitchFamily="34" charset="0"/>
              </a:rPr>
              <a:t>** Today we will use a more general example to provide basic framework</a:t>
            </a:r>
            <a:endParaRPr lang="en-US" sz="2400" dirty="0" smtClean="0">
              <a:latin typeface="Arial" panose="020B0604020202020204" pitchFamily="34" charset="0"/>
              <a:cs typeface="Arial" panose="020B0604020202020204" pitchFamily="34" charset="0"/>
            </a:endParaRPr>
          </a:p>
          <a:p>
            <a:pPr marL="0" lv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73000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Importance of GIS for Public Health Decision Making</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723025"/>
            <a:ext cx="7886700" cy="4351338"/>
          </a:xfrm>
        </p:spPr>
        <p:txBody>
          <a:bodyPr>
            <a:noAutofit/>
          </a:bodyPr>
          <a:lstStyle/>
          <a:p>
            <a:pPr marL="0" indent="0">
              <a:buNone/>
            </a:pPr>
            <a:r>
              <a:rPr lang="en-US" sz="2000" dirty="0" smtClean="0">
                <a:latin typeface="Arial" panose="020B0604020202020204" pitchFamily="34" charset="0"/>
                <a:cs typeface="Arial" panose="020B0604020202020204" pitchFamily="34" charset="0"/>
              </a:rPr>
              <a:t>Brissette et al. 2019 Application of GIS to Address Chronic Disease Priorities: Experiences in State and Local Health.</a:t>
            </a:r>
          </a:p>
          <a:p>
            <a:r>
              <a:rPr lang="en-US" sz="2000" dirty="0">
                <a:latin typeface="Arial" panose="020B0604020202020204" pitchFamily="34" charset="0"/>
                <a:cs typeface="Arial" panose="020B0604020202020204" pitchFamily="34" charset="0"/>
              </a:rPr>
              <a:t>Please provide a brief description of how your health department currently uses GIS to address chronic disease priorities.</a:t>
            </a:r>
          </a:p>
          <a:p>
            <a:r>
              <a:rPr lang="en-US" sz="2000" dirty="0">
                <a:latin typeface="Arial" panose="020B0604020202020204" pitchFamily="34" charset="0"/>
                <a:cs typeface="Arial" panose="020B0604020202020204" pitchFamily="34" charset="0"/>
              </a:rPr>
              <a:t>Please describe the benefits and challenges of using GIS to address the chronic disease priorities in your health department.</a:t>
            </a:r>
          </a:p>
          <a:p>
            <a:r>
              <a:rPr lang="en-US" sz="2000" dirty="0">
                <a:latin typeface="Arial" panose="020B0604020202020204" pitchFamily="34" charset="0"/>
                <a:cs typeface="Arial" panose="020B0604020202020204" pitchFamily="34" charset="0"/>
              </a:rPr>
              <a:t>Please discuss how the use of GIS has enhanced your health department’s ability to perform one or more of the Public Health Foundation’s Core Competencies for Public Health Professionals (4) or the CDC/Council of State and Territorial Epidemiologists Applied Epidemiology Competencies (5). </a:t>
            </a:r>
          </a:p>
        </p:txBody>
      </p:sp>
      <p:sp>
        <p:nvSpPr>
          <p:cNvPr id="4" name="TextBox 3"/>
          <p:cNvSpPr txBox="1"/>
          <p:nvPr/>
        </p:nvSpPr>
        <p:spPr>
          <a:xfrm>
            <a:off x="3695700" y="5827072"/>
            <a:ext cx="5238750" cy="1015663"/>
          </a:xfrm>
          <a:prstGeom prst="rect">
            <a:avLst/>
          </a:prstGeom>
          <a:noFill/>
        </p:spPr>
        <p:txBody>
          <a:bodyPr wrap="square" rtlCol="0">
            <a:spAutoFit/>
          </a:bodyPr>
          <a:lstStyle/>
          <a:p>
            <a:r>
              <a:rPr lang="en-US" sz="1200" dirty="0">
                <a:solidFill>
                  <a:srgbClr val="FFFF00"/>
                </a:solidFill>
              </a:rPr>
              <a:t>Brissette I, Casper M, Huston SL, Jordan M, </a:t>
            </a:r>
            <a:r>
              <a:rPr lang="en-US" sz="1200" dirty="0" err="1">
                <a:solidFill>
                  <a:srgbClr val="FFFF00"/>
                </a:solidFill>
              </a:rPr>
              <a:t>Karns</a:t>
            </a:r>
            <a:r>
              <a:rPr lang="en-US" sz="1200" dirty="0">
                <a:solidFill>
                  <a:srgbClr val="FFFF00"/>
                </a:solidFill>
              </a:rPr>
              <a:t> B, </a:t>
            </a:r>
            <a:r>
              <a:rPr lang="en-US" sz="1200" dirty="0" err="1">
                <a:solidFill>
                  <a:srgbClr val="FFFF00"/>
                </a:solidFill>
              </a:rPr>
              <a:t>Kippes</a:t>
            </a:r>
            <a:r>
              <a:rPr lang="en-US" sz="1200" dirty="0">
                <a:solidFill>
                  <a:srgbClr val="FFFF00"/>
                </a:solidFill>
              </a:rPr>
              <a:t> C, et al. Application of Geographic Information Systems to Address Chronic Disease Priorities: Experiences in State and Local Health Departments. [Erratum appears in </a:t>
            </a:r>
            <a:r>
              <a:rPr lang="en-US" sz="1200" dirty="0" err="1">
                <a:solidFill>
                  <a:srgbClr val="FFFF00"/>
                </a:solidFill>
              </a:rPr>
              <a:t>Prev</a:t>
            </a:r>
            <a:r>
              <a:rPr lang="en-US" sz="1200" dirty="0">
                <a:solidFill>
                  <a:srgbClr val="FFFF00"/>
                </a:solidFill>
              </a:rPr>
              <a:t> Chronic Dis 2019;16. </a:t>
            </a:r>
            <a:r>
              <a:rPr lang="en-US" sz="1200" u="sng" dirty="0">
                <a:solidFill>
                  <a:srgbClr val="FFFF00"/>
                </a:solidFill>
                <a:hlinkClick r:id="rId2"/>
              </a:rPr>
              <a:t>http://www.cdc.gov/pcd/issues/2019/18_0674e.htm</a:t>
            </a:r>
            <a:r>
              <a:rPr lang="en-US" sz="1200" dirty="0">
                <a:solidFill>
                  <a:srgbClr val="FFFF00"/>
                </a:solidFill>
              </a:rPr>
              <a:t>.] </a:t>
            </a:r>
            <a:r>
              <a:rPr lang="en-US" sz="1200" dirty="0" err="1">
                <a:solidFill>
                  <a:srgbClr val="FFFF00"/>
                </a:solidFill>
              </a:rPr>
              <a:t>Prev</a:t>
            </a:r>
            <a:r>
              <a:rPr lang="en-US" sz="1200" dirty="0">
                <a:solidFill>
                  <a:srgbClr val="FFFF00"/>
                </a:solidFill>
              </a:rPr>
              <a:t> Chronic Dis 2019;16:180674. DOI: </a:t>
            </a:r>
            <a:r>
              <a:rPr lang="en-US" sz="1200" u="sng" dirty="0">
                <a:solidFill>
                  <a:srgbClr val="FFFF00"/>
                </a:solidFill>
                <a:hlinkClick r:id="rId3"/>
              </a:rPr>
              <a:t>http://dx.doi.org/10.5888/pcd16.180674</a:t>
            </a:r>
            <a:endParaRPr lang="en-US" sz="12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9484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panose="020B0604020202020204" pitchFamily="34" charset="0"/>
                <a:cs typeface="Arial" panose="020B0604020202020204" pitchFamily="34" charset="0"/>
              </a:rPr>
              <a:t>Importance of GIS for Public Health Decision Making</a:t>
            </a:r>
            <a:endParaRPr lang="en-US" sz="4000" dirty="0"/>
          </a:p>
        </p:txBody>
      </p:sp>
      <p:sp>
        <p:nvSpPr>
          <p:cNvPr id="3" name="Content Placeholder 2"/>
          <p:cNvSpPr>
            <a:spLocks noGrp="1"/>
          </p:cNvSpPr>
          <p:nvPr>
            <p:ph idx="1"/>
          </p:nvPr>
        </p:nvSpPr>
        <p:spPr>
          <a:xfrm>
            <a:off x="628650" y="1825625"/>
            <a:ext cx="7886700" cy="3438833"/>
          </a:xfrm>
        </p:spPr>
        <p:txBody>
          <a:bodyPr>
            <a:noAutofit/>
          </a:bodyPr>
          <a:lstStyle/>
          <a:p>
            <a:pPr marL="0" indent="0" algn="ctr">
              <a:buNone/>
            </a:pPr>
            <a:r>
              <a:rPr lang="en-US" sz="2000" u="sng" dirty="0" smtClean="0">
                <a:latin typeface="Arial" panose="020B0604020202020204" pitchFamily="34" charset="0"/>
                <a:cs typeface="Arial" panose="020B0604020202020204" pitchFamily="34" charset="0"/>
              </a:rPr>
              <a:t>New York Department of Health Reported (Brissette et al. 2019) </a:t>
            </a:r>
          </a:p>
          <a:p>
            <a:r>
              <a:rPr lang="en-US" sz="2000" dirty="0" smtClean="0">
                <a:latin typeface="Arial" panose="020B0604020202020204" pitchFamily="34" charset="0"/>
                <a:cs typeface="Arial" panose="020B0604020202020204" pitchFamily="34" charset="0"/>
              </a:rPr>
              <a:t>GIS </a:t>
            </a:r>
            <a:r>
              <a:rPr lang="en-US" sz="2000" dirty="0">
                <a:latin typeface="Arial" panose="020B0604020202020204" pitchFamily="34" charset="0"/>
                <a:cs typeface="Arial" panose="020B0604020202020204" pitchFamily="34" charset="0"/>
              </a:rPr>
              <a:t>analysis has aided in identifying specific communities in need of focused public health </a:t>
            </a:r>
            <a:r>
              <a:rPr lang="en-US" sz="2000" dirty="0" smtClean="0">
                <a:latin typeface="Arial" panose="020B0604020202020204" pitchFamily="34" charset="0"/>
                <a:cs typeface="Arial" panose="020B0604020202020204" pitchFamily="34" charset="0"/>
              </a:rPr>
              <a:t>action. </a:t>
            </a:r>
            <a:endParaRPr lang="en-US" sz="2000" dirty="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resulting maps enabled us to communicate effectively with decision makers and engage communities. </a:t>
            </a:r>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Using </a:t>
            </a:r>
            <a:r>
              <a:rPr lang="en-US" sz="2000" dirty="0">
                <a:latin typeface="Arial" panose="020B0604020202020204" pitchFamily="34" charset="0"/>
                <a:cs typeface="Arial" panose="020B0604020202020204" pitchFamily="34" charset="0"/>
              </a:rPr>
              <a:t>GIS to analyze and display these data enables stakeholders to understand the schools, worksites, childcare centers, hospitals, </a:t>
            </a:r>
            <a:r>
              <a:rPr lang="en-US" sz="2000" dirty="0" smtClean="0">
                <a:latin typeface="Arial" panose="020B0604020202020204" pitchFamily="34" charset="0"/>
                <a:cs typeface="Arial" panose="020B0604020202020204" pitchFamily="34" charset="0"/>
              </a:rPr>
              <a:t>etc. affected </a:t>
            </a:r>
            <a:r>
              <a:rPr lang="en-US" sz="2000" dirty="0">
                <a:latin typeface="Arial" panose="020B0604020202020204" pitchFamily="34" charset="0"/>
                <a:cs typeface="Arial" panose="020B0604020202020204" pitchFamily="34" charset="0"/>
              </a:rPr>
              <a:t>by these interventions. </a:t>
            </a:r>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In </a:t>
            </a:r>
            <a:r>
              <a:rPr lang="en-US" sz="2000" dirty="0">
                <a:latin typeface="Arial" panose="020B0604020202020204" pitchFamily="34" charset="0"/>
                <a:cs typeface="Arial" panose="020B0604020202020204" pitchFamily="34" charset="0"/>
              </a:rPr>
              <a:t>program evaluation, maps are used to assess whether policy, system, and environmental changes established by grantees occur in high-need communities and have the potential to affect a sizable </a:t>
            </a:r>
            <a:r>
              <a:rPr lang="en-US" sz="2000" dirty="0" smtClean="0">
                <a:latin typeface="Arial" panose="020B0604020202020204" pitchFamily="34" charset="0"/>
                <a:cs typeface="Arial" panose="020B0604020202020204" pitchFamily="34" charset="0"/>
              </a:rPr>
              <a:t>population.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9665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Importance of GIS for Public Health Decision Making</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837" y="2282854"/>
            <a:ext cx="6134470" cy="3867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39897" y="1913522"/>
            <a:ext cx="5526349" cy="369332"/>
          </a:xfrm>
          <a:prstGeom prst="rect">
            <a:avLst/>
          </a:prstGeom>
          <a:noFill/>
        </p:spPr>
        <p:txBody>
          <a:bodyPr wrap="square" rtlCol="0">
            <a:spAutoFit/>
          </a:bodyPr>
          <a:lstStyle/>
          <a:p>
            <a:pPr algn="ctr"/>
            <a:r>
              <a:rPr lang="en-US" dirty="0" smtClean="0">
                <a:latin typeface="Arial" panose="020B0604020202020204" pitchFamily="34" charset="0"/>
                <a:cs typeface="Arial" panose="020B0604020202020204" pitchFamily="34" charset="0"/>
              </a:rPr>
              <a:t>NY Dep of Health Access to Diabetes Programs</a:t>
            </a:r>
            <a:endParaRPr lang="en-US" dirty="0">
              <a:latin typeface="Arial" panose="020B0604020202020204" pitchFamily="34" charset="0"/>
              <a:cs typeface="Arial" panose="020B0604020202020204" pitchFamily="34" charset="0"/>
            </a:endParaRPr>
          </a:p>
        </p:txBody>
      </p:sp>
      <p:sp>
        <p:nvSpPr>
          <p:cNvPr id="6" name="TextBox 5"/>
          <p:cNvSpPr txBox="1"/>
          <p:nvPr/>
        </p:nvSpPr>
        <p:spPr>
          <a:xfrm>
            <a:off x="3802232" y="6150237"/>
            <a:ext cx="5238750" cy="646331"/>
          </a:xfrm>
          <a:prstGeom prst="rect">
            <a:avLst/>
          </a:prstGeom>
          <a:noFill/>
        </p:spPr>
        <p:txBody>
          <a:bodyPr wrap="square" rtlCol="0">
            <a:spAutoFit/>
          </a:bodyPr>
          <a:lstStyle/>
          <a:p>
            <a:r>
              <a:rPr lang="en-US" sz="1200" dirty="0" err="1">
                <a:solidFill>
                  <a:srgbClr val="FFFF00"/>
                </a:solidFill>
              </a:rPr>
              <a:t>Ruberto</a:t>
            </a:r>
            <a:r>
              <a:rPr lang="en-US" sz="1200" dirty="0">
                <a:solidFill>
                  <a:srgbClr val="FFFF00"/>
                </a:solidFill>
              </a:rPr>
              <a:t> RA, Brissette IF. Geographic Access to Diabetes Prevention Program Sites: New York State Department of Health. </a:t>
            </a:r>
            <a:r>
              <a:rPr lang="en-US" sz="1200" dirty="0" err="1">
                <a:solidFill>
                  <a:srgbClr val="FFFF00"/>
                </a:solidFill>
              </a:rPr>
              <a:t>Prev</a:t>
            </a:r>
            <a:r>
              <a:rPr lang="en-US" sz="1200" dirty="0">
                <a:solidFill>
                  <a:srgbClr val="FFFF00"/>
                </a:solidFill>
              </a:rPr>
              <a:t> Chronic Dis 2014;11:130400. DOI: http://dx.doi.org/10.5888/pcd11.130400 </a:t>
            </a:r>
            <a:endParaRPr lang="en-US" sz="1200" dirty="0">
              <a:solidFill>
                <a:srgbClr val="FFFF00"/>
              </a:solidFill>
              <a:latin typeface="Arial" panose="020B0604020202020204" pitchFamily="34" charset="0"/>
              <a:cs typeface="Arial" panose="020B0604020202020204" pitchFamily="34" charset="0"/>
            </a:endParaRPr>
          </a:p>
        </p:txBody>
      </p:sp>
      <p:sp>
        <p:nvSpPr>
          <p:cNvPr id="8" name="TextBox 7"/>
          <p:cNvSpPr txBox="1"/>
          <p:nvPr/>
        </p:nvSpPr>
        <p:spPr>
          <a:xfrm>
            <a:off x="5715370" y="2282854"/>
            <a:ext cx="1875038" cy="369332"/>
          </a:xfrm>
          <a:prstGeom prst="rect">
            <a:avLst/>
          </a:prstGeom>
          <a:solidFill>
            <a:schemeClr val="bg1"/>
          </a:solidFill>
        </p:spPr>
        <p:txBody>
          <a:bodyPr wrap="square" rtlCol="0">
            <a:spAutoFit/>
          </a:bodyPr>
          <a:lstStyle/>
          <a:p>
            <a:pPr algn="ct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754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Importance of GIS for Public Health Decision Making</a:t>
            </a: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862" y="2167875"/>
            <a:ext cx="8060924" cy="3837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802232" y="6150237"/>
            <a:ext cx="5238750" cy="646331"/>
          </a:xfrm>
          <a:prstGeom prst="rect">
            <a:avLst/>
          </a:prstGeom>
          <a:noFill/>
        </p:spPr>
        <p:txBody>
          <a:bodyPr wrap="square" rtlCol="0">
            <a:spAutoFit/>
          </a:bodyPr>
          <a:lstStyle/>
          <a:p>
            <a:r>
              <a:rPr lang="en-US" sz="1200" dirty="0" smtClean="0">
                <a:solidFill>
                  <a:srgbClr val="FFFF00"/>
                </a:solidFill>
              </a:rPr>
              <a:t>Health Data NY. Creating healthy places child focused interventions an student weight state county map. </a:t>
            </a:r>
            <a:r>
              <a:rPr lang="en-US" sz="1200" dirty="0">
                <a:hlinkClick r:id="rId3"/>
              </a:rPr>
              <a:t>https://</a:t>
            </a:r>
            <a:r>
              <a:rPr lang="en-US" sz="1200" dirty="0" smtClean="0">
                <a:hlinkClick r:id="rId3"/>
              </a:rPr>
              <a:t>health.data.ny.gov/Health/Creating-Healthy-Places-Child-Focused-Intervention/qshu-47dt</a:t>
            </a:r>
            <a:r>
              <a:rPr lang="en-US" sz="1200" dirty="0" smtClean="0"/>
              <a:t>. </a:t>
            </a:r>
            <a:endParaRPr lang="en-US" sz="1200" dirty="0">
              <a:solidFill>
                <a:srgbClr val="FFFF00"/>
              </a:solidFill>
              <a:latin typeface="Arial" panose="020B0604020202020204" pitchFamily="34" charset="0"/>
              <a:cs typeface="Arial" panose="020B0604020202020204" pitchFamily="34" charset="0"/>
            </a:endParaRPr>
          </a:p>
        </p:txBody>
      </p:sp>
      <p:sp>
        <p:nvSpPr>
          <p:cNvPr id="6" name="TextBox 5"/>
          <p:cNvSpPr txBox="1"/>
          <p:nvPr/>
        </p:nvSpPr>
        <p:spPr>
          <a:xfrm>
            <a:off x="968775" y="1719855"/>
            <a:ext cx="6869098" cy="369332"/>
          </a:xfrm>
          <a:prstGeom prst="rect">
            <a:avLst/>
          </a:prstGeom>
          <a:noFill/>
        </p:spPr>
        <p:txBody>
          <a:bodyPr wrap="square" rtlCol="0">
            <a:spAutoFit/>
          </a:bodyPr>
          <a:lstStyle/>
          <a:p>
            <a:pPr algn="ctr"/>
            <a:r>
              <a:rPr lang="en-US" dirty="0" smtClean="0">
                <a:latin typeface="Arial" panose="020B0604020202020204" pitchFamily="34" charset="0"/>
                <a:cs typeface="Arial" panose="020B0604020202020204" pitchFamily="34" charset="0"/>
              </a:rPr>
              <a:t>NY Dep of Health: Student Weight County Level Mapping Tool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564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Operations Dashboard</a:t>
            </a:r>
            <a:endParaRPr lang="en-US" dirty="0"/>
          </a:p>
        </p:txBody>
      </p:sp>
      <p:sp>
        <p:nvSpPr>
          <p:cNvPr id="3" name="Content Placeholder 2"/>
          <p:cNvSpPr>
            <a:spLocks noGrp="1"/>
          </p:cNvSpPr>
          <p:nvPr>
            <p:ph idx="1"/>
          </p:nvPr>
        </p:nvSpPr>
        <p:spPr/>
        <p:txBody>
          <a:bodyPr/>
          <a:lstStyle/>
          <a:p>
            <a:pPr marL="0" indent="0">
              <a:buNone/>
            </a:pPr>
            <a:r>
              <a:rPr lang="en-US" dirty="0" smtClean="0"/>
              <a:t>If the previous two mapped displays are meeting our agency’s needs why use Operations Dashboard?</a:t>
            </a:r>
          </a:p>
          <a:p>
            <a:pPr marL="0" indent="0">
              <a:buNone/>
            </a:pPr>
            <a:r>
              <a:rPr lang="en-US" dirty="0" smtClean="0"/>
              <a:t> Answer</a:t>
            </a:r>
            <a:endParaRPr lang="en-US" dirty="0"/>
          </a:p>
          <a:p>
            <a:pPr marL="514350" indent="-514350">
              <a:buAutoNum type="arabicParenR"/>
            </a:pPr>
            <a:r>
              <a:rPr lang="en-US" dirty="0" smtClean="0"/>
              <a:t>Dashboards </a:t>
            </a:r>
            <a:r>
              <a:rPr lang="en-US" dirty="0"/>
              <a:t>are designed to display multiple visualizations that work together on a single screen. </a:t>
            </a:r>
            <a:endParaRPr lang="en-US" dirty="0" smtClean="0"/>
          </a:p>
          <a:p>
            <a:pPr marL="514350" indent="-514350">
              <a:buAutoNum type="arabicParenR"/>
            </a:pPr>
            <a:r>
              <a:rPr lang="en-US" dirty="0" smtClean="0"/>
              <a:t>They </a:t>
            </a:r>
            <a:r>
              <a:rPr lang="en-US" dirty="0"/>
              <a:t>offer a comprehensive and engaging view of your data to provide key insight for at-a-glance decision making. </a:t>
            </a:r>
          </a:p>
        </p:txBody>
      </p:sp>
      <p:sp>
        <p:nvSpPr>
          <p:cNvPr id="4" name="TextBox 3"/>
          <p:cNvSpPr txBox="1"/>
          <p:nvPr/>
        </p:nvSpPr>
        <p:spPr>
          <a:xfrm>
            <a:off x="4249146" y="6383635"/>
            <a:ext cx="5137150" cy="461665"/>
          </a:xfrm>
          <a:prstGeom prst="rect">
            <a:avLst/>
          </a:prstGeom>
          <a:noFill/>
        </p:spPr>
        <p:txBody>
          <a:bodyPr wrap="square" rtlCol="0">
            <a:spAutoFit/>
          </a:bodyPr>
          <a:lstStyle/>
          <a:p>
            <a:r>
              <a:rPr lang="en-US" sz="1200" dirty="0" smtClean="0">
                <a:hlinkClick r:id="rId2"/>
              </a:rPr>
              <a:t>Source: https</a:t>
            </a:r>
            <a:r>
              <a:rPr lang="en-US" sz="1200" dirty="0">
                <a:hlinkClick r:id="rId2"/>
              </a:rPr>
              <a:t>://doc.arcgis.com/en/operations-dashboard/help/what-is-a-dashboard.htm</a:t>
            </a:r>
            <a:endParaRPr lang="en-US" sz="1200" dirty="0"/>
          </a:p>
        </p:txBody>
      </p:sp>
    </p:spTree>
    <p:extLst>
      <p:ext uri="{BB962C8B-B14F-4D97-AF65-F5344CB8AC3E}">
        <p14:creationId xmlns:p14="http://schemas.microsoft.com/office/powerpoint/2010/main" val="1805384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692150" y="1735138"/>
            <a:ext cx="7113993" cy="4473575"/>
          </a:xfrm>
          <a:prstGeom prst="rect">
            <a:avLst/>
          </a:prstGeom>
        </p:spPr>
      </p:pic>
      <p:sp>
        <p:nvSpPr>
          <p:cNvPr id="5" name="TextBox 4"/>
          <p:cNvSpPr txBox="1"/>
          <p:nvPr/>
        </p:nvSpPr>
        <p:spPr>
          <a:xfrm>
            <a:off x="1517650" y="1403350"/>
            <a:ext cx="596265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Example: Crime Dashboard Philadelphia, PA</a:t>
            </a:r>
            <a:endParaRPr lang="en-US" sz="2000" b="1" dirty="0">
              <a:latin typeface="Arial" panose="020B0604020202020204" pitchFamily="34" charset="0"/>
              <a:cs typeface="Arial" panose="020B0604020202020204" pitchFamily="34" charset="0"/>
            </a:endParaRPr>
          </a:p>
        </p:txBody>
      </p:sp>
      <p:sp>
        <p:nvSpPr>
          <p:cNvPr id="6" name="TextBox 5"/>
          <p:cNvSpPr txBox="1"/>
          <p:nvPr/>
        </p:nvSpPr>
        <p:spPr>
          <a:xfrm>
            <a:off x="4249146" y="6383635"/>
            <a:ext cx="5137150" cy="461665"/>
          </a:xfrm>
          <a:prstGeom prst="rect">
            <a:avLst/>
          </a:prstGeom>
          <a:noFill/>
        </p:spPr>
        <p:txBody>
          <a:bodyPr wrap="square" rtlCol="0">
            <a:spAutoFit/>
          </a:bodyPr>
          <a:lstStyle/>
          <a:p>
            <a:r>
              <a:rPr lang="en-US" sz="1200" dirty="0" smtClean="0">
                <a:hlinkClick r:id="rId3"/>
              </a:rPr>
              <a:t>Source: https</a:t>
            </a:r>
            <a:r>
              <a:rPr lang="en-US" sz="1200" dirty="0">
                <a:hlinkClick r:id="rId3"/>
              </a:rPr>
              <a:t>://doc.arcgis.com/en/operations-dashboard/help/what-is-a-dashboard.htm</a:t>
            </a:r>
            <a:endParaRPr lang="en-US" sz="1200" dirty="0"/>
          </a:p>
        </p:txBody>
      </p:sp>
    </p:spTree>
    <p:extLst>
      <p:ext uri="{BB962C8B-B14F-4D97-AF65-F5344CB8AC3E}">
        <p14:creationId xmlns:p14="http://schemas.microsoft.com/office/powerpoint/2010/main" val="15378557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46100" y="1476375"/>
            <a:ext cx="7886700" cy="4351338"/>
          </a:xfrm>
        </p:spPr>
        <p:txBody>
          <a:bodyPr>
            <a:normAutofit/>
          </a:bodyPr>
          <a:lstStyle/>
          <a:p>
            <a:pPr marL="0" indent="0">
              <a:buNone/>
            </a:pPr>
            <a:r>
              <a:rPr lang="en-US" sz="2200" dirty="0" smtClean="0">
                <a:latin typeface="Arial" panose="020B0604020202020204" pitchFamily="34" charset="0"/>
                <a:cs typeface="Arial" panose="020B0604020202020204" pitchFamily="34" charset="0"/>
              </a:rPr>
              <a:t>When to create an operations dashboard?</a:t>
            </a:r>
          </a:p>
          <a:p>
            <a:r>
              <a:rPr lang="en-US" sz="2200" dirty="0" smtClean="0">
                <a:latin typeface="Arial" panose="020B0604020202020204" pitchFamily="34" charset="0"/>
                <a:cs typeface="Arial" panose="020B0604020202020204" pitchFamily="34" charset="0"/>
              </a:rPr>
              <a:t>See –in one view – all the data you need you need for decision making</a:t>
            </a:r>
          </a:p>
          <a:p>
            <a:r>
              <a:rPr lang="en-US" sz="2200" dirty="0" smtClean="0">
                <a:latin typeface="Arial" panose="020B0604020202020204" pitchFamily="34" charset="0"/>
                <a:cs typeface="Arial" panose="020B0604020202020204" pitchFamily="34" charset="0"/>
              </a:rPr>
              <a:t>Monitor </a:t>
            </a:r>
            <a:r>
              <a:rPr lang="en-US" sz="2200" dirty="0">
                <a:latin typeface="Arial" panose="020B0604020202020204" pitchFamily="34" charset="0"/>
                <a:cs typeface="Arial" panose="020B0604020202020204" pitchFamily="34" charset="0"/>
              </a:rPr>
              <a:t>the most important information about your day-to-day operations.</a:t>
            </a:r>
          </a:p>
          <a:p>
            <a:r>
              <a:rPr lang="en-US" sz="2200" dirty="0">
                <a:latin typeface="Arial" panose="020B0604020202020204" pitchFamily="34" charset="0"/>
                <a:cs typeface="Arial" panose="020B0604020202020204" pitchFamily="34" charset="0"/>
              </a:rPr>
              <a:t>Ensure all your colleagues are focused on the same goal through viewing and using the same information.</a:t>
            </a:r>
          </a:p>
          <a:p>
            <a:r>
              <a:rPr lang="en-US" sz="2200" dirty="0">
                <a:latin typeface="Arial" panose="020B0604020202020204" pitchFamily="34" charset="0"/>
                <a:cs typeface="Arial" panose="020B0604020202020204" pitchFamily="34" charset="0"/>
              </a:rPr>
              <a:t>Monitor the health of a business, product, organizational team, or campaign.</a:t>
            </a:r>
          </a:p>
          <a:p>
            <a:r>
              <a:rPr lang="en-US" sz="2200" dirty="0">
                <a:latin typeface="Arial" panose="020B0604020202020204" pitchFamily="34" charset="0"/>
                <a:cs typeface="Arial" panose="020B0604020202020204" pitchFamily="34" charset="0"/>
              </a:rPr>
              <a:t>Create a personalized view of a larger set of data to show all the metrics that matter to you.</a:t>
            </a:r>
          </a:p>
          <a:p>
            <a:pPr marL="514350" indent="-514350">
              <a:buAutoNum type="arabicParenR"/>
            </a:pPr>
            <a:endParaRPr lang="en-US" sz="2200" dirty="0" smtClean="0">
              <a:latin typeface="Arial" panose="020B0604020202020204" pitchFamily="34" charset="0"/>
              <a:cs typeface="Arial" panose="020B0604020202020204" pitchFamily="34" charset="0"/>
            </a:endParaRPr>
          </a:p>
        </p:txBody>
      </p:sp>
      <p:sp>
        <p:nvSpPr>
          <p:cNvPr id="4" name="TextBox 3"/>
          <p:cNvSpPr txBox="1"/>
          <p:nvPr/>
        </p:nvSpPr>
        <p:spPr>
          <a:xfrm>
            <a:off x="4249146" y="6383635"/>
            <a:ext cx="5137150" cy="461665"/>
          </a:xfrm>
          <a:prstGeom prst="rect">
            <a:avLst/>
          </a:prstGeom>
          <a:noFill/>
        </p:spPr>
        <p:txBody>
          <a:bodyPr wrap="square" rtlCol="0">
            <a:spAutoFit/>
          </a:bodyPr>
          <a:lstStyle/>
          <a:p>
            <a:r>
              <a:rPr lang="en-US" sz="1200" dirty="0" smtClean="0">
                <a:hlinkClick r:id="rId2"/>
              </a:rPr>
              <a:t>Source: https</a:t>
            </a:r>
            <a:r>
              <a:rPr lang="en-US" sz="1200" dirty="0">
                <a:hlinkClick r:id="rId2"/>
              </a:rPr>
              <a:t>://doc.arcgis.com/en/operations-dashboard/help/what-is-a-dashboard.htm</a:t>
            </a:r>
            <a:endParaRPr lang="en-US" sz="1200" dirty="0"/>
          </a:p>
        </p:txBody>
      </p:sp>
    </p:spTree>
    <p:extLst>
      <p:ext uri="{BB962C8B-B14F-4D97-AF65-F5344CB8AC3E}">
        <p14:creationId xmlns:p14="http://schemas.microsoft.com/office/powerpoint/2010/main" val="23996104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04850" y="2435225"/>
            <a:ext cx="7886700" cy="1597025"/>
          </a:xfrm>
        </p:spPr>
        <p:txBody>
          <a:bodyPr>
            <a:noAutofit/>
          </a:bodyPr>
          <a:lstStyle/>
          <a:p>
            <a:pPr marL="0" indent="0">
              <a:buNone/>
            </a:pPr>
            <a:r>
              <a:rPr lang="en-US" sz="2400" dirty="0" smtClean="0">
                <a:latin typeface="Arial" panose="020B0604020202020204" pitchFamily="34" charset="0"/>
                <a:cs typeface="Arial" panose="020B0604020202020204" pitchFamily="34" charset="0"/>
              </a:rPr>
              <a:t>West Virginia Board of Pharmacy Dashboard</a:t>
            </a:r>
          </a:p>
          <a:p>
            <a:pPr marL="0" indent="0">
              <a:buNone/>
            </a:pPr>
            <a:r>
              <a:rPr lang="en-US" sz="2400" dirty="0" smtClean="0">
                <a:latin typeface="Arial" panose="020B0604020202020204" pitchFamily="34" charset="0"/>
                <a:cs typeface="Arial" panose="020B0604020202020204" pitchFamily="34" charset="0"/>
              </a:rPr>
              <a:t>Data: Controlled Substance Monitoring Program</a:t>
            </a:r>
          </a:p>
          <a:p>
            <a:pPr marL="0" indent="0">
              <a:buNone/>
            </a:pPr>
            <a:r>
              <a:rPr lang="en-US" sz="2400" dirty="0" smtClean="0">
                <a:latin typeface="Arial" panose="020B0604020202020204" pitchFamily="34" charset="0"/>
                <a:cs typeface="Arial" panose="020B0604020202020204" pitchFamily="34" charset="0"/>
              </a:rPr>
              <a:t>Credit: Tim Dotson and Nathan Wood</a:t>
            </a:r>
          </a:p>
          <a:p>
            <a:pPr marL="0" indent="0">
              <a:buNone/>
            </a:pPr>
            <a:r>
              <a:rPr lang="en-US" sz="2400" dirty="0" smtClean="0">
                <a:latin typeface="Arial" panose="020B0604020202020204" pitchFamily="34" charset="0"/>
                <a:cs typeface="Arial" panose="020B0604020202020204" pitchFamily="34" charset="0"/>
              </a:rPr>
              <a:t>**Screen Share </a:t>
            </a:r>
          </a:p>
          <a:p>
            <a:pPr marL="0" indent="0">
              <a:buNone/>
            </a:pPr>
            <a:endParaRPr lang="en-US" sz="2400" dirty="0" smtClean="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999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01650" y="1993900"/>
            <a:ext cx="7886700" cy="2679699"/>
          </a:xfrm>
        </p:spPr>
        <p:txBody>
          <a:bodyPr>
            <a:normAutofit fontScale="85000" lnSpcReduction="20000"/>
          </a:bodyPr>
          <a:lstStyle/>
          <a:p>
            <a:pPr marL="0" indent="0">
              <a:buNone/>
            </a:pPr>
            <a:r>
              <a:rPr lang="en-US" dirty="0" smtClean="0">
                <a:latin typeface="Arial" panose="020B0604020202020204" pitchFamily="34" charset="0"/>
                <a:cs typeface="Arial" panose="020B0604020202020204" pitchFamily="34" charset="0"/>
              </a:rPr>
              <a:t>Other potential products to build dashboard include Microsoft BI.</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WV Office of Drug Control Policy</a:t>
            </a:r>
          </a:p>
          <a:p>
            <a:pPr marL="0" indent="0">
              <a:buNone/>
            </a:pPr>
            <a:r>
              <a:rPr lang="en-US" dirty="0" smtClean="0">
                <a:latin typeface="Arial" panose="020B0604020202020204" pitchFamily="34" charset="0"/>
                <a:cs typeface="Arial" panose="020B0604020202020204" pitchFamily="34" charset="0"/>
              </a:rPr>
              <a:t>Data: EMS Responses</a:t>
            </a:r>
          </a:p>
          <a:p>
            <a:pPr marL="0" indent="0">
              <a:buNone/>
            </a:pPr>
            <a:r>
              <a:rPr lang="en-US" dirty="0" smtClean="0">
                <a:latin typeface="Arial" panose="020B0604020202020204" pitchFamily="34" charset="0"/>
                <a:cs typeface="Arial" panose="020B0604020202020204" pitchFamily="34" charset="0"/>
              </a:rPr>
              <a:t>Credit: ODCP</a:t>
            </a:r>
          </a:p>
          <a:p>
            <a:pPr marL="0" indent="0">
              <a:buNone/>
            </a:pPr>
            <a:r>
              <a:rPr lang="en-US" dirty="0" smtClean="0">
                <a:latin typeface="Arial" panose="020B0604020202020204" pitchFamily="34" charset="0"/>
                <a:cs typeface="Arial" panose="020B0604020202020204" pitchFamily="34" charset="0"/>
              </a:rPr>
              <a:t>** Screen Share</a:t>
            </a:r>
            <a:endParaRPr lang="en-US" dirty="0">
              <a:latin typeface="Arial" panose="020B0604020202020204" pitchFamily="34" charset="0"/>
              <a:cs typeface="Arial" panose="020B0604020202020204" pitchFamily="34" charset="0"/>
            </a:endParaRPr>
          </a:p>
        </p:txBody>
      </p:sp>
      <p:sp>
        <p:nvSpPr>
          <p:cNvPr id="4" name="TextBox 3"/>
          <p:cNvSpPr txBox="1"/>
          <p:nvPr/>
        </p:nvSpPr>
        <p:spPr>
          <a:xfrm>
            <a:off x="2705100" y="5791199"/>
            <a:ext cx="6832600" cy="646331"/>
          </a:xfrm>
          <a:prstGeom prst="rect">
            <a:avLst/>
          </a:prstGeom>
          <a:noFill/>
        </p:spPr>
        <p:txBody>
          <a:bodyPr wrap="square" rtlCol="0">
            <a:spAutoFit/>
          </a:bodyPr>
          <a:lstStyle/>
          <a:p>
            <a:r>
              <a:rPr lang="en-US" sz="1200" dirty="0">
                <a:solidFill>
                  <a:srgbClr val="FFFF00"/>
                </a:solidFill>
                <a:cs typeface="Arial" panose="020B0604020202020204" pitchFamily="34" charset="0"/>
                <a:hlinkClick r:id="rId2"/>
              </a:rPr>
              <a:t>https://dhhr.wv.gov/office-of-drug-control-policy/datadashboard/Pages/Emergency-Medical-Services-Dashboard-Related-to-Suspected-Overdoses.aspx</a:t>
            </a:r>
            <a:endParaRPr lang="en-US" sz="1200" dirty="0">
              <a:solidFill>
                <a:srgbClr val="FFFF00"/>
              </a:solidFill>
              <a:cs typeface="Arial" panose="020B0604020202020204" pitchFamily="34" charset="0"/>
            </a:endParaRPr>
          </a:p>
          <a:p>
            <a:endParaRPr lang="en-US" sz="1200" dirty="0">
              <a:solidFill>
                <a:srgbClr val="FFFF00"/>
              </a:solidFill>
            </a:endParaRPr>
          </a:p>
        </p:txBody>
      </p:sp>
    </p:spTree>
    <p:extLst>
      <p:ext uri="{BB962C8B-B14F-4D97-AF65-F5344CB8AC3E}">
        <p14:creationId xmlns:p14="http://schemas.microsoft.com/office/powerpoint/2010/main" val="2834999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16377" y="1839744"/>
            <a:ext cx="7886700" cy="890756"/>
          </a:xfrm>
        </p:spPr>
        <p:txBody>
          <a:bodyPr>
            <a:normAutofit/>
          </a:bodyPr>
          <a:lstStyle/>
          <a:p>
            <a:pPr marL="0" indent="0">
              <a:buNone/>
            </a:pPr>
            <a:r>
              <a:rPr lang="en-US" sz="2200" dirty="0" smtClean="0">
                <a:latin typeface="Arial" panose="020B0604020202020204" pitchFamily="34" charset="0"/>
                <a:cs typeface="Arial" panose="020B0604020202020204" pitchFamily="34" charset="0"/>
              </a:rPr>
              <a:t>With all of the other options why is ESRI’s Dashboard technology the one we are discussing?</a:t>
            </a:r>
          </a:p>
          <a:p>
            <a:pPr marL="0" indent="0">
              <a:buNone/>
            </a:pPr>
            <a:endParaRPr lang="en-US" sz="2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stretch>
            <a:fillRect/>
          </a:stretch>
        </p:blipFill>
        <p:spPr>
          <a:xfrm>
            <a:off x="1689528" y="3147708"/>
            <a:ext cx="1758522" cy="1027256"/>
          </a:xfrm>
          <a:prstGeom prst="rect">
            <a:avLst/>
          </a:prstGeom>
        </p:spPr>
      </p:pic>
    </p:spTree>
    <p:extLst>
      <p:ext uri="{BB962C8B-B14F-4D97-AF65-F5344CB8AC3E}">
        <p14:creationId xmlns:p14="http://schemas.microsoft.com/office/powerpoint/2010/main" val="457850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16377" y="1839744"/>
            <a:ext cx="7886700" cy="890756"/>
          </a:xfrm>
        </p:spPr>
        <p:txBody>
          <a:bodyPr>
            <a:normAutofit/>
          </a:bodyPr>
          <a:lstStyle/>
          <a:p>
            <a:pPr marL="0" indent="0">
              <a:buNone/>
            </a:pPr>
            <a:r>
              <a:rPr lang="en-US" sz="2400" dirty="0" smtClean="0">
                <a:latin typeface="Arial" panose="020B0604020202020204" pitchFamily="34" charset="0"/>
                <a:cs typeface="Arial" panose="020B0604020202020204" pitchFamily="34" charset="0"/>
              </a:rPr>
              <a:t>With all of the other options why is ESRI’s Dashboard technology the one we are discussing?</a:t>
            </a:r>
          </a:p>
          <a:p>
            <a:pPr marL="0" indent="0">
              <a:buNone/>
            </a:pP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899150" y="2844584"/>
            <a:ext cx="3048000" cy="3895940"/>
          </a:xfrm>
          <a:prstGeom prst="rect">
            <a:avLst/>
          </a:prstGeom>
        </p:spPr>
      </p:pic>
      <p:pic>
        <p:nvPicPr>
          <p:cNvPr id="6" name="Picture 5"/>
          <p:cNvPicPr>
            <a:picLocks noChangeAspect="1"/>
          </p:cNvPicPr>
          <p:nvPr/>
        </p:nvPicPr>
        <p:blipFill>
          <a:blip r:embed="rId3"/>
          <a:stretch>
            <a:fillRect/>
          </a:stretch>
        </p:blipFill>
        <p:spPr>
          <a:xfrm>
            <a:off x="1689528" y="3147708"/>
            <a:ext cx="1758522" cy="1027256"/>
          </a:xfrm>
          <a:prstGeom prst="rect">
            <a:avLst/>
          </a:prstGeom>
        </p:spPr>
      </p:pic>
      <p:sp>
        <p:nvSpPr>
          <p:cNvPr id="7" name="Right Arrow 6"/>
          <p:cNvSpPr/>
          <p:nvPr/>
        </p:nvSpPr>
        <p:spPr>
          <a:xfrm>
            <a:off x="3525424" y="3456993"/>
            <a:ext cx="2373726" cy="403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78677" y="3020529"/>
            <a:ext cx="1676400" cy="400110"/>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Web/Mobile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4721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16377" y="1839744"/>
            <a:ext cx="7886700" cy="890756"/>
          </a:xfrm>
        </p:spPr>
        <p:txBody>
          <a:bodyPr>
            <a:normAutofit/>
          </a:bodyPr>
          <a:lstStyle/>
          <a:p>
            <a:pPr marL="0" indent="0">
              <a:buNone/>
            </a:pPr>
            <a:r>
              <a:rPr lang="en-US" sz="2400" dirty="0" smtClean="0">
                <a:latin typeface="Arial" panose="020B0604020202020204" pitchFamily="34" charset="0"/>
                <a:cs typeface="Arial" panose="020B0604020202020204" pitchFamily="34" charset="0"/>
              </a:rPr>
              <a:t>With all of the other options why is ESRI’s Dashboard technology the one we are discussing?</a:t>
            </a:r>
          </a:p>
          <a:p>
            <a:pPr marL="0" indent="0">
              <a:buNone/>
            </a:pP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899150" y="2844584"/>
            <a:ext cx="3048000" cy="3895940"/>
          </a:xfrm>
          <a:prstGeom prst="rect">
            <a:avLst/>
          </a:prstGeom>
        </p:spPr>
      </p:pic>
      <p:pic>
        <p:nvPicPr>
          <p:cNvPr id="5" name="Picture 4"/>
          <p:cNvPicPr>
            <a:picLocks noChangeAspect="1"/>
          </p:cNvPicPr>
          <p:nvPr/>
        </p:nvPicPr>
        <p:blipFill>
          <a:blip r:embed="rId3"/>
          <a:stretch>
            <a:fillRect/>
          </a:stretch>
        </p:blipFill>
        <p:spPr>
          <a:xfrm>
            <a:off x="1319438" y="4787373"/>
            <a:ext cx="2391898" cy="1286043"/>
          </a:xfrm>
          <a:prstGeom prst="rect">
            <a:avLst/>
          </a:prstGeom>
        </p:spPr>
      </p:pic>
      <p:pic>
        <p:nvPicPr>
          <p:cNvPr id="6" name="Picture 5"/>
          <p:cNvPicPr>
            <a:picLocks noChangeAspect="1"/>
          </p:cNvPicPr>
          <p:nvPr/>
        </p:nvPicPr>
        <p:blipFill>
          <a:blip r:embed="rId4"/>
          <a:stretch>
            <a:fillRect/>
          </a:stretch>
        </p:blipFill>
        <p:spPr>
          <a:xfrm>
            <a:off x="1689528" y="3147708"/>
            <a:ext cx="1758522" cy="1027256"/>
          </a:xfrm>
          <a:prstGeom prst="rect">
            <a:avLst/>
          </a:prstGeom>
        </p:spPr>
      </p:pic>
      <p:sp>
        <p:nvSpPr>
          <p:cNvPr id="7" name="Right Arrow 6"/>
          <p:cNvSpPr/>
          <p:nvPr/>
        </p:nvSpPr>
        <p:spPr>
          <a:xfrm>
            <a:off x="3525424" y="3456993"/>
            <a:ext cx="2373726" cy="403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78677" y="3020529"/>
            <a:ext cx="1676400" cy="400110"/>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Web/Mobile</a:t>
            </a:r>
            <a:endParaRPr lang="en-US" sz="2000" dirty="0">
              <a:latin typeface="Arial" panose="020B0604020202020204" pitchFamily="34" charset="0"/>
              <a:cs typeface="Arial" panose="020B0604020202020204" pitchFamily="34" charset="0"/>
            </a:endParaRPr>
          </a:p>
        </p:txBody>
      </p:sp>
      <p:sp>
        <p:nvSpPr>
          <p:cNvPr id="9" name="Left-Right Arrow 8"/>
          <p:cNvSpPr/>
          <p:nvPr/>
        </p:nvSpPr>
        <p:spPr>
          <a:xfrm rot="20718947">
            <a:off x="3730129" y="4809433"/>
            <a:ext cx="2206592" cy="43258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p:cNvSpPr/>
          <p:nvPr/>
        </p:nvSpPr>
        <p:spPr>
          <a:xfrm rot="16200000">
            <a:off x="2076029" y="4320528"/>
            <a:ext cx="985522" cy="43258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600510" y="4261987"/>
            <a:ext cx="1295400" cy="400110"/>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Desktop</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7310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01650" y="2409825"/>
            <a:ext cx="7886700" cy="2085975"/>
          </a:xfrm>
        </p:spPr>
        <p:txBody>
          <a:bodyPr>
            <a:normAutofit/>
          </a:bodyPr>
          <a:lstStyle/>
          <a:p>
            <a:pPr marL="0" indent="0">
              <a:buNone/>
            </a:pPr>
            <a:r>
              <a:rPr lang="en-US" sz="2400" dirty="0" smtClean="0">
                <a:latin typeface="Arial" panose="020B0604020202020204" pitchFamily="34" charset="0"/>
                <a:cs typeface="Arial" panose="020B0604020202020204" pitchFamily="34" charset="0"/>
              </a:rPr>
              <a:t>ESRI Survey 1-2-3</a:t>
            </a:r>
          </a:p>
          <a:p>
            <a:pPr marL="0" indent="0">
              <a:buNone/>
            </a:pPr>
            <a:r>
              <a:rPr lang="en-US" sz="2400" dirty="0" smtClean="0">
                <a:latin typeface="Arial" panose="020B0604020202020204" pitchFamily="34" charset="0"/>
                <a:cs typeface="Arial" panose="020B0604020202020204" pitchFamily="34" charset="0"/>
              </a:rPr>
              <a:t>Data: Primary Data Collection</a:t>
            </a:r>
          </a:p>
          <a:p>
            <a:pPr marL="0" indent="0">
              <a:buNone/>
            </a:pPr>
            <a:r>
              <a:rPr lang="en-US" sz="2400" dirty="0" smtClean="0">
                <a:latin typeface="Arial" panose="020B0604020202020204" pitchFamily="34" charset="0"/>
                <a:cs typeface="Arial" panose="020B0604020202020204" pitchFamily="34" charset="0"/>
              </a:rPr>
              <a:t>Credit: Hendricks Example </a:t>
            </a:r>
          </a:p>
          <a:p>
            <a:pPr marL="0" indent="0">
              <a:buNone/>
            </a:pPr>
            <a:r>
              <a:rPr lang="en-US" sz="2400" dirty="0" smtClean="0">
                <a:latin typeface="Arial" panose="020B0604020202020204" pitchFamily="34" charset="0"/>
                <a:cs typeface="Arial" panose="020B0604020202020204" pitchFamily="34" charset="0"/>
              </a:rPr>
              <a:t>** Screen Share</a:t>
            </a: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6480810" y="449135"/>
            <a:ext cx="2590800" cy="2981325"/>
          </a:xfrm>
          <a:prstGeom prst="rect">
            <a:avLst/>
          </a:prstGeom>
        </p:spPr>
      </p:pic>
      <p:sp>
        <p:nvSpPr>
          <p:cNvPr id="5" name="TextBox 4"/>
          <p:cNvSpPr txBox="1"/>
          <p:nvPr/>
        </p:nvSpPr>
        <p:spPr>
          <a:xfrm>
            <a:off x="6641592" y="3430460"/>
            <a:ext cx="2269236" cy="369332"/>
          </a:xfrm>
          <a:prstGeom prst="rect">
            <a:avLst/>
          </a:prstGeom>
          <a:noFill/>
        </p:spPr>
        <p:txBody>
          <a:bodyPr wrap="square" rtlCol="0">
            <a:spAutoFit/>
          </a:bodyPr>
          <a:lstStyle/>
          <a:p>
            <a:r>
              <a:rPr lang="en-US" dirty="0">
                <a:hlinkClick r:id="rId3"/>
              </a:rPr>
              <a:t>https://</a:t>
            </a:r>
            <a:r>
              <a:rPr lang="en-US" dirty="0" smtClean="0">
                <a:hlinkClick r:id="rId3"/>
              </a:rPr>
              <a:t>arcg.is/1Gui1j</a:t>
            </a:r>
            <a:endParaRPr lang="en-US" dirty="0" smtClean="0"/>
          </a:p>
        </p:txBody>
      </p:sp>
      <p:sp>
        <p:nvSpPr>
          <p:cNvPr id="6" name="TextBox 5"/>
          <p:cNvSpPr txBox="1"/>
          <p:nvPr/>
        </p:nvSpPr>
        <p:spPr>
          <a:xfrm>
            <a:off x="6585585" y="79803"/>
            <a:ext cx="2381250" cy="369332"/>
          </a:xfrm>
          <a:prstGeom prst="rect">
            <a:avLst/>
          </a:prstGeom>
          <a:noFill/>
        </p:spPr>
        <p:txBody>
          <a:bodyPr wrap="square" rtlCol="0">
            <a:spAutoFit/>
          </a:bodyPr>
          <a:lstStyle/>
          <a:p>
            <a:pPr algn="ctr"/>
            <a:r>
              <a:rPr lang="en-US" b="1" u="sng" dirty="0" smtClean="0">
                <a:latin typeface="Arial" panose="020B0604020202020204" pitchFamily="34" charset="0"/>
                <a:cs typeface="Arial" panose="020B0604020202020204" pitchFamily="34" charset="0"/>
              </a:rPr>
              <a:t>Take the survey</a:t>
            </a:r>
            <a:endParaRPr lang="en-US"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4911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28600" y="1438275"/>
            <a:ext cx="7886700" cy="4351338"/>
          </a:xfrm>
        </p:spPr>
        <p:txBody>
          <a:bodyPr>
            <a:normAutofit/>
          </a:bodyPr>
          <a:lstStyle/>
          <a:p>
            <a:pPr marL="0" indent="0">
              <a:buNone/>
            </a:pPr>
            <a:r>
              <a:rPr lang="en-US" sz="2200" dirty="0" smtClean="0">
                <a:latin typeface="Arial" panose="020B0604020202020204" pitchFamily="34" charset="0"/>
                <a:cs typeface="Arial" panose="020B0604020202020204" pitchFamily="34" charset="0"/>
              </a:rPr>
              <a:t>For most situations ESRI’s online tools are enough to create dynamic eye catching displays to inform decision making. </a:t>
            </a:r>
            <a:endParaRPr lang="en-US" sz="2200" dirty="0">
              <a:latin typeface="Arial" panose="020B0604020202020204" pitchFamily="34" charset="0"/>
              <a:cs typeface="Arial" panose="020B0604020202020204" pitchFamily="34" charset="0"/>
            </a:endParaRPr>
          </a:p>
          <a:p>
            <a:r>
              <a:rPr lang="en-US" sz="2200" dirty="0" smtClean="0">
                <a:latin typeface="Arial" panose="020B0604020202020204" pitchFamily="34" charset="0"/>
                <a:cs typeface="Arial" panose="020B0604020202020204" pitchFamily="34" charset="0"/>
              </a:rPr>
              <a:t>However, the online </a:t>
            </a:r>
          </a:p>
          <a:p>
            <a:pPr marL="0" indent="0">
              <a:buNone/>
            </a:pPr>
            <a:r>
              <a:rPr lang="en-US" sz="2200" dirty="0" smtClean="0">
                <a:latin typeface="Arial" panose="020B0604020202020204" pitchFamily="34" charset="0"/>
                <a:cs typeface="Arial" panose="020B0604020202020204" pitchFamily="34" charset="0"/>
              </a:rPr>
              <a:t>tool set is not HIPAA </a:t>
            </a:r>
          </a:p>
          <a:p>
            <a:pPr marL="0" indent="0">
              <a:buNone/>
            </a:pPr>
            <a:r>
              <a:rPr lang="en-US" sz="2200" dirty="0" smtClean="0">
                <a:latin typeface="Arial" panose="020B0604020202020204" pitchFamily="34" charset="0"/>
                <a:cs typeface="Arial" panose="020B0604020202020204" pitchFamily="34" charset="0"/>
              </a:rPr>
              <a:t>compliant. ArcGIS </a:t>
            </a:r>
          </a:p>
          <a:p>
            <a:pPr marL="0" indent="0">
              <a:buNone/>
            </a:pPr>
            <a:r>
              <a:rPr lang="en-US" sz="2200" dirty="0" smtClean="0">
                <a:latin typeface="Arial" panose="020B0604020202020204" pitchFamily="34" charset="0"/>
                <a:cs typeface="Arial" panose="020B0604020202020204" pitchFamily="34" charset="0"/>
              </a:rPr>
              <a:t>Enterprise provides </a:t>
            </a:r>
          </a:p>
          <a:p>
            <a:pPr marL="0" indent="0">
              <a:buNone/>
            </a:pPr>
            <a:r>
              <a:rPr lang="en-US" sz="2200" dirty="0" smtClean="0">
                <a:latin typeface="Arial" panose="020B0604020202020204" pitchFamily="34" charset="0"/>
                <a:cs typeface="Arial" panose="020B0604020202020204" pitchFamily="34" charset="0"/>
              </a:rPr>
              <a:t>the same toolset as </a:t>
            </a:r>
          </a:p>
          <a:p>
            <a:pPr marL="0" indent="0">
              <a:buNone/>
            </a:pPr>
            <a:r>
              <a:rPr lang="en-US" sz="2200" dirty="0" smtClean="0">
                <a:latin typeface="Arial" panose="020B0604020202020204" pitchFamily="34" charset="0"/>
                <a:cs typeface="Arial" panose="020B0604020202020204" pitchFamily="34" charset="0"/>
              </a:rPr>
              <a:t>ArcGIS Online, but </a:t>
            </a:r>
          </a:p>
          <a:p>
            <a:pPr marL="0" indent="0">
              <a:buNone/>
            </a:pPr>
            <a:r>
              <a:rPr lang="en-US" sz="2200" dirty="0" smtClean="0">
                <a:latin typeface="Arial" panose="020B0604020202020204" pitchFamily="34" charset="0"/>
                <a:cs typeface="Arial" panose="020B0604020202020204" pitchFamily="34" charset="0"/>
              </a:rPr>
              <a:t>can be placed behind</a:t>
            </a:r>
          </a:p>
          <a:p>
            <a:pPr marL="0" indent="0">
              <a:buNone/>
            </a:pPr>
            <a:r>
              <a:rPr lang="en-US" sz="2200" dirty="0" smtClean="0">
                <a:latin typeface="Arial" panose="020B0604020202020204" pitchFamily="34" charset="0"/>
                <a:cs typeface="Arial" panose="020B0604020202020204" pitchFamily="34" charset="0"/>
              </a:rPr>
              <a:t> institutional firewalls. </a:t>
            </a:r>
            <a:endParaRPr lang="en-US" sz="2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3215954" y="2222500"/>
            <a:ext cx="5402391" cy="3981450"/>
          </a:xfrm>
          <a:prstGeom prst="rect">
            <a:avLst/>
          </a:prstGeom>
        </p:spPr>
      </p:pic>
    </p:spTree>
    <p:extLst>
      <p:ext uri="{BB962C8B-B14F-4D97-AF65-F5344CB8AC3E}">
        <p14:creationId xmlns:p14="http://schemas.microsoft.com/office/powerpoint/2010/main" val="11086773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Operations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US" dirty="0" smtClean="0"/>
              <a:t>The Goal!</a:t>
            </a:r>
            <a:endParaRPr lang="en-US" dirty="0"/>
          </a:p>
        </p:txBody>
      </p:sp>
      <p:pic>
        <p:nvPicPr>
          <p:cNvPr id="4" name="Picture 3"/>
          <p:cNvPicPr>
            <a:picLocks noChangeAspect="1"/>
          </p:cNvPicPr>
          <p:nvPr/>
        </p:nvPicPr>
        <p:blipFill>
          <a:blip r:embed="rId2"/>
          <a:stretch>
            <a:fillRect/>
          </a:stretch>
        </p:blipFill>
        <p:spPr>
          <a:xfrm>
            <a:off x="2372522" y="1403351"/>
            <a:ext cx="6701628" cy="4588726"/>
          </a:xfrm>
          <a:prstGeom prst="rect">
            <a:avLst/>
          </a:prstGeom>
        </p:spPr>
      </p:pic>
    </p:spTree>
    <p:extLst>
      <p:ext uri="{BB962C8B-B14F-4D97-AF65-F5344CB8AC3E}">
        <p14:creationId xmlns:p14="http://schemas.microsoft.com/office/powerpoint/2010/main" val="4272616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4500" y="1108076"/>
            <a:ext cx="7766050" cy="2387600"/>
          </a:xfrm>
        </p:spPr>
        <p:txBody>
          <a:bodyPr>
            <a:normAutofit/>
          </a:bodyPr>
          <a:lstStyle/>
          <a:p>
            <a:r>
              <a:rPr lang="en-US" sz="4000" dirty="0" smtClean="0">
                <a:latin typeface="Arial" panose="020B0604020202020204" pitchFamily="34" charset="0"/>
                <a:cs typeface="Arial" panose="020B0604020202020204" pitchFamily="34" charset="0"/>
              </a:rPr>
              <a:t>Steps </a:t>
            </a:r>
            <a:r>
              <a:rPr lang="en-US" sz="4000" dirty="0">
                <a:latin typeface="Arial" panose="020B0604020202020204" pitchFamily="34" charset="0"/>
                <a:cs typeface="Arial" panose="020B0604020202020204" pitchFamily="34" charset="0"/>
              </a:rPr>
              <a:t>to organize a theoretical operations dashboard</a:t>
            </a:r>
          </a:p>
        </p:txBody>
      </p:sp>
      <p:sp>
        <p:nvSpPr>
          <p:cNvPr id="4" name="TextBox 3"/>
          <p:cNvSpPr txBox="1"/>
          <p:nvPr/>
        </p:nvSpPr>
        <p:spPr>
          <a:xfrm>
            <a:off x="2870200" y="5816600"/>
            <a:ext cx="6832600" cy="461665"/>
          </a:xfrm>
          <a:prstGeom prst="rect">
            <a:avLst/>
          </a:prstGeom>
          <a:noFill/>
        </p:spPr>
        <p:txBody>
          <a:bodyPr wrap="square" rtlCol="0">
            <a:spAutoFit/>
          </a:bodyPr>
          <a:lstStyle/>
          <a:p>
            <a:r>
              <a:rPr lang="en-US" sz="1200" dirty="0">
                <a:hlinkClick r:id="rId2"/>
              </a:rPr>
              <a:t>https://www.esri.com/arcgis-blog/products/ops-dashboard/decision-support/configure-your-first-dashboard/</a:t>
            </a:r>
            <a:endParaRPr lang="en-US" sz="1200" dirty="0"/>
          </a:p>
        </p:txBody>
      </p:sp>
    </p:spTree>
    <p:extLst>
      <p:ext uri="{BB962C8B-B14F-4D97-AF65-F5344CB8AC3E}">
        <p14:creationId xmlns:p14="http://schemas.microsoft.com/office/powerpoint/2010/main" val="27573807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Step #1: Create a Dashboard</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514350" indent="-514350">
              <a:buAutoNum type="alphaUcPeriod"/>
            </a:pPr>
            <a:r>
              <a:rPr lang="en-US" sz="2400" dirty="0" smtClean="0">
                <a:latin typeface="Arial" panose="020B0604020202020204" pitchFamily="34" charset="0"/>
                <a:cs typeface="Arial" panose="020B0604020202020204" pitchFamily="34" charset="0"/>
              </a:rPr>
              <a:t>Log into ArcGIS Online (must have access)</a:t>
            </a:r>
          </a:p>
          <a:p>
            <a:pPr marL="514350" indent="-514350">
              <a:buAutoNum type="alphaUcPeriod"/>
            </a:pPr>
            <a:r>
              <a:rPr lang="en-US" sz="2400" dirty="0" smtClean="0">
                <a:latin typeface="Arial" panose="020B0604020202020204" pitchFamily="34" charset="0"/>
                <a:cs typeface="Arial" panose="020B0604020202020204" pitchFamily="34" charset="0"/>
              </a:rPr>
              <a:t>Use app switcher to go to Operations Dashboard</a:t>
            </a:r>
          </a:p>
          <a:p>
            <a:pPr marL="514350" indent="-514350">
              <a:buAutoNum type="alphaUcPeriod"/>
            </a:pPr>
            <a:r>
              <a:rPr lang="en-US" sz="2400" dirty="0">
                <a:latin typeface="Arial" panose="020B0604020202020204" pitchFamily="34" charset="0"/>
                <a:cs typeface="Arial" panose="020B0604020202020204" pitchFamily="34" charset="0"/>
              </a:rPr>
              <a:t>C</a:t>
            </a:r>
            <a:r>
              <a:rPr lang="en-US" sz="2400" dirty="0" smtClean="0">
                <a:latin typeface="Arial" panose="020B0604020202020204" pitchFamily="34" charset="0"/>
                <a:cs typeface="Arial" panose="020B0604020202020204" pitchFamily="34" charset="0"/>
              </a:rPr>
              <a:t>lick Create, then give </a:t>
            </a:r>
            <a:r>
              <a:rPr lang="en-US" sz="2400" dirty="0">
                <a:latin typeface="Arial" panose="020B0604020202020204" pitchFamily="34" charset="0"/>
                <a:cs typeface="Arial" panose="020B0604020202020204" pitchFamily="34" charset="0"/>
              </a:rPr>
              <a:t>it a name and </a:t>
            </a:r>
            <a:r>
              <a:rPr lang="en-US" sz="2400" dirty="0" smtClean="0">
                <a:latin typeface="Arial" panose="020B0604020202020204" pitchFamily="34" charset="0"/>
                <a:cs typeface="Arial" panose="020B0604020202020204" pitchFamily="34" charset="0"/>
              </a:rPr>
              <a:t>tags</a:t>
            </a: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03069" y="3473450"/>
            <a:ext cx="2706033" cy="3282156"/>
          </a:xfrm>
          <a:prstGeom prst="rect">
            <a:avLst/>
          </a:prstGeom>
        </p:spPr>
      </p:pic>
      <p:sp>
        <p:nvSpPr>
          <p:cNvPr id="5" name="Right Arrow 4"/>
          <p:cNvSpPr/>
          <p:nvPr/>
        </p:nvSpPr>
        <p:spPr>
          <a:xfrm>
            <a:off x="3549650" y="4095750"/>
            <a:ext cx="1936750" cy="495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095750" y="3816628"/>
            <a:ext cx="711200" cy="369332"/>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Next</a:t>
            </a:r>
            <a:endParaRPr lang="en-US"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5548144" y="3254375"/>
            <a:ext cx="3306931" cy="3520281"/>
          </a:xfrm>
          <a:prstGeom prst="rect">
            <a:avLst/>
          </a:prstGeom>
        </p:spPr>
      </p:pic>
      <p:sp>
        <p:nvSpPr>
          <p:cNvPr id="8" name="Rectangle 7"/>
          <p:cNvSpPr/>
          <p:nvPr/>
        </p:nvSpPr>
        <p:spPr>
          <a:xfrm>
            <a:off x="5695950" y="5480050"/>
            <a:ext cx="635000" cy="565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29183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Step #2: Add Elements</a:t>
            </a:r>
            <a:endParaRPr lang="en-US" dirty="0"/>
          </a:p>
        </p:txBody>
      </p:sp>
      <p:sp>
        <p:nvSpPr>
          <p:cNvPr id="3" name="Content Placeholder 2"/>
          <p:cNvSpPr>
            <a:spLocks noGrp="1"/>
          </p:cNvSpPr>
          <p:nvPr>
            <p:ph idx="1"/>
          </p:nvPr>
        </p:nvSpPr>
        <p:spPr>
          <a:xfrm>
            <a:off x="628650" y="1432526"/>
            <a:ext cx="7886700" cy="1147454"/>
          </a:xfrm>
        </p:spPr>
        <p:txBody>
          <a:bodyPr>
            <a:normAutofit fontScale="92500" lnSpcReduction="20000"/>
          </a:bodyPr>
          <a:lstStyle/>
          <a:p>
            <a:pPr marL="514350" indent="-514350">
              <a:buAutoNum type="alphaUcPeriod"/>
            </a:pPr>
            <a:r>
              <a:rPr lang="en-US" dirty="0" smtClean="0"/>
              <a:t>Add your visuals </a:t>
            </a:r>
          </a:p>
          <a:p>
            <a:pPr marL="514350" indent="-514350">
              <a:buAutoNum type="alphaUcPeriod"/>
            </a:pPr>
            <a:r>
              <a:rPr lang="en-US" dirty="0" smtClean="0"/>
              <a:t>Configure: add scale, base map options, label, choose variables displayed. </a:t>
            </a:r>
          </a:p>
        </p:txBody>
      </p:sp>
      <p:pic>
        <p:nvPicPr>
          <p:cNvPr id="4" name="Picture 3"/>
          <p:cNvPicPr>
            <a:picLocks noChangeAspect="1"/>
          </p:cNvPicPr>
          <p:nvPr/>
        </p:nvPicPr>
        <p:blipFill>
          <a:blip r:embed="rId2"/>
          <a:stretch>
            <a:fillRect/>
          </a:stretch>
        </p:blipFill>
        <p:spPr>
          <a:xfrm>
            <a:off x="128587" y="2711450"/>
            <a:ext cx="3236131" cy="3357562"/>
          </a:xfrm>
          <a:prstGeom prst="rect">
            <a:avLst/>
          </a:prstGeom>
        </p:spPr>
      </p:pic>
      <p:sp>
        <p:nvSpPr>
          <p:cNvPr id="5" name="Rectangle 4"/>
          <p:cNvSpPr/>
          <p:nvPr/>
        </p:nvSpPr>
        <p:spPr>
          <a:xfrm>
            <a:off x="527050" y="3581400"/>
            <a:ext cx="1435100" cy="203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397413" y="4095750"/>
            <a:ext cx="882650" cy="495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459968" y="3733046"/>
            <a:ext cx="711200" cy="369332"/>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Next</a:t>
            </a:r>
            <a:endParaRPr lang="en-US" b="1" dirty="0">
              <a:latin typeface="Arial" panose="020B0604020202020204" pitchFamily="34" charset="0"/>
              <a:cs typeface="Arial" panose="020B0604020202020204" pitchFamily="34" charset="0"/>
            </a:endParaRPr>
          </a:p>
        </p:txBody>
      </p:sp>
      <p:sp>
        <p:nvSpPr>
          <p:cNvPr id="8" name="TextBox 7"/>
          <p:cNvSpPr txBox="1"/>
          <p:nvPr/>
        </p:nvSpPr>
        <p:spPr>
          <a:xfrm>
            <a:off x="5715000" y="6069012"/>
            <a:ext cx="3378200" cy="646331"/>
          </a:xfrm>
          <a:prstGeom prst="rect">
            <a:avLst/>
          </a:prstGeom>
          <a:noFill/>
        </p:spPr>
        <p:txBody>
          <a:bodyPr wrap="square" rtlCol="0">
            <a:spAutoFit/>
          </a:bodyPr>
          <a:lstStyle/>
          <a:p>
            <a:r>
              <a:rPr lang="en-US" dirty="0" smtClean="0">
                <a:solidFill>
                  <a:srgbClr val="FFFF00"/>
                </a:solidFill>
              </a:rPr>
              <a:t>Featured Map: “WV Fishing Map”</a:t>
            </a:r>
          </a:p>
          <a:p>
            <a:r>
              <a:rPr lang="en-US" dirty="0" smtClean="0">
                <a:solidFill>
                  <a:srgbClr val="FFFF00"/>
                </a:solidFill>
              </a:rPr>
              <a:t>Credit: </a:t>
            </a:r>
            <a:r>
              <a:rPr lang="en-US" dirty="0" err="1" smtClean="0">
                <a:solidFill>
                  <a:srgbClr val="FFFF00"/>
                </a:solidFill>
              </a:rPr>
              <a:t>WGIS_jaearle</a:t>
            </a:r>
            <a:endParaRPr lang="en-US" dirty="0">
              <a:solidFill>
                <a:srgbClr val="FFFF00"/>
              </a:solidFill>
            </a:endParaRPr>
          </a:p>
        </p:txBody>
      </p:sp>
      <p:pic>
        <p:nvPicPr>
          <p:cNvPr id="9" name="Picture 8"/>
          <p:cNvPicPr>
            <a:picLocks noChangeAspect="1"/>
          </p:cNvPicPr>
          <p:nvPr/>
        </p:nvPicPr>
        <p:blipFill>
          <a:blip r:embed="rId3"/>
          <a:stretch>
            <a:fillRect/>
          </a:stretch>
        </p:blipFill>
        <p:spPr>
          <a:xfrm>
            <a:off x="4280063" y="2711450"/>
            <a:ext cx="4813138" cy="2957128"/>
          </a:xfrm>
          <a:prstGeom prst="rect">
            <a:avLst/>
          </a:prstGeom>
        </p:spPr>
      </p:pic>
      <p:sp>
        <p:nvSpPr>
          <p:cNvPr id="10" name="Rectangle 9"/>
          <p:cNvSpPr/>
          <p:nvPr/>
        </p:nvSpPr>
        <p:spPr>
          <a:xfrm>
            <a:off x="6845300" y="3917712"/>
            <a:ext cx="419100" cy="41313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54670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Step #2: Add Elements</a:t>
            </a:r>
            <a:endParaRPr lang="en-US" dirty="0"/>
          </a:p>
        </p:txBody>
      </p:sp>
      <p:sp>
        <p:nvSpPr>
          <p:cNvPr id="4" name="TextBox 3"/>
          <p:cNvSpPr txBox="1"/>
          <p:nvPr/>
        </p:nvSpPr>
        <p:spPr>
          <a:xfrm>
            <a:off x="158750" y="2762250"/>
            <a:ext cx="4787900" cy="2462213"/>
          </a:xfrm>
          <a:prstGeom prst="rect">
            <a:avLst/>
          </a:prstGeom>
          <a:noFill/>
        </p:spPr>
        <p:txBody>
          <a:bodyPr wrap="square" rtlCol="0">
            <a:spAutoFit/>
          </a:bodyPr>
          <a:lstStyle/>
          <a:p>
            <a:r>
              <a:rPr lang="en-US" sz="2200" dirty="0" smtClean="0">
                <a:latin typeface="Arial" panose="020B0604020202020204" pitchFamily="34" charset="0"/>
                <a:cs typeface="Arial" panose="020B0604020202020204" pitchFamily="34" charset="0"/>
              </a:rPr>
              <a:t>For each element you can choose what information is displayed. Consider the information displayed for each fishing site in our example.</a:t>
            </a:r>
          </a:p>
          <a:p>
            <a:pPr marL="342900" indent="-342900">
              <a:buFont typeface="Arial" panose="020B0604020202020204" pitchFamily="34" charset="0"/>
              <a:buChar char="•"/>
            </a:pPr>
            <a:r>
              <a:rPr lang="en-US" sz="2200" dirty="0" smtClean="0">
                <a:latin typeface="Arial" panose="020B0604020202020204" pitchFamily="34" charset="0"/>
                <a:cs typeface="Arial" panose="020B0604020202020204" pitchFamily="34" charset="0"/>
              </a:rPr>
              <a:t>Type</a:t>
            </a:r>
          </a:p>
          <a:p>
            <a:pPr marL="342900" indent="-342900">
              <a:buFont typeface="Arial" panose="020B0604020202020204" pitchFamily="34" charset="0"/>
              <a:buChar char="•"/>
            </a:pPr>
            <a:r>
              <a:rPr lang="en-US" sz="2200" dirty="0" smtClean="0">
                <a:latin typeface="Arial" panose="020B0604020202020204" pitchFamily="34" charset="0"/>
                <a:cs typeface="Arial" panose="020B0604020202020204" pitchFamily="34" charset="0"/>
              </a:rPr>
              <a:t>Date caught</a:t>
            </a:r>
          </a:p>
          <a:p>
            <a:pPr marL="342900" indent="-342900">
              <a:buFont typeface="Arial" panose="020B0604020202020204" pitchFamily="34" charset="0"/>
              <a:buChar char="•"/>
            </a:pPr>
            <a:r>
              <a:rPr lang="en-US" sz="2200" dirty="0" smtClean="0">
                <a:latin typeface="Arial" panose="020B0604020202020204" pitchFamily="34" charset="0"/>
                <a:cs typeface="Arial" panose="020B0604020202020204" pitchFamily="34" charset="0"/>
              </a:rPr>
              <a:t>Image </a:t>
            </a:r>
            <a:endParaRPr lang="en-US" sz="22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5263674" y="1263650"/>
            <a:ext cx="3861275" cy="5576888"/>
          </a:xfrm>
          <a:prstGeom prst="rect">
            <a:avLst/>
          </a:prstGeom>
        </p:spPr>
      </p:pic>
    </p:spTree>
    <p:extLst>
      <p:ext uri="{BB962C8B-B14F-4D97-AF65-F5344CB8AC3E}">
        <p14:creationId xmlns:p14="http://schemas.microsoft.com/office/powerpoint/2010/main" val="3533288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Step #3 Build the layout</a:t>
            </a:r>
            <a:endParaRPr lang="en-US" sz="4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222805" y="1327150"/>
            <a:ext cx="8698390" cy="4405412"/>
          </a:xfrm>
          <a:prstGeom prst="rect">
            <a:avLst/>
          </a:prstGeom>
        </p:spPr>
      </p:pic>
    </p:spTree>
    <p:extLst>
      <p:ext uri="{BB962C8B-B14F-4D97-AF65-F5344CB8AC3E}">
        <p14:creationId xmlns:p14="http://schemas.microsoft.com/office/powerpoint/2010/main" val="38974340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Step #4 Develop Interactivity</a:t>
            </a:r>
            <a:endParaRPr lang="en-US" sz="4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16471" t="10527" r="56261" b="18668"/>
          <a:stretch/>
        </p:blipFill>
        <p:spPr>
          <a:xfrm>
            <a:off x="2879195" y="1625600"/>
            <a:ext cx="6151586" cy="4492423"/>
          </a:xfrm>
          <a:prstGeom prst="rect">
            <a:avLst/>
          </a:prstGeom>
        </p:spPr>
      </p:pic>
      <p:sp>
        <p:nvSpPr>
          <p:cNvPr id="5" name="Rectangle 4"/>
          <p:cNvSpPr/>
          <p:nvPr/>
        </p:nvSpPr>
        <p:spPr>
          <a:xfrm>
            <a:off x="2879194" y="4533900"/>
            <a:ext cx="1051455" cy="1905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0500" y="3727450"/>
            <a:ext cx="2834744" cy="1446550"/>
          </a:xfrm>
          <a:prstGeom prst="rect">
            <a:avLst/>
          </a:prstGeom>
          <a:noFill/>
        </p:spPr>
        <p:txBody>
          <a:bodyPr wrap="square" rtlCol="0">
            <a:spAutoFit/>
          </a:bodyPr>
          <a:lstStyle/>
          <a:p>
            <a:r>
              <a:rPr lang="en-US" sz="2200" dirty="0" smtClean="0">
                <a:latin typeface="Arial" panose="020B0604020202020204" pitchFamily="34" charset="0"/>
                <a:cs typeface="Arial" panose="020B0604020202020204" pitchFamily="34" charset="0"/>
              </a:rPr>
              <a:t>Hover over the top left corner of any tile and select the configure option. </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42703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Step #4 Develop Interactivity</a:t>
            </a:r>
            <a:endParaRPr lang="en-US" dirty="0"/>
          </a:p>
        </p:txBody>
      </p:sp>
      <p:pic>
        <p:nvPicPr>
          <p:cNvPr id="5" name="Picture 4"/>
          <p:cNvPicPr>
            <a:picLocks noChangeAspect="1"/>
          </p:cNvPicPr>
          <p:nvPr/>
        </p:nvPicPr>
        <p:blipFill>
          <a:blip r:embed="rId2"/>
          <a:stretch>
            <a:fillRect/>
          </a:stretch>
        </p:blipFill>
        <p:spPr>
          <a:xfrm>
            <a:off x="1024241" y="3119428"/>
            <a:ext cx="7393427" cy="2574496"/>
          </a:xfrm>
          <a:prstGeom prst="rect">
            <a:avLst/>
          </a:prstGeom>
        </p:spPr>
      </p:pic>
      <p:sp>
        <p:nvSpPr>
          <p:cNvPr id="6" name="Rectangle 5"/>
          <p:cNvSpPr/>
          <p:nvPr/>
        </p:nvSpPr>
        <p:spPr>
          <a:xfrm>
            <a:off x="953311" y="4311425"/>
            <a:ext cx="499354" cy="2540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52664" y="4638923"/>
            <a:ext cx="1245139" cy="4907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221599" y="4314667"/>
            <a:ext cx="895149" cy="2540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81114" y="1343229"/>
            <a:ext cx="8181772" cy="2123658"/>
          </a:xfrm>
          <a:prstGeom prst="rect">
            <a:avLst/>
          </a:prstGeom>
          <a:noFill/>
        </p:spPr>
        <p:txBody>
          <a:bodyPr wrap="square" rtlCol="0">
            <a:spAutoFit/>
          </a:bodyPr>
          <a:lstStyle/>
          <a:p>
            <a:pPr marL="457200" indent="-457200">
              <a:buAutoNum type="alphaUcPeriod"/>
            </a:pPr>
            <a:r>
              <a:rPr lang="en-US" sz="2200" dirty="0" smtClean="0">
                <a:latin typeface="Arial" panose="020B0604020202020204" pitchFamily="34" charset="0"/>
                <a:cs typeface="Arial" panose="020B0604020202020204" pitchFamily="34" charset="0"/>
              </a:rPr>
              <a:t>Select “Action” from the tasks on the left hand side </a:t>
            </a:r>
          </a:p>
          <a:p>
            <a:pPr marL="457200" indent="-457200">
              <a:buAutoNum type="alphaUcPeriod"/>
            </a:pPr>
            <a:r>
              <a:rPr lang="en-US" sz="2200" dirty="0" smtClean="0">
                <a:latin typeface="Arial" panose="020B0604020202020204" pitchFamily="34" charset="0"/>
                <a:cs typeface="Arial" panose="020B0604020202020204" pitchFamily="34" charset="0"/>
              </a:rPr>
              <a:t>Click on “Add Action” drop down</a:t>
            </a:r>
          </a:p>
          <a:p>
            <a:pPr marL="457200" indent="-457200">
              <a:buAutoNum type="alphaUcPeriod"/>
            </a:pPr>
            <a:r>
              <a:rPr lang="en-US" sz="2200" dirty="0" smtClean="0">
                <a:latin typeface="Arial" panose="020B0604020202020204" pitchFamily="34" charset="0"/>
                <a:cs typeface="Arial" panose="020B0604020202020204" pitchFamily="34" charset="0"/>
              </a:rPr>
              <a:t>Select action and choose the feature you want to interact with</a:t>
            </a:r>
          </a:p>
          <a:p>
            <a:pPr marL="457200" indent="-457200">
              <a:buAutoNum type="alphaUcPeriod"/>
            </a:pPr>
            <a:r>
              <a:rPr lang="en-US" sz="2200" dirty="0" smtClean="0">
                <a:latin typeface="Arial" panose="020B0604020202020204" pitchFamily="34" charset="0"/>
                <a:cs typeface="Arial" panose="020B0604020202020204" pitchFamily="34" charset="0"/>
              </a:rPr>
              <a:t>Select Done</a:t>
            </a:r>
          </a:p>
          <a:p>
            <a:r>
              <a:rPr lang="en-US" sz="2200" dirty="0" smtClean="0">
                <a:latin typeface="Arial" panose="020B0604020202020204" pitchFamily="34" charset="0"/>
                <a:cs typeface="Arial" panose="020B0604020202020204" pitchFamily="34" charset="0"/>
              </a:rPr>
              <a:t>** Repeat for each of the elements.</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1284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Step #4 Develop Interactivity</a:t>
            </a:r>
            <a:endParaRPr lang="en-US" dirty="0"/>
          </a:p>
        </p:txBody>
      </p:sp>
      <p:pic>
        <p:nvPicPr>
          <p:cNvPr id="4" name="Picture 3"/>
          <p:cNvPicPr>
            <a:picLocks noChangeAspect="1"/>
          </p:cNvPicPr>
          <p:nvPr/>
        </p:nvPicPr>
        <p:blipFill>
          <a:blip r:embed="rId2"/>
          <a:stretch>
            <a:fillRect/>
          </a:stretch>
        </p:blipFill>
        <p:spPr>
          <a:xfrm>
            <a:off x="219335" y="2471738"/>
            <a:ext cx="8514829" cy="4332556"/>
          </a:xfrm>
          <a:prstGeom prst="rect">
            <a:avLst/>
          </a:prstGeom>
        </p:spPr>
      </p:pic>
      <p:sp>
        <p:nvSpPr>
          <p:cNvPr id="6" name="TextBox 5"/>
          <p:cNvSpPr txBox="1"/>
          <p:nvPr/>
        </p:nvSpPr>
        <p:spPr>
          <a:xfrm>
            <a:off x="561974" y="1690688"/>
            <a:ext cx="7829550" cy="769441"/>
          </a:xfrm>
          <a:prstGeom prst="rect">
            <a:avLst/>
          </a:prstGeom>
          <a:noFill/>
        </p:spPr>
        <p:txBody>
          <a:bodyPr wrap="square" rtlCol="0">
            <a:spAutoFit/>
          </a:bodyPr>
          <a:lstStyle/>
          <a:p>
            <a:r>
              <a:rPr lang="en-US" sz="2200" dirty="0" smtClean="0">
                <a:latin typeface="Arial" panose="020B0604020202020204" pitchFamily="34" charset="0"/>
                <a:cs typeface="Arial" panose="020B0604020202020204" pitchFamily="34" charset="0"/>
              </a:rPr>
              <a:t>Now when we select a site all of the displays change to match that site’s specific attributes. </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7015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anose="020B0604020202020204" pitchFamily="34" charset="0"/>
                <a:cs typeface="Arial" panose="020B0604020202020204" pitchFamily="34" charset="0"/>
              </a:rPr>
              <a:t>Step #5 Save, Test, Share</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46100" y="1425575"/>
            <a:ext cx="7886700" cy="1527175"/>
          </a:xfrm>
        </p:spPr>
        <p:txBody>
          <a:bodyPr>
            <a:noAutofit/>
          </a:bodyPr>
          <a:lstStyle/>
          <a:p>
            <a:pPr marL="514350" indent="-514350">
              <a:buAutoNum type="alphaUcPeriod"/>
            </a:pPr>
            <a:r>
              <a:rPr lang="en-US" sz="2200" dirty="0" smtClean="0">
                <a:latin typeface="Arial" panose="020B0604020202020204" pitchFamily="34" charset="0"/>
                <a:cs typeface="Arial" panose="020B0604020202020204" pitchFamily="34" charset="0"/>
              </a:rPr>
              <a:t>Top right corner click home</a:t>
            </a:r>
          </a:p>
          <a:p>
            <a:pPr marL="514350" indent="-514350">
              <a:buAutoNum type="alphaUcPeriod"/>
            </a:pPr>
            <a:r>
              <a:rPr lang="en-US" sz="2200" dirty="0" smtClean="0">
                <a:latin typeface="Arial" panose="020B0604020202020204" pitchFamily="34" charset="0"/>
                <a:cs typeface="Arial" panose="020B0604020202020204" pitchFamily="34" charset="0"/>
              </a:rPr>
              <a:t>Select “Dashboard Item Details”</a:t>
            </a:r>
          </a:p>
          <a:p>
            <a:pPr marL="514350" indent="-514350">
              <a:buAutoNum type="alphaUcPeriod"/>
            </a:pPr>
            <a:r>
              <a:rPr lang="en-US" sz="2200" dirty="0" smtClean="0">
                <a:latin typeface="Arial" panose="020B0604020202020204" pitchFamily="34" charset="0"/>
                <a:cs typeface="Arial" panose="020B0604020202020204" pitchFamily="34" charset="0"/>
              </a:rPr>
              <a:t>Click “Share” and Check “Everyone”</a:t>
            </a:r>
          </a:p>
          <a:p>
            <a:pPr marL="514350" indent="-514350">
              <a:buAutoNum type="alphaUcPeriod"/>
            </a:pPr>
            <a:r>
              <a:rPr lang="en-US" sz="2200" dirty="0" smtClean="0">
                <a:latin typeface="Arial" panose="020B0604020202020204" pitchFamily="34" charset="0"/>
                <a:cs typeface="Arial" panose="020B0604020202020204" pitchFamily="34" charset="0"/>
              </a:rPr>
              <a:t>Now you can share link with all colleagues within your agency without them have to log onto ArcGIS Online</a:t>
            </a:r>
            <a:endParaRPr lang="en-US" sz="2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106363" y="3422650"/>
            <a:ext cx="2718128" cy="2324100"/>
          </a:xfrm>
          <a:prstGeom prst="rect">
            <a:avLst/>
          </a:prstGeom>
        </p:spPr>
      </p:pic>
      <p:sp>
        <p:nvSpPr>
          <p:cNvPr id="5" name="Rectangle 4"/>
          <p:cNvSpPr/>
          <p:nvPr/>
        </p:nvSpPr>
        <p:spPr>
          <a:xfrm>
            <a:off x="106363" y="4914900"/>
            <a:ext cx="1703387" cy="1890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945618" y="5856585"/>
            <a:ext cx="6198382" cy="461665"/>
          </a:xfrm>
          <a:prstGeom prst="rect">
            <a:avLst/>
          </a:prstGeom>
          <a:noFill/>
        </p:spPr>
        <p:txBody>
          <a:bodyPr wrap="square" rtlCol="0">
            <a:spAutoFit/>
          </a:bodyPr>
          <a:lstStyle/>
          <a:p>
            <a:r>
              <a:rPr lang="en-US" sz="1200" dirty="0" smtClean="0">
                <a:hlinkClick r:id="rId3"/>
              </a:rPr>
              <a:t>http</a:t>
            </a:r>
            <a:r>
              <a:rPr lang="en-US" sz="1200" dirty="0">
                <a:hlinkClick r:id="rId3"/>
              </a:rPr>
              <a:t>://www.arcgis.com/apps/opsdashboard/index.html#/</a:t>
            </a:r>
            <a:r>
              <a:rPr lang="en-US" sz="1200" dirty="0" smtClean="0">
                <a:hlinkClick r:id="rId3"/>
              </a:rPr>
              <a:t>1b1a8d3125d64aa5bf84004cb5a15ef4</a:t>
            </a:r>
            <a:endParaRPr lang="en-US" sz="1200" dirty="0" smtClean="0"/>
          </a:p>
          <a:p>
            <a:r>
              <a:rPr lang="en-US" sz="1200" dirty="0" smtClean="0">
                <a:solidFill>
                  <a:srgbClr val="FFFF00"/>
                </a:solidFill>
              </a:rPr>
              <a:t>Link to Publicly Viewable Dashboard We Just Created.</a:t>
            </a:r>
            <a:endParaRPr lang="en-US" sz="1200" dirty="0">
              <a:solidFill>
                <a:srgbClr val="FFFF00"/>
              </a:solidFill>
            </a:endParaRPr>
          </a:p>
        </p:txBody>
      </p:sp>
      <p:pic>
        <p:nvPicPr>
          <p:cNvPr id="7" name="Picture 6"/>
          <p:cNvPicPr>
            <a:picLocks noChangeAspect="1"/>
          </p:cNvPicPr>
          <p:nvPr/>
        </p:nvPicPr>
        <p:blipFill>
          <a:blip r:embed="rId4"/>
          <a:stretch>
            <a:fillRect/>
          </a:stretch>
        </p:blipFill>
        <p:spPr>
          <a:xfrm>
            <a:off x="3422196" y="3740150"/>
            <a:ext cx="5422900" cy="1949450"/>
          </a:xfrm>
          <a:prstGeom prst="rect">
            <a:avLst/>
          </a:prstGeom>
        </p:spPr>
      </p:pic>
      <p:sp>
        <p:nvSpPr>
          <p:cNvPr id="8" name="Rectangle 7"/>
          <p:cNvSpPr/>
          <p:nvPr/>
        </p:nvSpPr>
        <p:spPr>
          <a:xfrm>
            <a:off x="7427913" y="4605708"/>
            <a:ext cx="1379537" cy="1890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2583668" y="4663063"/>
            <a:ext cx="882650" cy="495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583668" y="4374396"/>
            <a:ext cx="711200" cy="369332"/>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Next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842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panose="020B0604020202020204" pitchFamily="34" charset="0"/>
                <a:cs typeface="Arial" panose="020B0604020202020204" pitchFamily="34" charset="0"/>
              </a:rPr>
              <a:t>Thank You For Your Attention</a:t>
            </a:r>
            <a:r>
              <a:rPr lang="en-US" sz="4000" dirty="0" smtClean="0">
                <a:latin typeface="Arial" panose="020B0604020202020204" pitchFamily="34" charset="0"/>
                <a:cs typeface="Arial" panose="020B0604020202020204" pitchFamily="34" charset="0"/>
              </a:rPr>
              <a:t>!</a:t>
            </a:r>
            <a:endParaRPr lang="en-US" sz="4000" dirty="0"/>
          </a:p>
        </p:txBody>
      </p:sp>
      <p:sp>
        <p:nvSpPr>
          <p:cNvPr id="3" name="Content Placeholder 2"/>
          <p:cNvSpPr>
            <a:spLocks noGrp="1"/>
          </p:cNvSpPr>
          <p:nvPr>
            <p:ph idx="1"/>
          </p:nvPr>
        </p:nvSpPr>
        <p:spPr/>
        <p:txBody>
          <a:bodyPr>
            <a:normAutofit/>
          </a:bodyPr>
          <a:lstStyle/>
          <a:p>
            <a:pPr marL="0" indent="0">
              <a:buNone/>
            </a:pPr>
            <a:r>
              <a:rPr lang="en-US" sz="2400" dirty="0">
                <a:latin typeface="Arial" panose="020B0604020202020204" pitchFamily="34" charset="0"/>
                <a:cs typeface="Arial" panose="020B0604020202020204" pitchFamily="34" charset="0"/>
              </a:rPr>
              <a:t>Contact information</a:t>
            </a:r>
          </a:p>
          <a:p>
            <a:pPr marL="0" indent="0">
              <a:buNone/>
            </a:pPr>
            <a:r>
              <a:rPr lang="en-US" sz="2400" dirty="0">
                <a:latin typeface="Arial" panose="020B0604020202020204" pitchFamily="34" charset="0"/>
                <a:cs typeface="Arial" panose="020B0604020202020204" pitchFamily="34" charset="0"/>
              </a:rPr>
              <a:t>Brian Hendricks, PhD</a:t>
            </a:r>
          </a:p>
          <a:p>
            <a:pPr marL="0" indent="0">
              <a:buNone/>
            </a:pPr>
            <a:r>
              <a:rPr lang="en-US" sz="2400" dirty="0">
                <a:latin typeface="Arial" panose="020B0604020202020204" pitchFamily="34" charset="0"/>
                <a:cs typeface="Arial" panose="020B0604020202020204" pitchFamily="34" charset="0"/>
              </a:rPr>
              <a:t>West Virginia University, School of Public Health</a:t>
            </a:r>
          </a:p>
          <a:p>
            <a:pPr marL="0" indent="0">
              <a:buNone/>
            </a:pPr>
            <a:r>
              <a:rPr lang="en-US" sz="2400" dirty="0">
                <a:latin typeface="Arial" panose="020B0604020202020204" pitchFamily="34" charset="0"/>
                <a:cs typeface="Arial" panose="020B0604020202020204" pitchFamily="34" charset="0"/>
              </a:rPr>
              <a:t>Department of Epidemiology</a:t>
            </a:r>
          </a:p>
          <a:p>
            <a:pPr marL="0" indent="0">
              <a:buNone/>
            </a:pPr>
            <a:r>
              <a:rPr lang="en-US" sz="2400" dirty="0">
                <a:latin typeface="Arial" panose="020B0604020202020204" pitchFamily="34" charset="0"/>
                <a:cs typeface="Arial" panose="020B0604020202020204" pitchFamily="34" charset="0"/>
              </a:rPr>
              <a:t>G103C Health Sciences Center North</a:t>
            </a:r>
          </a:p>
          <a:p>
            <a:pPr marL="0" indent="0">
              <a:buNone/>
            </a:pPr>
            <a:r>
              <a:rPr lang="en-US" sz="2400" dirty="0">
                <a:latin typeface="Arial" panose="020B0604020202020204" pitchFamily="34" charset="0"/>
                <a:cs typeface="Arial" panose="020B0604020202020204" pitchFamily="34" charset="0"/>
              </a:rPr>
              <a:t>304 –293-5256</a:t>
            </a:r>
          </a:p>
          <a:p>
            <a:pPr marL="0" indent="0">
              <a:buNone/>
            </a:pPr>
            <a:r>
              <a:rPr lang="en-US" sz="2400" dirty="0">
                <a:latin typeface="Arial" panose="020B0604020202020204" pitchFamily="34" charset="0"/>
                <a:cs typeface="Arial" panose="020B0604020202020204" pitchFamily="34" charset="0"/>
                <a:hlinkClick r:id="rId2"/>
              </a:rPr>
              <a:t>bmhendricks@hsc.wvu.edu</a:t>
            </a:r>
            <a:endParaRPr lang="en-US" sz="2400" dirty="0">
              <a:latin typeface="Arial" panose="020B0604020202020204" pitchFamily="34" charset="0"/>
              <a:cs typeface="Arial" panose="020B0604020202020204" pitchFamily="34" charset="0"/>
            </a:endParaRPr>
          </a:p>
          <a:p>
            <a:pPr marL="0" indent="0">
              <a:buNone/>
            </a:pPr>
            <a:endParaRPr lang="en-US" sz="2400" dirty="0"/>
          </a:p>
        </p:txBody>
      </p:sp>
    </p:spTree>
    <p:extLst>
      <p:ext uri="{BB962C8B-B14F-4D97-AF65-F5344CB8AC3E}">
        <p14:creationId xmlns:p14="http://schemas.microsoft.com/office/powerpoint/2010/main" val="4145485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945</TotalTime>
  <Words>1477</Words>
  <Application>Microsoft Office PowerPoint</Application>
  <PresentationFormat>On-screen Show (4:3)</PresentationFormat>
  <Paragraphs>146</Paragraphs>
  <Slides>30</Slides>
  <Notes>0</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30</vt:i4>
      </vt:variant>
    </vt:vector>
  </HeadingPairs>
  <TitlesOfParts>
    <vt:vector size="39" baseType="lpstr">
      <vt:lpstr>Arial</vt:lpstr>
      <vt:lpstr>Calibri</vt:lpstr>
      <vt:lpstr>Calibri Light</vt:lpstr>
      <vt:lpstr>Office Theme</vt:lpstr>
      <vt:lpstr>Custom Design</vt:lpstr>
      <vt:lpstr>1_Custom Design</vt:lpstr>
      <vt:lpstr>2_Custom Design</vt:lpstr>
      <vt:lpstr>3_Custom Design</vt:lpstr>
      <vt:lpstr>4_Custom Design</vt:lpstr>
      <vt:lpstr>PowerPoint Presentation</vt:lpstr>
      <vt:lpstr>Presenter Background</vt:lpstr>
      <vt:lpstr>PowerPoint Presentation</vt:lpstr>
      <vt:lpstr>Epidemiologic Triad - CDC</vt:lpstr>
      <vt:lpstr>Learning Objectives</vt:lpstr>
      <vt:lpstr>Importance of GIS for Public Health Decision Making</vt:lpstr>
      <vt:lpstr>Importance of GIS for Public Health Decision Making</vt:lpstr>
      <vt:lpstr>Importance of GIS for Public Health Decision Making</vt:lpstr>
      <vt:lpstr>Importance of GIS for Public Health Decision Making</vt:lpstr>
      <vt:lpstr>Operations Dashboard</vt:lpstr>
      <vt:lpstr>Operations Dashboard</vt:lpstr>
      <vt:lpstr>Operations Dashboard</vt:lpstr>
      <vt:lpstr>Operations Dashboard</vt:lpstr>
      <vt:lpstr>Operations Dashboard</vt:lpstr>
      <vt:lpstr>Operations Dashboard</vt:lpstr>
      <vt:lpstr>Operations Dashboard</vt:lpstr>
      <vt:lpstr>Operations Dashboard</vt:lpstr>
      <vt:lpstr>Operations Dashboard</vt:lpstr>
      <vt:lpstr>Operations Dashboard</vt:lpstr>
      <vt:lpstr>Operations Dashboard</vt:lpstr>
      <vt:lpstr>Steps to organize a theoretical operations dashboard</vt:lpstr>
      <vt:lpstr>Step #1: Create a Dashboard</vt:lpstr>
      <vt:lpstr>Step #2: Add Elements</vt:lpstr>
      <vt:lpstr>Step #2: Add Elements</vt:lpstr>
      <vt:lpstr>Step #3 Build the layout</vt:lpstr>
      <vt:lpstr>Step #4 Develop Interactivity</vt:lpstr>
      <vt:lpstr>Step #4 Develop Interactivity</vt:lpstr>
      <vt:lpstr>Step #4 Develop Interactivity</vt:lpstr>
      <vt:lpstr>Step #5 Save, Test, Share</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Caudill</dc:creator>
  <cp:lastModifiedBy>Hendricks, Brian</cp:lastModifiedBy>
  <cp:revision>79</cp:revision>
  <dcterms:created xsi:type="dcterms:W3CDTF">2017-11-01T18:52:30Z</dcterms:created>
  <dcterms:modified xsi:type="dcterms:W3CDTF">2020-01-20T19:57:23Z</dcterms:modified>
</cp:coreProperties>
</file>