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46" r:id="rId1"/>
    <p:sldMasterId id="2147483752" r:id="rId2"/>
  </p:sldMasterIdLst>
  <p:notesMasterIdLst>
    <p:notesMasterId r:id="rId36"/>
  </p:notesMasterIdLst>
  <p:sldIdLst>
    <p:sldId id="257" r:id="rId3"/>
    <p:sldId id="276" r:id="rId4"/>
    <p:sldId id="277" r:id="rId5"/>
    <p:sldId id="274" r:id="rId6"/>
    <p:sldId id="275" r:id="rId7"/>
    <p:sldId id="269" r:id="rId8"/>
    <p:sldId id="260" r:id="rId9"/>
    <p:sldId id="278" r:id="rId10"/>
    <p:sldId id="279" r:id="rId11"/>
    <p:sldId id="280" r:id="rId12"/>
    <p:sldId id="267" r:id="rId13"/>
    <p:sldId id="259" r:id="rId14"/>
    <p:sldId id="283" r:id="rId15"/>
    <p:sldId id="284" r:id="rId16"/>
    <p:sldId id="285" r:id="rId17"/>
    <p:sldId id="286" r:id="rId18"/>
    <p:sldId id="287" r:id="rId19"/>
    <p:sldId id="291" r:id="rId20"/>
    <p:sldId id="268" r:id="rId21"/>
    <p:sldId id="282" r:id="rId22"/>
    <p:sldId id="266" r:id="rId23"/>
    <p:sldId id="289" r:id="rId24"/>
    <p:sldId id="288" r:id="rId25"/>
    <p:sldId id="290" r:id="rId26"/>
    <p:sldId id="261" r:id="rId27"/>
    <p:sldId id="262" r:id="rId28"/>
    <p:sldId id="263" r:id="rId29"/>
    <p:sldId id="264" r:id="rId30"/>
    <p:sldId id="265" r:id="rId31"/>
    <p:sldId id="270" r:id="rId32"/>
    <p:sldId id="271" r:id="rId33"/>
    <p:sldId id="272" r:id="rId34"/>
    <p:sldId id="273"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A8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7" d="100"/>
          <a:sy n="117" d="100"/>
        </p:scale>
        <p:origin x="-354"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FFB105C-E427-49B0-8456-E500DEAEEE10}" type="datetimeFigureOut">
              <a:rPr lang="en-US" smtClean="0"/>
              <a:t>2/10/2020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F98A004-5698-46B9-AEBF-E6018980BE4F}" type="slidenum">
              <a:rPr lang="en-US" smtClean="0"/>
              <a:t>‹#›</a:t>
            </a:fld>
            <a:endParaRPr lang="en-US"/>
          </a:p>
        </p:txBody>
      </p:sp>
    </p:spTree>
    <p:extLst>
      <p:ext uri="{BB962C8B-B14F-4D97-AF65-F5344CB8AC3E}">
        <p14:creationId xmlns:p14="http://schemas.microsoft.com/office/powerpoint/2010/main" val="27201655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a:p>
            <a:r>
              <a:rPr lang="en-US" dirty="0"/>
              <a:t>Let’s start</a:t>
            </a:r>
            <a:r>
              <a:rPr lang="en-US" baseline="0" dirty="0"/>
              <a:t> with diving first into the concept of antibiotic resistance.</a:t>
            </a:r>
          </a:p>
          <a:p>
            <a:pPr marL="457200" marR="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aseline="0" dirty="0"/>
              <a:t>Antibiotic resistance is one </a:t>
            </a:r>
            <a:r>
              <a:rPr lang="en-US" dirty="0"/>
              <a:t>of the biggest public health challenges in the US and , to a greater extent</a:t>
            </a:r>
            <a:r>
              <a:rPr lang="en-US" baseline="0" dirty="0"/>
              <a:t> in developing countries. It’s a world wide problem. </a:t>
            </a:r>
          </a:p>
          <a:p>
            <a:pPr marL="457200" marR="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baseline="0" dirty="0"/>
              <a:t>Every year in the United States, about 2 million people acquired a serious infection from </a:t>
            </a:r>
            <a:r>
              <a:rPr lang="en-US" baseline="0" dirty="0" err="1"/>
              <a:t>bacterias</a:t>
            </a:r>
            <a:r>
              <a:rPr lang="en-US" baseline="0" dirty="0"/>
              <a:t> with resistance to more than one antibiotics, and it causes about 23,000 deaths.</a:t>
            </a:r>
          </a:p>
          <a:p>
            <a:pPr marL="457200" marR="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baseline="0" dirty="0"/>
          </a:p>
          <a:p>
            <a:endParaRPr lang="en-US" dirty="0"/>
          </a:p>
        </p:txBody>
      </p:sp>
      <p:sp>
        <p:nvSpPr>
          <p:cNvPr id="4" name="Slide Number Placeholder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39002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Among these MDROs,</a:t>
            </a:r>
            <a:r>
              <a:rPr lang="en-US" baseline="0" dirty="0"/>
              <a:t> Carbapenem Resistant Enterobacteriaceae or CRE is one of the biggest threats in the world and United States. CDC in 2013 set CRE as an urgent  level threat. This condition is reportable to public  health in Tennessee. CRE is are </a:t>
            </a:r>
            <a:r>
              <a:rPr lang="en-US" baseline="0" dirty="0" err="1"/>
              <a:t>bacterias</a:t>
            </a:r>
            <a:r>
              <a:rPr lang="en-US" baseline="0" dirty="0"/>
              <a:t> that have become resistant to all or nearly all commonly available antibiotics. These infections causes 600 deaths a year in 2013, but this number is expected to have risen since. When you invasive CRE infections, mortality rate is higher than 40%.</a:t>
            </a:r>
            <a:endParaRPr lang="en-US" dirty="0"/>
          </a:p>
        </p:txBody>
      </p:sp>
      <p:sp>
        <p:nvSpPr>
          <p:cNvPr id="4" name="Slide Number Placeholder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797759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Shape 6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 name="Shape 62"/>
          <p:cNvSpPr txBox="1">
            <a:spLocks noGrp="1"/>
          </p:cNvSpPr>
          <p:nvPr>
            <p:ph type="body" idx="1"/>
          </p:nvPr>
        </p:nvSpPr>
        <p:spPr>
          <a:xfrm>
            <a:off x="685800" y="4343401"/>
            <a:ext cx="5486400" cy="4114800"/>
          </a:xfrm>
          <a:prstGeom prst="rect">
            <a:avLst/>
          </a:prstGeom>
          <a:noFill/>
          <a:ln>
            <a:noFill/>
          </a:ln>
        </p:spPr>
        <p:txBody>
          <a:bodyPr spcFirstLastPara="1" wrap="square" lIns="92775" tIns="46375" rIns="92775" bIns="46375"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sz="1200" b="0" i="0" u="none" strike="noStrike" cap="none" dirty="0">
                <a:solidFill>
                  <a:schemeClr val="dk1"/>
                </a:solidFill>
                <a:latin typeface="Arial"/>
                <a:ea typeface="Arial"/>
                <a:cs typeface="Arial"/>
                <a:sym typeface="Arial"/>
              </a:rPr>
              <a:t>To illustrate the spread of CRE across healthcare facilities,</a:t>
            </a:r>
          </a:p>
          <a:p>
            <a:pPr marL="457200" marR="0" lvl="0" indent="-228600" algn="l" rtl="0">
              <a:lnSpc>
                <a:spcPct val="100000"/>
              </a:lnSpc>
              <a:spcBef>
                <a:spcPts val="0"/>
              </a:spcBef>
              <a:spcAft>
                <a:spcPts val="0"/>
              </a:spcAft>
              <a:buClr>
                <a:srgbClr val="000000"/>
              </a:buClr>
              <a:buSzPts val="1400"/>
              <a:buFont typeface="Arial"/>
              <a:buNone/>
            </a:pPr>
            <a:r>
              <a:rPr lang="en-US" sz="1200" b="0" i="0" u="none" strike="noStrike" cap="none" dirty="0">
                <a:solidFill>
                  <a:schemeClr val="dk1"/>
                </a:solidFill>
                <a:latin typeface="Arial"/>
                <a:ea typeface="Arial"/>
                <a:cs typeface="Arial"/>
                <a:sym typeface="Arial"/>
              </a:rPr>
              <a:t>We are going to start off with an example case to illustrate how antimicrobial resistance spreads. Patient Jane Doe here in blue had a stroke and was admitted to a hospital.</a:t>
            </a:r>
            <a:endParaRPr dirty="0"/>
          </a:p>
          <a:p>
            <a:pPr marL="457200" marR="0" lvl="0" indent="-228600" algn="l" rtl="0">
              <a:lnSpc>
                <a:spcPct val="100000"/>
              </a:lnSpc>
              <a:spcBef>
                <a:spcPts val="0"/>
              </a:spcBef>
              <a:spcAft>
                <a:spcPts val="0"/>
              </a:spcAft>
              <a:buClr>
                <a:srgbClr val="000000"/>
              </a:buClr>
              <a:buSzPts val="1400"/>
              <a:buFont typeface="Arial"/>
              <a:buNone/>
            </a:pPr>
            <a:r>
              <a:rPr lang="en-US" sz="1200" b="0" i="0" u="none" strike="noStrike" cap="none" dirty="0">
                <a:solidFill>
                  <a:schemeClr val="dk1"/>
                </a:solidFill>
                <a:latin typeface="Arial"/>
                <a:ea typeface="Arial"/>
                <a:cs typeface="Arial"/>
                <a:sym typeface="Arial"/>
              </a:rPr>
              <a:t>Since her condition was serious, she was referred to a larger hospital with a stroke unit. In this large hospital, other patients in her unit were colonized with antimicrobial-resistant organisms. Her healthcare provider had</a:t>
            </a:r>
            <a:r>
              <a:rPr lang="en-US" sz="1200" b="0" i="0" u="none" strike="noStrike" cap="none" baseline="0" dirty="0">
                <a:solidFill>
                  <a:schemeClr val="dk1"/>
                </a:solidFill>
                <a:latin typeface="Arial"/>
                <a:ea typeface="Arial"/>
                <a:cs typeface="Arial"/>
                <a:sym typeface="Arial"/>
              </a:rPr>
              <a:t> </a:t>
            </a:r>
            <a:r>
              <a:rPr lang="en-US" sz="1200" b="0" i="0" u="none" strike="noStrike" cap="none" dirty="0">
                <a:solidFill>
                  <a:schemeClr val="dk1"/>
                </a:solidFill>
                <a:latin typeface="Arial"/>
                <a:ea typeface="Arial"/>
                <a:cs typeface="Arial"/>
                <a:sym typeface="Arial"/>
              </a:rPr>
              <a:t>bad hand hygiene and spreads these resistant bacteria to Jane. Jane is colonized with these resistant organisms. She becomes a carrier, but not yet sick.</a:t>
            </a:r>
            <a:endParaRPr dirty="0"/>
          </a:p>
          <a:p>
            <a:pPr marL="457200" marR="0" lvl="0" indent="-228600" algn="l" rtl="0">
              <a:lnSpc>
                <a:spcPct val="100000"/>
              </a:lnSpc>
              <a:spcBef>
                <a:spcPts val="0"/>
              </a:spcBef>
              <a:spcAft>
                <a:spcPts val="0"/>
              </a:spcAft>
              <a:buClr>
                <a:srgbClr val="000000"/>
              </a:buClr>
              <a:buSzPts val="1400"/>
              <a:buFont typeface="Arial"/>
              <a:buNone/>
            </a:pPr>
            <a:r>
              <a:rPr lang="en-US" sz="1200" b="0" i="0" u="none" strike="noStrike" cap="none" dirty="0">
                <a:solidFill>
                  <a:schemeClr val="dk1"/>
                </a:solidFill>
                <a:latin typeface="Arial"/>
                <a:ea typeface="Arial"/>
                <a:cs typeface="Arial"/>
                <a:sym typeface="Arial"/>
              </a:rPr>
              <a:t>After Jane’s condition improves, she was transferred to an inpatient rehab facility. There, her healthcare providers may spread Jane’s resistant bacteria to other patients if they have bad hand hygiene.</a:t>
            </a:r>
            <a:endParaRPr dirty="0"/>
          </a:p>
          <a:p>
            <a:pPr marL="457200" marR="0" lvl="0" indent="-228600" algn="l" rtl="0">
              <a:lnSpc>
                <a:spcPct val="100000"/>
              </a:lnSpc>
              <a:spcBef>
                <a:spcPts val="0"/>
              </a:spcBef>
              <a:spcAft>
                <a:spcPts val="0"/>
              </a:spcAft>
              <a:buClr>
                <a:srgbClr val="000000"/>
              </a:buClr>
              <a:buSzPts val="1400"/>
              <a:buFont typeface="Arial"/>
              <a:buNone/>
            </a:pPr>
            <a:r>
              <a:rPr lang="en-US" sz="1200" b="0" i="0" u="none" strike="noStrike" cap="none" dirty="0">
                <a:solidFill>
                  <a:schemeClr val="dk1"/>
                </a:solidFill>
                <a:latin typeface="Arial"/>
                <a:ea typeface="Arial"/>
                <a:cs typeface="Arial"/>
                <a:sym typeface="Arial"/>
              </a:rPr>
              <a:t>This illustrates how </a:t>
            </a:r>
            <a:r>
              <a:rPr lang="en-US" sz="1200" b="0" i="0" u="none" strike="noStrike" cap="none" dirty="0" err="1">
                <a:solidFill>
                  <a:schemeClr val="dk1"/>
                </a:solidFill>
                <a:latin typeface="Arial"/>
                <a:ea typeface="Arial"/>
                <a:cs typeface="Arial"/>
                <a:sym typeface="Arial"/>
              </a:rPr>
              <a:t>interfacility</a:t>
            </a:r>
            <a:r>
              <a:rPr lang="en-US" sz="1200" b="0" i="0" u="none" strike="noStrike" cap="none" dirty="0">
                <a:solidFill>
                  <a:schemeClr val="dk1"/>
                </a:solidFill>
                <a:latin typeface="Arial"/>
                <a:ea typeface="Arial"/>
                <a:cs typeface="Arial"/>
                <a:sym typeface="Arial"/>
              </a:rPr>
              <a:t> patient transfers are a common way for antimicrobial resistant organisms to spread.</a:t>
            </a:r>
          </a:p>
          <a:p>
            <a:pPr marL="457200" marR="0" lvl="0" indent="-228600" algn="l" rtl="0">
              <a:lnSpc>
                <a:spcPct val="100000"/>
              </a:lnSpc>
              <a:spcBef>
                <a:spcPts val="0"/>
              </a:spcBef>
              <a:spcAft>
                <a:spcPts val="0"/>
              </a:spcAft>
              <a:buClr>
                <a:srgbClr val="000000"/>
              </a:buClr>
              <a:buSzPts val="1400"/>
              <a:buFont typeface="Arial"/>
              <a:buNone/>
            </a:pPr>
            <a:endParaRPr lang="en-US" sz="1200" b="0" i="0" u="none" strike="noStrike" cap="none" dirty="0">
              <a:solidFill>
                <a:schemeClr val="dk1"/>
              </a:solidFill>
              <a:latin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r>
              <a:rPr lang="en-US" sz="1200" b="0" i="0" u="none" strike="noStrike" cap="none" dirty="0">
                <a:solidFill>
                  <a:schemeClr val="dk1"/>
                </a:solidFill>
                <a:latin typeface="Calibri"/>
                <a:ea typeface="Calibri"/>
                <a:cs typeface="Calibri"/>
                <a:sym typeface="Calibri"/>
              </a:rPr>
              <a:t>Breach of infection control occurs</a:t>
            </a:r>
            <a:r>
              <a:rPr lang="en-US" sz="1200" b="0" i="0" u="none" strike="noStrike" cap="none" baseline="0" dirty="0">
                <a:solidFill>
                  <a:schemeClr val="dk1"/>
                </a:solidFill>
                <a:latin typeface="Calibri"/>
                <a:ea typeface="Calibri"/>
                <a:cs typeface="Calibri"/>
                <a:sym typeface="Calibri"/>
              </a:rPr>
              <a:t> either thru healthcare workers or environmental precautions. </a:t>
            </a:r>
            <a:endParaRPr sz="1200" b="0" i="0" u="none" strike="noStrike" cap="none" dirty="0">
              <a:solidFill>
                <a:schemeClr val="dk1"/>
              </a:solidFill>
              <a:latin typeface="Calibri"/>
              <a:ea typeface="Calibri"/>
              <a:cs typeface="Calibri"/>
              <a:sym typeface="Calibri"/>
            </a:endParaRPr>
          </a:p>
        </p:txBody>
      </p:sp>
      <p:sp>
        <p:nvSpPr>
          <p:cNvPr id="63" name="Shape 63"/>
          <p:cNvSpPr txBox="1">
            <a:spLocks noGrp="1"/>
          </p:cNvSpPr>
          <p:nvPr>
            <p:ph type="sldNum" idx="12"/>
          </p:nvPr>
        </p:nvSpPr>
        <p:spPr>
          <a:xfrm>
            <a:off x="3884613" y="8685212"/>
            <a:ext cx="2971800" cy="457200"/>
          </a:xfrm>
          <a:prstGeom prst="rect">
            <a:avLst/>
          </a:prstGeom>
          <a:noFill/>
          <a:ln>
            <a:noFill/>
          </a:ln>
        </p:spPr>
        <p:txBody>
          <a:bodyPr spcFirstLastPara="1" wrap="square" lIns="92775" tIns="46375" rIns="92775" bIns="46375" anchor="b" anchorCtr="0">
            <a:noAutofit/>
          </a:bodyPr>
          <a:lstStyle/>
          <a:p>
            <a:pPr marL="0" marR="0" lvl="0" indent="0" algn="l" rtl="0">
              <a:lnSpc>
                <a:spcPct val="100000"/>
              </a:lnSpc>
              <a:spcBef>
                <a:spcPts val="0"/>
              </a:spcBef>
              <a:spcAft>
                <a:spcPts val="0"/>
              </a:spcAft>
              <a:buNone/>
            </a:pPr>
            <a:fld id="{00000000-1234-1234-1234-123412341234}" type="slidenum">
              <a:rPr lang="en-US" sz="1400" b="0" i="0" u="none" strike="noStrike" cap="none">
                <a:solidFill>
                  <a:srgbClr val="000000"/>
                </a:solidFill>
                <a:latin typeface="Arial"/>
                <a:ea typeface="Arial"/>
                <a:cs typeface="Arial"/>
                <a:sym typeface="Arial"/>
              </a:rPr>
              <a:t>4</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4221221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Because interfacility</a:t>
            </a:r>
            <a:r>
              <a:rPr lang="en-US" baseline="0" dirty="0"/>
              <a:t> patient transfers are important in the spread of CRE, it is important to expand the infection control strategies outside the barriers of the wall of each facilities. CDC has estimated using a mathematical model that a coordinated approach of CRE prevention could </a:t>
            </a:r>
            <a:r>
              <a:rPr lang="en-US" baseline="0" dirty="0" err="1"/>
              <a:t>reduct</a:t>
            </a:r>
            <a:r>
              <a:rPr lang="en-US" baseline="0" dirty="0"/>
              <a:t> </a:t>
            </a:r>
            <a:r>
              <a:rPr lang="en-US" sz="1200" b="1" dirty="0">
                <a:solidFill>
                  <a:schemeClr val="bg1"/>
                </a:solidFill>
              </a:rPr>
              <a:t>CRE acquisitions by 74%  In this coordinated approach, facilities  not only improve</a:t>
            </a:r>
            <a:r>
              <a:rPr lang="en-US" sz="1200" b="1" baseline="0" dirty="0">
                <a:solidFill>
                  <a:schemeClr val="bg1"/>
                </a:solidFill>
              </a:rPr>
              <a:t> the infection control strategies of their </a:t>
            </a:r>
            <a:r>
              <a:rPr lang="en-US" sz="1200" b="1" baseline="0" dirty="0" err="1">
                <a:solidFill>
                  <a:schemeClr val="bg1"/>
                </a:solidFill>
              </a:rPr>
              <a:t>personel</a:t>
            </a:r>
            <a:r>
              <a:rPr lang="en-US" sz="1200" b="1" baseline="0" dirty="0">
                <a:solidFill>
                  <a:schemeClr val="bg1"/>
                </a:solidFill>
              </a:rPr>
              <a:t> in the hospital, but public health departments track and alert Healthcare facilities to antibiotic resistant organisms that are coming from other facilities, and notify the facilities about outbreaks in the area.</a:t>
            </a:r>
            <a:endParaRPr lang="en-US" dirty="0"/>
          </a:p>
        </p:txBody>
      </p:sp>
      <p:sp>
        <p:nvSpPr>
          <p:cNvPr id="4" name="Slide Number Placeholder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759458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4" name="Shape 74"/>
          <p:cNvSpPr txBox="1">
            <a:spLocks noGrp="1"/>
          </p:cNvSpPr>
          <p:nvPr>
            <p:ph type="body" idx="1"/>
          </p:nvPr>
        </p:nvSpPr>
        <p:spPr>
          <a:xfrm>
            <a:off x="685800" y="4343401"/>
            <a:ext cx="5486400" cy="4114800"/>
          </a:xfrm>
          <a:prstGeom prst="rect">
            <a:avLst/>
          </a:prstGeom>
          <a:noFill/>
          <a:ln>
            <a:noFill/>
          </a:ln>
        </p:spPr>
        <p:txBody>
          <a:bodyPr spcFirstLastPara="1" wrap="square" lIns="92775" tIns="46375" rIns="92775" bIns="46375"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sz="1200" b="0" i="0" u="none" strike="noStrike" cap="none" dirty="0">
                <a:solidFill>
                  <a:schemeClr val="dk1"/>
                </a:solidFill>
                <a:latin typeface="Calibri"/>
                <a:ea typeface="Calibri"/>
                <a:cs typeface="Calibri"/>
                <a:sym typeface="Calibri"/>
              </a:rPr>
              <a:t>This</a:t>
            </a:r>
            <a:r>
              <a:rPr lang="en-US" sz="1200" b="0" i="0" u="none" strike="noStrike" cap="none" baseline="0" dirty="0">
                <a:solidFill>
                  <a:schemeClr val="dk1"/>
                </a:solidFill>
                <a:latin typeface="Calibri"/>
                <a:ea typeface="Calibri"/>
                <a:cs typeface="Calibri"/>
                <a:sym typeface="Calibri"/>
              </a:rPr>
              <a:t> is why as a public health entity, we started the effort to understand the patient movement across healthcare facilities in Tennessee using network analysis. In our network, we map patient movements across healthcare facilities, like nursing homes and hospital using historical patient transfers data.</a:t>
            </a:r>
          </a:p>
          <a:p>
            <a:pPr marL="457200" marR="0" lvl="0" indent="-228600" algn="l" rtl="0">
              <a:lnSpc>
                <a:spcPct val="100000"/>
              </a:lnSpc>
              <a:spcBef>
                <a:spcPts val="0"/>
              </a:spcBef>
              <a:spcAft>
                <a:spcPts val="0"/>
              </a:spcAft>
              <a:buClr>
                <a:srgbClr val="000000"/>
              </a:buClr>
              <a:buSzPts val="1400"/>
              <a:buFont typeface="Arial"/>
              <a:buNone/>
            </a:pPr>
            <a:endParaRPr lang="en-US" sz="1200" b="0" i="0" u="none" strike="noStrike" cap="none" baseline="0" dirty="0">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Clr>
                <a:srgbClr val="000000"/>
              </a:buClr>
              <a:buSzPts val="1400"/>
              <a:buFont typeface="Arial"/>
              <a:buNone/>
            </a:pPr>
            <a:endParaRPr lang="en-US" sz="1200" b="0" i="0" u="none" strike="noStrike" cap="none" baseline="0" dirty="0">
              <a:solidFill>
                <a:schemeClr val="dk1"/>
              </a:solidFill>
              <a:latin typeface="Calibri"/>
              <a:ea typeface="Calibri"/>
              <a:cs typeface="Calibri"/>
              <a:sym typeface="Calibri"/>
            </a:endParaRPr>
          </a:p>
          <a:p>
            <a:pPr marL="457200" marR="0" lvl="0" indent="-228600" algn="l" rtl="0">
              <a:lnSpc>
                <a:spcPct val="100000"/>
              </a:lnSpc>
              <a:spcBef>
                <a:spcPts val="0"/>
              </a:spcBef>
              <a:spcAft>
                <a:spcPts val="0"/>
              </a:spcAft>
              <a:buClr>
                <a:srgbClr val="000000"/>
              </a:buClr>
              <a:buSzPts val="1400"/>
              <a:buFont typeface="Arial"/>
              <a:buNone/>
            </a:pPr>
            <a:r>
              <a:rPr lang="en-US" sz="1200" b="0" i="0" u="none" strike="noStrike" cap="none" baseline="0" dirty="0">
                <a:solidFill>
                  <a:schemeClr val="dk1"/>
                </a:solidFill>
                <a:latin typeface="Calibri"/>
                <a:ea typeface="Calibri"/>
                <a:cs typeface="Calibri"/>
                <a:sym typeface="Calibri"/>
              </a:rPr>
              <a:t>Hospitals and nursing homes do not necessary know where their patients are admitted to during the 365 range. </a:t>
            </a:r>
          </a:p>
          <a:p>
            <a:pPr marL="457200" marR="0" lvl="0" indent="-228600" algn="l" rtl="0">
              <a:lnSpc>
                <a:spcPct val="100000"/>
              </a:lnSpc>
              <a:spcBef>
                <a:spcPts val="0"/>
              </a:spcBef>
              <a:spcAft>
                <a:spcPts val="0"/>
              </a:spcAft>
              <a:buClr>
                <a:srgbClr val="000000"/>
              </a:buClr>
              <a:buSzPts val="1400"/>
              <a:buFont typeface="Arial"/>
              <a:buNone/>
            </a:pPr>
            <a:r>
              <a:rPr lang="en-US" sz="1200" b="0" i="0" u="none" strike="noStrike" cap="none" baseline="0" dirty="0">
                <a:solidFill>
                  <a:schemeClr val="dk1"/>
                </a:solidFill>
                <a:latin typeface="Calibri"/>
                <a:ea typeface="Calibri"/>
                <a:cs typeface="Calibri"/>
                <a:sym typeface="Calibri"/>
              </a:rPr>
              <a:t>Most hospitals have an idea of their “DIRECT TRANSFERS”</a:t>
            </a:r>
            <a:endParaRPr sz="1200" b="0" i="0" u="none" strike="noStrike" cap="none" dirty="0">
              <a:solidFill>
                <a:schemeClr val="dk1"/>
              </a:solidFill>
              <a:latin typeface="Calibri"/>
              <a:ea typeface="Calibri"/>
              <a:cs typeface="Calibri"/>
              <a:sym typeface="Calibri"/>
            </a:endParaRPr>
          </a:p>
        </p:txBody>
      </p:sp>
      <p:sp>
        <p:nvSpPr>
          <p:cNvPr id="75" name="Shape 75"/>
          <p:cNvSpPr txBox="1">
            <a:spLocks noGrp="1"/>
          </p:cNvSpPr>
          <p:nvPr>
            <p:ph type="sldNum" idx="12"/>
          </p:nvPr>
        </p:nvSpPr>
        <p:spPr>
          <a:xfrm>
            <a:off x="3884613" y="8685212"/>
            <a:ext cx="2971800" cy="457200"/>
          </a:xfrm>
          <a:prstGeom prst="rect">
            <a:avLst/>
          </a:prstGeom>
          <a:noFill/>
          <a:ln>
            <a:noFill/>
          </a:ln>
        </p:spPr>
        <p:txBody>
          <a:bodyPr spcFirstLastPara="1" wrap="square" lIns="92775" tIns="46375" rIns="92775" bIns="46375" anchor="b" anchorCtr="0">
            <a:noAutofit/>
          </a:bodyPr>
          <a:lstStyle/>
          <a:p>
            <a:pPr algn="l"/>
            <a:fld id="{00000000-1234-1234-1234-123412341234}" type="slidenum">
              <a:rPr lang="en-US" sz="1400"/>
              <a:pPr algn="l"/>
              <a:t>8</a:t>
            </a:fld>
            <a:endParaRPr sz="1400"/>
          </a:p>
        </p:txBody>
      </p:sp>
    </p:spTree>
    <p:extLst>
      <p:ext uri="{BB962C8B-B14F-4D97-AF65-F5344CB8AC3E}">
        <p14:creationId xmlns:p14="http://schemas.microsoft.com/office/powerpoint/2010/main" val="3812406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Shape 13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0" name="Shape 140"/>
          <p:cNvSpPr txBox="1">
            <a:spLocks noGrp="1"/>
          </p:cNvSpPr>
          <p:nvPr>
            <p:ph type="body" idx="1"/>
          </p:nvPr>
        </p:nvSpPr>
        <p:spPr>
          <a:xfrm>
            <a:off x="685800" y="4343401"/>
            <a:ext cx="5486400" cy="4114918"/>
          </a:xfrm>
          <a:prstGeom prst="rect">
            <a:avLst/>
          </a:prstGeom>
          <a:noFill/>
          <a:ln>
            <a:noFill/>
          </a:ln>
        </p:spPr>
        <p:txBody>
          <a:bodyPr spcFirstLastPara="1" wrap="square" lIns="92775" tIns="46375" rIns="92775" bIns="46375"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sz="1200" b="0" i="0" u="none" strike="noStrike" cap="none" dirty="0">
                <a:solidFill>
                  <a:schemeClr val="dk1"/>
                </a:solidFill>
                <a:latin typeface="Arial"/>
                <a:ea typeface="Arial"/>
                <a:cs typeface="Arial"/>
                <a:sym typeface="Arial"/>
              </a:rPr>
              <a:t>And we</a:t>
            </a:r>
            <a:r>
              <a:rPr lang="en-US" sz="1200" b="0" i="0" u="none" strike="noStrike" cap="none" baseline="0" dirty="0">
                <a:solidFill>
                  <a:schemeClr val="dk1"/>
                </a:solidFill>
                <a:latin typeface="Arial"/>
                <a:ea typeface="Arial"/>
                <a:cs typeface="Arial"/>
                <a:sym typeface="Arial"/>
              </a:rPr>
              <a:t> define patient transfer a bit differently than the regular common definition.</a:t>
            </a:r>
            <a:endParaRPr lang="en-US" sz="1200" b="0" i="0" u="none" strike="noStrike" cap="none" dirty="0">
              <a:solidFill>
                <a:schemeClr val="dk1"/>
              </a:solidFill>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r>
              <a:rPr lang="en-US" sz="1200" b="0" i="0" u="none" strike="noStrike" cap="none" dirty="0">
                <a:solidFill>
                  <a:schemeClr val="dk1"/>
                </a:solidFill>
                <a:latin typeface="Arial"/>
                <a:ea typeface="Arial"/>
                <a:cs typeface="Arial"/>
                <a:sym typeface="Arial"/>
              </a:rPr>
              <a:t>A patient transfer occurs when</a:t>
            </a:r>
            <a:endParaRPr dirty="0"/>
          </a:p>
          <a:p>
            <a:pPr marL="457200" marR="0" lvl="0" indent="-228600" algn="l" rtl="0">
              <a:lnSpc>
                <a:spcPct val="100000"/>
              </a:lnSpc>
              <a:spcBef>
                <a:spcPts val="0"/>
              </a:spcBef>
              <a:spcAft>
                <a:spcPts val="0"/>
              </a:spcAft>
              <a:buClr>
                <a:srgbClr val="000000"/>
              </a:buClr>
              <a:buSzPts val="1400"/>
              <a:buFont typeface="Arial"/>
              <a:buNone/>
            </a:pPr>
            <a:r>
              <a:rPr lang="en-US" sz="1200" b="0" i="0" u="none" strike="noStrike" cap="none" dirty="0">
                <a:solidFill>
                  <a:schemeClr val="dk1"/>
                </a:solidFill>
                <a:latin typeface="Arial"/>
                <a:ea typeface="Arial"/>
                <a:cs typeface="Arial"/>
                <a:sym typeface="Arial"/>
              </a:rPr>
              <a:t>In this example, patient Jane Doe was admitted to hospital A on January 1, 2014, and discharged on February 1</a:t>
            </a:r>
            <a:r>
              <a:rPr lang="en-US" sz="1200" b="0" i="0" u="none" strike="noStrike" cap="none" baseline="30000" dirty="0">
                <a:solidFill>
                  <a:schemeClr val="dk1"/>
                </a:solidFill>
                <a:latin typeface="Arial"/>
                <a:ea typeface="Arial"/>
                <a:cs typeface="Arial"/>
                <a:sym typeface="Arial"/>
              </a:rPr>
              <a:t>st</a:t>
            </a:r>
            <a:r>
              <a:rPr lang="en-US" sz="1200" b="0" i="0" u="none" strike="noStrike" cap="none" dirty="0">
                <a:solidFill>
                  <a:schemeClr val="dk1"/>
                </a:solidFill>
                <a:latin typeface="Arial"/>
                <a:ea typeface="Arial"/>
                <a:cs typeface="Arial"/>
                <a:sym typeface="Arial"/>
              </a:rPr>
              <a:t>. On June 1</a:t>
            </a:r>
            <a:r>
              <a:rPr lang="en-US" sz="1200" b="0" i="0" u="none" strike="noStrike" cap="none" baseline="30000" dirty="0">
                <a:solidFill>
                  <a:schemeClr val="dk1"/>
                </a:solidFill>
                <a:latin typeface="Arial"/>
                <a:ea typeface="Arial"/>
                <a:cs typeface="Arial"/>
                <a:sym typeface="Arial"/>
              </a:rPr>
              <a:t>st</a:t>
            </a:r>
            <a:r>
              <a:rPr lang="en-US" sz="1200" b="0" i="0" u="none" strike="noStrike" cap="none" dirty="0">
                <a:solidFill>
                  <a:schemeClr val="dk1"/>
                </a:solidFill>
                <a:latin typeface="Arial"/>
                <a:ea typeface="Arial"/>
                <a:cs typeface="Arial"/>
                <a:sym typeface="Arial"/>
              </a:rPr>
              <a:t>, 4 months later, she was then admitted to hospital B.</a:t>
            </a:r>
            <a:endParaRPr dirty="0"/>
          </a:p>
          <a:p>
            <a:pPr marL="457200" marR="0" lvl="0" indent="-228600" algn="l" rtl="0">
              <a:lnSpc>
                <a:spcPct val="100000"/>
              </a:lnSpc>
              <a:spcBef>
                <a:spcPts val="0"/>
              </a:spcBef>
              <a:spcAft>
                <a:spcPts val="0"/>
              </a:spcAft>
              <a:buClr>
                <a:srgbClr val="000000"/>
              </a:buClr>
              <a:buSzPts val="1400"/>
              <a:buFont typeface="Arial"/>
              <a:buNone/>
            </a:pPr>
            <a:r>
              <a:rPr lang="en-US" sz="1200" b="0" i="0" u="none" strike="noStrike" cap="none" dirty="0">
                <a:solidFill>
                  <a:schemeClr val="dk1"/>
                </a:solidFill>
                <a:latin typeface="Arial"/>
                <a:ea typeface="Arial"/>
                <a:cs typeface="Arial"/>
                <a:sym typeface="Arial"/>
              </a:rPr>
              <a:t>Because of this transfer, hospital A is connected to hospital B.</a:t>
            </a:r>
            <a:endParaRPr sz="1200" b="0" i="0" u="none" strike="noStrike" cap="none" dirty="0">
              <a:solidFill>
                <a:schemeClr val="dk1"/>
              </a:solidFill>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endParaRPr dirty="0">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r>
              <a:rPr lang="en-US" dirty="0">
                <a:latin typeface="Arial"/>
                <a:ea typeface="Arial"/>
                <a:cs typeface="Arial"/>
                <a:sym typeface="Arial"/>
              </a:rPr>
              <a:t>This is an indirect transfer. The patient has had an intervening stay in the community before being admitted to the next facility.</a:t>
            </a:r>
            <a:endParaRPr dirty="0">
              <a:latin typeface="Arial"/>
              <a:ea typeface="Arial"/>
              <a:cs typeface="Arial"/>
              <a:sym typeface="Arial"/>
            </a:endParaRPr>
          </a:p>
        </p:txBody>
      </p:sp>
      <p:sp>
        <p:nvSpPr>
          <p:cNvPr id="141" name="Shape 141"/>
          <p:cNvSpPr txBox="1">
            <a:spLocks noGrp="1"/>
          </p:cNvSpPr>
          <p:nvPr>
            <p:ph type="sldNum" idx="12"/>
          </p:nvPr>
        </p:nvSpPr>
        <p:spPr>
          <a:xfrm>
            <a:off x="3884613" y="8685212"/>
            <a:ext cx="2971800" cy="457082"/>
          </a:xfrm>
          <a:prstGeom prst="rect">
            <a:avLst/>
          </a:prstGeom>
          <a:noFill/>
          <a:ln>
            <a:noFill/>
          </a:ln>
        </p:spPr>
        <p:txBody>
          <a:bodyPr spcFirstLastPara="1" wrap="square" lIns="92775" tIns="46375" rIns="92775" bIns="46375" anchor="b" anchorCtr="0">
            <a:noAutofit/>
          </a:bodyPr>
          <a:lstStyle/>
          <a:p>
            <a:fld id="{00000000-1234-1234-1234-123412341234}" type="slidenum">
              <a:rPr lang="en-US"/>
              <a:pPr/>
              <a:t>9</a:t>
            </a:fld>
            <a:endParaRPr/>
          </a:p>
        </p:txBody>
      </p:sp>
    </p:spTree>
    <p:extLst>
      <p:ext uri="{BB962C8B-B14F-4D97-AF65-F5344CB8AC3E}">
        <p14:creationId xmlns:p14="http://schemas.microsoft.com/office/powerpoint/2010/main" val="2238239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
        <p:cNvGrpSpPr/>
        <p:nvPr/>
      </p:nvGrpSpPr>
      <p:grpSpPr>
        <a:xfrm>
          <a:off x="0" y="0"/>
          <a:ext cx="0" cy="0"/>
          <a:chOff x="0" y="0"/>
          <a:chExt cx="0" cy="0"/>
        </a:xfrm>
      </p:grpSpPr>
      <p:sp>
        <p:nvSpPr>
          <p:cNvPr id="129" name="Shape 129"/>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0" name="Shape 130"/>
          <p:cNvSpPr txBox="1">
            <a:spLocks noGrp="1"/>
          </p:cNvSpPr>
          <p:nvPr>
            <p:ph type="body" idx="1"/>
          </p:nvPr>
        </p:nvSpPr>
        <p:spPr>
          <a:xfrm>
            <a:off x="685800" y="4343401"/>
            <a:ext cx="5486400" cy="4114800"/>
          </a:xfrm>
          <a:prstGeom prst="rect">
            <a:avLst/>
          </a:prstGeom>
          <a:noFill/>
          <a:ln>
            <a:noFill/>
          </a:ln>
        </p:spPr>
        <p:txBody>
          <a:bodyPr spcFirstLastPara="1" wrap="square" lIns="92775" tIns="46375" rIns="92775" bIns="46375"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sz="1200" b="0" i="0" u="none" strike="noStrike" cap="none">
                <a:solidFill>
                  <a:schemeClr val="dk1"/>
                </a:solidFill>
                <a:latin typeface="Arial"/>
                <a:ea typeface="Arial"/>
                <a:cs typeface="Arial"/>
                <a:sym typeface="Arial"/>
              </a:rPr>
              <a:t>A patient transfer occurs when</a:t>
            </a:r>
            <a:endParaRPr/>
          </a:p>
          <a:p>
            <a:pPr marL="457200" marR="0" lvl="0" indent="-228600" algn="l" rtl="0">
              <a:lnSpc>
                <a:spcPct val="100000"/>
              </a:lnSpc>
              <a:spcBef>
                <a:spcPts val="0"/>
              </a:spcBef>
              <a:spcAft>
                <a:spcPts val="0"/>
              </a:spcAft>
              <a:buClr>
                <a:srgbClr val="000000"/>
              </a:buClr>
              <a:buSzPts val="1400"/>
              <a:buFont typeface="Arial"/>
              <a:buNone/>
            </a:pPr>
            <a:r>
              <a:rPr lang="en-US" sz="1200" b="0" i="0" u="none" strike="noStrike" cap="none">
                <a:solidFill>
                  <a:schemeClr val="dk1"/>
                </a:solidFill>
                <a:latin typeface="Arial"/>
                <a:ea typeface="Arial"/>
                <a:cs typeface="Arial"/>
                <a:sym typeface="Arial"/>
              </a:rPr>
              <a:t>In this example, patient Jane Doe was admitted to hospital A on January 1, 2014, and discharged on February 1</a:t>
            </a:r>
            <a:r>
              <a:rPr lang="en-US" sz="1200" b="0" i="0" u="none" strike="noStrike" cap="none" baseline="30000">
                <a:solidFill>
                  <a:schemeClr val="dk1"/>
                </a:solidFill>
                <a:latin typeface="Arial"/>
                <a:ea typeface="Arial"/>
                <a:cs typeface="Arial"/>
                <a:sym typeface="Arial"/>
              </a:rPr>
              <a:t>st</a:t>
            </a:r>
            <a:r>
              <a:rPr lang="en-US" sz="1200" b="0" i="0" u="none" strike="noStrike" cap="none">
                <a:solidFill>
                  <a:schemeClr val="dk1"/>
                </a:solidFill>
                <a:latin typeface="Arial"/>
                <a:ea typeface="Arial"/>
                <a:cs typeface="Arial"/>
                <a:sym typeface="Arial"/>
              </a:rPr>
              <a:t>. On June 1</a:t>
            </a:r>
            <a:r>
              <a:rPr lang="en-US" sz="1200" b="0" i="0" u="none" strike="noStrike" cap="none" baseline="30000">
                <a:solidFill>
                  <a:schemeClr val="dk1"/>
                </a:solidFill>
                <a:latin typeface="Arial"/>
                <a:ea typeface="Arial"/>
                <a:cs typeface="Arial"/>
                <a:sym typeface="Arial"/>
              </a:rPr>
              <a:t>st</a:t>
            </a:r>
            <a:r>
              <a:rPr lang="en-US" sz="1200" b="0" i="0" u="none" strike="noStrike" cap="none">
                <a:solidFill>
                  <a:schemeClr val="dk1"/>
                </a:solidFill>
                <a:latin typeface="Arial"/>
                <a:ea typeface="Arial"/>
                <a:cs typeface="Arial"/>
                <a:sym typeface="Arial"/>
              </a:rPr>
              <a:t>, 4 months later, she was then admitted to hospital B.</a:t>
            </a:r>
            <a:endParaRPr/>
          </a:p>
          <a:p>
            <a:pPr marL="457200" marR="0" lvl="0" indent="-228600" algn="l" rtl="0">
              <a:lnSpc>
                <a:spcPct val="100000"/>
              </a:lnSpc>
              <a:spcBef>
                <a:spcPts val="0"/>
              </a:spcBef>
              <a:spcAft>
                <a:spcPts val="0"/>
              </a:spcAft>
              <a:buClr>
                <a:srgbClr val="000000"/>
              </a:buClr>
              <a:buSzPts val="1400"/>
              <a:buFont typeface="Arial"/>
              <a:buNone/>
            </a:pPr>
            <a:r>
              <a:rPr lang="en-US" sz="1200" b="0" i="0" u="none" strike="noStrike" cap="none">
                <a:solidFill>
                  <a:schemeClr val="dk1"/>
                </a:solidFill>
                <a:latin typeface="Arial"/>
                <a:ea typeface="Arial"/>
                <a:cs typeface="Arial"/>
                <a:sym typeface="Arial"/>
              </a:rPr>
              <a:t>Because of this transfer, hospital A is connected to hospital B.</a:t>
            </a:r>
            <a:endParaRPr sz="1200" b="0" i="0" u="none" strike="noStrike" cap="none">
              <a:solidFill>
                <a:schemeClr val="dk1"/>
              </a:solidFill>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endParaRPr>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r>
              <a:rPr lang="en-US">
                <a:latin typeface="Arial"/>
                <a:ea typeface="Arial"/>
                <a:cs typeface="Arial"/>
                <a:sym typeface="Arial"/>
              </a:rPr>
              <a:t>This is an indirect transfer. The patient has had an intervening stay in the community before being admitted to the next facility.</a:t>
            </a:r>
            <a:endParaRPr>
              <a:latin typeface="Arial"/>
              <a:ea typeface="Arial"/>
              <a:cs typeface="Arial"/>
              <a:sym typeface="Arial"/>
            </a:endParaRPr>
          </a:p>
        </p:txBody>
      </p:sp>
      <p:sp>
        <p:nvSpPr>
          <p:cNvPr id="131" name="Shape 131"/>
          <p:cNvSpPr txBox="1">
            <a:spLocks noGrp="1"/>
          </p:cNvSpPr>
          <p:nvPr>
            <p:ph type="sldNum" idx="12"/>
          </p:nvPr>
        </p:nvSpPr>
        <p:spPr>
          <a:xfrm>
            <a:off x="3884613" y="8685212"/>
            <a:ext cx="2971800" cy="457200"/>
          </a:xfrm>
          <a:prstGeom prst="rect">
            <a:avLst/>
          </a:prstGeom>
          <a:noFill/>
          <a:ln>
            <a:noFill/>
          </a:ln>
        </p:spPr>
        <p:txBody>
          <a:bodyPr spcFirstLastPara="1" wrap="square" lIns="92775" tIns="46375" rIns="92775" bIns="46375" anchor="b" anchorCtr="0">
            <a:noAutofit/>
          </a:bodyPr>
          <a:lstStyle/>
          <a:p>
            <a:fld id="{00000000-1234-1234-1234-123412341234}" type="slidenum">
              <a:rPr lang="en-US"/>
              <a:pPr/>
              <a:t>10</a:t>
            </a:fld>
            <a:endParaRPr/>
          </a:p>
        </p:txBody>
      </p:sp>
    </p:spTree>
    <p:extLst>
      <p:ext uri="{BB962C8B-B14F-4D97-AF65-F5344CB8AC3E}">
        <p14:creationId xmlns:p14="http://schemas.microsoft.com/office/powerpoint/2010/main" val="27269776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3: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0" name="Google Shape;200;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6"/>
        <p:cNvGrpSpPr/>
        <p:nvPr/>
      </p:nvGrpSpPr>
      <p:grpSpPr>
        <a:xfrm>
          <a:off x="0" y="0"/>
          <a:ext cx="0" cy="0"/>
          <a:chOff x="0" y="0"/>
          <a:chExt cx="0" cy="0"/>
        </a:xfrm>
      </p:grpSpPr>
      <p:sp>
        <p:nvSpPr>
          <p:cNvPr id="207" name="Google Shape;207;p14: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08" name="Google Shape;208;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3"/>
        <p:cNvGrpSpPr/>
        <p:nvPr/>
      </p:nvGrpSpPr>
      <p:grpSpPr>
        <a:xfrm>
          <a:off x="0" y="0"/>
          <a:ext cx="0" cy="0"/>
          <a:chOff x="0" y="0"/>
          <a:chExt cx="0" cy="0"/>
        </a:xfrm>
      </p:grpSpPr>
      <p:sp>
        <p:nvSpPr>
          <p:cNvPr id="214" name="Google Shape;214;p15: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15" name="Google Shape;215;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 name="Google Shape;222;p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3" name="Google Shape;223;p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0"/>
        <p:cNvGrpSpPr/>
        <p:nvPr/>
      </p:nvGrpSpPr>
      <p:grpSpPr>
        <a:xfrm>
          <a:off x="0" y="0"/>
          <a:ext cx="0" cy="0"/>
          <a:chOff x="0" y="0"/>
          <a:chExt cx="0" cy="0"/>
        </a:xfrm>
      </p:grpSpPr>
      <p:sp>
        <p:nvSpPr>
          <p:cNvPr id="221" name="Google Shape;221;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2" name="Google Shape;222;p1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3" name="Google Shape;223;p1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Shape 97"/>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8" name="Shape 98"/>
          <p:cNvSpPr txBox="1">
            <a:spLocks noGrp="1"/>
          </p:cNvSpPr>
          <p:nvPr>
            <p:ph type="body" idx="1"/>
          </p:nvPr>
        </p:nvSpPr>
        <p:spPr>
          <a:xfrm>
            <a:off x="685800" y="4343401"/>
            <a:ext cx="5486400" cy="4114800"/>
          </a:xfrm>
          <a:prstGeom prst="rect">
            <a:avLst/>
          </a:prstGeom>
          <a:noFill/>
          <a:ln>
            <a:noFill/>
          </a:ln>
        </p:spPr>
        <p:txBody>
          <a:bodyPr spcFirstLastPara="1" wrap="square" lIns="92775" tIns="46375" rIns="92775" bIns="46375" anchor="t" anchorCtr="0">
            <a:noAutofit/>
          </a:bodyPr>
          <a:lstStyle/>
          <a:p>
            <a:pPr marL="457200" marR="0" lvl="0" indent="-228600" algn="l" rtl="0">
              <a:lnSpc>
                <a:spcPct val="100000"/>
              </a:lnSpc>
              <a:spcBef>
                <a:spcPts val="0"/>
              </a:spcBef>
              <a:spcAft>
                <a:spcPts val="0"/>
              </a:spcAft>
              <a:buClr>
                <a:srgbClr val="000000"/>
              </a:buClr>
              <a:buSzPts val="1400"/>
              <a:buFont typeface="Arial"/>
              <a:buNone/>
            </a:pPr>
            <a:r>
              <a:rPr lang="en-US" sz="1200" b="0" i="0" u="none" strike="noStrike" cap="none" dirty="0">
                <a:solidFill>
                  <a:schemeClr val="dk1"/>
                </a:solidFill>
                <a:latin typeface="Arial"/>
                <a:ea typeface="Arial"/>
                <a:cs typeface="Arial"/>
                <a:sym typeface="Arial"/>
              </a:rPr>
              <a:t>Our objectives are to</a:t>
            </a:r>
            <a:endParaRPr dirty="0"/>
          </a:p>
          <a:p>
            <a:pPr marL="457200" marR="0" lvl="0" indent="-228600" algn="l" rtl="0">
              <a:lnSpc>
                <a:spcPct val="100000"/>
              </a:lnSpc>
              <a:spcBef>
                <a:spcPts val="0"/>
              </a:spcBef>
              <a:spcAft>
                <a:spcPts val="0"/>
              </a:spcAft>
              <a:buClr>
                <a:srgbClr val="000000"/>
              </a:buClr>
              <a:buSzPts val="1400"/>
              <a:buFont typeface="Arial"/>
              <a:buNone/>
            </a:pPr>
            <a:r>
              <a:rPr lang="en-US" sz="1200" b="0" i="0" u="none" strike="noStrike" cap="none" dirty="0">
                <a:solidFill>
                  <a:schemeClr val="dk1"/>
                </a:solidFill>
                <a:latin typeface="Arial"/>
                <a:ea typeface="Arial"/>
                <a:cs typeface="Arial"/>
                <a:sym typeface="Arial"/>
              </a:rPr>
              <a:t>To do this, we are going to use social network analysis (SNA)</a:t>
            </a:r>
          </a:p>
          <a:p>
            <a:pPr marL="457200" marR="0" lvl="0" indent="-228600" algn="l" rtl="0">
              <a:lnSpc>
                <a:spcPct val="100000"/>
              </a:lnSpc>
              <a:spcBef>
                <a:spcPts val="0"/>
              </a:spcBef>
              <a:spcAft>
                <a:spcPts val="0"/>
              </a:spcAft>
              <a:buClr>
                <a:srgbClr val="000000"/>
              </a:buClr>
              <a:buSzPts val="1400"/>
              <a:buFont typeface="Arial"/>
              <a:buNone/>
            </a:pPr>
            <a:r>
              <a:rPr lang="en-US" sz="1200" b="0" i="0" u="none" strike="noStrike" cap="none" dirty="0">
                <a:solidFill>
                  <a:schemeClr val="dk1"/>
                </a:solidFill>
                <a:latin typeface="Arial"/>
                <a:ea typeface="Arial"/>
                <a:cs typeface="Arial"/>
                <a:sym typeface="Arial"/>
              </a:rPr>
              <a:t>The</a:t>
            </a:r>
            <a:r>
              <a:rPr lang="en-US" sz="1200" b="0" i="0" u="none" strike="noStrike" cap="none" baseline="0" dirty="0">
                <a:solidFill>
                  <a:schemeClr val="dk1"/>
                </a:solidFill>
                <a:latin typeface="Arial"/>
                <a:ea typeface="Arial"/>
                <a:cs typeface="Arial"/>
                <a:sym typeface="Arial"/>
              </a:rPr>
              <a:t> 154 TN facilities include ACH, LTACHs and Inpatient Rehab Facilities (IRFs), and psychiatric facilities. </a:t>
            </a:r>
            <a:endParaRPr lang="en-US" sz="1200" b="0" i="0" u="none" strike="noStrike" cap="none" dirty="0">
              <a:solidFill>
                <a:schemeClr val="dk1"/>
              </a:solidFill>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endParaRPr lang="en-US" sz="1200" b="0" i="0" u="none" strike="noStrike" cap="none" dirty="0">
              <a:solidFill>
                <a:schemeClr val="dk1"/>
              </a:solidFill>
              <a:latin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r>
              <a:rPr lang="en-US" sz="1200" b="1" i="0" u="none" strike="noStrike" cap="none" dirty="0">
                <a:solidFill>
                  <a:schemeClr val="dk1"/>
                </a:solidFill>
                <a:latin typeface="Arial"/>
                <a:ea typeface="Arial"/>
                <a:cs typeface="Arial"/>
                <a:sym typeface="Arial"/>
              </a:rPr>
              <a:t> </a:t>
            </a:r>
            <a:endParaRPr sz="1200" b="0" i="0" u="none" strike="noStrike" cap="none" dirty="0">
              <a:solidFill>
                <a:schemeClr val="dk1"/>
              </a:solidFill>
              <a:latin typeface="Arial"/>
              <a:ea typeface="Arial"/>
              <a:cs typeface="Arial"/>
              <a:sym typeface="Arial"/>
            </a:endParaRPr>
          </a:p>
          <a:p>
            <a:pPr marL="457200" marR="0" lvl="0" indent="-228600" algn="l" rtl="0">
              <a:lnSpc>
                <a:spcPct val="100000"/>
              </a:lnSpc>
              <a:spcBef>
                <a:spcPts val="0"/>
              </a:spcBef>
              <a:spcAft>
                <a:spcPts val="0"/>
              </a:spcAft>
              <a:buClr>
                <a:srgbClr val="000000"/>
              </a:buClr>
              <a:buSzPts val="1400"/>
              <a:buFont typeface="Arial"/>
              <a:buNone/>
            </a:pPr>
            <a:endParaRPr sz="1200" b="0" i="0" u="none" strike="noStrike" cap="none" dirty="0">
              <a:solidFill>
                <a:schemeClr val="dk1"/>
              </a:solidFill>
              <a:latin typeface="Calibri"/>
              <a:ea typeface="Calibri"/>
              <a:cs typeface="Calibri"/>
              <a:sym typeface="Calibri"/>
            </a:endParaRPr>
          </a:p>
        </p:txBody>
      </p:sp>
      <p:sp>
        <p:nvSpPr>
          <p:cNvPr id="99" name="Shape 99"/>
          <p:cNvSpPr txBox="1">
            <a:spLocks noGrp="1"/>
          </p:cNvSpPr>
          <p:nvPr>
            <p:ph type="sldNum" idx="12"/>
          </p:nvPr>
        </p:nvSpPr>
        <p:spPr>
          <a:xfrm>
            <a:off x="3884613" y="8685212"/>
            <a:ext cx="2971800" cy="457200"/>
          </a:xfrm>
          <a:prstGeom prst="rect">
            <a:avLst/>
          </a:prstGeom>
          <a:noFill/>
          <a:ln>
            <a:noFill/>
          </a:ln>
        </p:spPr>
        <p:txBody>
          <a:bodyPr spcFirstLastPara="1" wrap="square" lIns="92775" tIns="46375" rIns="92775" bIns="46375" anchor="b" anchorCtr="0">
            <a:noAutofit/>
          </a:bodyPr>
          <a:lstStyle/>
          <a:p>
            <a:pPr algn="l"/>
            <a:fld id="{00000000-1234-1234-1234-123412341234}" type="slidenum">
              <a:rPr lang="en-US" sz="1400"/>
              <a:pPr algn="l"/>
              <a:t>20</a:t>
            </a:fld>
            <a:endParaRPr sz="1400"/>
          </a:p>
        </p:txBody>
      </p:sp>
    </p:spTree>
    <p:extLst>
      <p:ext uri="{BB962C8B-B14F-4D97-AF65-F5344CB8AC3E}">
        <p14:creationId xmlns:p14="http://schemas.microsoft.com/office/powerpoint/2010/main" val="20121788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39E3965E-AC41-4711-9D10-E25ABB132D86}"/>
              </a:ext>
            </a:extLst>
          </p:cNvPr>
          <p:cNvSpPr/>
          <p:nvPr/>
        </p:nvSpPr>
        <p:spPr>
          <a:xfrm>
            <a:off x="3177"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90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645152"/>
            <a:ext cx="10058400" cy="1143000"/>
          </a:xfrm>
        </p:spPr>
        <p:txBody>
          <a:bodyPr lIns="91440" rIns="91440">
            <a:normAutofit/>
          </a:bodyPr>
          <a:lstStyle>
            <a:lvl1pPr marL="0" indent="0" algn="l">
              <a:buNone/>
              <a:defRPr sz="2400" cap="all" spc="200" baseline="0">
                <a:solidFill>
                  <a:schemeClr val="tx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cxnSp>
        <p:nvCxnSpPr>
          <p:cNvPr id="9" name="Straight Connector 8">
            <a:extLst>
              <a:ext uri="{FF2B5EF4-FFF2-40B4-BE49-F238E27FC236}">
                <a16:creationId xmlns:a16="http://schemas.microsoft.com/office/drawing/2014/main" xmlns="" id="{1F5DC8C3-BA5F-4EED-BB9A-A14272BD82A1}"/>
              </a:ext>
            </a:extLst>
          </p:cNvPr>
          <p:cNvCxnSpPr/>
          <p:nvPr/>
        </p:nvCxnSpPr>
        <p:spPr>
          <a:xfrm>
            <a:off x="1207659" y="4474741"/>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Date Placeholder 3">
            <a:extLst>
              <a:ext uri="{FF2B5EF4-FFF2-40B4-BE49-F238E27FC236}">
                <a16:creationId xmlns:a16="http://schemas.microsoft.com/office/drawing/2014/main" xmlns="" id="{9925CCF1-92C0-4AF3-BFAF-4921631915AB}"/>
              </a:ext>
            </a:extLst>
          </p:cNvPr>
          <p:cNvSpPr>
            <a:spLocks noGrp="1"/>
          </p:cNvSpPr>
          <p:nvPr>
            <p:ph type="dt" sz="half" idx="10"/>
          </p:nvPr>
        </p:nvSpPr>
        <p:spPr/>
        <p:txBody>
          <a:bodyPr/>
          <a:lstStyle/>
          <a:p>
            <a:fld id="{9184DA70-C731-4C70-880D-CCD4705E623C}" type="datetime1">
              <a:rPr lang="en-US" smtClean="0"/>
              <a:t>2/10/2020</a:t>
            </a:fld>
            <a:endParaRPr lang="en-US" dirty="0"/>
          </a:p>
        </p:txBody>
      </p:sp>
      <p:sp>
        <p:nvSpPr>
          <p:cNvPr id="5" name="Footer Placeholder 4">
            <a:extLst>
              <a:ext uri="{FF2B5EF4-FFF2-40B4-BE49-F238E27FC236}">
                <a16:creationId xmlns:a16="http://schemas.microsoft.com/office/drawing/2014/main" xmlns="" id="{051A78A9-3DFF-4937-A9F2-5D8CF495F36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xmlns="" id="{5FAEB271-5CC0-4759-BC6E-8BE53AB227C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8331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xmlns="" id="{354D8B55-9EA8-4B81-8E84-9B93B0A27559}"/>
              </a:ext>
            </a:extLst>
          </p:cNvPr>
          <p:cNvSpPr>
            <a:spLocks noGrp="1"/>
          </p:cNvSpPr>
          <p:nvPr>
            <p:ph type="dt" sz="half" idx="10"/>
          </p:nvPr>
        </p:nvSpPr>
        <p:spPr/>
        <p:txBody>
          <a:bodyPr/>
          <a:lstStyle/>
          <a:p>
            <a:fld id="{4BE1D723-8F53-4F53-90B0-1982A396982E}" type="datetime1">
              <a:rPr lang="en-US" smtClean="0"/>
              <a:t>2/10/2020</a:t>
            </a:fld>
            <a:endParaRPr lang="en-US" dirty="0"/>
          </a:p>
        </p:txBody>
      </p:sp>
      <p:sp>
        <p:nvSpPr>
          <p:cNvPr id="8" name="Footer Placeholder 7">
            <a:extLst>
              <a:ext uri="{FF2B5EF4-FFF2-40B4-BE49-F238E27FC236}">
                <a16:creationId xmlns:a16="http://schemas.microsoft.com/office/drawing/2014/main" xmlns="" id="{062CA021-2578-47CB-822C-BDDFF7223B28}"/>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xmlns="" id="{C4AAB51D-4141-4682-9375-DAFD5FB9DD1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92670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A585C21A-8B93-4657-B5DF-7EAEAD3BE127}"/>
              </a:ext>
            </a:extLst>
          </p:cNvPr>
          <p:cNvSpPr/>
          <p:nvPr/>
        </p:nvSpPr>
        <p:spPr>
          <a:xfrm>
            <a:off x="3177"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90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663440"/>
            <a:ext cx="10058400" cy="1143000"/>
          </a:xfrm>
        </p:spPr>
        <p:txBody>
          <a:bodyPr lIns="91440" rIns="91440" anchor="t" anchorCtr="0">
            <a:normAutofit/>
          </a:bodyPr>
          <a:lstStyle>
            <a:lvl1pPr marL="0" indent="0">
              <a:buNone/>
              <a:defRPr sz="2400" cap="all" spc="200" baseline="0">
                <a:solidFill>
                  <a:schemeClr val="tx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cxnSp>
        <p:nvCxnSpPr>
          <p:cNvPr id="9" name="Straight Connector 8">
            <a:extLst>
              <a:ext uri="{FF2B5EF4-FFF2-40B4-BE49-F238E27FC236}">
                <a16:creationId xmlns:a16="http://schemas.microsoft.com/office/drawing/2014/main" xmlns="" id="{459DE2C1-4C52-40A3-8959-27B2C1BEBFF6}"/>
              </a:ext>
            </a:extLst>
          </p:cNvPr>
          <p:cNvCxnSpPr/>
          <p:nvPr/>
        </p:nvCxnSpPr>
        <p:spPr>
          <a:xfrm>
            <a:off x="1207659" y="4485132"/>
            <a:ext cx="987552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 name="Date Placeholder 6">
            <a:extLst>
              <a:ext uri="{FF2B5EF4-FFF2-40B4-BE49-F238E27FC236}">
                <a16:creationId xmlns:a16="http://schemas.microsoft.com/office/drawing/2014/main" xmlns="" id="{AAF2E137-EC28-48F8-9198-1F02539029B6}"/>
              </a:ext>
            </a:extLst>
          </p:cNvPr>
          <p:cNvSpPr>
            <a:spLocks noGrp="1"/>
          </p:cNvSpPr>
          <p:nvPr>
            <p:ph type="dt" sz="half" idx="10"/>
          </p:nvPr>
        </p:nvSpPr>
        <p:spPr/>
        <p:txBody>
          <a:bodyPr/>
          <a:lstStyle/>
          <a:p>
            <a:fld id="{97669AF7-7BEB-44E4-9852-375E34362B5B}" type="datetime1">
              <a:rPr lang="en-US" smtClean="0"/>
              <a:t>2/10/2020</a:t>
            </a:fld>
            <a:endParaRPr lang="en-US" dirty="0"/>
          </a:p>
        </p:txBody>
      </p:sp>
      <p:sp>
        <p:nvSpPr>
          <p:cNvPr id="8" name="Footer Placeholder 7">
            <a:extLst>
              <a:ext uri="{FF2B5EF4-FFF2-40B4-BE49-F238E27FC236}">
                <a16:creationId xmlns:a16="http://schemas.microsoft.com/office/drawing/2014/main" xmlns="" id="{189422CD-6F62-4DD6-89EF-07A60B42D219}"/>
              </a:ext>
            </a:extLst>
          </p:cNvPr>
          <p:cNvSpPr>
            <a:spLocks noGrp="1"/>
          </p:cNvSpPr>
          <p:nvPr>
            <p:ph type="ftr" sz="quarter" idx="11"/>
          </p:nvPr>
        </p:nvSpPr>
        <p:spPr/>
        <p:txBody>
          <a:bodyPr/>
          <a:lstStyle/>
          <a:p>
            <a:endParaRPr lang="en-US" dirty="0"/>
          </a:p>
        </p:txBody>
      </p:sp>
      <p:sp>
        <p:nvSpPr>
          <p:cNvPr id="11" name="Slide Number Placeholder 10">
            <a:extLst>
              <a:ext uri="{FF2B5EF4-FFF2-40B4-BE49-F238E27FC236}">
                <a16:creationId xmlns:a16="http://schemas.microsoft.com/office/drawing/2014/main" xmlns="" id="{69C6AFF8-42B4-4D05-969B-9F5FB3355555}"/>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304162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5"/>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80" y="2120900"/>
            <a:ext cx="4639736" cy="374819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15944" y="2120900"/>
            <a:ext cx="4639736" cy="37481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xmlns="" id="{5782D47D-B0DC-4C40-BCC6-BBBA32584A38}"/>
              </a:ext>
            </a:extLst>
          </p:cNvPr>
          <p:cNvSpPr>
            <a:spLocks noGrp="1"/>
          </p:cNvSpPr>
          <p:nvPr>
            <p:ph type="dt" sz="half" idx="10"/>
          </p:nvPr>
        </p:nvSpPr>
        <p:spPr/>
        <p:txBody>
          <a:bodyPr/>
          <a:lstStyle/>
          <a:p>
            <a:fld id="{BAAAC38D-0552-4C82-B593-E6124DFADBE2}" type="datetime1">
              <a:rPr lang="en-US" smtClean="0"/>
              <a:t>2/10/2020</a:t>
            </a:fld>
            <a:endParaRPr lang="en-US" dirty="0"/>
          </a:p>
        </p:txBody>
      </p:sp>
      <p:sp>
        <p:nvSpPr>
          <p:cNvPr id="9" name="Footer Placeholder 8">
            <a:extLst>
              <a:ext uri="{FF2B5EF4-FFF2-40B4-BE49-F238E27FC236}">
                <a16:creationId xmlns:a16="http://schemas.microsoft.com/office/drawing/2014/main" xmlns="" id="{4690D34E-7EBD-44B2-83CA-4C126A18D7EF}"/>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xmlns="" id="{2AC511A1-9BBD-42DE-92FB-2AF44F8E97A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42566630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5"/>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958276"/>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15944" y="2057400"/>
            <a:ext cx="4639736" cy="736282"/>
          </a:xfrm>
        </p:spPr>
        <p:txBody>
          <a:bodyPr lIns="91440" rIns="91440" anchor="ctr">
            <a:normAutofit/>
          </a:bodyPr>
          <a:lstStyle>
            <a:lvl1pPr marL="0" indent="0">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15944" y="2958275"/>
            <a:ext cx="4639736" cy="291082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a:extLst>
              <a:ext uri="{FF2B5EF4-FFF2-40B4-BE49-F238E27FC236}">
                <a16:creationId xmlns:a16="http://schemas.microsoft.com/office/drawing/2014/main" xmlns="" id="{8AF8A515-AA94-45D1-9223-5C2272618D85}"/>
              </a:ext>
            </a:extLst>
          </p:cNvPr>
          <p:cNvSpPr>
            <a:spLocks noGrp="1"/>
          </p:cNvSpPr>
          <p:nvPr>
            <p:ph type="dt" sz="half" idx="10"/>
          </p:nvPr>
        </p:nvSpPr>
        <p:spPr/>
        <p:txBody>
          <a:bodyPr/>
          <a:lstStyle/>
          <a:p>
            <a:fld id="{D9DF0F1C-5577-4ACB-BB62-DF8F3C494C7E}" type="datetime1">
              <a:rPr lang="en-US" smtClean="0"/>
              <a:t>2/10/2020</a:t>
            </a:fld>
            <a:endParaRPr lang="en-US" dirty="0"/>
          </a:p>
        </p:txBody>
      </p:sp>
      <p:sp>
        <p:nvSpPr>
          <p:cNvPr id="11" name="Footer Placeholder 10">
            <a:extLst>
              <a:ext uri="{FF2B5EF4-FFF2-40B4-BE49-F238E27FC236}">
                <a16:creationId xmlns:a16="http://schemas.microsoft.com/office/drawing/2014/main" xmlns="" id="{D052F5BC-98E0-4D60-AD67-9547738B7DD4}"/>
              </a:ext>
            </a:extLst>
          </p:cNvPr>
          <p:cNvSpPr>
            <a:spLocks noGrp="1"/>
          </p:cNvSpPr>
          <p:nvPr>
            <p:ph type="ftr" sz="quarter" idx="11"/>
          </p:nvPr>
        </p:nvSpPr>
        <p:spPr/>
        <p:txBody>
          <a:bodyPr/>
          <a:lstStyle/>
          <a:p>
            <a:endParaRPr lang="en-US" dirty="0"/>
          </a:p>
        </p:txBody>
      </p:sp>
      <p:sp>
        <p:nvSpPr>
          <p:cNvPr id="12" name="Slide Number Placeholder 11">
            <a:extLst>
              <a:ext uri="{FF2B5EF4-FFF2-40B4-BE49-F238E27FC236}">
                <a16:creationId xmlns:a16="http://schemas.microsoft.com/office/drawing/2014/main" xmlns="" id="{A38552DC-952E-41EA-AAAF-C2187523C0B0}"/>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30681946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6" name="Date Placeholder 5">
            <a:extLst>
              <a:ext uri="{FF2B5EF4-FFF2-40B4-BE49-F238E27FC236}">
                <a16:creationId xmlns:a16="http://schemas.microsoft.com/office/drawing/2014/main" xmlns="" id="{7392073F-158F-44A3-8913-917AFFC1BC20}"/>
              </a:ext>
            </a:extLst>
          </p:cNvPr>
          <p:cNvSpPr>
            <a:spLocks noGrp="1"/>
          </p:cNvSpPr>
          <p:nvPr>
            <p:ph type="dt" sz="half" idx="10"/>
          </p:nvPr>
        </p:nvSpPr>
        <p:spPr/>
        <p:txBody>
          <a:bodyPr/>
          <a:lstStyle/>
          <a:p>
            <a:fld id="{1775B394-D9F9-4F0C-B15D-605F45CB9E9F}" type="datetime1">
              <a:rPr lang="en-US" smtClean="0"/>
              <a:t>2/10/2020</a:t>
            </a:fld>
            <a:endParaRPr lang="en-US" dirty="0"/>
          </a:p>
        </p:txBody>
      </p:sp>
      <p:sp>
        <p:nvSpPr>
          <p:cNvPr id="7" name="Footer Placeholder 6">
            <a:extLst>
              <a:ext uri="{FF2B5EF4-FFF2-40B4-BE49-F238E27FC236}">
                <a16:creationId xmlns:a16="http://schemas.microsoft.com/office/drawing/2014/main" xmlns="" id="{EED72207-24CA-42B7-A975-2F8E41CBA904}"/>
              </a:ext>
            </a:extLst>
          </p:cNvPr>
          <p:cNvSpPr>
            <a:spLocks noGrp="1"/>
          </p:cNvSpPr>
          <p:nvPr>
            <p:ph type="ftr" sz="quarter" idx="11"/>
          </p:nvPr>
        </p:nvSpPr>
        <p:spPr/>
        <p:txBody>
          <a:bodyPr/>
          <a:lstStyle/>
          <a:p>
            <a:endParaRPr lang="en-US" dirty="0"/>
          </a:p>
        </p:txBody>
      </p:sp>
      <p:sp>
        <p:nvSpPr>
          <p:cNvPr id="8" name="Slide Number Placeholder 7">
            <a:extLst>
              <a:ext uri="{FF2B5EF4-FFF2-40B4-BE49-F238E27FC236}">
                <a16:creationId xmlns:a16="http://schemas.microsoft.com/office/drawing/2014/main" xmlns="" id="{D01080F2-251A-4B88-9A62-16F46D724F83}"/>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8118605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xmlns="" id="{A8E9C91B-7EAD-4562-AB0E-DFB9663AECE3}"/>
              </a:ext>
            </a:extLst>
          </p:cNvPr>
          <p:cNvSpPr/>
          <p:nvPr/>
        </p:nvSpPr>
        <p:spPr>
          <a:xfrm>
            <a:off x="3177"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a:extLst>
              <a:ext uri="{FF2B5EF4-FFF2-40B4-BE49-F238E27FC236}">
                <a16:creationId xmlns:a16="http://schemas.microsoft.com/office/drawing/2014/main" xmlns="" id="{94E9223F-721F-47BF-9FD5-0F8D12FF0DE1}"/>
              </a:ext>
            </a:extLst>
          </p:cNvPr>
          <p:cNvSpPr>
            <a:spLocks noGrp="1"/>
          </p:cNvSpPr>
          <p:nvPr>
            <p:ph type="dt" sz="half" idx="10"/>
          </p:nvPr>
        </p:nvSpPr>
        <p:spPr/>
        <p:txBody>
          <a:bodyPr/>
          <a:lstStyle/>
          <a:p>
            <a:fld id="{39667345-2558-425A-8533-9BFDBCE15005}" type="datetime1">
              <a:rPr lang="en-US" smtClean="0"/>
              <a:t>2/10/2020</a:t>
            </a:fld>
            <a:endParaRPr lang="en-US" dirty="0"/>
          </a:p>
        </p:txBody>
      </p:sp>
      <p:sp>
        <p:nvSpPr>
          <p:cNvPr id="3" name="Footer Placeholder 2">
            <a:extLst>
              <a:ext uri="{FF2B5EF4-FFF2-40B4-BE49-F238E27FC236}">
                <a16:creationId xmlns:a16="http://schemas.microsoft.com/office/drawing/2014/main" xmlns="" id="{05915714-6BBA-4593-8591-4E26F7D58D9F}"/>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xmlns="" id="{BE06F857-D2E1-44DD-ABDD-EBB739645B67}"/>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20014226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16D90D66-BCB9-4229-A829-628874352AC0}"/>
              </a:ext>
            </a:extLst>
          </p:cNvPr>
          <p:cNvSpPr/>
          <p:nvPr/>
        </p:nvSpPr>
        <p:spPr>
          <a:xfrm>
            <a:off x="16" y="0"/>
            <a:ext cx="4654296" cy="68580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3467" y="786384"/>
            <a:ext cx="3517567" cy="2093975"/>
          </a:xfrm>
        </p:spPr>
        <p:txBody>
          <a:bodyPr anchor="b">
            <a:normAutofit/>
          </a:bodyPr>
          <a:lstStyle>
            <a:lvl1pPr>
              <a:lnSpc>
                <a:spcPct val="90000"/>
              </a:lnSpc>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458984" y="812801"/>
            <a:ext cx="5928344" cy="52947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43466" y="3043052"/>
            <a:ext cx="3517567" cy="3064505"/>
          </a:xfrm>
        </p:spPr>
        <p:txBody>
          <a:bodyPr lIns="91440" rIns="91440">
            <a:normAutofit/>
          </a:bodyPr>
          <a:lstStyle>
            <a:lvl1pPr marL="0" indent="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643464" y="6446522"/>
            <a:ext cx="3517568" cy="365125"/>
          </a:xfrm>
        </p:spPr>
        <p:txBody>
          <a:bodyPr/>
          <a:lstStyle>
            <a:lvl1pPr algn="l">
              <a:defRPr/>
            </a:lvl1pPr>
          </a:lstStyle>
          <a:p>
            <a:fld id="{92BEA474-078D-4E9B-9B14-09A87B19DC46}" type="datetime1">
              <a:rPr lang="en-US" smtClean="0"/>
              <a:t>2/10/2020</a:t>
            </a:fld>
            <a:endParaRPr lang="en-US" dirty="0"/>
          </a:p>
        </p:txBody>
      </p:sp>
      <p:sp>
        <p:nvSpPr>
          <p:cNvPr id="6" name="Footer Placeholder 5"/>
          <p:cNvSpPr>
            <a:spLocks noGrp="1"/>
          </p:cNvSpPr>
          <p:nvPr>
            <p:ph type="ftr" sz="quarter" idx="11"/>
          </p:nvPr>
        </p:nvSpPr>
        <p:spPr>
          <a:xfrm>
            <a:off x="5458984" y="6446522"/>
            <a:ext cx="5334019"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3A98EE3D-8CD1-4C3F-BD1C-C98C9596463C}" type="slidenum">
              <a:rPr lang="en-US" smtClean="0"/>
              <a:pPr/>
              <a:t>‹#›</a:t>
            </a:fld>
            <a:endParaRPr lang="en-US" dirty="0"/>
          </a:p>
        </p:txBody>
      </p:sp>
    </p:spTree>
    <p:extLst>
      <p:ext uri="{BB962C8B-B14F-4D97-AF65-F5344CB8AC3E}">
        <p14:creationId xmlns:p14="http://schemas.microsoft.com/office/powerpoint/2010/main" val="1933282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xmlns="" id="{DA134939-39C0-4522-A125-A13DFDA66490}"/>
              </a:ext>
            </a:extLst>
          </p:cNvPr>
          <p:cNvSpPr/>
          <p:nvPr/>
        </p:nvSpPr>
        <p:spPr>
          <a:xfrm>
            <a:off x="1" y="4578350"/>
            <a:ext cx="12188825" cy="227965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17" y="0"/>
            <a:ext cx="12191985" cy="4578350"/>
          </a:xfrm>
          <a:solidFill>
            <a:schemeClr val="bg1">
              <a:lumMod val="85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p:cNvSpPr>
            <a:spLocks noGrp="1"/>
          </p:cNvSpPr>
          <p:nvPr>
            <p:ph type="title"/>
          </p:nvPr>
        </p:nvSpPr>
        <p:spPr>
          <a:xfrm>
            <a:off x="1097280" y="4799362"/>
            <a:ext cx="10113645" cy="743682"/>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4" name="Text Placeholder 3"/>
          <p:cNvSpPr>
            <a:spLocks noGrp="1"/>
          </p:cNvSpPr>
          <p:nvPr>
            <p:ph type="body" sz="half" idx="2"/>
          </p:nvPr>
        </p:nvSpPr>
        <p:spPr>
          <a:xfrm>
            <a:off x="1097279" y="5715000"/>
            <a:ext cx="10113264" cy="609600"/>
          </a:xfrm>
        </p:spPr>
        <p:txBody>
          <a:bodyPr lIns="91440" tIns="0" rIns="91440" bIns="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4907D986-8816-4272-A432-0437A28A9828}" type="datetime1">
              <a:rPr lang="en-US" smtClean="0"/>
              <a:t>2/10/2020</a:t>
            </a:fld>
            <a:endParaRPr lang="en-US" dirty="0"/>
          </a:p>
        </p:txBody>
      </p:sp>
      <p:sp>
        <p:nvSpPr>
          <p:cNvPr id="6" name="Footer Placeholder 5"/>
          <p:cNvSpPr>
            <a:spLocks noGrp="1"/>
          </p:cNvSpPr>
          <p:nvPr>
            <p:ph type="ftr" sz="quarter" idx="11"/>
          </p:nvPr>
        </p:nvSpPr>
        <p:spPr>
          <a:xfrm>
            <a:off x="1097279" y="6446840"/>
            <a:ext cx="6818263" cy="365125"/>
          </a:xfrm>
        </p:spPr>
        <p:txBody>
          <a:bodyPr/>
          <a:lstStyle/>
          <a:p>
            <a:pPr algn="l"/>
            <a:endParaRPr lang="en-US" dirty="0"/>
          </a:p>
        </p:txBody>
      </p:sp>
      <p:sp>
        <p:nvSpPr>
          <p:cNvPr id="7" name="Slide Number Placeholder 6"/>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523267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xmlns="" id="{7D5506EE-1026-4F35-9ACC-BD05BE0F9B36}"/>
              </a:ext>
            </a:extLst>
          </p:cNvPr>
          <p:cNvSpPr>
            <a:spLocks noGrp="1"/>
          </p:cNvSpPr>
          <p:nvPr>
            <p:ph type="dt" sz="half" idx="10"/>
          </p:nvPr>
        </p:nvSpPr>
        <p:spPr/>
        <p:txBody>
          <a:bodyPr/>
          <a:lstStyle/>
          <a:p>
            <a:fld id="{B612A279-0833-481D-8C56-F67FD0AC6C50}" type="datetime1">
              <a:rPr lang="en-US" smtClean="0"/>
              <a:t>2/10/2020</a:t>
            </a:fld>
            <a:endParaRPr lang="en-US" dirty="0"/>
          </a:p>
        </p:txBody>
      </p:sp>
      <p:sp>
        <p:nvSpPr>
          <p:cNvPr id="8" name="Footer Placeholder 7">
            <a:extLst>
              <a:ext uri="{FF2B5EF4-FFF2-40B4-BE49-F238E27FC236}">
                <a16:creationId xmlns:a16="http://schemas.microsoft.com/office/drawing/2014/main" xmlns="" id="{B7696E5F-8D95-4450-AE52-5438E6EDE2B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xmlns="" id="{999B2253-74CC-409E-BEB0-F8EFCFCB5629}"/>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167226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xmlns="" id="{E1B68A5B-D9FA-424B-A4EB-30E7223836B3}"/>
              </a:ext>
            </a:extLst>
          </p:cNvPr>
          <p:cNvSpPr/>
          <p:nvPr/>
        </p:nvSpPr>
        <p:spPr>
          <a:xfrm>
            <a:off x="3177"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1" y="412302"/>
            <a:ext cx="2628900"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1" y="412302"/>
            <a:ext cx="7734300"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xmlns="" id="{AF33D6B0-F070-45C4-A472-19F432BE3932}"/>
              </a:ext>
            </a:extLst>
          </p:cNvPr>
          <p:cNvSpPr>
            <a:spLocks noGrp="1"/>
          </p:cNvSpPr>
          <p:nvPr>
            <p:ph type="dt" sz="half" idx="10"/>
          </p:nvPr>
        </p:nvSpPr>
        <p:spPr/>
        <p:txBody>
          <a:bodyPr/>
          <a:lstStyle/>
          <a:p>
            <a:fld id="{6587DA83-5663-4C9C-B9AA-0B40A3DAFF81}" type="datetime1">
              <a:rPr lang="en-US" smtClean="0"/>
              <a:t>2/10/2020</a:t>
            </a:fld>
            <a:endParaRPr lang="en-US" dirty="0"/>
          </a:p>
        </p:txBody>
      </p:sp>
      <p:sp>
        <p:nvSpPr>
          <p:cNvPr id="8" name="Footer Placeholder 7">
            <a:extLst>
              <a:ext uri="{FF2B5EF4-FFF2-40B4-BE49-F238E27FC236}">
                <a16:creationId xmlns:a16="http://schemas.microsoft.com/office/drawing/2014/main" xmlns="" id="{9975399F-DAB2-410D-967F-ED17E6F796E7}"/>
              </a:ext>
            </a:extLst>
          </p:cNvPr>
          <p:cNvSpPr>
            <a:spLocks noGrp="1"/>
          </p:cNvSpPr>
          <p:nvPr>
            <p:ph type="ftr" sz="quarter" idx="11"/>
          </p:nvPr>
        </p:nvSpPr>
        <p:spPr/>
        <p:txBody>
          <a:bodyPr/>
          <a:lstStyle/>
          <a:p>
            <a:endParaRPr lang="en-US" dirty="0"/>
          </a:p>
        </p:txBody>
      </p:sp>
      <p:sp>
        <p:nvSpPr>
          <p:cNvPr id="10" name="Slide Number Placeholder 9">
            <a:extLst>
              <a:ext uri="{FF2B5EF4-FFF2-40B4-BE49-F238E27FC236}">
                <a16:creationId xmlns:a16="http://schemas.microsoft.com/office/drawing/2014/main" xmlns="" id="{F762A46F-6BE5-4D12-9412-5CA7672EA8EC}"/>
              </a:ext>
            </a:extLst>
          </p:cNvPr>
          <p:cNvSpPr>
            <a:spLocks noGrp="1"/>
          </p:cNvSpPr>
          <p:nvPr>
            <p:ph type="sldNum" sz="quarter" idx="12"/>
          </p:nvPr>
        </p:nvSpPr>
        <p:spPr/>
        <p:txBody>
          <a:bodyPr/>
          <a:lstStyle/>
          <a:p>
            <a:fld id="{3A98EE3D-8CD1-4C3F-BD1C-C98C9596463C}" type="slidenum">
              <a:rPr lang="en-US" smtClean="0"/>
              <a:t>‹#›</a:t>
            </a:fld>
            <a:endParaRPr lang="en-US" dirty="0"/>
          </a:p>
        </p:txBody>
      </p:sp>
    </p:spTree>
    <p:extLst>
      <p:ext uri="{BB962C8B-B14F-4D97-AF65-F5344CB8AC3E}">
        <p14:creationId xmlns:p14="http://schemas.microsoft.com/office/powerpoint/2010/main" val="7618272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6" y="4467104"/>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r>
              <a:rPr lang="en-US" dirty="0"/>
              <a:t>Click to edit Master title style</a:t>
            </a:r>
          </a:p>
        </p:txBody>
      </p:sp>
      <p:sp>
        <p:nvSpPr>
          <p:cNvPr id="5" name="Text Placeholder 2"/>
          <p:cNvSpPr>
            <a:spLocks noGrp="1"/>
          </p:cNvSpPr>
          <p:nvPr>
            <p:ph type="body" idx="1"/>
          </p:nvPr>
        </p:nvSpPr>
        <p:spPr>
          <a:xfrm>
            <a:off x="609601" y="5900935"/>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59800439"/>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wo Content">
  <p:cSld name="1_Two Content">
    <p:spTree>
      <p:nvGrpSpPr>
        <p:cNvPr id="1" name="Shape 35"/>
        <p:cNvGrpSpPr/>
        <p:nvPr/>
      </p:nvGrpSpPr>
      <p:grpSpPr>
        <a:xfrm>
          <a:off x="0" y="0"/>
          <a:ext cx="0" cy="0"/>
          <a:chOff x="0" y="0"/>
          <a:chExt cx="0" cy="0"/>
        </a:xfrm>
      </p:grpSpPr>
      <p:sp>
        <p:nvSpPr>
          <p:cNvPr id="36" name="Shape 36"/>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b" anchorCtr="0"/>
          <a:lstStyle>
            <a:lvl1pPr marR="0" lvl="0" algn="ctr" rtl="0">
              <a:lnSpc>
                <a:spcPct val="100000"/>
              </a:lnSpc>
              <a:spcBef>
                <a:spcPts val="0"/>
              </a:spcBef>
              <a:spcAft>
                <a:spcPts val="0"/>
              </a:spcAft>
              <a:buClr>
                <a:schemeClr val="dk1"/>
              </a:buClr>
              <a:buSzPts val="4400"/>
              <a:buFont typeface="Calibri"/>
              <a:buNone/>
              <a:defRPr sz="28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37" name="Shape 37"/>
          <p:cNvSpPr txBox="1">
            <a:spLocks noGrp="1"/>
          </p:cNvSpPr>
          <p:nvPr>
            <p:ph type="body" idx="1"/>
          </p:nvPr>
        </p:nvSpPr>
        <p:spPr>
          <a:xfrm>
            <a:off x="609600" y="1600203"/>
            <a:ext cx="5384800" cy="4525963"/>
          </a:xfrm>
          <a:prstGeom prst="rect">
            <a:avLst/>
          </a:prstGeom>
          <a:noFill/>
          <a:ln>
            <a:noFill/>
          </a:ln>
        </p:spPr>
        <p:txBody>
          <a:bodyPr spcFirstLastPara="1" wrap="square" lIns="91425" tIns="45700" rIns="91425" bIns="45700" anchor="t" anchorCtr="0"/>
          <a:lstStyle>
            <a:lvl1pPr marL="457200" marR="0" lvl="0" indent="-335280" algn="l" rtl="0">
              <a:lnSpc>
                <a:spcPct val="100000"/>
              </a:lnSpc>
              <a:spcBef>
                <a:spcPts val="640"/>
              </a:spcBef>
              <a:spcAft>
                <a:spcPts val="0"/>
              </a:spcAft>
              <a:buClr>
                <a:schemeClr val="dk1"/>
              </a:buClr>
              <a:buSzPts val="1680"/>
              <a:buFont typeface="Noto Sans Symbols"/>
              <a:buChar char="❑"/>
              <a:defRPr sz="2400" b="1" i="0" u="none" strike="noStrike" cap="none">
                <a:solidFill>
                  <a:schemeClr val="dk2"/>
                </a:solidFill>
                <a:latin typeface="Calibri"/>
                <a:ea typeface="Calibri"/>
                <a:cs typeface="Calibri"/>
                <a:sym typeface="Calibri"/>
              </a:defRPr>
            </a:lvl1pPr>
            <a:lvl2pPr marL="914400" marR="0" lvl="1" indent="-355600" algn="l" rtl="0">
              <a:lnSpc>
                <a:spcPct val="100000"/>
              </a:lnSpc>
              <a:spcBef>
                <a:spcPts val="560"/>
              </a:spcBef>
              <a:spcAft>
                <a:spcPts val="0"/>
              </a:spcAft>
              <a:buClr>
                <a:schemeClr val="dk1"/>
              </a:buClr>
              <a:buSzPts val="2000"/>
              <a:buFont typeface="Noto Sans Symbols"/>
              <a:buChar char="▪"/>
              <a:defRPr sz="2000" b="0" i="0" u="none" strike="noStrike" cap="none">
                <a:solidFill>
                  <a:schemeClr val="dk2"/>
                </a:solidFill>
                <a:latin typeface="Calibri"/>
                <a:ea typeface="Calibri"/>
                <a:cs typeface="Calibri"/>
                <a:sym typeface="Calibri"/>
              </a:defRPr>
            </a:lvl2pPr>
            <a:lvl3pPr marL="1371600" marR="0" lvl="2" indent="-342900" algn="l" rtl="0">
              <a:lnSpc>
                <a:spcPct val="100000"/>
              </a:lnSpc>
              <a:spcBef>
                <a:spcPts val="480"/>
              </a:spcBef>
              <a:spcAft>
                <a:spcPts val="0"/>
              </a:spcAft>
              <a:buClr>
                <a:schemeClr val="dk1"/>
              </a:buClr>
              <a:buSzPts val="1800"/>
              <a:buFont typeface="Arial"/>
              <a:buChar char="•"/>
              <a:defRPr sz="1800" b="0" i="0" u="none" strike="noStrike" cap="none">
                <a:solidFill>
                  <a:schemeClr val="dk2"/>
                </a:solidFill>
                <a:latin typeface="Calibri"/>
                <a:ea typeface="Calibri"/>
                <a:cs typeface="Calibri"/>
                <a:sym typeface="Calibri"/>
              </a:defRPr>
            </a:lvl3pPr>
            <a:lvl4pPr marL="1828800" marR="0" lvl="3" indent="-308610" algn="l" rtl="0">
              <a:lnSpc>
                <a:spcPct val="100000"/>
              </a:lnSpc>
              <a:spcBef>
                <a:spcPts val="400"/>
              </a:spcBef>
              <a:spcAft>
                <a:spcPts val="0"/>
              </a:spcAft>
              <a:buClr>
                <a:schemeClr val="dk1"/>
              </a:buClr>
              <a:buSzPts val="1260"/>
              <a:buFont typeface="Courier New"/>
              <a:buChar char="o"/>
              <a:defRPr sz="1800" b="0" i="0" u="none" strike="noStrike" cap="none">
                <a:solidFill>
                  <a:schemeClr val="dk2"/>
                </a:solidFill>
                <a:latin typeface="Calibri"/>
                <a:ea typeface="Calibri"/>
                <a:cs typeface="Calibri"/>
                <a:sym typeface="Calibri"/>
              </a:defRPr>
            </a:lvl4pPr>
            <a:lvl5pPr marL="2286000" marR="0" lvl="4" indent="-308610" algn="l" rtl="0">
              <a:lnSpc>
                <a:spcPct val="100000"/>
              </a:lnSpc>
              <a:spcBef>
                <a:spcPts val="400"/>
              </a:spcBef>
              <a:spcAft>
                <a:spcPts val="0"/>
              </a:spcAft>
              <a:buClr>
                <a:schemeClr val="dk1"/>
              </a:buClr>
              <a:buSzPts val="1260"/>
              <a:buFont typeface="Arial"/>
              <a:buChar char="•"/>
              <a:defRPr sz="1800" b="0" i="0" u="none" strike="noStrike" cap="none">
                <a:solidFill>
                  <a:schemeClr val="dk2"/>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18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18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18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8" name="Shape 38"/>
          <p:cNvSpPr txBox="1">
            <a:spLocks noGrp="1"/>
          </p:cNvSpPr>
          <p:nvPr>
            <p:ph type="body" idx="2"/>
          </p:nvPr>
        </p:nvSpPr>
        <p:spPr>
          <a:xfrm>
            <a:off x="6197600" y="1600203"/>
            <a:ext cx="5384800" cy="4525963"/>
          </a:xfrm>
          <a:prstGeom prst="rect">
            <a:avLst/>
          </a:prstGeom>
          <a:noFill/>
          <a:ln>
            <a:noFill/>
          </a:ln>
        </p:spPr>
        <p:txBody>
          <a:bodyPr spcFirstLastPara="1" wrap="square" lIns="91425" tIns="45700" rIns="91425" bIns="45700" anchor="t" anchorCtr="0"/>
          <a:lstStyle>
            <a:lvl1pPr marL="457200" marR="0" lvl="0" indent="-335280" algn="l" rtl="0">
              <a:lnSpc>
                <a:spcPct val="100000"/>
              </a:lnSpc>
              <a:spcBef>
                <a:spcPts val="640"/>
              </a:spcBef>
              <a:spcAft>
                <a:spcPts val="0"/>
              </a:spcAft>
              <a:buClr>
                <a:schemeClr val="dk1"/>
              </a:buClr>
              <a:buSzPts val="1680"/>
              <a:buFont typeface="Noto Sans Symbols"/>
              <a:buChar char="❑"/>
              <a:defRPr sz="2400" b="1" i="0" u="none" strike="noStrike" cap="none">
                <a:solidFill>
                  <a:schemeClr val="dk2"/>
                </a:solidFill>
                <a:latin typeface="Calibri"/>
                <a:ea typeface="Calibri"/>
                <a:cs typeface="Calibri"/>
                <a:sym typeface="Calibri"/>
              </a:defRPr>
            </a:lvl1pPr>
            <a:lvl2pPr marL="914400" marR="0" lvl="1" indent="-355600" algn="l" rtl="0">
              <a:lnSpc>
                <a:spcPct val="100000"/>
              </a:lnSpc>
              <a:spcBef>
                <a:spcPts val="560"/>
              </a:spcBef>
              <a:spcAft>
                <a:spcPts val="0"/>
              </a:spcAft>
              <a:buClr>
                <a:schemeClr val="dk1"/>
              </a:buClr>
              <a:buSzPts val="2000"/>
              <a:buFont typeface="Noto Sans Symbols"/>
              <a:buChar char="▪"/>
              <a:defRPr sz="2000" b="0" i="0" u="none" strike="noStrike" cap="none">
                <a:solidFill>
                  <a:schemeClr val="dk2"/>
                </a:solidFill>
                <a:latin typeface="Calibri"/>
                <a:ea typeface="Calibri"/>
                <a:cs typeface="Calibri"/>
                <a:sym typeface="Calibri"/>
              </a:defRPr>
            </a:lvl2pPr>
            <a:lvl3pPr marL="1371600" marR="0" lvl="2" indent="-342900" algn="l" rtl="0">
              <a:lnSpc>
                <a:spcPct val="100000"/>
              </a:lnSpc>
              <a:spcBef>
                <a:spcPts val="480"/>
              </a:spcBef>
              <a:spcAft>
                <a:spcPts val="0"/>
              </a:spcAft>
              <a:buClr>
                <a:schemeClr val="dk1"/>
              </a:buClr>
              <a:buSzPts val="1800"/>
              <a:buFont typeface="Arial"/>
              <a:buChar char="•"/>
              <a:defRPr sz="1800" b="0" i="0" u="none" strike="noStrike" cap="none">
                <a:solidFill>
                  <a:schemeClr val="dk2"/>
                </a:solidFill>
                <a:latin typeface="Calibri"/>
                <a:ea typeface="Calibri"/>
                <a:cs typeface="Calibri"/>
                <a:sym typeface="Calibri"/>
              </a:defRPr>
            </a:lvl3pPr>
            <a:lvl4pPr marL="1828800" marR="0" lvl="3" indent="-308610" algn="l" rtl="0">
              <a:lnSpc>
                <a:spcPct val="100000"/>
              </a:lnSpc>
              <a:spcBef>
                <a:spcPts val="400"/>
              </a:spcBef>
              <a:spcAft>
                <a:spcPts val="0"/>
              </a:spcAft>
              <a:buClr>
                <a:schemeClr val="dk1"/>
              </a:buClr>
              <a:buSzPts val="1260"/>
              <a:buFont typeface="Courier New"/>
              <a:buChar char="o"/>
              <a:defRPr sz="1800" b="0" i="0" u="none" strike="noStrike" cap="none">
                <a:solidFill>
                  <a:schemeClr val="dk2"/>
                </a:solidFill>
                <a:latin typeface="Calibri"/>
                <a:ea typeface="Calibri"/>
                <a:cs typeface="Calibri"/>
                <a:sym typeface="Calibri"/>
              </a:defRPr>
            </a:lvl4pPr>
            <a:lvl5pPr marL="2286000" marR="0" lvl="4" indent="-308610" algn="l" rtl="0">
              <a:lnSpc>
                <a:spcPct val="100000"/>
              </a:lnSpc>
              <a:spcBef>
                <a:spcPts val="400"/>
              </a:spcBef>
              <a:spcAft>
                <a:spcPts val="0"/>
              </a:spcAft>
              <a:buClr>
                <a:schemeClr val="dk1"/>
              </a:buClr>
              <a:buSzPts val="1260"/>
              <a:buFont typeface="Arial"/>
              <a:buChar char="•"/>
              <a:defRPr sz="1800" b="0" i="0" u="none" strike="noStrike" cap="none">
                <a:solidFill>
                  <a:schemeClr val="dk2"/>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18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18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18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9" name="Shape 39"/>
          <p:cNvSpPr txBox="1">
            <a:spLocks noGrp="1"/>
          </p:cNvSpPr>
          <p:nvPr>
            <p:ph type="body" idx="3"/>
          </p:nvPr>
        </p:nvSpPr>
        <p:spPr>
          <a:xfrm>
            <a:off x="609600" y="5943600"/>
            <a:ext cx="10972800" cy="609600"/>
          </a:xfrm>
          <a:prstGeom prst="rect">
            <a:avLst/>
          </a:prstGeom>
          <a:noFill/>
          <a:ln>
            <a:noFill/>
          </a:ln>
        </p:spPr>
        <p:txBody>
          <a:bodyPr spcFirstLastPara="1" wrap="square" lIns="91425" tIns="45700" rIns="91425" bIns="45700" anchor="b" anchorCtr="0"/>
          <a:lstStyle>
            <a:lvl1pPr marL="457200" marR="0" lvl="0" indent="-228600" algn="l" rtl="0">
              <a:lnSpc>
                <a:spcPct val="100000"/>
              </a:lnSpc>
              <a:spcBef>
                <a:spcPts val="640"/>
              </a:spcBef>
              <a:spcAft>
                <a:spcPts val="0"/>
              </a:spcAft>
              <a:buClr>
                <a:schemeClr val="dk1"/>
              </a:buClr>
              <a:buSzPts val="3200"/>
              <a:buFont typeface="Arial"/>
              <a:buNone/>
              <a:defRPr sz="1100" b="0" i="0" u="none" strike="noStrike" cap="none">
                <a:solidFill>
                  <a:schemeClr val="lt2"/>
                </a:solidFill>
                <a:latin typeface="Calibri"/>
                <a:ea typeface="Calibri"/>
                <a:cs typeface="Calibri"/>
                <a:sym typeface="Calibri"/>
              </a:defRPr>
            </a:lvl1pPr>
            <a:lvl2pPr marL="914400" marR="0" lvl="1" indent="-406400" algn="ctr" rtl="0">
              <a:lnSpc>
                <a:spcPct val="100000"/>
              </a:lnSpc>
              <a:spcBef>
                <a:spcPts val="560"/>
              </a:spcBef>
              <a:spcAft>
                <a:spcPts val="0"/>
              </a:spcAft>
              <a:buClr>
                <a:schemeClr val="dk1"/>
              </a:buClr>
              <a:buSzPts val="2800"/>
              <a:buFont typeface="Arial"/>
              <a:buChar char="–"/>
              <a:defRPr sz="2800" b="0" i="0" u="none" strike="noStrike" cap="none">
                <a:solidFill>
                  <a:schemeClr val="lt2"/>
                </a:solidFill>
                <a:latin typeface="Calibri"/>
                <a:ea typeface="Calibri"/>
                <a:cs typeface="Calibri"/>
                <a:sym typeface="Calibri"/>
              </a:defRPr>
            </a:lvl2pPr>
            <a:lvl3pPr marL="1371600" marR="0" lvl="2" indent="-381000" algn="ctr" rtl="0">
              <a:lnSpc>
                <a:spcPct val="100000"/>
              </a:lnSpc>
              <a:spcBef>
                <a:spcPts val="480"/>
              </a:spcBef>
              <a:spcAft>
                <a:spcPts val="0"/>
              </a:spcAft>
              <a:buClr>
                <a:schemeClr val="dk1"/>
              </a:buClr>
              <a:buSzPts val="2400"/>
              <a:buFont typeface="Arial"/>
              <a:buChar char="•"/>
              <a:defRPr sz="2400" b="0" i="0" u="none" strike="noStrike" cap="none">
                <a:solidFill>
                  <a:schemeClr val="lt2"/>
                </a:solidFill>
                <a:latin typeface="Calibri"/>
                <a:ea typeface="Calibri"/>
                <a:cs typeface="Calibri"/>
                <a:sym typeface="Calibri"/>
              </a:defRPr>
            </a:lvl3pPr>
            <a:lvl4pPr marL="1828800" marR="0" lvl="3" indent="-355600" algn="ctr" rtl="0">
              <a:lnSpc>
                <a:spcPct val="100000"/>
              </a:lnSpc>
              <a:spcBef>
                <a:spcPts val="400"/>
              </a:spcBef>
              <a:spcAft>
                <a:spcPts val="0"/>
              </a:spcAft>
              <a:buClr>
                <a:schemeClr val="dk1"/>
              </a:buClr>
              <a:buSzPts val="2000"/>
              <a:buFont typeface="Arial"/>
              <a:buChar char="–"/>
              <a:defRPr sz="2000" b="0" i="0" u="none" strike="noStrike" cap="none">
                <a:solidFill>
                  <a:schemeClr val="lt2"/>
                </a:solidFill>
                <a:latin typeface="Calibri"/>
                <a:ea typeface="Calibri"/>
                <a:cs typeface="Calibri"/>
                <a:sym typeface="Calibri"/>
              </a:defRPr>
            </a:lvl4pPr>
            <a:lvl5pPr marL="2286000" marR="0" lvl="4" indent="-355600" algn="ctr" rtl="0">
              <a:lnSpc>
                <a:spcPct val="100000"/>
              </a:lnSpc>
              <a:spcBef>
                <a:spcPts val="400"/>
              </a:spcBef>
              <a:spcAft>
                <a:spcPts val="0"/>
              </a:spcAft>
              <a:buClr>
                <a:schemeClr val="dk1"/>
              </a:buClr>
              <a:buSzPts val="2000"/>
              <a:buFont typeface="Arial"/>
              <a:buChar char="»"/>
              <a:defRPr sz="2000" b="0" i="0" u="none" strike="noStrike" cap="none">
                <a:solidFill>
                  <a:schemeClr val="lt2"/>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682455723"/>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 Standard">
    <p:spTree>
      <p:nvGrpSpPr>
        <p:cNvPr id="1" name=""/>
        <p:cNvGrpSpPr/>
        <p:nvPr/>
      </p:nvGrpSpPr>
      <p:grpSpPr>
        <a:xfrm>
          <a:off x="0" y="0"/>
          <a:ext cx="0" cy="0"/>
          <a:chOff x="0" y="0"/>
          <a:chExt cx="0" cy="0"/>
        </a:xfrm>
      </p:grpSpPr>
      <p:sp>
        <p:nvSpPr>
          <p:cNvPr id="3" name="Rectangle 2"/>
          <p:cNvSpPr/>
          <p:nvPr userDrawn="1"/>
        </p:nvSpPr>
        <p:spPr>
          <a:xfrm>
            <a:off x="0" y="3886200"/>
            <a:ext cx="12192000" cy="2514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sym typeface="Arial"/>
            </a:endParaRPr>
          </a:p>
        </p:txBody>
      </p:sp>
      <p:sp>
        <p:nvSpPr>
          <p:cNvPr id="2" name="Title 1"/>
          <p:cNvSpPr>
            <a:spLocks noGrp="1"/>
          </p:cNvSpPr>
          <p:nvPr>
            <p:ph type="ctrTitle"/>
          </p:nvPr>
        </p:nvSpPr>
        <p:spPr>
          <a:xfrm>
            <a:off x="203200" y="4038666"/>
            <a:ext cx="11785600" cy="1422399"/>
          </a:xfrm>
        </p:spPr>
        <p:txBody>
          <a:bodyPr>
            <a:normAutofit/>
          </a:bodyPr>
          <a:lstStyle>
            <a:lvl1pPr algn="ctr">
              <a:defRPr sz="4000" b="1">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n-US" dirty="0"/>
              <a:t>Click to edit Master title style</a:t>
            </a:r>
          </a:p>
        </p:txBody>
      </p:sp>
      <p:sp>
        <p:nvSpPr>
          <p:cNvPr id="7" name="Text Placeholder 13"/>
          <p:cNvSpPr>
            <a:spLocks noGrp="1"/>
          </p:cNvSpPr>
          <p:nvPr>
            <p:ph type="body" sz="quarter" idx="12" hasCustomPrompt="1"/>
          </p:nvPr>
        </p:nvSpPr>
        <p:spPr>
          <a:xfrm>
            <a:off x="203200" y="5461001"/>
            <a:ext cx="11785600" cy="812800"/>
          </a:xfrm>
        </p:spPr>
        <p:txBody>
          <a:bodyPr anchor="ctr">
            <a:normAutofit/>
          </a:bodyPr>
          <a:lstStyle>
            <a:lvl1pPr marL="0" indent="0" algn="ctr">
              <a:buNone/>
              <a:defRPr sz="2800">
                <a:solidFill>
                  <a:schemeClr val="bg1"/>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pPr lvl="0"/>
            <a:r>
              <a:rPr lang="en-US" dirty="0"/>
              <a:t>Sub-Title</a:t>
            </a:r>
          </a:p>
        </p:txBody>
      </p:sp>
      <p:sp>
        <p:nvSpPr>
          <p:cNvPr id="8" name="Text Placeholder 11"/>
          <p:cNvSpPr>
            <a:spLocks noGrp="1"/>
          </p:cNvSpPr>
          <p:nvPr>
            <p:ph type="body" sz="quarter" idx="11" hasCustomPrompt="1"/>
          </p:nvPr>
        </p:nvSpPr>
        <p:spPr>
          <a:xfrm>
            <a:off x="0" y="6400800"/>
            <a:ext cx="12192000" cy="457200"/>
          </a:xfrm>
        </p:spPr>
        <p:txBody>
          <a:bodyPr anchor="ctr">
            <a:normAutofit/>
          </a:bodyPr>
          <a:lstStyle>
            <a:lvl1pPr marL="0" indent="0" algn="ctr">
              <a:buNone/>
              <a:defRPr sz="110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Name, Position | Date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43200" y="1143000"/>
            <a:ext cx="6705600" cy="2743200"/>
          </a:xfrm>
          <a:prstGeom prst="rect">
            <a:avLst/>
          </a:prstGeom>
        </p:spPr>
      </p:pic>
    </p:spTree>
    <p:extLst>
      <p:ext uri="{BB962C8B-B14F-4D97-AF65-F5344CB8AC3E}">
        <p14:creationId xmlns:p14="http://schemas.microsoft.com/office/powerpoint/2010/main" val="40405253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Body - Red">
    <p:spTree>
      <p:nvGrpSpPr>
        <p:cNvPr id="1" name=""/>
        <p:cNvGrpSpPr/>
        <p:nvPr/>
      </p:nvGrpSpPr>
      <p:grpSpPr>
        <a:xfrm>
          <a:off x="0" y="0"/>
          <a:ext cx="0" cy="0"/>
          <a:chOff x="0" y="0"/>
          <a:chExt cx="0" cy="0"/>
        </a:xfrm>
      </p:grpSpPr>
      <p:sp>
        <p:nvSpPr>
          <p:cNvPr id="7" name="Rectangle 6"/>
          <p:cNvSpPr/>
          <p:nvPr userDrawn="1"/>
        </p:nvSpPr>
        <p:spPr>
          <a:xfrm>
            <a:off x="0" y="177801"/>
            <a:ext cx="12192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sym typeface="Arial"/>
            </a:endParaRPr>
          </a:p>
        </p:txBody>
      </p:sp>
      <p:sp>
        <p:nvSpPr>
          <p:cNvPr id="2" name="Title 1"/>
          <p:cNvSpPr>
            <a:spLocks noGrp="1"/>
          </p:cNvSpPr>
          <p:nvPr>
            <p:ph type="title"/>
          </p:nvPr>
        </p:nvSpPr>
        <p:spPr>
          <a:xfrm>
            <a:off x="203200" y="177803"/>
            <a:ext cx="11785600" cy="825500"/>
          </a:xfrm>
        </p:spPr>
        <p:txBody>
          <a:bodyPr>
            <a:noAutofit/>
          </a:bodyPr>
          <a:lstStyle>
            <a:lvl1pPr algn="l">
              <a:defRPr sz="3200" b="1" baseline="0">
                <a:solidFill>
                  <a:schemeClr val="bg1"/>
                </a:solidFill>
                <a:effectLst>
                  <a:outerShdw blurRad="38100" dist="38100" dir="2700000" algn="tl">
                    <a:srgbClr val="000000">
                      <a:alpha val="43137"/>
                    </a:srgbClr>
                  </a:outerShdw>
                </a:effectLst>
                <a:latin typeface="Arial" pitchFamily="34" charset="0"/>
              </a:defRPr>
            </a:lvl1pPr>
          </a:lstStyle>
          <a:p>
            <a:r>
              <a:rPr lang="en-US" dirty="0"/>
              <a:t>Click to edit Master title style</a:t>
            </a:r>
          </a:p>
        </p:txBody>
      </p:sp>
      <p:sp>
        <p:nvSpPr>
          <p:cNvPr id="3" name="Content Placeholder 2"/>
          <p:cNvSpPr>
            <a:spLocks noGrp="1"/>
          </p:cNvSpPr>
          <p:nvPr>
            <p:ph idx="1"/>
          </p:nvPr>
        </p:nvSpPr>
        <p:spPr>
          <a:xfrm>
            <a:off x="304800" y="1193808"/>
            <a:ext cx="11684000" cy="4958465"/>
          </a:xfrm>
        </p:spPr>
        <p:txBody>
          <a:bodyPr>
            <a:normAutofit/>
          </a:bodyPr>
          <a:lstStyle>
            <a:lvl1pPr>
              <a:buClr>
                <a:srgbClr val="FF0F00"/>
              </a:buClr>
              <a:defRPr sz="2400" b="1" i="0" baseline="0">
                <a:latin typeface="Arial" panose="020B0604020202020204" pitchFamily="34" charset="0"/>
                <a:ea typeface="Open Sans" panose="020B0606030504020204" pitchFamily="34" charset="0"/>
                <a:cs typeface="Arial" panose="020B0604020202020204" pitchFamily="34" charset="0"/>
              </a:defRPr>
            </a:lvl1pPr>
            <a:lvl2pPr>
              <a:buClr>
                <a:srgbClr val="FF0F00"/>
              </a:buClr>
              <a:defRPr sz="2000" b="1" i="0" baseline="0">
                <a:latin typeface="Arial" panose="020B0604020202020204" pitchFamily="34" charset="0"/>
                <a:ea typeface="Open Sans" panose="020B0606030504020204" pitchFamily="34" charset="0"/>
                <a:cs typeface="Arial" panose="020B0604020202020204" pitchFamily="34" charset="0"/>
              </a:defRPr>
            </a:lvl2pPr>
            <a:lvl3pPr>
              <a:buClr>
                <a:srgbClr val="FF0F00"/>
              </a:buClr>
              <a:defRPr sz="1800" b="1" i="0" baseline="0">
                <a:latin typeface="Arial" panose="020B0604020202020204" pitchFamily="34" charset="0"/>
                <a:ea typeface="Open Sans" panose="020B0606030504020204" pitchFamily="34" charset="0"/>
                <a:cs typeface="Arial" panose="020B0604020202020204" pitchFamily="34" charset="0"/>
              </a:defRPr>
            </a:lvl3pPr>
            <a:lvl4pPr>
              <a:buClr>
                <a:srgbClr val="FF0F00"/>
              </a:buClr>
              <a:defRPr sz="1600" b="1" i="0" baseline="0">
                <a:latin typeface="Arial" panose="020B0604020202020204" pitchFamily="34" charset="0"/>
                <a:ea typeface="Open Sans" panose="020B0606030504020204" pitchFamily="34" charset="0"/>
                <a:cs typeface="Arial" panose="020B0604020202020204" pitchFamily="34" charset="0"/>
              </a:defRPr>
            </a:lvl4pPr>
            <a:lvl5pPr>
              <a:buClr>
                <a:srgbClr val="FF0F00"/>
              </a:buClr>
              <a:defRPr sz="1600" b="1" i="0" baseline="0">
                <a:latin typeface="Arial" panose="020B0604020202020204" pitchFamily="34" charset="0"/>
                <a:ea typeface="Open Sans" panose="020B0606030504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p:nvPr userDrawn="1"/>
        </p:nvSpPr>
        <p:spPr>
          <a:xfrm>
            <a:off x="0" y="990602"/>
            <a:ext cx="12192000" cy="88900"/>
          </a:xfrm>
          <a:prstGeom prst="rect">
            <a:avLst/>
          </a:prstGeom>
          <a:solidFill>
            <a:srgbClr val="FF0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sym typeface="Arial"/>
            </a:endParaRPr>
          </a:p>
        </p:txBody>
      </p:sp>
      <p:sp>
        <p:nvSpPr>
          <p:cNvPr id="11" name="Rectangle 10"/>
          <p:cNvSpPr/>
          <p:nvPr userDrawn="1"/>
        </p:nvSpPr>
        <p:spPr>
          <a:xfrm>
            <a:off x="0" y="6152271"/>
            <a:ext cx="12192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sym typeface="Arial"/>
            </a:endParaRPr>
          </a:p>
        </p:txBody>
      </p:sp>
      <p:sp>
        <p:nvSpPr>
          <p:cNvPr id="15" name="Footer Placeholder 4"/>
          <p:cNvSpPr>
            <a:spLocks noGrp="1"/>
          </p:cNvSpPr>
          <p:nvPr>
            <p:ph type="ftr" sz="quarter" idx="11"/>
          </p:nvPr>
        </p:nvSpPr>
        <p:spPr>
          <a:xfrm>
            <a:off x="4165600" y="6375403"/>
            <a:ext cx="38608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solidFill>
                <a:srgbClr val="1B365D"/>
              </a:solidFill>
            </a:endParaRPr>
          </a:p>
        </p:txBody>
      </p:sp>
      <p:sp>
        <p:nvSpPr>
          <p:cNvPr id="16" name="Slide Number Placeholder 5"/>
          <p:cNvSpPr>
            <a:spLocks noGrp="1"/>
          </p:cNvSpPr>
          <p:nvPr>
            <p:ph type="sldNum" sz="quarter" idx="12"/>
          </p:nvPr>
        </p:nvSpPr>
        <p:spPr>
          <a:xfrm>
            <a:off x="9144000" y="6375403"/>
            <a:ext cx="28448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1B365D"/>
                </a:solidFill>
              </a:rPr>
              <a:pPr/>
              <a:t>‹#›</a:t>
            </a:fld>
            <a:endParaRPr lang="en-US" dirty="0">
              <a:solidFill>
                <a:srgbClr val="1B365D"/>
              </a:solidFill>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2700" y="6152267"/>
            <a:ext cx="1788160" cy="731520"/>
          </a:xfrm>
          <a:prstGeom prst="rect">
            <a:avLst/>
          </a:prstGeom>
        </p:spPr>
      </p:pic>
    </p:spTree>
    <p:extLst>
      <p:ext uri="{BB962C8B-B14F-4D97-AF65-F5344CB8AC3E}">
        <p14:creationId xmlns:p14="http://schemas.microsoft.com/office/powerpoint/2010/main" val="3567721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TITLE_NCEZID">
    <p:bg>
      <p:bgPr>
        <a:solidFill>
          <a:schemeClr val="bg2"/>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print">
            <a:extLst>
              <a:ext uri="{28A0092B-C50C-407E-A947-70E740481C1C}">
                <a14:useLocalDpi xmlns:a14="http://schemas.microsoft.com/office/drawing/2010/main" val="0"/>
              </a:ext>
            </a:extLst>
          </a:blip>
          <a:srcRect b="15918"/>
          <a:stretch/>
        </p:blipFill>
        <p:spPr>
          <a:xfrm>
            <a:off x="0" y="-52439"/>
            <a:ext cx="12192000" cy="1211539"/>
          </a:xfrm>
          <a:prstGeom prst="rect">
            <a:avLst/>
          </a:prstGeom>
        </p:spPr>
      </p:pic>
      <p:sp>
        <p:nvSpPr>
          <p:cNvPr id="7" name="Title 1"/>
          <p:cNvSpPr>
            <a:spLocks noGrp="1"/>
          </p:cNvSpPr>
          <p:nvPr>
            <p:ph type="title"/>
          </p:nvPr>
        </p:nvSpPr>
        <p:spPr>
          <a:xfrm>
            <a:off x="609600" y="1368901"/>
            <a:ext cx="10972800" cy="1155779"/>
          </a:xfrm>
          <a:prstGeom prst="rect">
            <a:avLst/>
          </a:prstGeom>
        </p:spPr>
        <p:txBody>
          <a:bodyPr/>
          <a:lstStyle>
            <a:lvl1pPr algn="l">
              <a:lnSpc>
                <a:spcPts val="3000"/>
              </a:lnSpc>
              <a:defRPr sz="2800" b="1" baseline="0">
                <a:solidFill>
                  <a:srgbClr val="E25423"/>
                </a:solidFill>
                <a:effectLst/>
                <a:latin typeface="Calibri" pitchFamily="34" charset="0"/>
              </a:defRPr>
            </a:lvl1pPr>
          </a:lstStyle>
          <a:p>
            <a:endParaRPr lang="en-US" dirty="0"/>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000" b="1" baseline="0">
                <a:solidFill>
                  <a:srgbClr val="D9531E"/>
                </a:solidFill>
                <a:effectLst/>
                <a:latin typeface="Calibri" pitchFamily="34" charset="0"/>
              </a:defRPr>
            </a:lvl1pPr>
            <a:lvl2pPr marL="457189" indent="0" algn="ctr">
              <a:buNone/>
              <a:defRPr>
                <a:solidFill>
                  <a:schemeClr val="tx1">
                    <a:tint val="75000"/>
                  </a:schemeClr>
                </a:solidFill>
              </a:defRPr>
            </a:lvl2pPr>
            <a:lvl3pPr marL="914378"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2"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endParaRPr lang="en-US" dirty="0"/>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000"/>
              </a:lnSpc>
              <a:buNone/>
              <a:defRPr sz="1800" baseline="0">
                <a:solidFill>
                  <a:srgbClr val="D9531E"/>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endParaRPr lang="en-US" dirty="0"/>
          </a:p>
        </p:txBody>
      </p:sp>
      <p:sp>
        <p:nvSpPr>
          <p:cNvPr id="6" name="TextBox 5"/>
          <p:cNvSpPr txBox="1"/>
          <p:nvPr userDrawn="1"/>
        </p:nvSpPr>
        <p:spPr>
          <a:xfrm>
            <a:off x="609600" y="120201"/>
            <a:ext cx="9204101" cy="369332"/>
          </a:xfrm>
          <a:prstGeom prst="rect">
            <a:avLst/>
          </a:prstGeom>
          <a:noFill/>
        </p:spPr>
        <p:txBody>
          <a:bodyPr wrap="square" rtlCol="0">
            <a:spAutoFit/>
          </a:bodyPr>
          <a:lstStyle/>
          <a:p>
            <a:pPr eaLnBrk="0" fontAlgn="base" hangingPunct="0">
              <a:spcBef>
                <a:spcPct val="0"/>
              </a:spcBef>
              <a:spcAft>
                <a:spcPct val="0"/>
              </a:spcAft>
            </a:pPr>
            <a:r>
              <a:rPr lang="en-US" b="1" dirty="0">
                <a:solidFill>
                  <a:srgbClr val="FFFFFF">
                    <a:lumMod val="95000"/>
                  </a:srgbClr>
                </a:solidFill>
                <a:cs typeface="Arial"/>
                <a:sym typeface="Arial"/>
              </a:rPr>
              <a:t>National Center for Emerging and Zoonotic Infectious Diseases</a:t>
            </a:r>
          </a:p>
        </p:txBody>
      </p:sp>
    </p:spTree>
    <p:extLst>
      <p:ext uri="{BB962C8B-B14F-4D97-AF65-F5344CB8AC3E}">
        <p14:creationId xmlns:p14="http://schemas.microsoft.com/office/powerpoint/2010/main" val="3949555725"/>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6" y="4467104"/>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r>
              <a:rPr lang="en-US" dirty="0"/>
              <a:t>Click to edit Master title style</a:t>
            </a:r>
          </a:p>
        </p:txBody>
      </p:sp>
      <p:sp>
        <p:nvSpPr>
          <p:cNvPr id="5" name="Text Placeholder 2"/>
          <p:cNvSpPr>
            <a:spLocks noGrp="1"/>
          </p:cNvSpPr>
          <p:nvPr>
            <p:ph type="body" idx="1"/>
          </p:nvPr>
        </p:nvSpPr>
        <p:spPr>
          <a:xfrm>
            <a:off x="609601" y="5900935"/>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8"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2"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1533953795"/>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Sub-Title">
    <p:spTree>
      <p:nvGrpSpPr>
        <p:cNvPr id="1" name=""/>
        <p:cNvGrpSpPr/>
        <p:nvPr/>
      </p:nvGrpSpPr>
      <p:grpSpPr>
        <a:xfrm>
          <a:off x="0" y="0"/>
          <a:ext cx="0" cy="0"/>
          <a:chOff x="0" y="0"/>
          <a:chExt cx="0" cy="0"/>
        </a:xfrm>
      </p:grpSpPr>
      <p:sp>
        <p:nvSpPr>
          <p:cNvPr id="3" name="Rectangle 2"/>
          <p:cNvSpPr/>
          <p:nvPr userDrawn="1"/>
        </p:nvSpPr>
        <p:spPr>
          <a:xfrm>
            <a:off x="3454400" y="3875092"/>
            <a:ext cx="8737600" cy="223996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prstClr val="white"/>
              </a:solidFill>
              <a:sym typeface="Arial"/>
            </a:endParaRPr>
          </a:p>
        </p:txBody>
      </p:sp>
      <p:pic>
        <p:nvPicPr>
          <p:cNvPr id="4" name="Picture 7"/>
          <p:cNvPicPr>
            <a:picLocks noChangeAspect="1"/>
          </p:cNvPicPr>
          <p:nvPr userDrawn="1"/>
        </p:nvPicPr>
        <p:blipFill>
          <a:blip r:embed="rId2">
            <a:extLst>
              <a:ext uri="{28A0092B-C50C-407E-A947-70E740481C1C}">
                <a14:useLocalDpi xmlns:a14="http://schemas.microsoft.com/office/drawing/2010/main" val="0"/>
              </a:ext>
            </a:extLst>
          </a:blip>
          <a:srcRect l="15509" t="13397" r="9549" b="13397"/>
          <a:stretch>
            <a:fillRect/>
          </a:stretch>
        </p:blipFill>
        <p:spPr bwMode="auto">
          <a:xfrm>
            <a:off x="203200" y="3767167"/>
            <a:ext cx="3352800" cy="2455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3556000" y="3962400"/>
            <a:ext cx="8432800" cy="2057400"/>
          </a:xfrm>
        </p:spPr>
        <p:txBody>
          <a:bodyPr/>
          <a:lstStyle>
            <a:lvl1pPr algn="r">
              <a:defRPr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Tree>
    <p:extLst>
      <p:ext uri="{BB962C8B-B14F-4D97-AF65-F5344CB8AC3E}">
        <p14:creationId xmlns:p14="http://schemas.microsoft.com/office/powerpoint/2010/main" val="207192162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 Standard">
  <p:cSld name="1_Title - Standard">
    <p:spTree>
      <p:nvGrpSpPr>
        <p:cNvPr id="1" name="Shape 14"/>
        <p:cNvGrpSpPr/>
        <p:nvPr/>
      </p:nvGrpSpPr>
      <p:grpSpPr>
        <a:xfrm>
          <a:off x="0" y="0"/>
          <a:ext cx="0" cy="0"/>
          <a:chOff x="0" y="0"/>
          <a:chExt cx="0" cy="0"/>
        </a:xfrm>
      </p:grpSpPr>
      <p:sp>
        <p:nvSpPr>
          <p:cNvPr id="16" name="Shape 16"/>
          <p:cNvSpPr txBox="1">
            <a:spLocks noGrp="1"/>
          </p:cNvSpPr>
          <p:nvPr>
            <p:ph type="ctrTitle"/>
          </p:nvPr>
        </p:nvSpPr>
        <p:spPr>
          <a:xfrm>
            <a:off x="203200" y="4038606"/>
            <a:ext cx="11785600" cy="1422399"/>
          </a:xfrm>
          <a:prstGeom prst="rect">
            <a:avLst/>
          </a:prstGeom>
          <a:noFill/>
          <a:ln>
            <a:noFill/>
          </a:ln>
        </p:spPr>
        <p:txBody>
          <a:bodyPr spcFirstLastPara="1" wrap="square" lIns="91425" tIns="45700" rIns="91425" bIns="45700" anchor="ctr" anchorCtr="0"/>
          <a:lstStyle>
            <a:lvl1pPr marR="0" lvl="0" algn="ctr" rtl="0">
              <a:lnSpc>
                <a:spcPct val="100000"/>
              </a:lnSpc>
              <a:spcBef>
                <a:spcPts val="0"/>
              </a:spcBef>
              <a:spcAft>
                <a:spcPts val="0"/>
              </a:spcAft>
              <a:buClr>
                <a:schemeClr val="lt1"/>
              </a:buClr>
              <a:buSzPts val="4000"/>
              <a:buFont typeface="Arial"/>
              <a:buNone/>
              <a:defRPr sz="400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7" name="Shape 17"/>
          <p:cNvSpPr txBox="1">
            <a:spLocks noGrp="1"/>
          </p:cNvSpPr>
          <p:nvPr>
            <p:ph type="body" idx="1"/>
          </p:nvPr>
        </p:nvSpPr>
        <p:spPr>
          <a:xfrm>
            <a:off x="203200" y="5461001"/>
            <a:ext cx="11785600" cy="812800"/>
          </a:xfrm>
          <a:prstGeom prst="rect">
            <a:avLst/>
          </a:prstGeom>
          <a:noFill/>
          <a:ln>
            <a:noFill/>
          </a:ln>
        </p:spPr>
        <p:txBody>
          <a:bodyPr spcFirstLastPara="1" wrap="square" lIns="91425" tIns="45700" rIns="91425" bIns="45700" anchor="ctr" anchorCtr="0"/>
          <a:lstStyle>
            <a:lvl1pPr marL="457200" marR="0" lvl="0" indent="-228600" algn="ctr" rtl="0">
              <a:lnSpc>
                <a:spcPct val="100000"/>
              </a:lnSpc>
              <a:spcBef>
                <a:spcPts val="560"/>
              </a:spcBef>
              <a:spcAft>
                <a:spcPts val="0"/>
              </a:spcAft>
              <a:buClr>
                <a:schemeClr val="lt1"/>
              </a:buClr>
              <a:buSzPts val="2800"/>
              <a:buFont typeface="Arial"/>
              <a:buNone/>
              <a:defRPr sz="2800" b="0" i="0" u="none" strike="noStrike" cap="none">
                <a:solidFill>
                  <a:schemeClr val="lt1"/>
                </a:solidFill>
                <a:latin typeface="Arial"/>
                <a:ea typeface="Arial"/>
                <a:cs typeface="Arial"/>
                <a:sym typeface="Arial"/>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8" name="Shape 18"/>
          <p:cNvSpPr txBox="1">
            <a:spLocks noGrp="1"/>
          </p:cNvSpPr>
          <p:nvPr>
            <p:ph type="body" idx="2"/>
          </p:nvPr>
        </p:nvSpPr>
        <p:spPr>
          <a:xfrm>
            <a:off x="0" y="6400800"/>
            <a:ext cx="12192000" cy="457200"/>
          </a:xfrm>
          <a:prstGeom prst="rect">
            <a:avLst/>
          </a:prstGeom>
          <a:noFill/>
          <a:ln>
            <a:noFill/>
          </a:ln>
        </p:spPr>
        <p:txBody>
          <a:bodyPr spcFirstLastPara="1" wrap="square" lIns="91425" tIns="45700" rIns="91425" bIns="45700" anchor="ctr" anchorCtr="0"/>
          <a:lstStyle>
            <a:lvl1pPr marL="457200" marR="0" lvl="0" indent="-228600" algn="ctr" rtl="0">
              <a:lnSpc>
                <a:spcPct val="100000"/>
              </a:lnSpc>
              <a:spcBef>
                <a:spcPts val="220"/>
              </a:spcBef>
              <a:spcAft>
                <a:spcPts val="0"/>
              </a:spcAft>
              <a:buClr>
                <a:schemeClr val="accent5"/>
              </a:buClr>
              <a:buSzPts val="1100"/>
              <a:buFont typeface="Arial"/>
              <a:buNone/>
              <a:defRPr sz="1100" b="0" i="0" u="none" strike="noStrike" cap="none">
                <a:solidFill>
                  <a:schemeClr val="accent5"/>
                </a:solidFill>
                <a:latin typeface="Open Sans"/>
                <a:ea typeface="Open Sans"/>
                <a:cs typeface="Open Sans"/>
                <a:sym typeface="Open Sans"/>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151801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7"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416A0E3C-60E6-4F39-BC55-5F7C224E1F7C}"/>
              </a:ext>
            </a:extLst>
          </p:cNvPr>
          <p:cNvSpPr/>
          <p:nvPr/>
        </p:nvSpPr>
        <p:spPr>
          <a:xfrm>
            <a:off x="3177" y="6400800"/>
            <a:ext cx="12188825" cy="457200"/>
          </a:xfrm>
          <a:prstGeom prst="rect">
            <a:avLst/>
          </a:prstGeom>
          <a:solidFill>
            <a:srgbClr val="26262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5"/>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2108203"/>
            <a:ext cx="10058400" cy="3760891"/>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18425" y="6446840"/>
            <a:ext cx="2584851" cy="365125"/>
          </a:xfrm>
          <a:prstGeom prst="rect">
            <a:avLst/>
          </a:prstGeom>
        </p:spPr>
        <p:txBody>
          <a:bodyPr vert="horz" lIns="91440" tIns="45720" rIns="91440" bIns="45720" rtlCol="0" anchor="ctr"/>
          <a:lstStyle>
            <a:lvl1pPr algn="r">
              <a:defRPr sz="800">
                <a:solidFill>
                  <a:srgbClr val="FFFFFF"/>
                </a:solidFill>
              </a:defRPr>
            </a:lvl1pPr>
          </a:lstStyle>
          <a:p>
            <a:fld id="{62D6E202-B606-4609-B914-27C9371A1F6D}" type="datetime1">
              <a:rPr lang="en-US" smtClean="0"/>
              <a:t>2/10/2020</a:t>
            </a:fld>
            <a:endParaRPr lang="en-US" dirty="0"/>
          </a:p>
        </p:txBody>
      </p:sp>
      <p:sp>
        <p:nvSpPr>
          <p:cNvPr id="5" name="Footer Placeholder 4"/>
          <p:cNvSpPr>
            <a:spLocks noGrp="1"/>
          </p:cNvSpPr>
          <p:nvPr>
            <p:ph type="ftr" sz="quarter" idx="3"/>
          </p:nvPr>
        </p:nvSpPr>
        <p:spPr>
          <a:xfrm>
            <a:off x="1097279" y="6446840"/>
            <a:ext cx="6818263" cy="365125"/>
          </a:xfrm>
          <a:prstGeom prst="rect">
            <a:avLst/>
          </a:prstGeom>
        </p:spPr>
        <p:txBody>
          <a:bodyPr vert="horz" lIns="91440" tIns="45720" rIns="91440" bIns="45720" rtlCol="0" anchor="ctr"/>
          <a:lstStyle>
            <a:lvl1pPr algn="l">
              <a:defRPr sz="8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10993581" y="6446840"/>
            <a:ext cx="780011" cy="365125"/>
          </a:xfrm>
          <a:prstGeom prst="rect">
            <a:avLst/>
          </a:prstGeom>
        </p:spPr>
        <p:txBody>
          <a:bodyPr vert="horz" lIns="91440" tIns="45720" rIns="91440" bIns="45720" rtlCol="0" anchor="ctr"/>
          <a:lstStyle>
            <a:lvl1pPr algn="l">
              <a:defRPr sz="800">
                <a:solidFill>
                  <a:srgbClr val="FFFFFF"/>
                </a:solidFill>
              </a:defRPr>
            </a:lvl1pPr>
          </a:lstStyle>
          <a:p>
            <a:fld id="{3A98EE3D-8CD1-4C3F-BD1C-C98C9596463C}" type="slidenum">
              <a:rPr lang="en-US" smtClean="0"/>
              <a:t>‹#›</a:t>
            </a:fld>
            <a:endParaRPr lang="en-US" dirty="0"/>
          </a:p>
        </p:txBody>
      </p:sp>
      <p:cxnSp>
        <p:nvCxnSpPr>
          <p:cNvPr id="10" name="Straight Connector 9">
            <a:extLst>
              <a:ext uri="{FF2B5EF4-FFF2-40B4-BE49-F238E27FC236}">
                <a16:creationId xmlns:a16="http://schemas.microsoft.com/office/drawing/2014/main" xmlns="" id="{C5025DAC-8B93-4160-B017-3A274A5828C0}"/>
              </a:ext>
            </a:extLst>
          </p:cNvPr>
          <p:cNvCxnSpPr/>
          <p:nvPr/>
        </p:nvCxnSpPr>
        <p:spPr>
          <a:xfrm>
            <a:off x="1193532" y="1897380"/>
            <a:ext cx="9966960"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982234"/>
      </p:ext>
    </p:extLst>
  </p:cSld>
  <p:clrMap bg1="lt1" tx1="dk1" bg2="lt2" tx2="dk2" accent1="accent1" accent2="accent2" accent3="accent3" accent4="accent4" accent5="accent5" accent6="accent6" hlink="hlink" folHlink="folHlink"/>
  <p:sldLayoutIdLst>
    <p:sldLayoutId id="2147483748" r:id="rId1"/>
    <p:sldLayoutId id="2147483749" r:id="rId2"/>
    <p:sldLayoutId id="2147483747" r:id="rId3"/>
    <p:sldLayoutId id="2147483743" r:id="rId4"/>
    <p:sldLayoutId id="2147483738" r:id="rId5"/>
    <p:sldLayoutId id="2147483732" r:id="rId6"/>
    <p:sldLayoutId id="2147483733" r:id="rId7"/>
    <p:sldLayoutId id="2147483734" r:id="rId8"/>
    <p:sldLayoutId id="2147483735" r:id="rId9"/>
    <p:sldLayoutId id="2147483736" r:id="rId10"/>
    <p:sldLayoutId id="2147483737" r:id="rId11"/>
    <p:sldLayoutId id="2147483750" r:id="rId12"/>
    <p:sldLayoutId id="2147483751" r:id="rId13"/>
  </p:sldLayoutIdLst>
  <p:hf sldNum="0" hdr="0" ftr="0" dt="0"/>
  <p:txStyles>
    <p:titleStyle>
      <a:lvl1pPr algn="l" defTabSz="914400" rtl="0" eaLnBrk="1" latinLnBrk="0" hangingPunct="1">
        <a:lnSpc>
          <a:spcPct val="90000"/>
        </a:lnSpc>
        <a:spcBef>
          <a:spcPct val="0"/>
        </a:spcBef>
        <a:buNone/>
        <a:defRPr sz="4700" i="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10000"/>
        </a:lnSpc>
        <a:spcBef>
          <a:spcPts val="1200"/>
        </a:spcBef>
        <a:spcAft>
          <a:spcPts val="200"/>
        </a:spcAft>
        <a:buClr>
          <a:schemeClr val="accent1"/>
        </a:buClr>
        <a:buSzPct val="100000"/>
        <a:buFont typeface="Calibri" panose="020F0502020204030204" pitchFamily="34" charset="0"/>
        <a:buChar char=" "/>
        <a:defRPr sz="19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7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3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4"/>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4165600" y="6416679"/>
            <a:ext cx="3860800" cy="365125"/>
          </a:xfrm>
          <a:prstGeom prst="rect">
            <a:avLst/>
          </a:prstGeom>
        </p:spPr>
        <p:txBody>
          <a:bodyPr vert="horz" lIns="91440" tIns="45720" rIns="91440" bIns="45720" rtlCol="0" anchor="b"/>
          <a:lstStyle>
            <a:lvl1pPr algn="ct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solidFill>
                <a:srgbClr val="666666"/>
              </a:solidFill>
              <a:sym typeface="Arial"/>
            </a:endParaRPr>
          </a:p>
        </p:txBody>
      </p:sp>
      <p:sp>
        <p:nvSpPr>
          <p:cNvPr id="7" name="Slide Number Placeholder 5"/>
          <p:cNvSpPr>
            <a:spLocks noGrp="1"/>
          </p:cNvSpPr>
          <p:nvPr>
            <p:ph type="sldNum" sz="quarter" idx="4"/>
          </p:nvPr>
        </p:nvSpPr>
        <p:spPr>
          <a:xfrm>
            <a:off x="9144000" y="6410331"/>
            <a:ext cx="2844800" cy="365125"/>
          </a:xfrm>
          <a:prstGeom prst="rect">
            <a:avLst/>
          </a:prstGeom>
        </p:spPr>
        <p:txBody>
          <a:bodyPr anchor="b"/>
          <a:lstStyle>
            <a:lvl1pPr algn="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solidFill>
                  <a:srgbClr val="666666"/>
                </a:solidFill>
                <a:sym typeface="Arial"/>
              </a:rPr>
              <a:pPr/>
              <a:t>‹#›</a:t>
            </a:fld>
            <a:endParaRPr lang="en-US" dirty="0">
              <a:solidFill>
                <a:srgbClr val="666666"/>
              </a:solidFill>
              <a:sym typeface="Arial"/>
            </a:endParaRPr>
          </a:p>
        </p:txBody>
      </p:sp>
    </p:spTree>
    <p:extLst>
      <p:ext uri="{BB962C8B-B14F-4D97-AF65-F5344CB8AC3E}">
        <p14:creationId xmlns:p14="http://schemas.microsoft.com/office/powerpoint/2010/main" val="3619980229"/>
      </p:ext>
    </p:extLst>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cdc.gov/drugresistance/biggest_threats.html" TargetMode="External"/><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hyperlink" Target="https://www.cdc.gov/drugresistance/pdf/threats-report/2019-ar-threats-report-508.pdf"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15.xml"/><Relationship Id="rId4" Type="http://schemas.openxmlformats.org/officeDocument/2006/relationships/image" Target="../media/image14.jpg"/></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6.xml"/><Relationship Id="rId1" Type="http://schemas.openxmlformats.org/officeDocument/2006/relationships/slideLayout" Target="../slideLayouts/slideLayout15.xml"/><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7.xml"/><Relationship Id="rId1" Type="http://schemas.openxmlformats.org/officeDocument/2006/relationships/slideLayout" Target="../slideLayouts/slideLayout15.xml"/><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4.jpg"/></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www.census.gov/geographies/mapping-files/time-series/geo/tiger-line-file.html" TargetMode="External"/><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hyperlink" Target="https://www.esri.com/arcgis-blog/products/analytics/analytics/calculating-density-on-a-network-a-comparison-of-network-kde-and-planar-kde/"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xmlns="" id="{A9286AD2-18A9-4868-A4E3-7A2097A20810}"/>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1" y="3"/>
            <a:ext cx="12192001"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xmlns="" id="{78FD68DA-43BA-4508-8DE2-BA9BB7B2FA5B}"/>
              </a:ext>
            </a:extLst>
          </p:cNvPr>
          <p:cNvSpPr>
            <a:spLocks noGrp="1"/>
          </p:cNvSpPr>
          <p:nvPr>
            <p:ph type="ctrTitle"/>
          </p:nvPr>
        </p:nvSpPr>
        <p:spPr>
          <a:xfrm>
            <a:off x="5289755" y="639099"/>
            <a:ext cx="6253317" cy="3686015"/>
          </a:xfrm>
        </p:spPr>
        <p:txBody>
          <a:bodyPr>
            <a:normAutofit/>
          </a:bodyPr>
          <a:lstStyle/>
          <a:p>
            <a:r>
              <a:rPr lang="en-US" sz="8000" b="1" dirty="0" smtClean="0"/>
              <a:t>Spatial Network Analysis </a:t>
            </a:r>
            <a:endParaRPr lang="en-US" sz="8000" b="1" dirty="0"/>
          </a:p>
        </p:txBody>
      </p:sp>
      <p:sp>
        <p:nvSpPr>
          <p:cNvPr id="3" name="Subtitle 2">
            <a:extLst>
              <a:ext uri="{FF2B5EF4-FFF2-40B4-BE49-F238E27FC236}">
                <a16:creationId xmlns:a16="http://schemas.microsoft.com/office/drawing/2014/main" xmlns="" id="{A8E9CFF2-3777-4FF4-A759-8491175B0B7C}"/>
              </a:ext>
            </a:extLst>
          </p:cNvPr>
          <p:cNvSpPr>
            <a:spLocks noGrp="1"/>
          </p:cNvSpPr>
          <p:nvPr>
            <p:ph type="subTitle" idx="1"/>
          </p:nvPr>
        </p:nvSpPr>
        <p:spPr>
          <a:xfrm>
            <a:off x="5289753" y="4672739"/>
            <a:ext cx="6269347" cy="1021498"/>
          </a:xfrm>
        </p:spPr>
        <p:txBody>
          <a:bodyPr>
            <a:normAutofit/>
          </a:bodyPr>
          <a:lstStyle/>
          <a:p>
            <a:r>
              <a:rPr lang="en-US" sz="2400" dirty="0">
                <a:solidFill>
                  <a:schemeClr val="tx1">
                    <a:lumMod val="85000"/>
                    <a:lumOff val="15000"/>
                  </a:schemeClr>
                </a:solidFill>
              </a:rPr>
              <a:t>Rany octaria</a:t>
            </a:r>
          </a:p>
        </p:txBody>
      </p:sp>
      <p:cxnSp>
        <p:nvCxnSpPr>
          <p:cNvPr id="24" name="Straight Connector 23">
            <a:extLst>
              <a:ext uri="{FF2B5EF4-FFF2-40B4-BE49-F238E27FC236}">
                <a16:creationId xmlns:a16="http://schemas.microsoft.com/office/drawing/2014/main" xmlns="" id="{E7A7CD63-7EC3-44F3-95D0-595C4019FF24}"/>
              </a:ext>
              <a:ext uri="{C183D7F6-B498-43B3-948B-1728B52AA6E4}">
                <adec:decorative xmlns:adec="http://schemas.microsoft.com/office/drawing/2017/decorative" xmlns=""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xmlns="" val="1"/>
              </p:ext>
            </p:extLst>
          </p:nvPr>
        </p:nvCxnSpPr>
        <p:spPr>
          <a:xfrm>
            <a:off x="5427755" y="4498925"/>
            <a:ext cx="5636107" cy="0"/>
          </a:xfrm>
          <a:prstGeom prst="line">
            <a:avLst/>
          </a:prstGeom>
          <a:ln w="1270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pic>
        <p:nvPicPr>
          <p:cNvPr id="5122" name="Picture 2" descr="Image result for spatial network analysis"/>
          <p:cNvPicPr>
            <a:picLocks noChangeAspect="1" noChangeArrowheads="1"/>
          </p:cNvPicPr>
          <p:nvPr/>
        </p:nvPicPr>
        <p:blipFill rotWithShape="1">
          <a:blip r:embed="rId2">
            <a:extLst>
              <a:ext uri="{28A0092B-C50C-407E-A947-70E740481C1C}">
                <a14:useLocalDpi xmlns:a14="http://schemas.microsoft.com/office/drawing/2010/main" val="0"/>
              </a:ext>
            </a:extLst>
          </a:blip>
          <a:srcRect l="33478" r="16682" b="6563"/>
          <a:stretch/>
        </p:blipFill>
        <p:spPr bwMode="auto">
          <a:xfrm>
            <a:off x="1" y="1"/>
            <a:ext cx="5286894"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37378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b="1" dirty="0"/>
              <a:t>Antimicrobial Resistance</a:t>
            </a:r>
          </a:p>
        </p:txBody>
      </p:sp>
      <p:sp>
        <p:nvSpPr>
          <p:cNvPr id="3" name="Content Placeholder 2"/>
          <p:cNvSpPr>
            <a:spLocks noGrp="1"/>
          </p:cNvSpPr>
          <p:nvPr>
            <p:ph idx="1"/>
          </p:nvPr>
        </p:nvSpPr>
        <p:spPr>
          <a:xfrm>
            <a:off x="304802" y="2302329"/>
            <a:ext cx="5785756" cy="3849944"/>
          </a:xfrm>
        </p:spPr>
        <p:txBody>
          <a:bodyPr>
            <a:noAutofit/>
          </a:bodyPr>
          <a:lstStyle/>
          <a:p>
            <a:r>
              <a:rPr lang="en-US" sz="2800" dirty="0"/>
              <a:t>One of the biggest public health challenges in the US and worldwide</a:t>
            </a:r>
          </a:p>
          <a:p>
            <a:pPr marL="0" indent="0">
              <a:buNone/>
            </a:pPr>
            <a:endParaRPr lang="en-US" sz="2800" dirty="0"/>
          </a:p>
          <a:p>
            <a:r>
              <a:rPr lang="en-US" sz="2800" dirty="0"/>
              <a:t>In the United States:</a:t>
            </a:r>
          </a:p>
          <a:p>
            <a:pPr lvl="1"/>
            <a:r>
              <a:rPr lang="en-US" sz="2400" dirty="0"/>
              <a:t>~</a:t>
            </a:r>
            <a:r>
              <a:rPr lang="en-US" sz="2400" dirty="0" smtClean="0"/>
              <a:t>2.8 </a:t>
            </a:r>
            <a:r>
              <a:rPr lang="en-US" sz="2400" dirty="0"/>
              <a:t>million </a:t>
            </a:r>
            <a:r>
              <a:rPr lang="en-US" sz="2400" dirty="0" smtClean="0"/>
              <a:t>infections</a:t>
            </a:r>
            <a:r>
              <a:rPr lang="en-US" sz="2400" dirty="0"/>
              <a:t>/ year</a:t>
            </a:r>
          </a:p>
          <a:p>
            <a:pPr lvl="1"/>
            <a:r>
              <a:rPr lang="en-US" sz="2400" dirty="0" smtClean="0"/>
              <a:t>~35,900 </a:t>
            </a:r>
            <a:r>
              <a:rPr lang="en-US" sz="2400" dirty="0"/>
              <a:t>deaths/year</a:t>
            </a:r>
          </a:p>
          <a:p>
            <a:pPr marL="457200" lvl="1" indent="0">
              <a:buNone/>
            </a:pPr>
            <a:endParaRPr lang="en-US" sz="2400" dirty="0"/>
          </a:p>
          <a:p>
            <a:pPr marL="0" indent="0">
              <a:buNone/>
            </a:pPr>
            <a:endParaRPr lang="en-US" sz="2800" dirty="0"/>
          </a:p>
        </p:txBody>
      </p:sp>
      <p:sp>
        <p:nvSpPr>
          <p:cNvPr id="4" name="Rectangle 3"/>
          <p:cNvSpPr/>
          <p:nvPr/>
        </p:nvSpPr>
        <p:spPr>
          <a:xfrm>
            <a:off x="1668381" y="6441710"/>
            <a:ext cx="4670185" cy="246221"/>
          </a:xfrm>
          <a:prstGeom prst="rect">
            <a:avLst/>
          </a:prstGeom>
        </p:spPr>
        <p:txBody>
          <a:bodyPr wrap="square">
            <a:spAutoFit/>
          </a:bodyPr>
          <a:lstStyle/>
          <a:p>
            <a:r>
              <a:rPr lang="en-US" sz="1000" dirty="0">
                <a:hlinkClick r:id="rId3"/>
              </a:rPr>
              <a:t>https://www.cdc.gov/drugresistance/biggest_threats.html</a:t>
            </a:r>
            <a:r>
              <a:rPr lang="en-US" sz="1000" dirty="0"/>
              <a:t> </a:t>
            </a:r>
          </a:p>
        </p:txBody>
      </p:sp>
      <p:pic>
        <p:nvPicPr>
          <p:cNvPr id="14" name="Picture 9"/>
          <p:cNvPicPr>
            <a:picLocks noChangeAspect="1" noChangeArrowheads="1"/>
          </p:cNvPicPr>
          <p:nvPr/>
        </p:nvPicPr>
        <p:blipFill rotWithShape="1">
          <a:blip r:embed="rId4">
            <a:extLst>
              <a:ext uri="{28A0092B-C50C-407E-A947-70E740481C1C}">
                <a14:useLocalDpi xmlns:a14="http://schemas.microsoft.com/office/drawing/2010/main" val="0"/>
              </a:ext>
            </a:extLst>
          </a:blip>
          <a:srcRect b="39600"/>
          <a:stretch/>
        </p:blipFill>
        <p:spPr bwMode="auto">
          <a:xfrm>
            <a:off x="6397173" y="4286120"/>
            <a:ext cx="5406804" cy="65112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7688"/>
          <a:stretch/>
        </p:blipFill>
        <p:spPr bwMode="auto">
          <a:xfrm>
            <a:off x="6528779" y="2635950"/>
            <a:ext cx="5532595" cy="8909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38566" y="2159176"/>
            <a:ext cx="4037100" cy="4767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1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397173" y="3643528"/>
            <a:ext cx="4230171" cy="6064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62424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p:cNvSpPr>
            <a:spLocks noGrp="1"/>
          </p:cNvSpPr>
          <p:nvPr>
            <p:ph type="body" idx="4294967295"/>
          </p:nvPr>
        </p:nvSpPr>
        <p:spPr>
          <a:xfrm>
            <a:off x="0" y="6408963"/>
            <a:ext cx="9213850" cy="376011"/>
          </a:xfrm>
        </p:spPr>
        <p:txBody>
          <a:bodyPr>
            <a:normAutofit/>
          </a:bodyPr>
          <a:lstStyle/>
          <a:p>
            <a:r>
              <a:rPr lang="en-US" sz="900" dirty="0" smtClean="0">
                <a:solidFill>
                  <a:schemeClr val="bg1"/>
                </a:solidFill>
                <a:hlinkClick r:id="rId3"/>
              </a:rPr>
              <a:t>Centers for Disease Control and Prevention. Antimicrobial Resistance Threats. https</a:t>
            </a:r>
            <a:r>
              <a:rPr lang="en-US" sz="900" dirty="0">
                <a:solidFill>
                  <a:schemeClr val="bg1"/>
                </a:solidFill>
                <a:hlinkClick r:id="rId3"/>
              </a:rPr>
              <a:t>://www.cdc.gov/drugresistance/pdf/threats-report/2019-ar-threats-report-508.pdf</a:t>
            </a:r>
            <a:endParaRPr lang="en-US" sz="900" dirty="0">
              <a:solidFill>
                <a:schemeClr val="bg1"/>
              </a:solidFill>
              <a:latin typeface="+mj-lt"/>
            </a:endParaRPr>
          </a:p>
        </p:txBody>
      </p:sp>
      <p:pic>
        <p:nvPicPr>
          <p:cNvPr id="614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4324" r="1652"/>
          <a:stretch/>
        </p:blipFill>
        <p:spPr bwMode="auto">
          <a:xfrm>
            <a:off x="-1" y="89806"/>
            <a:ext cx="12188901" cy="48740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990600" y="5033193"/>
            <a:ext cx="9859735" cy="923330"/>
          </a:xfrm>
          <a:prstGeom prst="rect">
            <a:avLst/>
          </a:prstGeom>
        </p:spPr>
        <p:txBody>
          <a:bodyPr wrap="square">
            <a:spAutoFit/>
          </a:bodyPr>
          <a:lstStyle/>
          <a:p>
            <a:pPr marL="285750" indent="-285750">
              <a:buFont typeface="Arial" panose="020B0604020202020204" pitchFamily="34" charset="0"/>
              <a:buChar char="•"/>
            </a:pPr>
            <a:r>
              <a:rPr lang="en-US" b="1" dirty="0">
                <a:latin typeface="Arial" panose="020B0604020202020204" pitchFamily="34" charset="0"/>
                <a:cs typeface="Arial" panose="020B0604020202020204" pitchFamily="34" charset="0"/>
              </a:rPr>
              <a:t>CRE colonized </a:t>
            </a:r>
            <a:r>
              <a:rPr lang="en-US" b="1" dirty="0">
                <a:solidFill>
                  <a:srgbClr val="C00000"/>
                </a:solidFill>
                <a:latin typeface="Arial" panose="020B0604020202020204" pitchFamily="34" charset="0"/>
                <a:cs typeface="Arial" panose="020B0604020202020204" pitchFamily="34" charset="0"/>
              </a:rPr>
              <a:t>38% of patients for 1 year </a:t>
            </a:r>
            <a:r>
              <a:rPr lang="en-US" b="1" dirty="0">
                <a:latin typeface="Arial" panose="020B0604020202020204" pitchFamily="34" charset="0"/>
                <a:cs typeface="Arial" panose="020B0604020202020204" pitchFamily="34" charset="0"/>
              </a:rPr>
              <a:t>since discharged from </a:t>
            </a:r>
            <a:r>
              <a:rPr lang="en-US" b="1" dirty="0" smtClean="0">
                <a:latin typeface="Arial" panose="020B0604020202020204" pitchFamily="34" charset="0"/>
                <a:cs typeface="Arial" panose="020B0604020202020204" pitchFamily="34" charset="0"/>
              </a:rPr>
              <a:t>hospitals</a:t>
            </a:r>
          </a:p>
          <a:p>
            <a:r>
              <a:rPr lang="en-US" b="1" dirty="0" smtClean="0">
                <a:latin typeface="Arial" panose="020B0604020202020204" pitchFamily="34" charset="0"/>
                <a:cs typeface="Arial" panose="020B0604020202020204" pitchFamily="34" charset="0"/>
              </a:rPr>
              <a:t> </a:t>
            </a:r>
            <a:endParaRPr lang="en-US" b="1"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b="1" dirty="0">
                <a:solidFill>
                  <a:srgbClr val="C00000"/>
                </a:solidFill>
                <a:latin typeface="Arial" panose="020B0604020202020204" pitchFamily="34" charset="0"/>
                <a:cs typeface="Arial" panose="020B0604020202020204" pitchFamily="34" charset="0"/>
              </a:rPr>
              <a:t>Patient sharing is a likely means of MDRO transmission</a:t>
            </a:r>
            <a:endParaRPr lang="en-US" b="1"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8097039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64"/>
        <p:cNvGrpSpPr/>
        <p:nvPr/>
      </p:nvGrpSpPr>
      <p:grpSpPr>
        <a:xfrm>
          <a:off x="0" y="0"/>
          <a:ext cx="0" cy="0"/>
          <a:chOff x="0" y="0"/>
          <a:chExt cx="0" cy="0"/>
        </a:xfrm>
      </p:grpSpPr>
      <p:sp>
        <p:nvSpPr>
          <p:cNvPr id="65" name="Shape 65"/>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3200"/>
              <a:buFont typeface="Arial"/>
              <a:buNone/>
            </a:pPr>
            <a:r>
              <a:rPr lang="en-US" sz="3200" b="1" i="0" u="none" strike="noStrike" cap="none" dirty="0">
                <a:solidFill>
                  <a:schemeClr val="lt1"/>
                </a:solidFill>
                <a:effectLst/>
                <a:latin typeface="Arial"/>
                <a:ea typeface="Arial"/>
                <a:cs typeface="Arial"/>
                <a:sym typeface="Arial"/>
              </a:rPr>
              <a:t>How Antimicrobial Resistance Spreads</a:t>
            </a:r>
            <a:endParaRPr dirty="0">
              <a:effectLst/>
            </a:endParaRPr>
          </a:p>
        </p:txBody>
      </p:sp>
      <p:sp>
        <p:nvSpPr>
          <p:cNvPr id="66" name="Shape 66"/>
          <p:cNvSpPr/>
          <p:nvPr/>
        </p:nvSpPr>
        <p:spPr>
          <a:xfrm>
            <a:off x="3346202" y="3179618"/>
            <a:ext cx="1467923" cy="4572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617" r="2359" b="1672"/>
          <a:stretch/>
        </p:blipFill>
        <p:spPr bwMode="auto">
          <a:xfrm>
            <a:off x="2212521" y="480950"/>
            <a:ext cx="7813469" cy="58709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719931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1155031" y="5874180"/>
            <a:ext cx="9869103" cy="568325"/>
          </a:xfrm>
        </p:spPr>
        <p:txBody>
          <a:bodyPr>
            <a:noAutofit/>
          </a:bodyPr>
          <a:lstStyle/>
          <a:p>
            <a:r>
              <a:rPr lang="en-US" sz="1800" b="1" dirty="0">
                <a:solidFill>
                  <a:schemeClr val="bg1"/>
                </a:solidFill>
              </a:rPr>
              <a:t>Coordinated CRE prevention is predicted to reduce CRE acquisitions by 74% in 5 years in a 102 facility network model</a:t>
            </a:r>
          </a:p>
        </p:txBody>
      </p:sp>
      <p:pic>
        <p:nvPicPr>
          <p:cNvPr id="1026" name="Picture 2" descr="Related image"/>
          <p:cNvPicPr>
            <a:picLocks noGrp="1" noChangeAspect="1" noChangeArrowheads="1"/>
          </p:cNvPicPr>
          <p:nvPr>
            <p:ph idx="4294967295"/>
          </p:nvPr>
        </p:nvPicPr>
        <p:blipFill rotWithShape="1">
          <a:blip r:embed="rId3">
            <a:extLst>
              <a:ext uri="{28A0092B-C50C-407E-A947-70E740481C1C}">
                <a14:useLocalDpi xmlns:a14="http://schemas.microsoft.com/office/drawing/2010/main" val="0"/>
              </a:ext>
            </a:extLst>
          </a:blip>
          <a:srcRect t="9381"/>
          <a:stretch/>
        </p:blipFill>
        <p:spPr bwMode="auto">
          <a:xfrm>
            <a:off x="1289743" y="867171"/>
            <a:ext cx="9631724" cy="500700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1167865" y="6442502"/>
            <a:ext cx="9753600" cy="369332"/>
          </a:xfrm>
          <a:prstGeom prst="rect">
            <a:avLst/>
          </a:prstGeom>
        </p:spPr>
        <p:txBody>
          <a:bodyPr wrap="square">
            <a:spAutoFit/>
          </a:bodyPr>
          <a:lstStyle/>
          <a:p>
            <a:r>
              <a:rPr lang="en-US" sz="900" dirty="0">
                <a:solidFill>
                  <a:schemeClr val="bg1"/>
                </a:solidFill>
                <a:latin typeface="Calibri"/>
                <a:ea typeface="Calibri"/>
              </a:rPr>
              <a:t>Slayton RB, </a:t>
            </a:r>
            <a:r>
              <a:rPr lang="en-US" sz="900" dirty="0" err="1">
                <a:solidFill>
                  <a:schemeClr val="bg1"/>
                </a:solidFill>
                <a:latin typeface="Calibri"/>
                <a:ea typeface="Calibri"/>
              </a:rPr>
              <a:t>Toth</a:t>
            </a:r>
            <a:r>
              <a:rPr lang="en-US" sz="900" dirty="0">
                <a:solidFill>
                  <a:schemeClr val="bg1"/>
                </a:solidFill>
                <a:latin typeface="Calibri"/>
                <a:ea typeface="Calibri"/>
              </a:rPr>
              <a:t> D, Lee BY, et al. Vital Signs: Estimated Effects of a Coordinated Approach for Action to Reduce Antibiotic-Resistant Infections in Health Care Facilities — United States. </a:t>
            </a:r>
            <a:r>
              <a:rPr lang="en-US" sz="900" i="1" dirty="0" err="1">
                <a:solidFill>
                  <a:schemeClr val="bg1"/>
                </a:solidFill>
                <a:latin typeface="Calibri"/>
                <a:ea typeface="Calibri"/>
              </a:rPr>
              <a:t>Morb</a:t>
            </a:r>
            <a:r>
              <a:rPr lang="en-US" sz="900" i="1" dirty="0">
                <a:solidFill>
                  <a:schemeClr val="bg1"/>
                </a:solidFill>
                <a:latin typeface="Calibri"/>
                <a:ea typeface="Calibri"/>
              </a:rPr>
              <a:t> Mortal </a:t>
            </a:r>
            <a:r>
              <a:rPr lang="en-US" sz="900" i="1" dirty="0" err="1">
                <a:solidFill>
                  <a:schemeClr val="bg1"/>
                </a:solidFill>
                <a:latin typeface="Calibri"/>
                <a:ea typeface="Calibri"/>
              </a:rPr>
              <a:t>Wkly</a:t>
            </a:r>
            <a:r>
              <a:rPr lang="en-US" sz="900" i="1" dirty="0">
                <a:solidFill>
                  <a:schemeClr val="bg1"/>
                </a:solidFill>
                <a:latin typeface="Calibri"/>
                <a:ea typeface="Calibri"/>
              </a:rPr>
              <a:t> Rep</a:t>
            </a:r>
            <a:r>
              <a:rPr lang="en-US" sz="900" dirty="0">
                <a:solidFill>
                  <a:schemeClr val="bg1"/>
                </a:solidFill>
                <a:latin typeface="Calibri"/>
                <a:ea typeface="Calibri"/>
              </a:rPr>
              <a:t>. 2015;64(30):826-831.</a:t>
            </a:r>
            <a:endParaRPr lang="en-US" sz="900" dirty="0">
              <a:solidFill>
                <a:schemeClr val="bg1"/>
              </a:solidFill>
            </a:endParaRPr>
          </a:p>
        </p:txBody>
      </p:sp>
      <p:sp>
        <p:nvSpPr>
          <p:cNvPr id="2" name="TextBox 1">
            <a:extLst>
              <a:ext uri="{FF2B5EF4-FFF2-40B4-BE49-F238E27FC236}">
                <a16:creationId xmlns:a16="http://schemas.microsoft.com/office/drawing/2014/main" xmlns="" id="{D6803B81-DA8C-4F91-82A3-0160C930EB68}"/>
              </a:ext>
            </a:extLst>
          </p:cNvPr>
          <p:cNvSpPr txBox="1"/>
          <p:nvPr/>
        </p:nvSpPr>
        <p:spPr>
          <a:xfrm>
            <a:off x="1167868" y="266421"/>
            <a:ext cx="9918457" cy="584775"/>
          </a:xfrm>
          <a:prstGeom prst="rect">
            <a:avLst/>
          </a:prstGeom>
          <a:noFill/>
        </p:spPr>
        <p:txBody>
          <a:bodyPr wrap="square" rtlCol="0">
            <a:spAutoFit/>
          </a:bodyPr>
          <a:lstStyle/>
          <a:p>
            <a:r>
              <a:rPr lang="en-US" sz="3200" b="1" dirty="0">
                <a:solidFill>
                  <a:schemeClr val="bg1"/>
                </a:solidFill>
              </a:rPr>
              <a:t>Significance of the Project</a:t>
            </a:r>
          </a:p>
        </p:txBody>
      </p:sp>
    </p:spTree>
    <p:extLst>
      <p:ext uri="{BB962C8B-B14F-4D97-AF65-F5344CB8AC3E}">
        <p14:creationId xmlns:p14="http://schemas.microsoft.com/office/powerpoint/2010/main" val="2481103826"/>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BACKGROUND</a:t>
            </a:r>
            <a:endParaRPr lang="en-US" b="1" dirty="0"/>
          </a:p>
        </p:txBody>
      </p:sp>
      <p:sp>
        <p:nvSpPr>
          <p:cNvPr id="3" name="Content Placeholder 2"/>
          <p:cNvSpPr>
            <a:spLocks noGrp="1"/>
          </p:cNvSpPr>
          <p:nvPr>
            <p:ph idx="1"/>
          </p:nvPr>
        </p:nvSpPr>
        <p:spPr/>
        <p:txBody>
          <a:bodyPr>
            <a:normAutofit/>
          </a:bodyPr>
          <a:lstStyle/>
          <a:p>
            <a:pPr marL="285750" indent="-285750">
              <a:buFont typeface="Arial" panose="020B0604020202020204" pitchFamily="34" charset="0"/>
              <a:buChar char="•"/>
            </a:pPr>
            <a:r>
              <a:rPr lang="en-US" sz="2000" b="1" dirty="0" smtClean="0">
                <a:latin typeface="Arial" panose="020B0604020202020204" pitchFamily="34" charset="0"/>
                <a:cs typeface="Arial" panose="020B0604020202020204" pitchFamily="34" charset="0"/>
              </a:rPr>
              <a:t>Since </a:t>
            </a:r>
            <a:r>
              <a:rPr lang="en-US" sz="2000" b="1" dirty="0">
                <a:latin typeface="Arial" panose="020B0604020202020204" pitchFamily="34" charset="0"/>
                <a:cs typeface="Arial" panose="020B0604020202020204" pitchFamily="34" charset="0"/>
              </a:rPr>
              <a:t>2016, the Tennessee (TN) Department of Health has been working to visualize the patient sharing network among hospitals to </a:t>
            </a:r>
            <a:r>
              <a:rPr lang="en-US" sz="2000" b="1" dirty="0">
                <a:solidFill>
                  <a:srgbClr val="C00000"/>
                </a:solidFill>
                <a:latin typeface="Arial" panose="020B0604020202020204" pitchFamily="34" charset="0"/>
                <a:cs typeface="Arial" panose="020B0604020202020204" pitchFamily="34" charset="0"/>
              </a:rPr>
              <a:t>improve outbreak </a:t>
            </a:r>
            <a:r>
              <a:rPr lang="en-US" sz="2000" b="1" dirty="0" smtClean="0">
                <a:solidFill>
                  <a:srgbClr val="C00000"/>
                </a:solidFill>
                <a:latin typeface="Arial" panose="020B0604020202020204" pitchFamily="34" charset="0"/>
                <a:cs typeface="Arial" panose="020B0604020202020204" pitchFamily="34" charset="0"/>
              </a:rPr>
              <a:t>containment and identify collaborations</a:t>
            </a:r>
          </a:p>
          <a:p>
            <a:pPr marL="285750" indent="-285750">
              <a:buFont typeface="Arial" panose="020B0604020202020204" pitchFamily="34" charset="0"/>
              <a:buChar char="•"/>
            </a:pPr>
            <a:endParaRPr lang="en-US" sz="2000" b="1" dirty="0">
              <a:solidFill>
                <a:srgbClr val="C00000"/>
              </a:solidFill>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sz="2000" b="1" dirty="0">
                <a:latin typeface="Arial" panose="020B0604020202020204" pitchFamily="34" charset="0"/>
                <a:cs typeface="Arial" panose="020B0604020202020204" pitchFamily="34" charset="0"/>
              </a:rPr>
              <a:t>The geographical pattern of TN patient sharing network has not been analyzed, although network graph suggested geographical clustering and focal points in Nashville</a:t>
            </a:r>
          </a:p>
          <a:p>
            <a:endParaRPr lang="en-US" dirty="0"/>
          </a:p>
        </p:txBody>
      </p:sp>
    </p:spTree>
    <p:extLst>
      <p:ext uri="{BB962C8B-B14F-4D97-AF65-F5344CB8AC3E}">
        <p14:creationId xmlns:p14="http://schemas.microsoft.com/office/powerpoint/2010/main" val="13990550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D457B13-9D36-4E80-8243-323FC7B71FDC}"/>
              </a:ext>
            </a:extLst>
          </p:cNvPr>
          <p:cNvSpPr>
            <a:spLocks noGrp="1"/>
          </p:cNvSpPr>
          <p:nvPr>
            <p:ph type="ctrTitle"/>
          </p:nvPr>
        </p:nvSpPr>
        <p:spPr/>
        <p:txBody>
          <a:bodyPr/>
          <a:lstStyle/>
          <a:p>
            <a:r>
              <a:rPr lang="en-US" b="1" dirty="0"/>
              <a:t>Tennessee Patient Sharing Network</a:t>
            </a:r>
          </a:p>
        </p:txBody>
      </p:sp>
    </p:spTree>
    <p:extLst>
      <p:ext uri="{BB962C8B-B14F-4D97-AF65-F5344CB8AC3E}">
        <p14:creationId xmlns:p14="http://schemas.microsoft.com/office/powerpoint/2010/main" val="3609378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Shape 77"/>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3200"/>
              <a:buFont typeface="Arial"/>
              <a:buNone/>
            </a:pPr>
            <a:r>
              <a:rPr lang="en-US" sz="3600" dirty="0">
                <a:solidFill>
                  <a:schemeClr val="lt1"/>
                </a:solidFill>
                <a:effectLst/>
                <a:latin typeface="Arial"/>
                <a:cs typeface="Arial"/>
                <a:sym typeface="Arial"/>
              </a:rPr>
              <a:t>Patient Sharing Network</a:t>
            </a:r>
            <a:endParaRPr sz="2800" dirty="0">
              <a:effectLst/>
            </a:endParaRPr>
          </a:p>
        </p:txBody>
      </p:sp>
      <p:sp>
        <p:nvSpPr>
          <p:cNvPr id="78" name="Shape 78"/>
          <p:cNvSpPr txBox="1">
            <a:spLocks noGrp="1"/>
          </p:cNvSpPr>
          <p:nvPr>
            <p:ph idx="1"/>
          </p:nvPr>
        </p:nvSpPr>
        <p:spPr>
          <a:xfrm>
            <a:off x="304800" y="1193801"/>
            <a:ext cx="11684000" cy="1168400"/>
          </a:xfrm>
          <a:prstGeom prst="rect">
            <a:avLst/>
          </a:prstGeom>
          <a:noFill/>
          <a:ln>
            <a:noFill/>
          </a:ln>
        </p:spPr>
        <p:txBody>
          <a:bodyPr spcFirstLastPara="1" wrap="square" lIns="91425" tIns="45700" rIns="91425" bIns="45700" anchor="t" anchorCtr="0">
            <a:noAutofit/>
          </a:bodyPr>
          <a:lstStyle/>
          <a:p>
            <a:pPr marL="0" marR="0" lvl="0" indent="0" algn="l" rtl="0">
              <a:lnSpc>
                <a:spcPct val="80000"/>
              </a:lnSpc>
              <a:spcBef>
                <a:spcPts val="480"/>
              </a:spcBef>
              <a:spcAft>
                <a:spcPts val="0"/>
              </a:spcAft>
              <a:buClr>
                <a:srgbClr val="FF0F00"/>
              </a:buClr>
              <a:buSzPts val="2400"/>
              <a:buFont typeface="Arial"/>
              <a:buNone/>
            </a:pPr>
            <a:r>
              <a:rPr lang="en-US" sz="2405" b="1" i="0" u="none" strike="noStrike" cap="none" dirty="0">
                <a:solidFill>
                  <a:schemeClr val="dk1"/>
                </a:solidFill>
                <a:latin typeface="Arial"/>
                <a:ea typeface="Arial"/>
                <a:cs typeface="Arial"/>
                <a:sym typeface="Arial"/>
              </a:rPr>
              <a:t>Mapping movement of patients across healthcare facilities (hospitals, nursing homes) through patient transfers, including direct and indirect transfers</a:t>
            </a:r>
            <a:endParaRPr sz="2220" b="0" i="0" u="none" strike="noStrike" cap="none" dirty="0">
              <a:solidFill>
                <a:schemeClr val="dk1"/>
              </a:solidFill>
              <a:latin typeface="Arial"/>
              <a:ea typeface="Arial"/>
              <a:cs typeface="Arial"/>
              <a:sym typeface="Arial"/>
            </a:endParaRPr>
          </a:p>
          <a:p>
            <a:pPr marL="0" marR="0" lvl="0" indent="0" algn="l" rtl="0">
              <a:lnSpc>
                <a:spcPct val="80000"/>
              </a:lnSpc>
              <a:spcBef>
                <a:spcPts val="480"/>
              </a:spcBef>
              <a:spcAft>
                <a:spcPts val="0"/>
              </a:spcAft>
              <a:buClr>
                <a:srgbClr val="FF0F00"/>
              </a:buClr>
              <a:buSzPts val="2400"/>
              <a:buFont typeface="Arial"/>
              <a:buNone/>
            </a:pPr>
            <a:endParaRPr sz="2220" b="1" i="0" u="none" strike="noStrike" cap="none" dirty="0">
              <a:solidFill>
                <a:schemeClr val="dk1"/>
              </a:solidFill>
              <a:latin typeface="Arial"/>
              <a:ea typeface="Arial"/>
              <a:cs typeface="Arial"/>
              <a:sym typeface="Arial"/>
            </a:endParaRPr>
          </a:p>
        </p:txBody>
      </p:sp>
      <p:pic>
        <p:nvPicPr>
          <p:cNvPr id="79" name="Shape 79" descr="Image result for social network analysis"/>
          <p:cNvPicPr preferRelativeResize="0"/>
          <p:nvPr/>
        </p:nvPicPr>
        <p:blipFill rotWithShape="1">
          <a:blip r:embed="rId3">
            <a:alphaModFix/>
          </a:blip>
          <a:srcRect b="8082"/>
          <a:stretch/>
        </p:blipFill>
        <p:spPr>
          <a:xfrm>
            <a:off x="1477175" y="2499469"/>
            <a:ext cx="8864600" cy="3502062"/>
          </a:xfrm>
          <a:prstGeom prst="rect">
            <a:avLst/>
          </a:prstGeom>
          <a:noFill/>
          <a:ln>
            <a:noFill/>
          </a:ln>
        </p:spPr>
      </p:pic>
      <p:grpSp>
        <p:nvGrpSpPr>
          <p:cNvPr id="80" name="Shape 80"/>
          <p:cNvGrpSpPr/>
          <p:nvPr/>
        </p:nvGrpSpPr>
        <p:grpSpPr>
          <a:xfrm>
            <a:off x="1477176" y="2243780"/>
            <a:ext cx="9089601" cy="3757744"/>
            <a:chOff x="1295400" y="2209800"/>
            <a:chExt cx="6303468" cy="3629618"/>
          </a:xfrm>
        </p:grpSpPr>
        <p:pic>
          <p:nvPicPr>
            <p:cNvPr id="81" name="Shape 81" descr="E:\A connected to B.JPG"/>
            <p:cNvPicPr preferRelativeResize="0"/>
            <p:nvPr/>
          </p:nvPicPr>
          <p:blipFill rotWithShape="1">
            <a:blip r:embed="rId4">
              <a:alphaModFix/>
            </a:blip>
            <a:srcRect l="84809" t="11812" r="2143" b="31672"/>
            <a:stretch/>
          </p:blipFill>
          <p:spPr>
            <a:xfrm>
              <a:off x="2585247" y="2347860"/>
              <a:ext cx="668216" cy="1046077"/>
            </a:xfrm>
            <a:prstGeom prst="rect">
              <a:avLst/>
            </a:prstGeom>
            <a:noFill/>
            <a:ln>
              <a:noFill/>
            </a:ln>
          </p:spPr>
        </p:pic>
        <p:pic>
          <p:nvPicPr>
            <p:cNvPr id="82" name="Shape 82" descr="E:\A connected to B.JPG"/>
            <p:cNvPicPr preferRelativeResize="0"/>
            <p:nvPr/>
          </p:nvPicPr>
          <p:blipFill rotWithShape="1">
            <a:blip r:embed="rId4">
              <a:alphaModFix/>
            </a:blip>
            <a:srcRect l="84809" t="11812" r="2143" b="31672"/>
            <a:stretch/>
          </p:blipFill>
          <p:spPr>
            <a:xfrm>
              <a:off x="3335216" y="3097339"/>
              <a:ext cx="668216" cy="1046077"/>
            </a:xfrm>
            <a:prstGeom prst="rect">
              <a:avLst/>
            </a:prstGeom>
            <a:noFill/>
            <a:ln>
              <a:noFill/>
            </a:ln>
          </p:spPr>
        </p:pic>
        <p:pic>
          <p:nvPicPr>
            <p:cNvPr id="83" name="Shape 83" descr="E:\A connected to B.JPG"/>
            <p:cNvPicPr preferRelativeResize="0"/>
            <p:nvPr/>
          </p:nvPicPr>
          <p:blipFill rotWithShape="1">
            <a:blip r:embed="rId4">
              <a:alphaModFix/>
            </a:blip>
            <a:srcRect l="84809" t="11812" r="2143" b="31672"/>
            <a:stretch/>
          </p:blipFill>
          <p:spPr>
            <a:xfrm>
              <a:off x="1295400" y="4293966"/>
              <a:ext cx="668216" cy="1046077"/>
            </a:xfrm>
            <a:prstGeom prst="rect">
              <a:avLst/>
            </a:prstGeom>
            <a:noFill/>
            <a:ln>
              <a:noFill/>
            </a:ln>
          </p:spPr>
        </p:pic>
        <p:pic>
          <p:nvPicPr>
            <p:cNvPr id="84" name="Shape 84" descr="E:\A connected to B.JPG"/>
            <p:cNvPicPr preferRelativeResize="0"/>
            <p:nvPr/>
          </p:nvPicPr>
          <p:blipFill rotWithShape="1">
            <a:blip r:embed="rId4">
              <a:alphaModFix/>
            </a:blip>
            <a:srcRect l="84809" t="11812" r="2143" b="31672"/>
            <a:stretch/>
          </p:blipFill>
          <p:spPr>
            <a:xfrm>
              <a:off x="2133600" y="4131023"/>
              <a:ext cx="668216" cy="1046077"/>
            </a:xfrm>
            <a:prstGeom prst="rect">
              <a:avLst/>
            </a:prstGeom>
            <a:noFill/>
            <a:ln>
              <a:noFill/>
            </a:ln>
          </p:spPr>
        </p:pic>
        <p:pic>
          <p:nvPicPr>
            <p:cNvPr id="85" name="Shape 85" descr="E:\A connected to B.JPG"/>
            <p:cNvPicPr preferRelativeResize="0"/>
            <p:nvPr/>
          </p:nvPicPr>
          <p:blipFill rotWithShape="1">
            <a:blip r:embed="rId4">
              <a:alphaModFix/>
            </a:blip>
            <a:srcRect l="84809" t="11812" r="2143" b="31672"/>
            <a:stretch/>
          </p:blipFill>
          <p:spPr>
            <a:xfrm>
              <a:off x="2667000" y="3389746"/>
              <a:ext cx="668216" cy="1046077"/>
            </a:xfrm>
            <a:prstGeom prst="rect">
              <a:avLst/>
            </a:prstGeom>
            <a:noFill/>
            <a:ln>
              <a:noFill/>
            </a:ln>
          </p:spPr>
        </p:pic>
        <p:pic>
          <p:nvPicPr>
            <p:cNvPr id="86" name="Shape 86" descr="E:\A connected to B.JPG"/>
            <p:cNvPicPr preferRelativeResize="0"/>
            <p:nvPr/>
          </p:nvPicPr>
          <p:blipFill rotWithShape="1">
            <a:blip r:embed="rId4">
              <a:alphaModFix/>
            </a:blip>
            <a:srcRect l="84809" t="11812" r="2143" b="31672"/>
            <a:stretch/>
          </p:blipFill>
          <p:spPr>
            <a:xfrm>
              <a:off x="1441012" y="2900005"/>
              <a:ext cx="668216" cy="1046077"/>
            </a:xfrm>
            <a:prstGeom prst="rect">
              <a:avLst/>
            </a:prstGeom>
            <a:noFill/>
            <a:ln>
              <a:noFill/>
            </a:ln>
          </p:spPr>
        </p:pic>
        <p:pic>
          <p:nvPicPr>
            <p:cNvPr id="87" name="Shape 87" descr="E:\A connected to B.JPG"/>
            <p:cNvPicPr preferRelativeResize="0"/>
            <p:nvPr/>
          </p:nvPicPr>
          <p:blipFill rotWithShape="1">
            <a:blip r:embed="rId4">
              <a:alphaModFix/>
            </a:blip>
            <a:srcRect l="84809" t="11812" r="2143" b="31672"/>
            <a:stretch/>
          </p:blipFill>
          <p:spPr>
            <a:xfrm>
              <a:off x="4117520" y="2209800"/>
              <a:ext cx="668216" cy="1046077"/>
            </a:xfrm>
            <a:prstGeom prst="rect">
              <a:avLst/>
            </a:prstGeom>
            <a:noFill/>
            <a:ln>
              <a:noFill/>
            </a:ln>
          </p:spPr>
        </p:pic>
        <p:pic>
          <p:nvPicPr>
            <p:cNvPr id="88" name="Shape 88" descr="E:\A connected to B.JPG"/>
            <p:cNvPicPr preferRelativeResize="0"/>
            <p:nvPr/>
          </p:nvPicPr>
          <p:blipFill rotWithShape="1">
            <a:blip r:embed="rId4">
              <a:alphaModFix/>
            </a:blip>
            <a:srcRect l="84809" t="11812" r="2143" b="31672"/>
            <a:stretch/>
          </p:blipFill>
          <p:spPr>
            <a:xfrm>
              <a:off x="4739208" y="2948769"/>
              <a:ext cx="668216" cy="1046077"/>
            </a:xfrm>
            <a:prstGeom prst="rect">
              <a:avLst/>
            </a:prstGeom>
            <a:noFill/>
            <a:ln>
              <a:noFill/>
            </a:ln>
          </p:spPr>
        </p:pic>
        <p:pic>
          <p:nvPicPr>
            <p:cNvPr id="89" name="Shape 89" descr="E:\A connected to B.JPG"/>
            <p:cNvPicPr preferRelativeResize="0"/>
            <p:nvPr/>
          </p:nvPicPr>
          <p:blipFill rotWithShape="1">
            <a:blip r:embed="rId4">
              <a:alphaModFix/>
            </a:blip>
            <a:srcRect l="84809" t="11812" r="2143" b="31672"/>
            <a:stretch/>
          </p:blipFill>
          <p:spPr>
            <a:xfrm>
              <a:off x="6353830" y="2948770"/>
              <a:ext cx="668216" cy="1046077"/>
            </a:xfrm>
            <a:prstGeom prst="rect">
              <a:avLst/>
            </a:prstGeom>
            <a:noFill/>
            <a:ln>
              <a:noFill/>
            </a:ln>
          </p:spPr>
        </p:pic>
        <p:pic>
          <p:nvPicPr>
            <p:cNvPr id="90" name="Shape 90" descr="E:\A connected to B.JPG"/>
            <p:cNvPicPr preferRelativeResize="0"/>
            <p:nvPr/>
          </p:nvPicPr>
          <p:blipFill rotWithShape="1">
            <a:blip r:embed="rId4">
              <a:alphaModFix/>
            </a:blip>
            <a:srcRect l="84809" t="11812" r="2143" b="31672"/>
            <a:stretch/>
          </p:blipFill>
          <p:spPr>
            <a:xfrm>
              <a:off x="5407424" y="3370726"/>
              <a:ext cx="668216" cy="1046077"/>
            </a:xfrm>
            <a:prstGeom prst="rect">
              <a:avLst/>
            </a:prstGeom>
            <a:noFill/>
            <a:ln>
              <a:noFill/>
            </a:ln>
          </p:spPr>
        </p:pic>
        <p:pic>
          <p:nvPicPr>
            <p:cNvPr id="91" name="Shape 91" descr="E:\A connected to B.JPG"/>
            <p:cNvPicPr preferRelativeResize="0"/>
            <p:nvPr/>
          </p:nvPicPr>
          <p:blipFill rotWithShape="1">
            <a:blip r:embed="rId4">
              <a:alphaModFix/>
            </a:blip>
            <a:srcRect l="84809" t="11812" r="2143" b="31672"/>
            <a:stretch/>
          </p:blipFill>
          <p:spPr>
            <a:xfrm>
              <a:off x="2816624" y="4793341"/>
              <a:ext cx="668216" cy="1046077"/>
            </a:xfrm>
            <a:prstGeom prst="rect">
              <a:avLst/>
            </a:prstGeom>
            <a:noFill/>
            <a:ln>
              <a:noFill/>
            </a:ln>
          </p:spPr>
        </p:pic>
        <p:pic>
          <p:nvPicPr>
            <p:cNvPr id="92" name="Shape 92" descr="E:\A connected to B.JPG"/>
            <p:cNvPicPr preferRelativeResize="0"/>
            <p:nvPr/>
          </p:nvPicPr>
          <p:blipFill rotWithShape="1">
            <a:blip r:embed="rId4">
              <a:alphaModFix/>
            </a:blip>
            <a:srcRect l="84809" t="11812" r="2143" b="31672"/>
            <a:stretch/>
          </p:blipFill>
          <p:spPr>
            <a:xfrm>
              <a:off x="5773230" y="4143235"/>
              <a:ext cx="668216" cy="1046077"/>
            </a:xfrm>
            <a:prstGeom prst="rect">
              <a:avLst/>
            </a:prstGeom>
            <a:noFill/>
            <a:ln>
              <a:noFill/>
            </a:ln>
          </p:spPr>
        </p:pic>
        <p:pic>
          <p:nvPicPr>
            <p:cNvPr id="93" name="Shape 93" descr="E:\A connected to B.JPG"/>
            <p:cNvPicPr preferRelativeResize="0"/>
            <p:nvPr/>
          </p:nvPicPr>
          <p:blipFill rotWithShape="1">
            <a:blip r:embed="rId4">
              <a:alphaModFix/>
            </a:blip>
            <a:srcRect l="84809" t="11812" r="2143" b="31672"/>
            <a:stretch/>
          </p:blipFill>
          <p:spPr>
            <a:xfrm>
              <a:off x="6930652" y="4369985"/>
              <a:ext cx="668216" cy="1046077"/>
            </a:xfrm>
            <a:prstGeom prst="rect">
              <a:avLst/>
            </a:prstGeom>
            <a:noFill/>
            <a:ln>
              <a:noFill/>
            </a:ln>
          </p:spPr>
        </p:pic>
      </p:grpSp>
      <p:pic>
        <p:nvPicPr>
          <p:cNvPr id="94" name="Shape 94" descr="E:\A connected to B.JPG"/>
          <p:cNvPicPr preferRelativeResize="0"/>
          <p:nvPr/>
        </p:nvPicPr>
        <p:blipFill rotWithShape="1">
          <a:blip r:embed="rId4">
            <a:alphaModFix/>
          </a:blip>
          <a:srcRect l="5820" t="13287" r="80567" b="27181"/>
          <a:stretch/>
        </p:blipFill>
        <p:spPr>
          <a:xfrm>
            <a:off x="5259240" y="3607985"/>
            <a:ext cx="1083968" cy="1285038"/>
          </a:xfrm>
          <a:prstGeom prst="rect">
            <a:avLst/>
          </a:prstGeom>
          <a:noFill/>
          <a:ln>
            <a:noFill/>
          </a:ln>
        </p:spPr>
      </p:pic>
      <p:sp>
        <p:nvSpPr>
          <p:cNvPr id="95" name="Shape 95"/>
          <p:cNvSpPr txBox="1"/>
          <p:nvPr/>
        </p:nvSpPr>
        <p:spPr>
          <a:xfrm>
            <a:off x="8026400" y="6477005"/>
            <a:ext cx="4165600" cy="307777"/>
          </a:xfrm>
          <a:prstGeom prst="rect">
            <a:avLst/>
          </a:prstGeom>
          <a:noFill/>
          <a:ln>
            <a:noFill/>
          </a:ln>
        </p:spPr>
        <p:txBody>
          <a:bodyPr spcFirstLastPara="1" wrap="square" lIns="91425" tIns="45700" rIns="91425" bIns="45700" anchor="t" anchorCtr="0">
            <a:noAutofit/>
          </a:bodyPr>
          <a:lstStyle/>
          <a:p>
            <a:pPr algn="r">
              <a:buClr>
                <a:srgbClr val="000000"/>
              </a:buClr>
              <a:buFont typeface="Arial"/>
              <a:buNone/>
            </a:pPr>
            <a:r>
              <a:rPr lang="en-US" sz="1400" kern="0">
                <a:solidFill>
                  <a:srgbClr val="000000"/>
                </a:solidFill>
                <a:latin typeface="Arial"/>
                <a:ea typeface="Arial"/>
                <a:cs typeface="Arial"/>
                <a:sym typeface="Arial"/>
              </a:rPr>
              <a:t>Borgatti et al, 2003</a:t>
            </a:r>
            <a:endParaRPr sz="1400" kern="0">
              <a:solidFill>
                <a:srgbClr val="000000"/>
              </a:solidFill>
              <a:latin typeface="Arial"/>
              <a:cs typeface="Arial"/>
              <a:sym typeface="Arial"/>
            </a:endParaRPr>
          </a:p>
        </p:txBody>
      </p:sp>
    </p:spTree>
    <p:extLst>
      <p:ext uri="{BB962C8B-B14F-4D97-AF65-F5344CB8AC3E}">
        <p14:creationId xmlns:p14="http://schemas.microsoft.com/office/powerpoint/2010/main" val="4086366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4"/>
                                        </p:tgtEl>
                                        <p:attrNameLst>
                                          <p:attrName>style.visibility</p:attrName>
                                        </p:attrNameLst>
                                      </p:cBhvr>
                                      <p:to>
                                        <p:strVal val="visible"/>
                                      </p:to>
                                    </p:set>
                                    <p:anim calcmode="lin" valueType="num">
                                      <p:cBhvr additive="base">
                                        <p:cTn id="7" dur="500"/>
                                        <p:tgtEl>
                                          <p:spTgt spid="94"/>
                                        </p:tgtEl>
                                        <p:attrNameLst>
                                          <p:attrName>ppt_y</p:attrName>
                                        </p:attrNameLst>
                                      </p:cBhvr>
                                      <p:tavLst>
                                        <p:tav tm="0">
                                          <p:val>
                                            <p:strVal val="#ppt_y+1"/>
                                          </p:val>
                                        </p:tav>
                                        <p:tav tm="100000">
                                          <p:val>
                                            <p:strVal val="#ppt_y"/>
                                          </p:val>
                                        </p:tav>
                                      </p:tavLst>
                                    </p:anim>
                                  </p:childTnLst>
                                </p:cTn>
                              </p:par>
                            </p:childTnLst>
                          </p:cTn>
                        </p:par>
                        <p:par>
                          <p:cTn id="8" fill="hold">
                            <p:stCondLst>
                              <p:cond delay="500"/>
                            </p:stCondLst>
                            <p:childTnLst>
                              <p:par>
                                <p:cTn id="9" presetID="10" presetClass="entr" presetSubtype="0" fill="hold" nodeType="afterEffect">
                                  <p:stCondLst>
                                    <p:cond delay="1000"/>
                                  </p:stCondLst>
                                  <p:childTnLst>
                                    <p:set>
                                      <p:cBhvr>
                                        <p:cTn id="10" dur="1" fill="hold">
                                          <p:stCondLst>
                                            <p:cond delay="0"/>
                                          </p:stCondLst>
                                        </p:cTn>
                                        <p:tgtEl>
                                          <p:spTgt spid="80"/>
                                        </p:tgtEl>
                                        <p:attrNameLst>
                                          <p:attrName>style.visibility</p:attrName>
                                        </p:attrNameLst>
                                      </p:cBhvr>
                                      <p:to>
                                        <p:strVal val="visible"/>
                                      </p:to>
                                    </p:set>
                                    <p:animEffect transition="in" filter="fade">
                                      <p:cBhvr>
                                        <p:cTn id="11" dur="200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pic>
        <p:nvPicPr>
          <p:cNvPr id="143" name="Shape 143" descr="E:\A connected to B.JPG"/>
          <p:cNvPicPr preferRelativeResize="0"/>
          <p:nvPr/>
        </p:nvPicPr>
        <p:blipFill rotWithShape="1">
          <a:blip r:embed="rId3">
            <a:alphaModFix/>
          </a:blip>
          <a:srcRect/>
          <a:stretch/>
        </p:blipFill>
        <p:spPr>
          <a:xfrm>
            <a:off x="3092939" y="3314470"/>
            <a:ext cx="5087408" cy="1379088"/>
          </a:xfrm>
          <a:prstGeom prst="rect">
            <a:avLst/>
          </a:prstGeom>
          <a:noFill/>
          <a:ln>
            <a:noFill/>
          </a:ln>
        </p:spPr>
      </p:pic>
      <p:sp>
        <p:nvSpPr>
          <p:cNvPr id="144" name="Shape 14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200"/>
              <a:buFont typeface="Arial"/>
              <a:buNone/>
            </a:pPr>
            <a:r>
              <a:rPr lang="en-US" sz="3000" dirty="0">
                <a:effectLst/>
              </a:rPr>
              <a:t>Direct Patient Transfer</a:t>
            </a:r>
            <a:endParaRPr sz="3000" dirty="0">
              <a:effectLst/>
            </a:endParaRPr>
          </a:p>
        </p:txBody>
      </p:sp>
      <p:sp>
        <p:nvSpPr>
          <p:cNvPr id="145" name="Shape 145"/>
          <p:cNvSpPr/>
          <p:nvPr/>
        </p:nvSpPr>
        <p:spPr>
          <a:xfrm>
            <a:off x="406400" y="1295400"/>
            <a:ext cx="11277600" cy="3539400"/>
          </a:xfrm>
          <a:prstGeom prst="rect">
            <a:avLst/>
          </a:prstGeom>
          <a:noFill/>
          <a:ln>
            <a:noFill/>
          </a:ln>
        </p:spPr>
        <p:txBody>
          <a:bodyPr spcFirstLastPara="1" wrap="square" lIns="91425" tIns="45700" rIns="91425" bIns="45700" anchor="t" anchorCtr="0">
            <a:noAutofit/>
          </a:bodyPr>
          <a:lstStyle/>
          <a:p>
            <a:pPr>
              <a:buClr>
                <a:srgbClr val="000000"/>
              </a:buClr>
              <a:buFont typeface="Arial"/>
              <a:buNone/>
            </a:pPr>
            <a:r>
              <a:rPr lang="en-US" sz="2800" b="1" kern="0" dirty="0">
                <a:solidFill>
                  <a:srgbClr val="000000"/>
                </a:solidFill>
                <a:latin typeface="Arial"/>
                <a:cs typeface="Arial"/>
                <a:sym typeface="Arial"/>
              </a:rPr>
              <a:t>A patient is discharged from </a:t>
            </a:r>
            <a:r>
              <a:rPr lang="en-US" sz="2800" b="1" kern="0" dirty="0">
                <a:solidFill>
                  <a:srgbClr val="142845"/>
                </a:solidFill>
                <a:latin typeface="Arial"/>
                <a:cs typeface="Arial"/>
                <a:sym typeface="Arial"/>
              </a:rPr>
              <a:t>one</a:t>
            </a:r>
            <a:r>
              <a:rPr lang="en-US" sz="2800" b="1" kern="0" dirty="0">
                <a:solidFill>
                  <a:srgbClr val="000000"/>
                </a:solidFill>
                <a:latin typeface="Arial"/>
                <a:cs typeface="Arial"/>
                <a:sym typeface="Arial"/>
              </a:rPr>
              <a:t> facility and then is admitted to </a:t>
            </a:r>
            <a:r>
              <a:rPr lang="en-US" sz="2800" b="1" kern="0" dirty="0">
                <a:solidFill>
                  <a:srgbClr val="2B30E9"/>
                </a:solidFill>
                <a:latin typeface="Arial"/>
                <a:cs typeface="Arial"/>
                <a:sym typeface="Arial"/>
              </a:rPr>
              <a:t>another</a:t>
            </a:r>
            <a:r>
              <a:rPr lang="en-US" sz="2800" b="1" kern="0" dirty="0">
                <a:solidFill>
                  <a:srgbClr val="000000"/>
                </a:solidFill>
                <a:latin typeface="Arial"/>
                <a:cs typeface="Arial"/>
                <a:sym typeface="Arial"/>
              </a:rPr>
              <a:t> facility within 1 day</a:t>
            </a:r>
            <a:endParaRPr sz="3600" b="1" kern="0" dirty="0">
              <a:solidFill>
                <a:srgbClr val="000000"/>
              </a:solidFill>
              <a:latin typeface="Arial"/>
              <a:cs typeface="Arial"/>
              <a:sym typeface="Arial"/>
            </a:endParaRPr>
          </a:p>
          <a:p>
            <a:pPr>
              <a:buClr>
                <a:srgbClr val="000000"/>
              </a:buClr>
              <a:buFont typeface="Arial"/>
              <a:buNone/>
            </a:pPr>
            <a:endParaRPr sz="2800" b="1" kern="0" dirty="0">
              <a:solidFill>
                <a:srgbClr val="000000"/>
              </a:solidFill>
              <a:latin typeface="Arial"/>
              <a:cs typeface="Arial"/>
              <a:sym typeface="Arial"/>
            </a:endParaRPr>
          </a:p>
          <a:p>
            <a:pPr>
              <a:buClr>
                <a:srgbClr val="000000"/>
              </a:buClr>
              <a:buFont typeface="Arial"/>
              <a:buNone/>
            </a:pPr>
            <a:endParaRPr sz="2800" b="1" kern="0" dirty="0">
              <a:solidFill>
                <a:srgbClr val="000000"/>
              </a:solidFill>
              <a:latin typeface="Arial"/>
              <a:cs typeface="Arial"/>
              <a:sym typeface="Arial"/>
            </a:endParaRPr>
          </a:p>
          <a:p>
            <a:pPr>
              <a:buClr>
                <a:srgbClr val="000000"/>
              </a:buClr>
              <a:buFont typeface="Arial"/>
              <a:buNone/>
            </a:pPr>
            <a:endParaRPr sz="2800" b="1" kern="0" dirty="0">
              <a:solidFill>
                <a:srgbClr val="000000"/>
              </a:solidFill>
              <a:latin typeface="Arial"/>
              <a:cs typeface="Arial"/>
              <a:sym typeface="Arial"/>
            </a:endParaRPr>
          </a:p>
          <a:p>
            <a:pPr>
              <a:buClr>
                <a:srgbClr val="000000"/>
              </a:buClr>
              <a:buFont typeface="Arial"/>
              <a:buNone/>
            </a:pPr>
            <a:endParaRPr sz="2800" b="1" kern="0" dirty="0">
              <a:solidFill>
                <a:srgbClr val="000000"/>
              </a:solidFill>
              <a:latin typeface="Arial"/>
              <a:cs typeface="Arial"/>
              <a:sym typeface="Arial"/>
            </a:endParaRPr>
          </a:p>
          <a:p>
            <a:pPr>
              <a:buClr>
                <a:srgbClr val="000000"/>
              </a:buClr>
              <a:buFont typeface="Arial"/>
              <a:buNone/>
            </a:pPr>
            <a:endParaRPr sz="2800" b="1" kern="0" dirty="0">
              <a:solidFill>
                <a:srgbClr val="000000"/>
              </a:solidFill>
              <a:latin typeface="Arial"/>
              <a:cs typeface="Arial"/>
              <a:sym typeface="Arial"/>
            </a:endParaRPr>
          </a:p>
          <a:p>
            <a:pPr>
              <a:buClr>
                <a:srgbClr val="000000"/>
              </a:buClr>
              <a:buFont typeface="Arial"/>
              <a:buNone/>
            </a:pPr>
            <a:endParaRPr sz="2800" b="1" kern="0" dirty="0">
              <a:solidFill>
                <a:srgbClr val="FF0000"/>
              </a:solidFill>
              <a:latin typeface="Arial"/>
              <a:cs typeface="Arial"/>
              <a:sym typeface="Arial"/>
            </a:endParaRPr>
          </a:p>
        </p:txBody>
      </p:sp>
      <p:sp>
        <p:nvSpPr>
          <p:cNvPr id="147" name="Shape 147"/>
          <p:cNvSpPr txBox="1"/>
          <p:nvPr/>
        </p:nvSpPr>
        <p:spPr>
          <a:xfrm>
            <a:off x="4865200" y="4398250"/>
            <a:ext cx="2258800" cy="436500"/>
          </a:xfrm>
          <a:prstGeom prst="rect">
            <a:avLst/>
          </a:prstGeom>
          <a:noFill/>
          <a:ln>
            <a:noFill/>
          </a:ln>
        </p:spPr>
        <p:txBody>
          <a:bodyPr spcFirstLastPara="1" wrap="square" lIns="91425" tIns="91425" rIns="91425" bIns="91425" anchor="t" anchorCtr="0">
            <a:noAutofit/>
          </a:bodyPr>
          <a:lstStyle/>
          <a:p>
            <a:pPr>
              <a:buClr>
                <a:srgbClr val="000000"/>
              </a:buClr>
              <a:buFont typeface="Arial"/>
              <a:buNone/>
            </a:pPr>
            <a:endParaRPr sz="1400" kern="0">
              <a:solidFill>
                <a:srgbClr val="000000"/>
              </a:solidFill>
              <a:latin typeface="Arial"/>
              <a:cs typeface="Arial"/>
              <a:sym typeface="Arial"/>
            </a:endParaRPr>
          </a:p>
        </p:txBody>
      </p:sp>
      <p:sp>
        <p:nvSpPr>
          <p:cNvPr id="2" name="TextBox 1"/>
          <p:cNvSpPr txBox="1"/>
          <p:nvPr/>
        </p:nvSpPr>
        <p:spPr>
          <a:xfrm>
            <a:off x="4639293" y="4398255"/>
            <a:ext cx="2484707" cy="307777"/>
          </a:xfrm>
          <a:prstGeom prst="rect">
            <a:avLst/>
          </a:prstGeom>
          <a:solidFill>
            <a:schemeClr val="bg1"/>
          </a:solidFill>
        </p:spPr>
        <p:txBody>
          <a:bodyPr wrap="square" rtlCol="0">
            <a:spAutoFit/>
          </a:bodyPr>
          <a:lstStyle/>
          <a:p>
            <a:pPr>
              <a:buClr>
                <a:srgbClr val="000000"/>
              </a:buClr>
              <a:buFont typeface="Arial"/>
              <a:buNone/>
            </a:pPr>
            <a:endParaRPr lang="en-US" sz="1400" kern="0" dirty="0">
              <a:solidFill>
                <a:srgbClr val="000000"/>
              </a:solidFill>
              <a:latin typeface="Arial"/>
              <a:cs typeface="Arial"/>
              <a:sym typeface="Arial"/>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50791" y="3171595"/>
            <a:ext cx="1130300" cy="285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39835" y="3188170"/>
            <a:ext cx="1079500" cy="30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32729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pic>
        <p:nvPicPr>
          <p:cNvPr id="133" name="Shape 133" descr="E:\A connected to B.JPG"/>
          <p:cNvPicPr preferRelativeResize="0"/>
          <p:nvPr/>
        </p:nvPicPr>
        <p:blipFill rotWithShape="1">
          <a:blip r:embed="rId3">
            <a:alphaModFix/>
          </a:blip>
          <a:srcRect/>
          <a:stretch/>
        </p:blipFill>
        <p:spPr>
          <a:xfrm>
            <a:off x="3276140" y="4328158"/>
            <a:ext cx="5087408" cy="1379088"/>
          </a:xfrm>
          <a:prstGeom prst="rect">
            <a:avLst/>
          </a:prstGeom>
          <a:noFill/>
          <a:ln>
            <a:noFill/>
          </a:ln>
        </p:spPr>
      </p:pic>
      <p:sp>
        <p:nvSpPr>
          <p:cNvPr id="134" name="Shape 134"/>
          <p:cNvSpPr txBox="1">
            <a:spLocks noGrp="1"/>
          </p:cNvSpPr>
          <p:nvPr>
            <p:ph type="title"/>
          </p:nvPr>
        </p:nvSpPr>
        <p:spPr>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3200"/>
              <a:buFont typeface="Arial"/>
              <a:buNone/>
            </a:pPr>
            <a:r>
              <a:rPr lang="en-US" sz="3000" dirty="0">
                <a:effectLst/>
              </a:rPr>
              <a:t>Indirect Patient Transfer</a:t>
            </a:r>
            <a:endParaRPr sz="3000" dirty="0">
              <a:effectLst/>
            </a:endParaRPr>
          </a:p>
        </p:txBody>
      </p:sp>
      <p:sp>
        <p:nvSpPr>
          <p:cNvPr id="135" name="Shape 135"/>
          <p:cNvSpPr/>
          <p:nvPr/>
        </p:nvSpPr>
        <p:spPr>
          <a:xfrm>
            <a:off x="406400" y="1295400"/>
            <a:ext cx="11277600" cy="3539430"/>
          </a:xfrm>
          <a:prstGeom prst="rect">
            <a:avLst/>
          </a:prstGeom>
          <a:noFill/>
          <a:ln>
            <a:noFill/>
          </a:ln>
        </p:spPr>
        <p:txBody>
          <a:bodyPr spcFirstLastPara="1" wrap="square" lIns="91425" tIns="45700" rIns="91425" bIns="45700" anchor="t" anchorCtr="0">
            <a:noAutofit/>
          </a:bodyPr>
          <a:lstStyle/>
          <a:p>
            <a:pPr>
              <a:buClr>
                <a:srgbClr val="000000"/>
              </a:buClr>
              <a:buFont typeface="Arial"/>
              <a:buNone/>
            </a:pPr>
            <a:r>
              <a:rPr lang="en-US" sz="2800" b="1" kern="0" dirty="0">
                <a:solidFill>
                  <a:srgbClr val="000000"/>
                </a:solidFill>
                <a:latin typeface="Arial"/>
                <a:cs typeface="Arial"/>
                <a:sym typeface="Arial"/>
              </a:rPr>
              <a:t>A patient is discharged from </a:t>
            </a:r>
            <a:r>
              <a:rPr lang="en-US" sz="2800" b="1" kern="0" dirty="0">
                <a:solidFill>
                  <a:srgbClr val="142845"/>
                </a:solidFill>
                <a:latin typeface="Arial"/>
                <a:cs typeface="Arial"/>
                <a:sym typeface="Arial"/>
              </a:rPr>
              <a:t>one</a:t>
            </a:r>
            <a:r>
              <a:rPr lang="en-US" sz="2800" b="1" kern="0" dirty="0">
                <a:solidFill>
                  <a:srgbClr val="000000"/>
                </a:solidFill>
                <a:latin typeface="Arial"/>
                <a:cs typeface="Arial"/>
                <a:sym typeface="Arial"/>
              </a:rPr>
              <a:t> hospital and then is admitted to </a:t>
            </a:r>
            <a:r>
              <a:rPr lang="en-US" sz="2800" b="1" kern="0" dirty="0">
                <a:solidFill>
                  <a:srgbClr val="2B30E9"/>
                </a:solidFill>
                <a:latin typeface="Arial"/>
                <a:cs typeface="Arial"/>
                <a:sym typeface="Arial"/>
              </a:rPr>
              <a:t>another</a:t>
            </a:r>
            <a:r>
              <a:rPr lang="en-US" sz="2800" b="1" kern="0" dirty="0">
                <a:solidFill>
                  <a:srgbClr val="000000"/>
                </a:solidFill>
                <a:latin typeface="Arial"/>
                <a:cs typeface="Arial"/>
                <a:sym typeface="Arial"/>
              </a:rPr>
              <a:t> hospital within up to 365 days</a:t>
            </a:r>
            <a:endParaRPr sz="3600" b="1" kern="0" dirty="0">
              <a:solidFill>
                <a:srgbClr val="000000"/>
              </a:solidFill>
              <a:latin typeface="Arial"/>
              <a:cs typeface="Arial"/>
              <a:sym typeface="Arial"/>
            </a:endParaRPr>
          </a:p>
          <a:p>
            <a:pPr>
              <a:buClr>
                <a:srgbClr val="000000"/>
              </a:buClr>
              <a:buFont typeface="Arial"/>
              <a:buNone/>
            </a:pPr>
            <a:endParaRPr sz="2800" b="1" kern="0" dirty="0">
              <a:solidFill>
                <a:srgbClr val="000000"/>
              </a:solidFill>
              <a:latin typeface="Arial"/>
              <a:cs typeface="Arial"/>
              <a:sym typeface="Arial"/>
            </a:endParaRPr>
          </a:p>
          <a:p>
            <a:pPr>
              <a:buClr>
                <a:srgbClr val="000000"/>
              </a:buClr>
              <a:buFont typeface="Arial"/>
              <a:buNone/>
            </a:pPr>
            <a:endParaRPr sz="2800" b="1" kern="0" dirty="0">
              <a:solidFill>
                <a:srgbClr val="000000"/>
              </a:solidFill>
              <a:latin typeface="Arial"/>
              <a:cs typeface="Arial"/>
              <a:sym typeface="Arial"/>
            </a:endParaRPr>
          </a:p>
          <a:p>
            <a:pPr>
              <a:buClr>
                <a:srgbClr val="000000"/>
              </a:buClr>
              <a:buFont typeface="Arial"/>
              <a:buNone/>
            </a:pPr>
            <a:endParaRPr sz="2800" b="1" kern="0" dirty="0">
              <a:solidFill>
                <a:srgbClr val="000000"/>
              </a:solidFill>
              <a:latin typeface="Arial"/>
              <a:cs typeface="Arial"/>
              <a:sym typeface="Arial"/>
            </a:endParaRPr>
          </a:p>
          <a:p>
            <a:pPr>
              <a:buClr>
                <a:srgbClr val="000000"/>
              </a:buClr>
              <a:buFont typeface="Arial"/>
              <a:buNone/>
            </a:pPr>
            <a:endParaRPr sz="2800" b="1" kern="0" dirty="0">
              <a:solidFill>
                <a:srgbClr val="000000"/>
              </a:solidFill>
              <a:latin typeface="Arial"/>
              <a:cs typeface="Arial"/>
              <a:sym typeface="Arial"/>
            </a:endParaRPr>
          </a:p>
          <a:p>
            <a:pPr>
              <a:buClr>
                <a:srgbClr val="000000"/>
              </a:buClr>
              <a:buFont typeface="Arial"/>
              <a:buNone/>
            </a:pPr>
            <a:endParaRPr sz="2800" b="1" kern="0" dirty="0">
              <a:solidFill>
                <a:srgbClr val="000000"/>
              </a:solidFill>
              <a:latin typeface="Arial"/>
              <a:cs typeface="Arial"/>
              <a:sym typeface="Arial"/>
            </a:endParaRPr>
          </a:p>
          <a:p>
            <a:pPr>
              <a:buClr>
                <a:srgbClr val="000000"/>
              </a:buClr>
              <a:buFont typeface="Arial"/>
              <a:buNone/>
            </a:pPr>
            <a:endParaRPr sz="2800" b="1" kern="0" dirty="0">
              <a:solidFill>
                <a:srgbClr val="FF0000"/>
              </a:solidFill>
              <a:latin typeface="Arial"/>
              <a:cs typeface="Arial"/>
              <a:sym typeface="Arial"/>
            </a:endParaRPr>
          </a:p>
        </p:txBody>
      </p:sp>
      <p:pic>
        <p:nvPicPr>
          <p:cNvPr id="136" name="Shape 136"/>
          <p:cNvPicPr preferRelativeResize="0"/>
          <p:nvPr/>
        </p:nvPicPr>
        <p:blipFill rotWithShape="1">
          <a:blip r:embed="rId4">
            <a:alphaModFix/>
          </a:blip>
          <a:srcRect/>
          <a:stretch/>
        </p:blipFill>
        <p:spPr>
          <a:xfrm>
            <a:off x="2028027" y="2906027"/>
            <a:ext cx="7608236" cy="1502344"/>
          </a:xfrm>
          <a:prstGeom prst="rect">
            <a:avLst/>
          </a:prstGeom>
          <a:noFill/>
          <a:ln>
            <a:noFill/>
          </a:ln>
        </p:spPr>
      </p:pic>
      <p:sp>
        <p:nvSpPr>
          <p:cNvPr id="2" name="Rectangle 1"/>
          <p:cNvSpPr/>
          <p:nvPr/>
        </p:nvSpPr>
        <p:spPr>
          <a:xfrm>
            <a:off x="2920873" y="5709774"/>
            <a:ext cx="3975768" cy="307777"/>
          </a:xfrm>
          <a:prstGeom prst="rect">
            <a:avLst/>
          </a:prstGeom>
        </p:spPr>
        <p:txBody>
          <a:bodyPr wrap="none">
            <a:spAutoFit/>
          </a:bodyPr>
          <a:lstStyle/>
          <a:p>
            <a:pPr>
              <a:buClr>
                <a:srgbClr val="000000"/>
              </a:buClr>
              <a:buFont typeface="Arial"/>
              <a:buNone/>
            </a:pPr>
            <a:r>
              <a:rPr lang="en-US" sz="1400" kern="0" dirty="0">
                <a:solidFill>
                  <a:srgbClr val="000000"/>
                </a:solidFill>
                <a:latin typeface="Arial"/>
                <a:cs typeface="Arial"/>
                <a:sym typeface="Arial"/>
              </a:rPr>
              <a:t>Only consecutive admissions produces an edge</a:t>
            </a:r>
          </a:p>
        </p:txBody>
      </p:sp>
    </p:spTree>
    <p:extLst>
      <p:ext uri="{BB962C8B-B14F-4D97-AF65-F5344CB8AC3E}">
        <p14:creationId xmlns:p14="http://schemas.microsoft.com/office/powerpoint/2010/main" val="9589233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xmlns="" id="{8B86980E-3BE5-44EA-A563-773BAD0C349F}"/>
              </a:ext>
            </a:extLst>
          </p:cNvPr>
          <p:cNvSpPr>
            <a:spLocks noGrp="1"/>
          </p:cNvSpPr>
          <p:nvPr>
            <p:ph type="title"/>
          </p:nvPr>
        </p:nvSpPr>
        <p:spPr>
          <a:xfrm>
            <a:off x="643467" y="786384"/>
            <a:ext cx="3517567" cy="2093975"/>
          </a:xfrm>
        </p:spPr>
        <p:txBody>
          <a:bodyPr>
            <a:normAutofit fontScale="90000"/>
          </a:bodyPr>
          <a:lstStyle/>
          <a:p>
            <a:r>
              <a:rPr lang="en-US" dirty="0" smtClean="0"/>
              <a:t>Current Visualization of TN Patient Sharing Network</a:t>
            </a:r>
            <a:endParaRPr lang="en-US" dirty="0"/>
          </a:p>
        </p:txBody>
      </p:sp>
      <p:pic>
        <p:nvPicPr>
          <p:cNvPr id="2050" name="Picture 2" descr="C:\Users\dc49p19\Dropbox\02 Manuscripts and Abstracts\02 Manuscript Shiny\Final Figures\Figure 2 JPG.jpg"/>
          <p:cNvPicPr>
            <a:picLocks noChangeAspect="1" noChangeArrowheads="1"/>
          </p:cNvPicPr>
          <p:nvPr/>
        </p:nvPicPr>
        <p:blipFill rotWithShape="1">
          <a:blip r:embed="rId2">
            <a:extLst>
              <a:ext uri="{28A0092B-C50C-407E-A947-70E740481C1C}">
                <a14:useLocalDpi xmlns:a14="http://schemas.microsoft.com/office/drawing/2010/main" val="0"/>
              </a:ext>
            </a:extLst>
          </a:blip>
          <a:srcRect l="37070" t="9269" b="4635"/>
          <a:stretch/>
        </p:blipFill>
        <p:spPr bwMode="auto">
          <a:xfrm>
            <a:off x="4709156" y="595993"/>
            <a:ext cx="7376709" cy="5363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653076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27C9CC-0EF1-4AD4-AD52-956A360E5A6B}"/>
              </a:ext>
            </a:extLst>
          </p:cNvPr>
          <p:cNvSpPr>
            <a:spLocks noGrp="1"/>
          </p:cNvSpPr>
          <p:nvPr>
            <p:ph type="title"/>
          </p:nvPr>
        </p:nvSpPr>
        <p:spPr/>
        <p:txBody>
          <a:bodyPr/>
          <a:lstStyle/>
          <a:p>
            <a:r>
              <a:rPr lang="en-US" dirty="0"/>
              <a:t>Spatial Network Analysis</a:t>
            </a:r>
          </a:p>
        </p:txBody>
      </p:sp>
      <p:sp>
        <p:nvSpPr>
          <p:cNvPr id="3" name="Content Placeholder 2">
            <a:extLst>
              <a:ext uri="{FF2B5EF4-FFF2-40B4-BE49-F238E27FC236}">
                <a16:creationId xmlns:a16="http://schemas.microsoft.com/office/drawing/2014/main" xmlns="" id="{25B29345-0918-49FC-8D8B-A4FCF6C133E9}"/>
              </a:ext>
            </a:extLst>
          </p:cNvPr>
          <p:cNvSpPr>
            <a:spLocks noGrp="1"/>
          </p:cNvSpPr>
          <p:nvPr>
            <p:ph idx="1"/>
          </p:nvPr>
        </p:nvSpPr>
        <p:spPr/>
        <p:txBody>
          <a:bodyPr/>
          <a:lstStyle/>
          <a:p>
            <a:pPr fontAlgn="base">
              <a:buFont typeface="Arial" panose="020B0604020202020204" pitchFamily="34" charset="0"/>
              <a:buChar char="•"/>
            </a:pPr>
            <a:r>
              <a:rPr lang="en-US" dirty="0">
                <a:solidFill>
                  <a:schemeClr val="tx1"/>
                </a:solidFill>
              </a:rPr>
              <a:t>In urban environments &amp; transportation systems, Euclidean distances are of limited use for understanding spatial relationships</a:t>
            </a:r>
          </a:p>
          <a:p>
            <a:pPr fontAlgn="base">
              <a:buFont typeface="Arial" panose="020B0604020202020204" pitchFamily="34" charset="0"/>
              <a:buChar char="•"/>
            </a:pPr>
            <a:r>
              <a:rPr lang="en-US" dirty="0">
                <a:solidFill>
                  <a:schemeClr val="tx1"/>
                </a:solidFill>
              </a:rPr>
              <a:t>“Least Cost Paths” are also of limited utility</a:t>
            </a:r>
          </a:p>
          <a:p>
            <a:pPr fontAlgn="base">
              <a:buFont typeface="Arial" panose="020B0604020202020204" pitchFamily="34" charset="0"/>
              <a:buChar char="•"/>
            </a:pPr>
            <a:r>
              <a:rPr lang="en-US" dirty="0">
                <a:solidFill>
                  <a:schemeClr val="tx1"/>
                </a:solidFill>
              </a:rPr>
              <a:t>People move through physical networks</a:t>
            </a:r>
          </a:p>
          <a:p>
            <a:pPr fontAlgn="base">
              <a:buFont typeface="Arial" panose="020B0604020202020204" pitchFamily="34" charset="0"/>
              <a:buChar char="•"/>
            </a:pPr>
            <a:r>
              <a:rPr lang="en-US" dirty="0">
                <a:solidFill>
                  <a:schemeClr val="tx1"/>
                </a:solidFill>
              </a:rPr>
              <a:t>Spatial network analysis provides tools for measuring and modeling movement, distance, time, &amp; impedances through a network</a:t>
            </a:r>
          </a:p>
          <a:p>
            <a:endParaRPr lang="en-US" dirty="0"/>
          </a:p>
        </p:txBody>
      </p:sp>
      <p:sp>
        <p:nvSpPr>
          <p:cNvPr id="5" name="Rectangle 4"/>
          <p:cNvSpPr/>
          <p:nvPr/>
        </p:nvSpPr>
        <p:spPr>
          <a:xfrm>
            <a:off x="5974813" y="3244334"/>
            <a:ext cx="242374" cy="369332"/>
          </a:xfrm>
          <a:prstGeom prst="rect">
            <a:avLst/>
          </a:prstGeom>
        </p:spPr>
        <p:txBody>
          <a:bodyPr wrap="none">
            <a:spAutoFit/>
          </a:bodyPr>
          <a:lstStyle/>
          <a:p>
            <a:r>
              <a:rPr lang="en-US" dirty="0"/>
              <a:t> </a:t>
            </a:r>
          </a:p>
        </p:txBody>
      </p:sp>
      <p:sp>
        <p:nvSpPr>
          <p:cNvPr id="6" name="Rectangle 5"/>
          <p:cNvSpPr/>
          <p:nvPr/>
        </p:nvSpPr>
        <p:spPr>
          <a:xfrm>
            <a:off x="5974813" y="3244334"/>
            <a:ext cx="242374" cy="369332"/>
          </a:xfrm>
          <a:prstGeom prst="rect">
            <a:avLst/>
          </a:prstGeom>
        </p:spPr>
        <p:txBody>
          <a:bodyPr wrap="none">
            <a:spAutoFit/>
          </a:bodyPr>
          <a:lstStyle/>
          <a:p>
            <a:r>
              <a:rPr lang="en-US" dirty="0"/>
              <a:t> </a:t>
            </a:r>
          </a:p>
        </p:txBody>
      </p:sp>
    </p:spTree>
    <p:extLst>
      <p:ext uri="{BB962C8B-B14F-4D97-AF65-F5344CB8AC3E}">
        <p14:creationId xmlns:p14="http://schemas.microsoft.com/office/powerpoint/2010/main" val="3540088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13"/>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ts val="3959"/>
              <a:buFont typeface="Calibri"/>
              <a:buNone/>
            </a:pPr>
            <a:r>
              <a:rPr lang="en-US" sz="3959"/>
              <a:t>Least cost network path</a:t>
            </a:r>
            <a:br>
              <a:rPr lang="en-US" sz="3959"/>
            </a:br>
            <a:r>
              <a:rPr lang="en-US" sz="3959"/>
              <a:t>(AKA least cost route modeling)</a:t>
            </a:r>
            <a:endParaRPr sz="3959"/>
          </a:p>
        </p:txBody>
      </p:sp>
      <p:sp>
        <p:nvSpPr>
          <p:cNvPr id="203" name="Google Shape;203;p13"/>
          <p:cNvSpPr txBox="1">
            <a:spLocks noGrp="1"/>
          </p:cNvSpPr>
          <p:nvPr>
            <p:ph type="body" idx="1"/>
          </p:nvPr>
        </p:nvSpPr>
        <p:spPr>
          <a:xfrm>
            <a:off x="609600" y="2041071"/>
            <a:ext cx="5486400" cy="408509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800"/>
              <a:buChar char="•"/>
            </a:pPr>
            <a:r>
              <a:rPr lang="en-US" sz="2800" dirty="0"/>
              <a:t>What’s the best route between two locations?</a:t>
            </a:r>
            <a:endParaRPr dirty="0"/>
          </a:p>
          <a:p>
            <a:pPr marL="742950" lvl="1" indent="-133350" algn="l" rtl="0">
              <a:spcBef>
                <a:spcPts val="480"/>
              </a:spcBef>
              <a:spcAft>
                <a:spcPts val="0"/>
              </a:spcAft>
              <a:buClr>
                <a:schemeClr val="dk1"/>
              </a:buClr>
              <a:buSzPts val="2400"/>
              <a:buNone/>
            </a:pPr>
            <a:endParaRPr sz="2400" dirty="0"/>
          </a:p>
          <a:p>
            <a:pPr marL="742950" lvl="1" indent="-285750" algn="l" rtl="0">
              <a:spcBef>
                <a:spcPts val="480"/>
              </a:spcBef>
              <a:spcAft>
                <a:spcPts val="0"/>
              </a:spcAft>
              <a:buClr>
                <a:schemeClr val="dk1"/>
              </a:buClr>
              <a:buSzPts val="2400"/>
              <a:buChar char="–"/>
            </a:pPr>
            <a:r>
              <a:rPr lang="en-US" sz="2400" dirty="0"/>
              <a:t>By time</a:t>
            </a:r>
            <a:endParaRPr dirty="0"/>
          </a:p>
          <a:p>
            <a:pPr marL="742950" lvl="1" indent="-133350" algn="l" rtl="0">
              <a:spcBef>
                <a:spcPts val="480"/>
              </a:spcBef>
              <a:spcAft>
                <a:spcPts val="0"/>
              </a:spcAft>
              <a:buClr>
                <a:schemeClr val="dk1"/>
              </a:buClr>
              <a:buSzPts val="2400"/>
              <a:buNone/>
            </a:pPr>
            <a:endParaRPr sz="2400" dirty="0"/>
          </a:p>
          <a:p>
            <a:pPr marL="742950" lvl="1" indent="-133350" algn="l" rtl="0">
              <a:spcBef>
                <a:spcPts val="480"/>
              </a:spcBef>
              <a:spcAft>
                <a:spcPts val="0"/>
              </a:spcAft>
              <a:buClr>
                <a:schemeClr val="dk1"/>
              </a:buClr>
              <a:buSzPts val="2400"/>
              <a:buNone/>
            </a:pPr>
            <a:endParaRPr sz="2400" dirty="0"/>
          </a:p>
          <a:p>
            <a:pPr marL="742950" lvl="1" indent="-285750" algn="l" rtl="0">
              <a:spcBef>
                <a:spcPts val="480"/>
              </a:spcBef>
              <a:spcAft>
                <a:spcPts val="0"/>
              </a:spcAft>
              <a:buClr>
                <a:schemeClr val="dk1"/>
              </a:buClr>
              <a:buSzPts val="2400"/>
              <a:buChar char="–"/>
            </a:pPr>
            <a:r>
              <a:rPr lang="en-US" sz="2400" dirty="0"/>
              <a:t>By distance</a:t>
            </a:r>
            <a:endParaRPr dirty="0"/>
          </a:p>
        </p:txBody>
      </p:sp>
      <p:pic>
        <p:nvPicPr>
          <p:cNvPr id="204" name="Google Shape;204;p13"/>
          <p:cNvPicPr preferRelativeResize="0"/>
          <p:nvPr/>
        </p:nvPicPr>
        <p:blipFill rotWithShape="1">
          <a:blip r:embed="rId3">
            <a:alphaModFix/>
          </a:blip>
          <a:srcRect/>
          <a:stretch/>
        </p:blipFill>
        <p:spPr>
          <a:xfrm>
            <a:off x="6001657" y="2098222"/>
            <a:ext cx="2882145" cy="2438400"/>
          </a:xfrm>
          <a:prstGeom prst="rect">
            <a:avLst/>
          </a:prstGeom>
          <a:noFill/>
          <a:ln>
            <a:noFill/>
          </a:ln>
        </p:spPr>
      </p:pic>
      <p:pic>
        <p:nvPicPr>
          <p:cNvPr id="205" name="Google Shape;205;p13"/>
          <p:cNvPicPr preferRelativeResize="0"/>
          <p:nvPr/>
        </p:nvPicPr>
        <p:blipFill rotWithShape="1">
          <a:blip r:embed="rId4">
            <a:alphaModFix/>
          </a:blip>
          <a:srcRect/>
          <a:stretch/>
        </p:blipFill>
        <p:spPr>
          <a:xfrm>
            <a:off x="9077000" y="3928271"/>
            <a:ext cx="2882145" cy="2438400"/>
          </a:xfrm>
          <a:prstGeom prst="rect">
            <a:avLst/>
          </a:prstGeom>
          <a:noFill/>
          <a:ln>
            <a:noFill/>
          </a:ln>
        </p:spPr>
      </p:pic>
      <p:sp>
        <p:nvSpPr>
          <p:cNvPr id="2" name="TextBox 1"/>
          <p:cNvSpPr txBox="1"/>
          <p:nvPr/>
        </p:nvSpPr>
        <p:spPr>
          <a:xfrm>
            <a:off x="653143" y="6470868"/>
            <a:ext cx="5257800" cy="369332"/>
          </a:xfrm>
          <a:prstGeom prst="rect">
            <a:avLst/>
          </a:prstGeom>
          <a:noFill/>
        </p:spPr>
        <p:txBody>
          <a:bodyPr wrap="square" rtlCol="0">
            <a:spAutoFit/>
          </a:bodyPr>
          <a:lstStyle/>
          <a:p>
            <a:r>
              <a:rPr lang="en-US" dirty="0" smtClean="0">
                <a:solidFill>
                  <a:schemeClr val="bg1"/>
                </a:solidFill>
              </a:rPr>
              <a:t>From ANTH 8201, </a:t>
            </a:r>
            <a:r>
              <a:rPr lang="en-US" dirty="0" err="1" smtClean="0">
                <a:solidFill>
                  <a:schemeClr val="bg1"/>
                </a:solidFill>
              </a:rPr>
              <a:t>Wernke</a:t>
            </a:r>
            <a:r>
              <a:rPr lang="en-US" dirty="0" smtClean="0">
                <a:solidFill>
                  <a:schemeClr val="bg1"/>
                </a:solidFill>
              </a:rPr>
              <a:t> S. Vanderbilt University</a:t>
            </a:r>
          </a:p>
        </p:txBody>
      </p:sp>
    </p:spTree>
    <p:extLst>
      <p:ext uri="{BB962C8B-B14F-4D97-AF65-F5344CB8AC3E}">
        <p14:creationId xmlns:p14="http://schemas.microsoft.com/office/powerpoint/2010/main" val="3865488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09"/>
        <p:cNvGrpSpPr/>
        <p:nvPr/>
      </p:nvGrpSpPr>
      <p:grpSpPr>
        <a:xfrm>
          <a:off x="0" y="0"/>
          <a:ext cx="0" cy="0"/>
          <a:chOff x="0" y="0"/>
          <a:chExt cx="0" cy="0"/>
        </a:xfrm>
      </p:grpSpPr>
      <p:sp>
        <p:nvSpPr>
          <p:cNvPr id="210" name="Google Shape;210;p14"/>
          <p:cNvSpPr txBox="1">
            <a:spLocks noGrp="1"/>
          </p:cNvSpPr>
          <p:nvPr>
            <p:ph type="title"/>
          </p:nvPr>
        </p:nvSpPr>
        <p:spPr>
          <a:xfrm>
            <a:off x="609600" y="274638"/>
            <a:ext cx="10972800" cy="114300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4400"/>
              <a:buFont typeface="Calibri"/>
              <a:buNone/>
            </a:pPr>
            <a:r>
              <a:rPr lang="en-US"/>
              <a:t>Closest facility</a:t>
            </a:r>
            <a:endParaRPr/>
          </a:p>
        </p:txBody>
      </p:sp>
      <p:sp>
        <p:nvSpPr>
          <p:cNvPr id="211" name="Google Shape;211;p14"/>
          <p:cNvSpPr txBox="1">
            <a:spLocks noGrp="1"/>
          </p:cNvSpPr>
          <p:nvPr>
            <p:ph type="body" idx="1"/>
          </p:nvPr>
        </p:nvSpPr>
        <p:spPr>
          <a:xfrm>
            <a:off x="609600" y="1600201"/>
            <a:ext cx="5588000" cy="4525963"/>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400"/>
              <a:buChar char="•"/>
            </a:pPr>
            <a:r>
              <a:rPr lang="en-US" sz="2400"/>
              <a:t>Find the closest “facility” (however you define it) through the network</a:t>
            </a:r>
            <a:endParaRPr/>
          </a:p>
          <a:p>
            <a:pPr marL="342900" lvl="0" indent="-190500" algn="l" rtl="0">
              <a:spcBef>
                <a:spcPts val="480"/>
              </a:spcBef>
              <a:spcAft>
                <a:spcPts val="0"/>
              </a:spcAft>
              <a:buClr>
                <a:schemeClr val="dk1"/>
              </a:buClr>
              <a:buSzPts val="2400"/>
              <a:buNone/>
            </a:pPr>
            <a:endParaRPr sz="2400"/>
          </a:p>
          <a:p>
            <a:pPr marL="342900" lvl="0" indent="-190500" algn="l" rtl="0">
              <a:spcBef>
                <a:spcPts val="480"/>
              </a:spcBef>
              <a:spcAft>
                <a:spcPts val="0"/>
              </a:spcAft>
              <a:buClr>
                <a:schemeClr val="dk1"/>
              </a:buClr>
              <a:buSzPts val="2400"/>
              <a:buNone/>
            </a:pPr>
            <a:endParaRPr sz="2400"/>
          </a:p>
          <a:p>
            <a:pPr marL="342900" lvl="0" indent="-342900" algn="l" rtl="0">
              <a:spcBef>
                <a:spcPts val="480"/>
              </a:spcBef>
              <a:spcAft>
                <a:spcPts val="0"/>
              </a:spcAft>
              <a:buClr>
                <a:schemeClr val="dk1"/>
              </a:buClr>
              <a:buSzPts val="2400"/>
              <a:buChar char="•"/>
            </a:pPr>
            <a:r>
              <a:rPr lang="en-US" sz="2400"/>
              <a:t>Again, by distance or time</a:t>
            </a:r>
            <a:endParaRPr sz="2400"/>
          </a:p>
        </p:txBody>
      </p:sp>
      <p:pic>
        <p:nvPicPr>
          <p:cNvPr id="212" name="Google Shape;212;p14"/>
          <p:cNvPicPr preferRelativeResize="0"/>
          <p:nvPr/>
        </p:nvPicPr>
        <p:blipFill rotWithShape="1">
          <a:blip r:embed="rId3">
            <a:alphaModFix/>
          </a:blip>
          <a:srcRect/>
          <a:stretch/>
        </p:blipFill>
        <p:spPr>
          <a:xfrm>
            <a:off x="6299201" y="2286000"/>
            <a:ext cx="5753100" cy="3524250"/>
          </a:xfrm>
          <a:prstGeom prst="rect">
            <a:avLst/>
          </a:prstGeom>
          <a:noFill/>
          <a:ln>
            <a:noFill/>
          </a:ln>
        </p:spPr>
      </p:pic>
      <p:sp>
        <p:nvSpPr>
          <p:cNvPr id="5" name="TextBox 4"/>
          <p:cNvSpPr txBox="1"/>
          <p:nvPr/>
        </p:nvSpPr>
        <p:spPr>
          <a:xfrm>
            <a:off x="653143" y="6470868"/>
            <a:ext cx="5257800" cy="369332"/>
          </a:xfrm>
          <a:prstGeom prst="rect">
            <a:avLst/>
          </a:prstGeom>
          <a:noFill/>
        </p:spPr>
        <p:txBody>
          <a:bodyPr wrap="square" rtlCol="0">
            <a:spAutoFit/>
          </a:bodyPr>
          <a:lstStyle/>
          <a:p>
            <a:r>
              <a:rPr lang="en-US" dirty="0" smtClean="0">
                <a:solidFill>
                  <a:schemeClr val="bg1"/>
                </a:solidFill>
              </a:rPr>
              <a:t>From ANTH 8201, </a:t>
            </a:r>
            <a:r>
              <a:rPr lang="en-US" dirty="0" err="1" smtClean="0">
                <a:solidFill>
                  <a:schemeClr val="bg1"/>
                </a:solidFill>
              </a:rPr>
              <a:t>Wernke</a:t>
            </a:r>
            <a:r>
              <a:rPr lang="en-US" dirty="0" smtClean="0">
                <a:solidFill>
                  <a:schemeClr val="bg1"/>
                </a:solidFill>
              </a:rPr>
              <a:t> S. Vanderbilt University</a:t>
            </a:r>
          </a:p>
        </p:txBody>
      </p:sp>
    </p:spTree>
    <p:extLst>
      <p:ext uri="{BB962C8B-B14F-4D97-AF65-F5344CB8AC3E}">
        <p14:creationId xmlns:p14="http://schemas.microsoft.com/office/powerpoint/2010/main" val="3782240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16"/>
        <p:cNvGrpSpPr/>
        <p:nvPr/>
      </p:nvGrpSpPr>
      <p:grpSpPr>
        <a:xfrm>
          <a:off x="0" y="0"/>
          <a:ext cx="0" cy="0"/>
          <a:chOff x="0" y="0"/>
          <a:chExt cx="0" cy="0"/>
        </a:xfrm>
      </p:grpSpPr>
      <p:sp>
        <p:nvSpPr>
          <p:cNvPr id="217" name="Google Shape;217;p15"/>
          <p:cNvSpPr txBox="1">
            <a:spLocks noGrp="1"/>
          </p:cNvSpPr>
          <p:nvPr>
            <p:ph type="title"/>
          </p:nvPr>
        </p:nvSpPr>
        <p:spPr>
          <a:xfrm>
            <a:off x="646280" y="228600"/>
            <a:ext cx="11376201" cy="1400530"/>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2880"/>
              <a:buFont typeface="Calibri"/>
              <a:buNone/>
            </a:pPr>
            <a:r>
              <a:rPr lang="en-US" sz="2880"/>
              <a:t>Least Cost Network Paths </a:t>
            </a:r>
            <a:br>
              <a:rPr lang="en-US" sz="2880"/>
            </a:br>
            <a:r>
              <a:rPr lang="en-US" sz="2880"/>
              <a:t>(here as an everywhere to everywhere route matrix)</a:t>
            </a:r>
            <a:endParaRPr sz="2880"/>
          </a:p>
        </p:txBody>
      </p:sp>
      <p:pic>
        <p:nvPicPr>
          <p:cNvPr id="218" name="Google Shape;218;p15"/>
          <p:cNvPicPr preferRelativeResize="0">
            <a:picLocks noGrp="1"/>
          </p:cNvPicPr>
          <p:nvPr>
            <p:ph type="body" idx="1"/>
          </p:nvPr>
        </p:nvPicPr>
        <p:blipFill rotWithShape="1">
          <a:blip r:embed="rId3">
            <a:alphaModFix/>
          </a:blip>
          <a:srcRect/>
          <a:stretch/>
        </p:blipFill>
        <p:spPr>
          <a:xfrm>
            <a:off x="5584371" y="1918608"/>
            <a:ext cx="6405454" cy="4343399"/>
          </a:xfrm>
          <a:prstGeom prst="rect">
            <a:avLst/>
          </a:prstGeom>
          <a:noFill/>
          <a:ln>
            <a:noFill/>
          </a:ln>
        </p:spPr>
      </p:pic>
      <p:sp>
        <p:nvSpPr>
          <p:cNvPr id="219" name="Google Shape;219;p15"/>
          <p:cNvSpPr txBox="1"/>
          <p:nvPr/>
        </p:nvSpPr>
        <p:spPr>
          <a:xfrm>
            <a:off x="653142" y="2155371"/>
            <a:ext cx="4392387" cy="400105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1800" dirty="0" smtClean="0">
                <a:solidFill>
                  <a:schemeClr val="dk1"/>
                </a:solidFill>
                <a:latin typeface="Calibri"/>
                <a:ea typeface="Calibri"/>
                <a:cs typeface="Calibri"/>
                <a:sym typeface="Calibri"/>
              </a:rPr>
              <a:t>Example: an  archeological site in Inka. </a:t>
            </a:r>
          </a:p>
          <a:p>
            <a:pPr marL="0" marR="0" lvl="0" indent="0" algn="l" rtl="0">
              <a:spcBef>
                <a:spcPts val="0"/>
              </a:spcBef>
              <a:spcAft>
                <a:spcPts val="0"/>
              </a:spcAft>
              <a:buNone/>
            </a:pPr>
            <a:endParaRPr lang="en-US"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dirty="0" smtClean="0">
                <a:solidFill>
                  <a:schemeClr val="dk1"/>
                </a:solidFill>
                <a:latin typeface="Calibri"/>
                <a:ea typeface="Calibri"/>
                <a:cs typeface="Calibri"/>
                <a:sym typeface="Calibri"/>
              </a:rPr>
              <a:t>Aim: Looking to see possible central “hub” of civilization in the site and major roads.</a:t>
            </a:r>
          </a:p>
          <a:p>
            <a:pPr marL="0" marR="0" lvl="0" indent="0" algn="l" rtl="0">
              <a:spcBef>
                <a:spcPts val="0"/>
              </a:spcBef>
              <a:spcAft>
                <a:spcPts val="0"/>
              </a:spcAft>
              <a:buNone/>
            </a:pPr>
            <a:endParaRPr lang="en-US" sz="1800" dirty="0" smtClean="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dirty="0" smtClean="0">
                <a:solidFill>
                  <a:schemeClr val="dk1"/>
                </a:solidFill>
                <a:latin typeface="Calibri"/>
                <a:ea typeface="Calibri"/>
                <a:cs typeface="Calibri"/>
                <a:sym typeface="Calibri"/>
              </a:rPr>
              <a:t>473 </a:t>
            </a:r>
            <a:r>
              <a:rPr lang="en-US" sz="1800" dirty="0">
                <a:solidFill>
                  <a:schemeClr val="dk1"/>
                </a:solidFill>
                <a:latin typeface="Calibri"/>
                <a:ea typeface="Calibri"/>
                <a:cs typeface="Calibri"/>
                <a:sym typeface="Calibri"/>
              </a:rPr>
              <a:t>x 507 </a:t>
            </a:r>
            <a:r>
              <a:rPr lang="en-US" sz="1800" dirty="0" err="1">
                <a:solidFill>
                  <a:schemeClr val="dk1"/>
                </a:solidFill>
                <a:latin typeface="Calibri"/>
                <a:ea typeface="Calibri"/>
                <a:cs typeface="Calibri"/>
                <a:sym typeface="Calibri"/>
              </a:rPr>
              <a:t>origin|destination</a:t>
            </a:r>
            <a:r>
              <a:rPr lang="en-US" sz="1800" dirty="0">
                <a:solidFill>
                  <a:schemeClr val="dk1"/>
                </a:solidFill>
                <a:latin typeface="Calibri"/>
                <a:ea typeface="Calibri"/>
                <a:cs typeface="Calibri"/>
                <a:sym typeface="Calibri"/>
              </a:rPr>
              <a:t> matrix = </a:t>
            </a:r>
            <a:r>
              <a:rPr lang="en-US" sz="2000" b="1" dirty="0">
                <a:solidFill>
                  <a:srgbClr val="00B0F0"/>
                </a:solidFill>
                <a:latin typeface="Calibri"/>
                <a:ea typeface="Calibri"/>
                <a:cs typeface="Calibri"/>
                <a:sym typeface="Calibri"/>
              </a:rPr>
              <a:t>239,338 routes</a:t>
            </a:r>
            <a:endParaRPr dirty="0"/>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dirty="0">
                <a:solidFill>
                  <a:schemeClr val="dk1"/>
                </a:solidFill>
                <a:latin typeface="Calibri"/>
                <a:ea typeface="Calibri"/>
                <a:cs typeface="Calibri"/>
                <a:sym typeface="Calibri"/>
              </a:rPr>
              <a:t>Network traffic: proportional to roofed area of houses of origin</a:t>
            </a:r>
            <a:endParaRPr dirty="0"/>
          </a:p>
          <a:p>
            <a:pPr marL="0" marR="0" lvl="0" indent="0" algn="l" rtl="0">
              <a:spcBef>
                <a:spcPts val="0"/>
              </a:spcBef>
              <a:spcAft>
                <a:spcPts val="0"/>
              </a:spcAft>
              <a:buNone/>
            </a:pPr>
            <a:endParaRPr sz="1800"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800" dirty="0">
                <a:solidFill>
                  <a:schemeClr val="dk1"/>
                </a:solidFill>
                <a:latin typeface="Calibri"/>
                <a:ea typeface="Calibri"/>
                <a:cs typeface="Calibri"/>
                <a:sym typeface="Calibri"/>
              </a:rPr>
              <a:t>Geoprocessing: spatial join of overlapping route segments, summed by population</a:t>
            </a:r>
            <a:endParaRPr dirty="0"/>
          </a:p>
        </p:txBody>
      </p:sp>
      <p:sp>
        <p:nvSpPr>
          <p:cNvPr id="5" name="TextBox 4"/>
          <p:cNvSpPr txBox="1"/>
          <p:nvPr/>
        </p:nvSpPr>
        <p:spPr>
          <a:xfrm>
            <a:off x="653143" y="6470868"/>
            <a:ext cx="5257800" cy="369332"/>
          </a:xfrm>
          <a:prstGeom prst="rect">
            <a:avLst/>
          </a:prstGeom>
          <a:noFill/>
        </p:spPr>
        <p:txBody>
          <a:bodyPr wrap="square" rtlCol="0">
            <a:spAutoFit/>
          </a:bodyPr>
          <a:lstStyle/>
          <a:p>
            <a:r>
              <a:rPr lang="en-US" dirty="0" smtClean="0">
                <a:solidFill>
                  <a:schemeClr val="bg1"/>
                </a:solidFill>
              </a:rPr>
              <a:t>From ANTH 8201, </a:t>
            </a:r>
            <a:r>
              <a:rPr lang="en-US" dirty="0" err="1" smtClean="0">
                <a:solidFill>
                  <a:schemeClr val="bg1"/>
                </a:solidFill>
              </a:rPr>
              <a:t>Wernke</a:t>
            </a:r>
            <a:r>
              <a:rPr lang="en-US" dirty="0" smtClean="0">
                <a:solidFill>
                  <a:schemeClr val="bg1"/>
                </a:solidFill>
              </a:rPr>
              <a:t> S. Vanderbilt University</a:t>
            </a:r>
          </a:p>
        </p:txBody>
      </p:sp>
    </p:spTree>
    <p:extLst>
      <p:ext uri="{BB962C8B-B14F-4D97-AF65-F5344CB8AC3E}">
        <p14:creationId xmlns:p14="http://schemas.microsoft.com/office/powerpoint/2010/main" val="466711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9">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9">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9">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9">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pic>
        <p:nvPicPr>
          <p:cNvPr id="225" name="Google Shape;225;p16"/>
          <p:cNvPicPr preferRelativeResize="0"/>
          <p:nvPr/>
        </p:nvPicPr>
        <p:blipFill rotWithShape="1">
          <a:blip r:embed="rId3">
            <a:alphaModFix/>
          </a:blip>
          <a:srcRect/>
          <a:stretch/>
        </p:blipFill>
        <p:spPr>
          <a:xfrm>
            <a:off x="5181600" y="1463040"/>
            <a:ext cx="6827520" cy="5120640"/>
          </a:xfrm>
          <a:prstGeom prst="rect">
            <a:avLst/>
          </a:prstGeom>
          <a:noFill/>
          <a:ln>
            <a:noFill/>
          </a:ln>
        </p:spPr>
      </p:pic>
      <p:sp>
        <p:nvSpPr>
          <p:cNvPr id="227" name="Google Shape;227;p16"/>
          <p:cNvSpPr txBox="1">
            <a:spLocks noGrp="1"/>
          </p:cNvSpPr>
          <p:nvPr>
            <p:ph type="title"/>
          </p:nvPr>
        </p:nvSpPr>
        <p:spPr>
          <a:xfrm>
            <a:off x="347578" y="308504"/>
            <a:ext cx="11325132" cy="113929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3600"/>
              <a:buFont typeface="Calibri"/>
              <a:buNone/>
            </a:pPr>
            <a:r>
              <a:rPr lang="en-US" sz="3600"/>
              <a:t>Everywhere-to-everywhere traffic density</a:t>
            </a:r>
            <a:endParaRPr sz="3600"/>
          </a:p>
        </p:txBody>
      </p:sp>
      <p:sp>
        <p:nvSpPr>
          <p:cNvPr id="228" name="Google Shape;228;p16"/>
          <p:cNvSpPr txBox="1">
            <a:spLocks noGrp="1"/>
          </p:cNvSpPr>
          <p:nvPr>
            <p:ph type="body" idx="1"/>
          </p:nvPr>
        </p:nvSpPr>
        <p:spPr>
          <a:xfrm>
            <a:off x="347579" y="2163536"/>
            <a:ext cx="4630821" cy="3820102"/>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400"/>
              <a:buChar char="•"/>
            </a:pPr>
            <a:r>
              <a:rPr lang="en-US" sz="2400" dirty="0"/>
              <a:t>Plazas are central! Especially the Plaza Real (Inka-era plaza)</a:t>
            </a:r>
            <a:endParaRPr dirty="0"/>
          </a:p>
          <a:p>
            <a:pPr marL="342900" lvl="0" indent="-342900" algn="l" rtl="0">
              <a:spcBef>
                <a:spcPts val="480"/>
              </a:spcBef>
              <a:spcAft>
                <a:spcPts val="0"/>
              </a:spcAft>
              <a:buClr>
                <a:schemeClr val="dk1"/>
              </a:buClr>
              <a:buSzPts val="2400"/>
              <a:buChar char="•"/>
            </a:pPr>
            <a:r>
              <a:rPr lang="en-US" sz="2400" dirty="0"/>
              <a:t>Major thoroughfares include both </a:t>
            </a:r>
            <a:r>
              <a:rPr lang="en-US" sz="2400" dirty="0" smtClean="0"/>
              <a:t>major roads</a:t>
            </a:r>
            <a:endParaRPr dirty="0"/>
          </a:p>
          <a:p>
            <a:pPr marL="342900" lvl="0" indent="-342900" algn="l" rtl="0">
              <a:spcBef>
                <a:spcPts val="480"/>
              </a:spcBef>
              <a:spcAft>
                <a:spcPts val="0"/>
              </a:spcAft>
              <a:buClr>
                <a:schemeClr val="dk1"/>
              </a:buClr>
              <a:buSzPts val="2400"/>
              <a:buChar char="•"/>
            </a:pPr>
            <a:r>
              <a:rPr lang="en-US" sz="2400" dirty="0"/>
              <a:t>Probable original entry to </a:t>
            </a:r>
            <a:r>
              <a:rPr lang="en-US" sz="2400" dirty="0" smtClean="0"/>
              <a:t>site</a:t>
            </a:r>
            <a:endParaRPr sz="2400" dirty="0"/>
          </a:p>
          <a:p>
            <a:pPr marL="342900" lvl="0" indent="-190500" algn="l" rtl="0">
              <a:spcBef>
                <a:spcPts val="480"/>
              </a:spcBef>
              <a:spcAft>
                <a:spcPts val="0"/>
              </a:spcAft>
              <a:buClr>
                <a:schemeClr val="dk1"/>
              </a:buClr>
              <a:buSzPts val="2400"/>
              <a:buNone/>
            </a:pPr>
            <a:endParaRPr sz="2400" dirty="0"/>
          </a:p>
          <a:p>
            <a:pPr marL="342900" lvl="0" indent="-190500" algn="l" rtl="0">
              <a:spcBef>
                <a:spcPts val="480"/>
              </a:spcBef>
              <a:spcAft>
                <a:spcPts val="0"/>
              </a:spcAft>
              <a:buClr>
                <a:schemeClr val="dk1"/>
              </a:buClr>
              <a:buSzPts val="2400"/>
              <a:buNone/>
            </a:pPr>
            <a:endParaRPr sz="2400" dirty="0"/>
          </a:p>
        </p:txBody>
      </p:sp>
      <p:sp>
        <p:nvSpPr>
          <p:cNvPr id="229" name="Google Shape;229;p16"/>
          <p:cNvSpPr/>
          <p:nvPr/>
        </p:nvSpPr>
        <p:spPr>
          <a:xfrm rot="909635">
            <a:off x="7041675" y="3812757"/>
            <a:ext cx="1805487" cy="1259124"/>
          </a:xfrm>
          <a:prstGeom prst="rect">
            <a:avLst/>
          </a:prstGeom>
          <a:noFill/>
          <a:ln w="57150" cap="flat" cmpd="sng">
            <a:solidFill>
              <a:srgbClr val="00B0F0"/>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230" name="Google Shape;230;p16"/>
          <p:cNvGrpSpPr/>
          <p:nvPr/>
        </p:nvGrpSpPr>
        <p:grpSpPr>
          <a:xfrm>
            <a:off x="5678311" y="1794933"/>
            <a:ext cx="4888088" cy="3759200"/>
            <a:chOff x="4258733" y="1794933"/>
            <a:chExt cx="3666067" cy="3759200"/>
          </a:xfrm>
        </p:grpSpPr>
        <p:cxnSp>
          <p:nvCxnSpPr>
            <p:cNvPr id="231" name="Google Shape;231;p16"/>
            <p:cNvCxnSpPr/>
            <p:nvPr/>
          </p:nvCxnSpPr>
          <p:spPr>
            <a:xfrm>
              <a:off x="4258733" y="4402667"/>
              <a:ext cx="3666067" cy="753533"/>
            </a:xfrm>
            <a:prstGeom prst="straightConnector1">
              <a:avLst/>
            </a:prstGeom>
            <a:noFill/>
            <a:ln w="57150" cap="flat" cmpd="sng">
              <a:solidFill>
                <a:srgbClr val="00B0F0"/>
              </a:solidFill>
              <a:prstDash val="dash"/>
              <a:round/>
              <a:headEnd type="none" w="sm" len="sm"/>
              <a:tailEnd type="none" w="sm" len="sm"/>
            </a:ln>
          </p:spPr>
        </p:cxnSp>
        <p:cxnSp>
          <p:nvCxnSpPr>
            <p:cNvPr id="232" name="Google Shape;232;p16"/>
            <p:cNvCxnSpPr/>
            <p:nvPr/>
          </p:nvCxnSpPr>
          <p:spPr>
            <a:xfrm rot="10800000" flipH="1">
              <a:off x="5140173" y="1794933"/>
              <a:ext cx="1192894" cy="3759200"/>
            </a:xfrm>
            <a:prstGeom prst="straightConnector1">
              <a:avLst/>
            </a:prstGeom>
            <a:noFill/>
            <a:ln w="57150" cap="flat" cmpd="sng">
              <a:solidFill>
                <a:srgbClr val="00B0F0"/>
              </a:solidFill>
              <a:prstDash val="dash"/>
              <a:round/>
              <a:headEnd type="none" w="sm" len="sm"/>
              <a:tailEnd type="none" w="sm" len="sm"/>
            </a:ln>
          </p:spPr>
        </p:cxnSp>
      </p:grpSp>
      <p:sp>
        <p:nvSpPr>
          <p:cNvPr id="233" name="Google Shape;233;p16"/>
          <p:cNvSpPr/>
          <p:nvPr/>
        </p:nvSpPr>
        <p:spPr>
          <a:xfrm rot="1616926" flipH="1">
            <a:off x="7934239" y="5163389"/>
            <a:ext cx="2029747" cy="381000"/>
          </a:xfrm>
          <a:prstGeom prst="curvedUpArrow">
            <a:avLst>
              <a:gd name="adj1" fmla="val 25000"/>
              <a:gd name="adj2" fmla="val 50000"/>
              <a:gd name="adj3" fmla="val 25000"/>
            </a:avLst>
          </a:prstGeom>
          <a:solidFill>
            <a:srgbClr val="00B0F0"/>
          </a:solidFill>
          <a:ln w="25400" cap="flat" cmpd="sng">
            <a:solidFill>
              <a:srgbClr val="00B0F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11" name="TextBox 10"/>
          <p:cNvSpPr txBox="1"/>
          <p:nvPr/>
        </p:nvSpPr>
        <p:spPr>
          <a:xfrm>
            <a:off x="359228" y="6470553"/>
            <a:ext cx="5257800" cy="369332"/>
          </a:xfrm>
          <a:prstGeom prst="rect">
            <a:avLst/>
          </a:prstGeom>
          <a:noFill/>
        </p:spPr>
        <p:txBody>
          <a:bodyPr wrap="square" rtlCol="0">
            <a:spAutoFit/>
          </a:bodyPr>
          <a:lstStyle/>
          <a:p>
            <a:r>
              <a:rPr lang="en-US" dirty="0" smtClean="0">
                <a:solidFill>
                  <a:schemeClr val="bg1"/>
                </a:solidFill>
              </a:rPr>
              <a:t>From ANTH 8201, </a:t>
            </a:r>
            <a:r>
              <a:rPr lang="en-US" dirty="0" err="1" smtClean="0">
                <a:solidFill>
                  <a:schemeClr val="bg1"/>
                </a:solidFill>
              </a:rPr>
              <a:t>Wernke</a:t>
            </a:r>
            <a:r>
              <a:rPr lang="en-US" dirty="0" smtClean="0">
                <a:solidFill>
                  <a:schemeClr val="bg1"/>
                </a:solidFill>
              </a:rPr>
              <a:t> S. Vanderbilt University</a:t>
            </a:r>
          </a:p>
        </p:txBody>
      </p:sp>
    </p:spTree>
    <p:extLst>
      <p:ext uri="{BB962C8B-B14F-4D97-AF65-F5344CB8AC3E}">
        <p14:creationId xmlns:p14="http://schemas.microsoft.com/office/powerpoint/2010/main" val="1907492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2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28">
                                            <p:txEl>
                                              <p:pRg st="2" end="2"/>
                                            </p:txEl>
                                          </p:spTgt>
                                        </p:tgtEl>
                                        <p:attrNameLst>
                                          <p:attrName>style.visibility</p:attrName>
                                        </p:attrNameLst>
                                      </p:cBhvr>
                                      <p:to>
                                        <p:strVal val="visible"/>
                                      </p:to>
                                    </p:set>
                                  </p:childTnLst>
                                </p:cTn>
                              </p:par>
                              <p:par>
                                <p:cTn id="15" presetID="10" presetClass="entr" presetSubtype="0" fill="hold" nodeType="withEffect">
                                  <p:stCondLst>
                                    <p:cond delay="0"/>
                                  </p:stCondLst>
                                  <p:childTnLst>
                                    <p:set>
                                      <p:cBhvr>
                                        <p:cTn id="16" dur="1" fill="hold">
                                          <p:stCondLst>
                                            <p:cond delay="0"/>
                                          </p:stCondLst>
                                        </p:cTn>
                                        <p:tgtEl>
                                          <p:spTgt spid="229"/>
                                        </p:tgtEl>
                                        <p:attrNameLst>
                                          <p:attrName>style.visibility</p:attrName>
                                        </p:attrNameLst>
                                      </p:cBhvr>
                                      <p:to>
                                        <p:strVal val="visible"/>
                                      </p:to>
                                    </p:set>
                                    <p:animEffect transition="in" filter="fade">
                                      <p:cBhvr>
                                        <p:cTn id="17" dur="1000"/>
                                        <p:tgtEl>
                                          <p:spTgt spid="22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30"/>
                                        </p:tgtEl>
                                        <p:attrNameLst>
                                          <p:attrName>style.visibility</p:attrName>
                                        </p:attrNameLst>
                                      </p:cBhvr>
                                      <p:to>
                                        <p:strVal val="visible"/>
                                      </p:to>
                                    </p:set>
                                    <p:animEffect transition="in" filter="fade">
                                      <p:cBhvr>
                                        <p:cTn id="22" dur="500"/>
                                        <p:tgtEl>
                                          <p:spTgt spid="23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33"/>
                                        </p:tgtEl>
                                        <p:attrNameLst>
                                          <p:attrName>style.visibility</p:attrName>
                                        </p:attrNameLst>
                                      </p:cBhvr>
                                      <p:to>
                                        <p:strVal val="visible"/>
                                      </p:to>
                                    </p:set>
                                    <p:animEffect transition="in" filter="fade">
                                      <p:cBhvr>
                                        <p:cTn id="27" dur="750"/>
                                        <p:tgtEl>
                                          <p:spTgt spid="2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24"/>
        <p:cNvGrpSpPr/>
        <p:nvPr/>
      </p:nvGrpSpPr>
      <p:grpSpPr>
        <a:xfrm>
          <a:off x="0" y="0"/>
          <a:ext cx="0" cy="0"/>
          <a:chOff x="0" y="0"/>
          <a:chExt cx="0" cy="0"/>
        </a:xfrm>
      </p:grpSpPr>
      <p:pic>
        <p:nvPicPr>
          <p:cNvPr id="225" name="Google Shape;225;p16"/>
          <p:cNvPicPr preferRelativeResize="0"/>
          <p:nvPr/>
        </p:nvPicPr>
        <p:blipFill rotWithShape="1">
          <a:blip r:embed="rId3">
            <a:alphaModFix/>
          </a:blip>
          <a:srcRect/>
          <a:stretch/>
        </p:blipFill>
        <p:spPr>
          <a:xfrm>
            <a:off x="5181600" y="1463040"/>
            <a:ext cx="6827520" cy="5120640"/>
          </a:xfrm>
          <a:prstGeom prst="rect">
            <a:avLst/>
          </a:prstGeom>
          <a:noFill/>
          <a:ln>
            <a:noFill/>
          </a:ln>
        </p:spPr>
      </p:pic>
      <p:pic>
        <p:nvPicPr>
          <p:cNvPr id="226" name="Google Shape;226;p16"/>
          <p:cNvPicPr preferRelativeResize="0"/>
          <p:nvPr/>
        </p:nvPicPr>
        <p:blipFill rotWithShape="1">
          <a:blip r:embed="rId4">
            <a:alphaModFix/>
          </a:blip>
          <a:srcRect/>
          <a:stretch/>
        </p:blipFill>
        <p:spPr>
          <a:xfrm>
            <a:off x="5181600" y="1463040"/>
            <a:ext cx="6827520" cy="5120640"/>
          </a:xfrm>
          <a:prstGeom prst="rect">
            <a:avLst/>
          </a:prstGeom>
          <a:noFill/>
          <a:ln>
            <a:noFill/>
          </a:ln>
        </p:spPr>
      </p:pic>
      <p:sp>
        <p:nvSpPr>
          <p:cNvPr id="227" name="Google Shape;227;p16"/>
          <p:cNvSpPr txBox="1">
            <a:spLocks noGrp="1"/>
          </p:cNvSpPr>
          <p:nvPr>
            <p:ph type="title"/>
          </p:nvPr>
        </p:nvSpPr>
        <p:spPr>
          <a:xfrm>
            <a:off x="347578" y="308504"/>
            <a:ext cx="11325132" cy="1139296"/>
          </a:xfrm>
          <a:prstGeom prst="rect">
            <a:avLst/>
          </a:prstGeom>
          <a:noFill/>
          <a:ln>
            <a:noFill/>
          </a:ln>
        </p:spPr>
        <p:txBody>
          <a:bodyPr spcFirstLastPara="1" wrap="square" lIns="91425" tIns="45700" rIns="91425" bIns="45700" anchor="ctr" anchorCtr="0">
            <a:normAutofit/>
          </a:bodyPr>
          <a:lstStyle/>
          <a:p>
            <a:pPr marL="0" lvl="0" indent="0" algn="ctr" rtl="0">
              <a:spcBef>
                <a:spcPts val="0"/>
              </a:spcBef>
              <a:spcAft>
                <a:spcPts val="0"/>
              </a:spcAft>
              <a:buClr>
                <a:schemeClr val="dk1"/>
              </a:buClr>
              <a:buSzPts val="3600"/>
              <a:buFont typeface="Calibri"/>
              <a:buNone/>
            </a:pPr>
            <a:r>
              <a:rPr lang="en-US" sz="3600"/>
              <a:t>Everywhere-to-everywhere traffic density</a:t>
            </a:r>
            <a:endParaRPr sz="3600"/>
          </a:p>
        </p:txBody>
      </p:sp>
      <p:sp>
        <p:nvSpPr>
          <p:cNvPr id="228" name="Google Shape;228;p16"/>
          <p:cNvSpPr txBox="1">
            <a:spLocks noGrp="1"/>
          </p:cNvSpPr>
          <p:nvPr>
            <p:ph type="body" idx="1"/>
          </p:nvPr>
        </p:nvSpPr>
        <p:spPr>
          <a:xfrm>
            <a:off x="347579" y="2163536"/>
            <a:ext cx="4630821" cy="3820102"/>
          </a:xfrm>
          <a:prstGeom prst="rect">
            <a:avLst/>
          </a:prstGeom>
          <a:noFill/>
          <a:ln>
            <a:noFill/>
          </a:ln>
        </p:spPr>
        <p:txBody>
          <a:bodyPr spcFirstLastPara="1" wrap="square" lIns="91425" tIns="45700" rIns="91425" bIns="45700" anchor="t" anchorCtr="0">
            <a:normAutofit/>
          </a:bodyPr>
          <a:lstStyle/>
          <a:p>
            <a:pPr marL="342900" lvl="0" indent="-342900" algn="l" rtl="0">
              <a:spcBef>
                <a:spcPts val="0"/>
              </a:spcBef>
              <a:spcAft>
                <a:spcPts val="0"/>
              </a:spcAft>
              <a:buClr>
                <a:schemeClr val="dk1"/>
              </a:buClr>
              <a:buSzPts val="2400"/>
              <a:buChar char="•"/>
            </a:pPr>
            <a:r>
              <a:rPr lang="en-US" sz="2400" dirty="0"/>
              <a:t>Plazas are central! Especially the Plaza Real (Inka-era plaza)</a:t>
            </a:r>
            <a:endParaRPr dirty="0"/>
          </a:p>
          <a:p>
            <a:pPr marL="342900" lvl="0" indent="-342900" algn="l" rtl="0">
              <a:spcBef>
                <a:spcPts val="480"/>
              </a:spcBef>
              <a:spcAft>
                <a:spcPts val="0"/>
              </a:spcAft>
              <a:buClr>
                <a:schemeClr val="dk1"/>
              </a:buClr>
              <a:buSzPts val="2400"/>
              <a:buChar char="•"/>
            </a:pPr>
            <a:r>
              <a:rPr lang="en-US" sz="2400" dirty="0" smtClean="0"/>
              <a:t>Major thoroughfares include both “Calles </a:t>
            </a:r>
            <a:r>
              <a:rPr lang="en-US" sz="2400" dirty="0" err="1" smtClean="0"/>
              <a:t>Reales</a:t>
            </a:r>
            <a:r>
              <a:rPr lang="en-US" sz="2400" dirty="0" smtClean="0"/>
              <a:t>”</a:t>
            </a:r>
            <a:endParaRPr dirty="0" smtClean="0"/>
          </a:p>
          <a:p>
            <a:pPr marL="342900" lvl="0" indent="-342900" algn="l" rtl="0">
              <a:spcBef>
                <a:spcPts val="480"/>
              </a:spcBef>
              <a:spcAft>
                <a:spcPts val="0"/>
              </a:spcAft>
              <a:buClr>
                <a:schemeClr val="dk1"/>
              </a:buClr>
              <a:buSzPts val="2400"/>
              <a:buChar char="•"/>
            </a:pPr>
            <a:r>
              <a:rPr lang="en-US" sz="2400" dirty="0" smtClean="0"/>
              <a:t>Probable </a:t>
            </a:r>
            <a:r>
              <a:rPr lang="en-US" sz="2400" dirty="0"/>
              <a:t>original entry to site/Inka plaza</a:t>
            </a:r>
            <a:endParaRPr dirty="0"/>
          </a:p>
          <a:p>
            <a:pPr marL="342900" lvl="0" indent="-190500" algn="l" rtl="0">
              <a:spcBef>
                <a:spcPts val="480"/>
              </a:spcBef>
              <a:spcAft>
                <a:spcPts val="0"/>
              </a:spcAft>
              <a:buClr>
                <a:schemeClr val="dk1"/>
              </a:buClr>
              <a:buSzPts val="2400"/>
              <a:buNone/>
            </a:pPr>
            <a:endParaRPr sz="2400" dirty="0"/>
          </a:p>
          <a:p>
            <a:pPr marL="342900" lvl="0" indent="-190500" algn="l" rtl="0">
              <a:spcBef>
                <a:spcPts val="480"/>
              </a:spcBef>
              <a:spcAft>
                <a:spcPts val="0"/>
              </a:spcAft>
              <a:buClr>
                <a:schemeClr val="dk1"/>
              </a:buClr>
              <a:buSzPts val="2400"/>
              <a:buNone/>
            </a:pPr>
            <a:endParaRPr sz="2400" dirty="0"/>
          </a:p>
          <a:p>
            <a:pPr marL="342900" lvl="0" indent="-190500" algn="l" rtl="0">
              <a:spcBef>
                <a:spcPts val="480"/>
              </a:spcBef>
              <a:spcAft>
                <a:spcPts val="0"/>
              </a:spcAft>
              <a:buClr>
                <a:schemeClr val="dk1"/>
              </a:buClr>
              <a:buSzPts val="2400"/>
              <a:buNone/>
            </a:pPr>
            <a:endParaRPr sz="2400" dirty="0"/>
          </a:p>
        </p:txBody>
      </p:sp>
      <p:sp>
        <p:nvSpPr>
          <p:cNvPr id="229" name="Google Shape;229;p16"/>
          <p:cNvSpPr/>
          <p:nvPr/>
        </p:nvSpPr>
        <p:spPr>
          <a:xfrm rot="909635">
            <a:off x="7041675" y="3812757"/>
            <a:ext cx="1805487" cy="1259124"/>
          </a:xfrm>
          <a:prstGeom prst="rect">
            <a:avLst/>
          </a:prstGeom>
          <a:noFill/>
          <a:ln w="57150" cap="flat" cmpd="sng">
            <a:solidFill>
              <a:srgbClr val="00B0F0"/>
            </a:solidFill>
            <a:prstDash val="dash"/>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grpSp>
        <p:nvGrpSpPr>
          <p:cNvPr id="230" name="Google Shape;230;p16"/>
          <p:cNvGrpSpPr/>
          <p:nvPr/>
        </p:nvGrpSpPr>
        <p:grpSpPr>
          <a:xfrm>
            <a:off x="5678312" y="1794933"/>
            <a:ext cx="4888089" cy="3759200"/>
            <a:chOff x="4258733" y="1794933"/>
            <a:chExt cx="3666067" cy="3759200"/>
          </a:xfrm>
        </p:grpSpPr>
        <p:cxnSp>
          <p:nvCxnSpPr>
            <p:cNvPr id="231" name="Google Shape;231;p16"/>
            <p:cNvCxnSpPr/>
            <p:nvPr/>
          </p:nvCxnSpPr>
          <p:spPr>
            <a:xfrm>
              <a:off x="4258733" y="4402667"/>
              <a:ext cx="3666067" cy="753533"/>
            </a:xfrm>
            <a:prstGeom prst="straightConnector1">
              <a:avLst/>
            </a:prstGeom>
            <a:noFill/>
            <a:ln w="57150" cap="flat" cmpd="sng">
              <a:solidFill>
                <a:srgbClr val="00B0F0"/>
              </a:solidFill>
              <a:prstDash val="dash"/>
              <a:round/>
              <a:headEnd type="none" w="sm" len="sm"/>
              <a:tailEnd type="none" w="sm" len="sm"/>
            </a:ln>
          </p:spPr>
        </p:cxnSp>
        <p:cxnSp>
          <p:nvCxnSpPr>
            <p:cNvPr id="232" name="Google Shape;232;p16"/>
            <p:cNvCxnSpPr/>
            <p:nvPr/>
          </p:nvCxnSpPr>
          <p:spPr>
            <a:xfrm rot="10800000" flipH="1">
              <a:off x="5140173" y="1794933"/>
              <a:ext cx="1192894" cy="3759200"/>
            </a:xfrm>
            <a:prstGeom prst="straightConnector1">
              <a:avLst/>
            </a:prstGeom>
            <a:noFill/>
            <a:ln w="57150" cap="flat" cmpd="sng">
              <a:solidFill>
                <a:srgbClr val="00B0F0"/>
              </a:solidFill>
              <a:prstDash val="dash"/>
              <a:round/>
              <a:headEnd type="none" w="sm" len="sm"/>
              <a:tailEnd type="none" w="sm" len="sm"/>
            </a:ln>
          </p:spPr>
        </p:cxnSp>
      </p:grpSp>
      <p:sp>
        <p:nvSpPr>
          <p:cNvPr id="233" name="Google Shape;233;p16"/>
          <p:cNvSpPr/>
          <p:nvPr/>
        </p:nvSpPr>
        <p:spPr>
          <a:xfrm rot="1616926" flipH="1">
            <a:off x="7934239" y="5163389"/>
            <a:ext cx="2029747" cy="381000"/>
          </a:xfrm>
          <a:prstGeom prst="curvedUpArrow">
            <a:avLst>
              <a:gd name="adj1" fmla="val 25000"/>
              <a:gd name="adj2" fmla="val 50000"/>
              <a:gd name="adj3" fmla="val 25000"/>
            </a:avLst>
          </a:prstGeom>
          <a:solidFill>
            <a:srgbClr val="00B0F0"/>
          </a:solidFill>
          <a:ln w="25400" cap="flat" cmpd="sng">
            <a:solidFill>
              <a:srgbClr val="00B0F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dk1"/>
              </a:solidFill>
              <a:latin typeface="Calibri"/>
              <a:ea typeface="Calibri"/>
              <a:cs typeface="Calibri"/>
              <a:sym typeface="Calibri"/>
            </a:endParaRPr>
          </a:p>
        </p:txBody>
      </p:sp>
      <p:sp>
        <p:nvSpPr>
          <p:cNvPr id="11" name="TextBox 10"/>
          <p:cNvSpPr txBox="1"/>
          <p:nvPr/>
        </p:nvSpPr>
        <p:spPr>
          <a:xfrm>
            <a:off x="359228" y="6470553"/>
            <a:ext cx="5257800" cy="369332"/>
          </a:xfrm>
          <a:prstGeom prst="rect">
            <a:avLst/>
          </a:prstGeom>
          <a:noFill/>
        </p:spPr>
        <p:txBody>
          <a:bodyPr wrap="square" rtlCol="0">
            <a:spAutoFit/>
          </a:bodyPr>
          <a:lstStyle/>
          <a:p>
            <a:r>
              <a:rPr lang="en-US" dirty="0" smtClean="0">
                <a:solidFill>
                  <a:schemeClr val="bg1"/>
                </a:solidFill>
              </a:rPr>
              <a:t>From ANTH 8201, </a:t>
            </a:r>
            <a:r>
              <a:rPr lang="en-US" dirty="0" err="1" smtClean="0">
                <a:solidFill>
                  <a:schemeClr val="bg1"/>
                </a:solidFill>
              </a:rPr>
              <a:t>Wernke</a:t>
            </a:r>
            <a:r>
              <a:rPr lang="en-US" dirty="0" smtClean="0">
                <a:solidFill>
                  <a:schemeClr val="bg1"/>
                </a:solidFill>
              </a:rPr>
              <a:t> S. Vanderbilt University</a:t>
            </a:r>
          </a:p>
        </p:txBody>
      </p:sp>
    </p:spTree>
    <p:extLst>
      <p:ext uri="{BB962C8B-B14F-4D97-AF65-F5344CB8AC3E}">
        <p14:creationId xmlns:p14="http://schemas.microsoft.com/office/powerpoint/2010/main" val="1910890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6"/>
                                        </p:tgtEl>
                                        <p:attrNameLst>
                                          <p:attrName>style.visibility</p:attrName>
                                        </p:attrNameLst>
                                      </p:cBhvr>
                                      <p:to>
                                        <p:strVal val="visible"/>
                                      </p:to>
                                    </p:set>
                                    <p:animEffect transition="in" filter="fade">
                                      <p:cBhvr>
                                        <p:cTn id="7" dur="1000"/>
                                        <p:tgtEl>
                                          <p:spTgt spid="22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28">
                                            <p:txEl>
                                              <p:pRg st="0" end="0"/>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28">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228">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228">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228">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228">
                                            <p:txEl>
                                              <p:pRg st="5" end="5"/>
                                            </p:txEl>
                                          </p:spTgt>
                                        </p:tgtEl>
                                        <p:attrNameLst>
                                          <p:attrName>style.visibility</p:attrName>
                                        </p:attrNameLst>
                                      </p:cBhvr>
                                      <p:to>
                                        <p:strVal val="visible"/>
                                      </p:to>
                                    </p:set>
                                  </p:childTnLst>
                                </p:cTn>
                              </p:par>
                              <p:par>
                                <p:cTn id="32" presetID="10" presetClass="entr" presetSubtype="0" fill="hold" nodeType="withEffect">
                                  <p:stCondLst>
                                    <p:cond delay="0"/>
                                  </p:stCondLst>
                                  <p:childTnLst>
                                    <p:set>
                                      <p:cBhvr>
                                        <p:cTn id="33" dur="1" fill="hold">
                                          <p:stCondLst>
                                            <p:cond delay="0"/>
                                          </p:stCondLst>
                                        </p:cTn>
                                        <p:tgtEl>
                                          <p:spTgt spid="229"/>
                                        </p:tgtEl>
                                        <p:attrNameLst>
                                          <p:attrName>style.visibility</p:attrName>
                                        </p:attrNameLst>
                                      </p:cBhvr>
                                      <p:to>
                                        <p:strVal val="visible"/>
                                      </p:to>
                                    </p:set>
                                    <p:animEffect transition="in" filter="fade">
                                      <p:cBhvr>
                                        <p:cTn id="34" dur="1000"/>
                                        <p:tgtEl>
                                          <p:spTgt spid="229"/>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230"/>
                                        </p:tgtEl>
                                        <p:attrNameLst>
                                          <p:attrName>style.visibility</p:attrName>
                                        </p:attrNameLst>
                                      </p:cBhvr>
                                      <p:to>
                                        <p:strVal val="visible"/>
                                      </p:to>
                                    </p:set>
                                    <p:animEffect transition="in" filter="fade">
                                      <p:cBhvr>
                                        <p:cTn id="39" dur="500"/>
                                        <p:tgtEl>
                                          <p:spTgt spid="230"/>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33"/>
                                        </p:tgtEl>
                                        <p:attrNameLst>
                                          <p:attrName>style.visibility</p:attrName>
                                        </p:attrNameLst>
                                      </p:cBhvr>
                                      <p:to>
                                        <p:strVal val="visible"/>
                                      </p:to>
                                    </p:set>
                                    <p:animEffect transition="in" filter="fade">
                                      <p:cBhvr>
                                        <p:cTn id="44" dur="750"/>
                                        <p:tgtEl>
                                          <p:spTgt spid="2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endParaRPr lang="en-US"/>
          </a:p>
        </p:txBody>
      </p:sp>
      <p:sp>
        <p:nvSpPr>
          <p:cNvPr id="6" name="Text Placeholder 5"/>
          <p:cNvSpPr>
            <a:spLocks noGrp="1"/>
          </p:cNvSpPr>
          <p:nvPr>
            <p:ph type="body" sz="half" idx="2"/>
          </p:nvPr>
        </p:nvSpPr>
        <p:spPr/>
        <p:txBody>
          <a:bodyPr/>
          <a:lstStyle/>
          <a:p>
            <a:endParaRPr lang="en-US"/>
          </a:p>
        </p:txBody>
      </p:sp>
      <p:pic>
        <p:nvPicPr>
          <p:cNvPr id="717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927270" y="154197"/>
            <a:ext cx="5265965" cy="67038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413802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RESEARCH QUESTION</a:t>
            </a:r>
            <a:endParaRPr lang="en-US" dirty="0"/>
          </a:p>
        </p:txBody>
      </p:sp>
      <p:sp>
        <p:nvSpPr>
          <p:cNvPr id="3" name="Content Placeholder 2"/>
          <p:cNvSpPr>
            <a:spLocks noGrp="1"/>
          </p:cNvSpPr>
          <p:nvPr>
            <p:ph idx="1"/>
          </p:nvPr>
        </p:nvSpPr>
        <p:spPr/>
        <p:txBody>
          <a:bodyPr/>
          <a:lstStyle/>
          <a:p>
            <a:pPr marL="514350" lvl="0" indent="-514350">
              <a:buFont typeface="Arial" panose="020B0604020202020204" pitchFamily="34" charset="0"/>
              <a:buChar char="•"/>
            </a:pPr>
            <a:r>
              <a:rPr lang="en-US" sz="2400" b="1" dirty="0">
                <a:latin typeface="Arial" panose="020B0604020202020204" pitchFamily="34" charset="0"/>
                <a:cs typeface="Arial" panose="020B0604020202020204" pitchFamily="34" charset="0"/>
              </a:rPr>
              <a:t>Where are the areas and hospitals with </a:t>
            </a:r>
            <a:r>
              <a:rPr lang="en-US" sz="2400" b="1" dirty="0">
                <a:solidFill>
                  <a:srgbClr val="C00000"/>
                </a:solidFill>
                <a:latin typeface="Arial" panose="020B0604020202020204" pitchFamily="34" charset="0"/>
                <a:cs typeface="Arial" panose="020B0604020202020204" pitchFamily="34" charset="0"/>
              </a:rPr>
              <a:t>high patient sharing density </a:t>
            </a:r>
            <a:r>
              <a:rPr lang="en-US" sz="2400" b="1" dirty="0">
                <a:latin typeface="Arial" panose="020B0604020202020204" pitchFamily="34" charset="0"/>
                <a:cs typeface="Arial" panose="020B0604020202020204" pitchFamily="34" charset="0"/>
              </a:rPr>
              <a:t>in TN? </a:t>
            </a:r>
          </a:p>
          <a:p>
            <a:pPr marL="514350" lvl="0" indent="-514350">
              <a:buFont typeface="Arial" panose="020B0604020202020204" pitchFamily="34" charset="0"/>
              <a:buChar char="•"/>
            </a:pPr>
            <a:r>
              <a:rPr lang="en-US" sz="2400" b="1" dirty="0">
                <a:latin typeface="Arial" panose="020B0604020202020204" pitchFamily="34" charset="0"/>
                <a:cs typeface="Arial" panose="020B0604020202020204" pitchFamily="34" charset="0"/>
              </a:rPr>
              <a:t>Does proximity play a larger role than Emergency Medical Services (EMS) region in patient sharing patterns?</a:t>
            </a:r>
          </a:p>
          <a:p>
            <a:endParaRPr lang="en-US" dirty="0"/>
          </a:p>
        </p:txBody>
      </p:sp>
    </p:spTree>
    <p:extLst>
      <p:ext uri="{BB962C8B-B14F-4D97-AF65-F5344CB8AC3E}">
        <p14:creationId xmlns:p14="http://schemas.microsoft.com/office/powerpoint/2010/main" val="3422884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pic>
        <p:nvPicPr>
          <p:cNvPr id="12" name="Picture 3" descr="C:\Users\dc49h53\Documents\ems region color county.JPG">
            <a:extLst>
              <a:ext uri="{FF2B5EF4-FFF2-40B4-BE49-F238E27FC236}">
                <a16:creationId xmlns:a16="http://schemas.microsoft.com/office/drawing/2014/main" xmlns="" id="{8C0DD51E-4525-4A2F-BBA5-48D3FB54CC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2129" y="3298365"/>
            <a:ext cx="10771539" cy="2514606"/>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p:txBody>
          <a:bodyPr/>
          <a:lstStyle/>
          <a:p>
            <a:endParaRPr lang="en-US"/>
          </a:p>
        </p:txBody>
      </p:sp>
      <p:sp>
        <p:nvSpPr>
          <p:cNvPr id="102" name="Shape 102"/>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0" indent="0">
              <a:spcBef>
                <a:spcPts val="480"/>
              </a:spcBef>
              <a:buNone/>
            </a:pPr>
            <a:r>
              <a:rPr lang="en-US" sz="1800" dirty="0" smtClean="0">
                <a:solidFill>
                  <a:schemeClr val="dk1"/>
                </a:solidFill>
                <a:latin typeface="Arial"/>
                <a:ea typeface="Arial"/>
                <a:cs typeface="Arial"/>
                <a:sym typeface="Arial"/>
              </a:rPr>
              <a:t>Understand </a:t>
            </a:r>
            <a:r>
              <a:rPr lang="en-US" sz="1800" dirty="0">
                <a:solidFill>
                  <a:schemeClr val="dk1"/>
                </a:solidFill>
                <a:latin typeface="Arial"/>
                <a:ea typeface="Arial"/>
                <a:cs typeface="Arial"/>
                <a:sym typeface="Arial"/>
              </a:rPr>
              <a:t>whether geographical factors plays a role in patient sharing patterns. Hypothesis : </a:t>
            </a:r>
          </a:p>
          <a:p>
            <a:pPr lvl="1">
              <a:spcBef>
                <a:spcPts val="480"/>
              </a:spcBef>
            </a:pPr>
            <a:r>
              <a:rPr lang="en-US" sz="1800" dirty="0">
                <a:solidFill>
                  <a:srgbClr val="FF0000"/>
                </a:solidFill>
                <a:latin typeface="Arial"/>
                <a:ea typeface="Arial"/>
                <a:cs typeface="Arial"/>
                <a:sym typeface="Arial"/>
              </a:rPr>
              <a:t>Proximity</a:t>
            </a:r>
            <a:r>
              <a:rPr lang="en-US" sz="1800" dirty="0">
                <a:solidFill>
                  <a:schemeClr val="dk1"/>
                </a:solidFill>
                <a:latin typeface="Arial"/>
                <a:ea typeface="Arial"/>
                <a:cs typeface="Arial"/>
                <a:sym typeface="Arial"/>
              </a:rPr>
              <a:t> plays a larger role in patient sharing patterns.</a:t>
            </a:r>
          </a:p>
          <a:p>
            <a:pPr lvl="1">
              <a:spcBef>
                <a:spcPts val="480"/>
              </a:spcBef>
            </a:pPr>
            <a:r>
              <a:rPr lang="en-US" sz="1800" dirty="0">
                <a:solidFill>
                  <a:schemeClr val="dk1"/>
                </a:solidFill>
                <a:latin typeface="Arial"/>
                <a:ea typeface="Arial"/>
                <a:cs typeface="Arial"/>
                <a:sym typeface="Arial"/>
              </a:rPr>
              <a:t>Patient sharing occurs </a:t>
            </a:r>
            <a:r>
              <a:rPr lang="en-US" sz="1800" dirty="0">
                <a:solidFill>
                  <a:srgbClr val="FF0000"/>
                </a:solidFill>
                <a:latin typeface="Arial"/>
                <a:ea typeface="Arial"/>
                <a:cs typeface="Arial"/>
                <a:sym typeface="Arial"/>
              </a:rPr>
              <a:t>across the borders </a:t>
            </a:r>
            <a:r>
              <a:rPr lang="en-US" sz="1800" dirty="0">
                <a:solidFill>
                  <a:schemeClr val="dk1"/>
                </a:solidFill>
                <a:latin typeface="Arial"/>
                <a:ea typeface="Arial"/>
                <a:cs typeface="Arial"/>
                <a:sym typeface="Arial"/>
              </a:rPr>
              <a:t>of Emergency Medical Services Region </a:t>
            </a:r>
          </a:p>
          <a:p>
            <a:pPr marL="0" indent="0">
              <a:spcBef>
                <a:spcPts val="480"/>
              </a:spcBef>
              <a:buNone/>
            </a:pPr>
            <a:endParaRPr lang="en-US" dirty="0">
              <a:solidFill>
                <a:schemeClr val="dk1"/>
              </a:solidFill>
              <a:latin typeface="Arial"/>
              <a:ea typeface="Arial"/>
              <a:cs typeface="Arial"/>
              <a:sym typeface="Arial"/>
            </a:endParaRPr>
          </a:p>
          <a:p>
            <a:pPr marL="0" indent="0">
              <a:spcBef>
                <a:spcPts val="480"/>
              </a:spcBef>
              <a:buNone/>
            </a:pPr>
            <a:endParaRPr lang="en-US" sz="2400" b="1" i="0" u="none" strike="noStrike" cap="none" dirty="0">
              <a:solidFill>
                <a:schemeClr val="dk1"/>
              </a:solidFill>
              <a:latin typeface="Arial"/>
              <a:ea typeface="Arial"/>
              <a:cs typeface="Arial"/>
              <a:sym typeface="Arial"/>
            </a:endParaRPr>
          </a:p>
        </p:txBody>
      </p:sp>
      <p:grpSp>
        <p:nvGrpSpPr>
          <p:cNvPr id="7" name="Group 6">
            <a:extLst>
              <a:ext uri="{FF2B5EF4-FFF2-40B4-BE49-F238E27FC236}">
                <a16:creationId xmlns:a16="http://schemas.microsoft.com/office/drawing/2014/main" xmlns="" id="{0B48017B-F777-4863-9C16-180AAF4B98A2}"/>
              </a:ext>
            </a:extLst>
          </p:cNvPr>
          <p:cNvGrpSpPr/>
          <p:nvPr/>
        </p:nvGrpSpPr>
        <p:grpSpPr>
          <a:xfrm>
            <a:off x="2374001" y="2802900"/>
            <a:ext cx="8403127" cy="3889447"/>
            <a:chOff x="1271978" y="2882812"/>
            <a:chExt cx="7334191" cy="3585786"/>
          </a:xfrm>
        </p:grpSpPr>
        <p:sp>
          <p:nvSpPr>
            <p:cNvPr id="8" name="Rectangular Callout 5">
              <a:extLst>
                <a:ext uri="{FF2B5EF4-FFF2-40B4-BE49-F238E27FC236}">
                  <a16:creationId xmlns:a16="http://schemas.microsoft.com/office/drawing/2014/main" xmlns="" id="{5E0F8149-6F22-483E-ADC1-8D017D630BF9}"/>
                </a:ext>
              </a:extLst>
            </p:cNvPr>
            <p:cNvSpPr/>
            <p:nvPr/>
          </p:nvSpPr>
          <p:spPr>
            <a:xfrm>
              <a:off x="4131741" y="2882812"/>
              <a:ext cx="1371600" cy="568568"/>
            </a:xfrm>
            <a:prstGeom prst="wedgeRectCallout">
              <a:avLst>
                <a:gd name="adj1" fmla="val -85363"/>
                <a:gd name="adj2" fmla="val 210861"/>
              </a:avLst>
            </a:prstGeom>
            <a:ln/>
          </p:spPr>
          <p:style>
            <a:lnRef idx="2">
              <a:schemeClr val="accent4"/>
            </a:lnRef>
            <a:fillRef idx="1">
              <a:schemeClr val="lt1"/>
            </a:fillRef>
            <a:effectRef idx="0">
              <a:schemeClr val="accent4"/>
            </a:effectRef>
            <a:fontRef idx="minor">
              <a:schemeClr val="dk1"/>
            </a:fontRef>
          </p:style>
          <p:txBody>
            <a:bodyPr rtlCol="0" anchor="ctr"/>
            <a:lstStyle/>
            <a:p>
              <a:pPr algn="ctr">
                <a:buClr>
                  <a:srgbClr val="000000"/>
                </a:buClr>
                <a:buFont typeface="Arial"/>
                <a:buNone/>
              </a:pPr>
              <a:r>
                <a:rPr lang="en-US" sz="2000" b="1" kern="0" dirty="0">
                  <a:solidFill>
                    <a:prstClr val="black"/>
                  </a:solidFill>
                  <a:latin typeface="Arial" panose="020B0604020202020204" pitchFamily="34" charset="0"/>
                  <a:cs typeface="Arial" panose="020B0604020202020204" pitchFamily="34" charset="0"/>
                  <a:sym typeface="Arial"/>
                </a:rPr>
                <a:t>Nashville</a:t>
              </a:r>
            </a:p>
          </p:txBody>
        </p:sp>
        <p:sp>
          <p:nvSpPr>
            <p:cNvPr id="9" name="Rectangular Callout 8">
              <a:extLst>
                <a:ext uri="{FF2B5EF4-FFF2-40B4-BE49-F238E27FC236}">
                  <a16:creationId xmlns:a16="http://schemas.microsoft.com/office/drawing/2014/main" xmlns="" id="{2D2C651F-FD2D-45AA-B57F-8AC9E9F0D9A0}"/>
                </a:ext>
              </a:extLst>
            </p:cNvPr>
            <p:cNvSpPr/>
            <p:nvPr/>
          </p:nvSpPr>
          <p:spPr>
            <a:xfrm>
              <a:off x="7234569" y="3011077"/>
              <a:ext cx="1371600" cy="568568"/>
            </a:xfrm>
            <a:prstGeom prst="wedgeRectCallout">
              <a:avLst>
                <a:gd name="adj1" fmla="val -85363"/>
                <a:gd name="adj2" fmla="val 210861"/>
              </a:avLst>
            </a:prstGeom>
            <a:ln>
              <a:solidFill>
                <a:srgbClr val="33CC33"/>
              </a:solidFill>
            </a:ln>
          </p:spPr>
          <p:style>
            <a:lnRef idx="2">
              <a:schemeClr val="accent4"/>
            </a:lnRef>
            <a:fillRef idx="1">
              <a:schemeClr val="lt1"/>
            </a:fillRef>
            <a:effectRef idx="0">
              <a:schemeClr val="accent4"/>
            </a:effectRef>
            <a:fontRef idx="minor">
              <a:schemeClr val="dk1"/>
            </a:fontRef>
          </p:style>
          <p:txBody>
            <a:bodyPr rtlCol="0" anchor="ctr"/>
            <a:lstStyle/>
            <a:p>
              <a:pPr algn="ctr">
                <a:buClr>
                  <a:srgbClr val="000000"/>
                </a:buClr>
                <a:buFont typeface="Arial"/>
                <a:buNone/>
              </a:pPr>
              <a:r>
                <a:rPr lang="en-US" sz="2000" b="1" kern="0" dirty="0">
                  <a:solidFill>
                    <a:prstClr val="black"/>
                  </a:solidFill>
                  <a:latin typeface="Arial" panose="020B0604020202020204" pitchFamily="34" charset="0"/>
                  <a:cs typeface="Arial" panose="020B0604020202020204" pitchFamily="34" charset="0"/>
                  <a:sym typeface="Arial"/>
                </a:rPr>
                <a:t>Knoxville</a:t>
              </a:r>
            </a:p>
          </p:txBody>
        </p:sp>
        <p:sp>
          <p:nvSpPr>
            <p:cNvPr id="10" name="Rectangular Callout 9">
              <a:extLst>
                <a:ext uri="{FF2B5EF4-FFF2-40B4-BE49-F238E27FC236}">
                  <a16:creationId xmlns:a16="http://schemas.microsoft.com/office/drawing/2014/main" xmlns="" id="{B167656D-4BD1-41EA-BF5A-CB192FD7135C}"/>
                </a:ext>
              </a:extLst>
            </p:cNvPr>
            <p:cNvSpPr/>
            <p:nvPr/>
          </p:nvSpPr>
          <p:spPr>
            <a:xfrm rot="10800000" flipV="1">
              <a:off x="1271978" y="5980049"/>
              <a:ext cx="1371600" cy="391884"/>
            </a:xfrm>
            <a:prstGeom prst="wedgeRectCallout">
              <a:avLst>
                <a:gd name="adj1" fmla="val 86432"/>
                <a:gd name="adj2" fmla="val -237859"/>
              </a:avLst>
            </a:prstGeom>
            <a:ln>
              <a:solidFill>
                <a:srgbClr val="008000"/>
              </a:solidFill>
            </a:ln>
          </p:spPr>
          <p:style>
            <a:lnRef idx="2">
              <a:schemeClr val="accent4"/>
            </a:lnRef>
            <a:fillRef idx="1">
              <a:schemeClr val="lt1"/>
            </a:fillRef>
            <a:effectRef idx="0">
              <a:schemeClr val="accent4"/>
            </a:effectRef>
            <a:fontRef idx="minor">
              <a:schemeClr val="dk1"/>
            </a:fontRef>
          </p:style>
          <p:txBody>
            <a:bodyPr rtlCol="0" anchor="ctr"/>
            <a:lstStyle/>
            <a:p>
              <a:pPr algn="ctr">
                <a:buClr>
                  <a:srgbClr val="000000"/>
                </a:buClr>
                <a:buFont typeface="Arial"/>
                <a:buNone/>
              </a:pPr>
              <a:r>
                <a:rPr lang="en-US" sz="2000" b="1" kern="0" dirty="0">
                  <a:solidFill>
                    <a:prstClr val="black"/>
                  </a:solidFill>
                  <a:latin typeface="Arial" panose="020B0604020202020204" pitchFamily="34" charset="0"/>
                  <a:cs typeface="Arial" panose="020B0604020202020204" pitchFamily="34" charset="0"/>
                  <a:sym typeface="Arial"/>
                </a:rPr>
                <a:t>Memphis</a:t>
              </a:r>
            </a:p>
          </p:txBody>
        </p:sp>
        <p:sp>
          <p:nvSpPr>
            <p:cNvPr id="11" name="Rectangular Callout 10">
              <a:extLst>
                <a:ext uri="{FF2B5EF4-FFF2-40B4-BE49-F238E27FC236}">
                  <a16:creationId xmlns:a16="http://schemas.microsoft.com/office/drawing/2014/main" xmlns="" id="{F6A1E80F-257B-42A2-AD44-91F5514A6846}"/>
                </a:ext>
              </a:extLst>
            </p:cNvPr>
            <p:cNvSpPr/>
            <p:nvPr/>
          </p:nvSpPr>
          <p:spPr>
            <a:xfrm rot="10800000" flipV="1">
              <a:off x="5911949" y="6076714"/>
              <a:ext cx="1822940" cy="391884"/>
            </a:xfrm>
            <a:prstGeom prst="wedgeRectCallout">
              <a:avLst>
                <a:gd name="adj1" fmla="val 78715"/>
                <a:gd name="adj2" fmla="val -216919"/>
              </a:avLst>
            </a:prstGeom>
            <a:ln>
              <a:solidFill>
                <a:schemeClr val="accent3">
                  <a:lumMod val="75000"/>
                </a:schemeClr>
              </a:solidFill>
            </a:ln>
          </p:spPr>
          <p:style>
            <a:lnRef idx="2">
              <a:schemeClr val="accent4"/>
            </a:lnRef>
            <a:fillRef idx="1">
              <a:schemeClr val="lt1"/>
            </a:fillRef>
            <a:effectRef idx="0">
              <a:schemeClr val="accent4"/>
            </a:effectRef>
            <a:fontRef idx="minor">
              <a:schemeClr val="dk1"/>
            </a:fontRef>
          </p:style>
          <p:txBody>
            <a:bodyPr rtlCol="0" anchor="ctr"/>
            <a:lstStyle/>
            <a:p>
              <a:pPr algn="ctr">
                <a:buClr>
                  <a:srgbClr val="000000"/>
                </a:buClr>
                <a:buFont typeface="Arial"/>
                <a:buNone/>
              </a:pPr>
              <a:r>
                <a:rPr lang="en-US" sz="2000" b="1" kern="0" dirty="0">
                  <a:solidFill>
                    <a:prstClr val="black"/>
                  </a:solidFill>
                  <a:latin typeface="Arial" panose="020B0604020202020204" pitchFamily="34" charset="0"/>
                  <a:cs typeface="Arial" panose="020B0604020202020204" pitchFamily="34" charset="0"/>
                  <a:sym typeface="Arial"/>
                </a:rPr>
                <a:t>Chattanooga</a:t>
              </a:r>
            </a:p>
          </p:txBody>
        </p:sp>
      </p:grpSp>
    </p:spTree>
    <p:extLst>
      <p:ext uri="{BB962C8B-B14F-4D97-AF65-F5344CB8AC3E}">
        <p14:creationId xmlns:p14="http://schemas.microsoft.com/office/powerpoint/2010/main" val="6303425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FB5A37B-765D-4A51-9EA1-F286C97FFDED}"/>
              </a:ext>
            </a:extLst>
          </p:cNvPr>
          <p:cNvSpPr>
            <a:spLocks noGrp="1"/>
          </p:cNvSpPr>
          <p:nvPr>
            <p:ph type="title"/>
          </p:nvPr>
        </p:nvSpPr>
        <p:spPr/>
        <p:txBody>
          <a:bodyPr/>
          <a:lstStyle/>
          <a:p>
            <a:r>
              <a:rPr lang="en-US" dirty="0"/>
              <a:t>Data Source</a:t>
            </a:r>
          </a:p>
        </p:txBody>
      </p:sp>
      <p:sp>
        <p:nvSpPr>
          <p:cNvPr id="3" name="Content Placeholder 2">
            <a:extLst>
              <a:ext uri="{FF2B5EF4-FFF2-40B4-BE49-F238E27FC236}">
                <a16:creationId xmlns:a16="http://schemas.microsoft.com/office/drawing/2014/main" xmlns="" id="{2A34C5C7-F99D-4492-935B-15F6710AD7C0}"/>
              </a:ext>
            </a:extLst>
          </p:cNvPr>
          <p:cNvSpPr>
            <a:spLocks noGrp="1"/>
          </p:cNvSpPr>
          <p:nvPr>
            <p:ph idx="1"/>
          </p:nvPr>
        </p:nvSpPr>
        <p:spPr/>
        <p:txBody>
          <a:bodyPr/>
          <a:lstStyle/>
          <a:p>
            <a:pPr marL="457200" indent="-457200">
              <a:buFont typeface="Arial" panose="020B0604020202020204" pitchFamily="34" charset="0"/>
              <a:buChar char="•"/>
            </a:pPr>
            <a:r>
              <a:rPr lang="en-US" sz="2400" b="1" dirty="0">
                <a:latin typeface="Arial" panose="020B0604020202020204" pitchFamily="34" charset="0"/>
                <a:cs typeface="Arial" panose="020B0604020202020204" pitchFamily="34" charset="0"/>
              </a:rPr>
              <a:t>Patient Sharing Data from the TN Hospital Discharge Data in 2017</a:t>
            </a:r>
          </a:p>
          <a:p>
            <a:pPr marL="914400" lvl="1" indent="-457200">
              <a:spcBef>
                <a:spcPts val="1200"/>
              </a:spcBef>
              <a:buFont typeface="Arial" panose="020B0604020202020204" pitchFamily="34" charset="0"/>
              <a:buChar char="•"/>
            </a:pPr>
            <a:r>
              <a:rPr lang="en-US" sz="2400" b="1" dirty="0">
                <a:latin typeface="Arial" panose="020B0604020202020204" pitchFamily="34" charset="0"/>
                <a:cs typeface="Arial" panose="020B0604020202020204" pitchFamily="34" charset="0"/>
              </a:rPr>
              <a:t>Include 886,277 admissions to 157 TN hospitals </a:t>
            </a:r>
          </a:p>
          <a:p>
            <a:pPr marL="914400" lvl="1" indent="-457200">
              <a:spcBef>
                <a:spcPts val="1200"/>
              </a:spcBef>
              <a:buFont typeface="Arial" panose="020B0604020202020204" pitchFamily="34" charset="0"/>
              <a:buChar char="•"/>
            </a:pPr>
            <a:r>
              <a:rPr lang="en-US" sz="2400" b="1" dirty="0">
                <a:latin typeface="Arial" panose="020B0604020202020204" pitchFamily="34" charset="0"/>
                <a:cs typeface="Arial" panose="020B0604020202020204" pitchFamily="34" charset="0"/>
              </a:rPr>
              <a:t>Each hospital pairs considered to share patients based on indirect transfers </a:t>
            </a:r>
            <a:r>
              <a:rPr lang="en-US" sz="2400" b="1" dirty="0">
                <a:latin typeface="Arial" panose="020B0604020202020204" pitchFamily="34" charset="0"/>
                <a:cs typeface="Arial" panose="020B0604020202020204" pitchFamily="34" charset="0"/>
                <a:sym typeface="Wingdings" panose="05000000000000000000" pitchFamily="2" charset="2"/>
              </a:rPr>
              <a:t> </a:t>
            </a:r>
            <a:r>
              <a:rPr lang="en-US" sz="2400" b="1" dirty="0">
                <a:latin typeface="Arial" panose="020B0604020202020204" pitchFamily="34" charset="0"/>
                <a:cs typeface="Arial" panose="020B0604020202020204" pitchFamily="34" charset="0"/>
              </a:rPr>
              <a:t>when a patient is discharged from a hospital </a:t>
            </a:r>
            <a:r>
              <a:rPr lang="en-US" sz="2400" b="1" dirty="0">
                <a:solidFill>
                  <a:srgbClr val="C00000"/>
                </a:solidFill>
                <a:latin typeface="Arial" panose="020B0604020202020204" pitchFamily="34" charset="0"/>
                <a:cs typeface="Arial" panose="020B0604020202020204" pitchFamily="34" charset="0"/>
              </a:rPr>
              <a:t>and spend up to 365 days in the community</a:t>
            </a:r>
            <a:r>
              <a:rPr lang="en-US" sz="2400" b="1" dirty="0">
                <a:latin typeface="Arial" panose="020B0604020202020204" pitchFamily="34" charset="0"/>
                <a:cs typeface="Arial" panose="020B0604020202020204" pitchFamily="34" charset="0"/>
              </a:rPr>
              <a:t> before being admitted to another hospitals.</a:t>
            </a:r>
          </a:p>
          <a:p>
            <a:pPr marL="285750" indent="-285750">
              <a:buFont typeface="Arial" panose="020B0604020202020204" pitchFamily="34" charset="0"/>
              <a:buChar char="•"/>
            </a:pPr>
            <a:r>
              <a:rPr lang="en-US" sz="2400" b="1" dirty="0">
                <a:latin typeface="Arial" panose="020B0604020202020204" pitchFamily="34" charset="0"/>
                <a:cs typeface="Arial" panose="020B0604020202020204" pitchFamily="34" charset="0"/>
              </a:rPr>
              <a:t>Street Shapefiles from OpenStreetMaps.org</a:t>
            </a:r>
            <a:endParaRPr lang="en-US" dirty="0"/>
          </a:p>
        </p:txBody>
      </p:sp>
    </p:spTree>
    <p:extLst>
      <p:ext uri="{BB962C8B-B14F-4D97-AF65-F5344CB8AC3E}">
        <p14:creationId xmlns:p14="http://schemas.microsoft.com/office/powerpoint/2010/main" val="15051539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Patient Sharing </a:t>
            </a:r>
            <a:r>
              <a:rPr lang="en-US" dirty="0" err="1" smtClean="0"/>
              <a:t>Edgelist</a:t>
            </a:r>
            <a:endParaRPr lang="en-US"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471656757"/>
              </p:ext>
            </p:extLst>
          </p:nvPr>
        </p:nvGraphicFramePr>
        <p:xfrm>
          <a:off x="2612570" y="2274094"/>
          <a:ext cx="5731329" cy="3406140"/>
        </p:xfrm>
        <a:graphic>
          <a:graphicData uri="http://schemas.openxmlformats.org/drawingml/2006/table">
            <a:tbl>
              <a:tblPr>
                <a:tableStyleId>{7E9639D4-E3E2-4D34-9284-5A2195B3D0D7}</a:tableStyleId>
              </a:tblPr>
              <a:tblGrid>
                <a:gridCol w="2352862"/>
                <a:gridCol w="2429273"/>
                <a:gridCol w="949194"/>
              </a:tblGrid>
              <a:tr h="190500">
                <a:tc>
                  <a:txBody>
                    <a:bodyPr/>
                    <a:lstStyle/>
                    <a:p>
                      <a:pPr algn="l" fontAlgn="b"/>
                      <a:r>
                        <a:rPr lang="en-US" sz="1800" u="none" strike="noStrike" dirty="0" smtClean="0">
                          <a:effectLst/>
                        </a:rPr>
                        <a:t>Sender Hospital</a:t>
                      </a:r>
                      <a:r>
                        <a:rPr lang="en-US" sz="1800" u="none" strike="noStrike" baseline="0" dirty="0" smtClean="0">
                          <a:effectLst/>
                        </a:rPr>
                        <a:t> </a:t>
                      </a:r>
                      <a:r>
                        <a:rPr lang="en-US" sz="1800" u="none" strike="noStrike" dirty="0" smtClean="0">
                          <a:effectLst/>
                        </a:rPr>
                        <a:t>ID</a:t>
                      </a:r>
                      <a:endParaRPr lang="en-US" sz="1800" b="0" i="0" u="none" strike="noStrike" dirty="0">
                        <a:solidFill>
                          <a:srgbClr val="000000"/>
                        </a:solidFill>
                        <a:effectLst/>
                        <a:latin typeface="Calibri"/>
                      </a:endParaRPr>
                    </a:p>
                  </a:txBody>
                  <a:tcPr marL="9525" marR="9525" marT="9525"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smtClean="0">
                          <a:effectLst/>
                        </a:rPr>
                        <a:t>Receiver</a:t>
                      </a:r>
                      <a:r>
                        <a:rPr lang="en-US" sz="1800" u="none" strike="noStrike" baseline="0" dirty="0" smtClean="0">
                          <a:effectLst/>
                        </a:rPr>
                        <a:t>  </a:t>
                      </a:r>
                      <a:r>
                        <a:rPr lang="en-US" sz="1800" u="none" strike="noStrike" dirty="0" smtClean="0">
                          <a:effectLst/>
                        </a:rPr>
                        <a:t>Hospital</a:t>
                      </a:r>
                      <a:r>
                        <a:rPr lang="en-US" sz="1800" u="none" strike="noStrike" baseline="0" dirty="0" smtClean="0">
                          <a:effectLst/>
                        </a:rPr>
                        <a:t> ID</a:t>
                      </a:r>
                      <a:endParaRPr lang="en-US" sz="1800" b="0" i="0" u="none" strike="noStrike" dirty="0">
                        <a:solidFill>
                          <a:srgbClr val="000000"/>
                        </a:solidFill>
                        <a:effectLst/>
                        <a:latin typeface="Calibri"/>
                      </a:endParaRPr>
                    </a:p>
                  </a:txBody>
                  <a:tcPr marL="9525" marR="9525" marT="9525" marB="0" anchor="b">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en-US" sz="1800" u="none" strike="noStrike" dirty="0">
                          <a:effectLst/>
                        </a:rPr>
                        <a:t>COUNT</a:t>
                      </a:r>
                      <a:endParaRPr lang="en-US" sz="1800" b="0" i="0" u="none" strike="noStrike" dirty="0">
                        <a:solidFill>
                          <a:srgbClr val="000000"/>
                        </a:solidFill>
                        <a:effectLst/>
                        <a:latin typeface="Calibri"/>
                      </a:endParaRPr>
                    </a:p>
                  </a:txBody>
                  <a:tcPr marL="9525" marR="9525" marT="9525"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90500">
                <a:tc>
                  <a:txBody>
                    <a:bodyPr/>
                    <a:lstStyle/>
                    <a:p>
                      <a:pPr algn="ctr" fontAlgn="b"/>
                      <a:r>
                        <a:rPr lang="en-US" sz="1800" u="none" strike="noStrike" dirty="0">
                          <a:effectLst/>
                        </a:rPr>
                        <a:t>120</a:t>
                      </a:r>
                      <a:endParaRPr lang="en-US" sz="1800" b="0" i="0" u="none" strike="noStrike" dirty="0">
                        <a:solidFill>
                          <a:srgbClr val="000000"/>
                        </a:solidFill>
                        <a:effectLst/>
                        <a:latin typeface="Calibri"/>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r>
                        <a:rPr lang="en-US" sz="1800" u="none" strike="noStrike">
                          <a:effectLst/>
                        </a:rPr>
                        <a:t>120</a:t>
                      </a:r>
                      <a:endParaRPr lang="en-US" sz="1800" b="0" i="0" u="none" strike="noStrike">
                        <a:solidFill>
                          <a:srgbClr val="000000"/>
                        </a:solidFill>
                        <a:effectLst/>
                        <a:latin typeface="Calibri"/>
                      </a:endParaRPr>
                    </a:p>
                  </a:txBody>
                  <a:tcPr marL="9525" marR="9525" marT="9525" marB="0" anchor="b">
                    <a:lnT w="12700" cap="flat" cmpd="sng" algn="ctr">
                      <a:solidFill>
                        <a:schemeClr val="tx1"/>
                      </a:solidFill>
                      <a:prstDash val="solid"/>
                      <a:round/>
                      <a:headEnd type="none" w="med" len="med"/>
                      <a:tailEnd type="none" w="med" len="med"/>
                    </a:lnT>
                  </a:tcPr>
                </a:tc>
                <a:tc>
                  <a:txBody>
                    <a:bodyPr/>
                    <a:lstStyle/>
                    <a:p>
                      <a:pPr algn="ctr" fontAlgn="b"/>
                      <a:r>
                        <a:rPr lang="en-US" sz="1800" u="none" strike="noStrike">
                          <a:effectLst/>
                        </a:rPr>
                        <a:t>0</a:t>
                      </a:r>
                      <a:endParaRPr lang="en-US" sz="1800" b="0" i="0" u="none" strike="noStrike">
                        <a:solidFill>
                          <a:srgbClr val="000000"/>
                        </a:solidFill>
                        <a:effectLst/>
                        <a:latin typeface="Calibri"/>
                      </a:endParaRPr>
                    </a:p>
                  </a:txBody>
                  <a:tcPr marL="9525" marR="9525" marT="9525" marB="0" anchor="b">
                    <a:lnT w="12700" cap="flat" cmpd="sng" algn="ctr">
                      <a:solidFill>
                        <a:schemeClr val="tx1"/>
                      </a:solidFill>
                      <a:prstDash val="solid"/>
                      <a:round/>
                      <a:headEnd type="none" w="med" len="med"/>
                      <a:tailEnd type="none" w="med" len="med"/>
                    </a:lnT>
                  </a:tcPr>
                </a:tc>
              </a:tr>
              <a:tr h="190500">
                <a:tc>
                  <a:txBody>
                    <a:bodyPr/>
                    <a:lstStyle/>
                    <a:p>
                      <a:pPr algn="ctr" fontAlgn="b"/>
                      <a:r>
                        <a:rPr lang="en-US" sz="1800" u="none" strike="noStrike" dirty="0">
                          <a:effectLst/>
                        </a:rPr>
                        <a:t>120</a:t>
                      </a:r>
                      <a:endParaRPr lang="en-US" sz="1800" b="0" i="0" u="none" strike="noStrike" dirty="0">
                        <a:solidFill>
                          <a:srgbClr val="000000"/>
                        </a:solidFill>
                        <a:effectLst/>
                        <a:latin typeface="Calibri"/>
                      </a:endParaRPr>
                    </a:p>
                  </a:txBody>
                  <a:tcPr marL="9525" marR="9525" marT="9525" marB="0" anchor="b"/>
                </a:tc>
                <a:tc>
                  <a:txBody>
                    <a:bodyPr/>
                    <a:lstStyle/>
                    <a:p>
                      <a:pPr algn="ctr" fontAlgn="b"/>
                      <a:r>
                        <a:rPr lang="en-US" sz="1800" u="none" strike="noStrike" dirty="0">
                          <a:effectLst/>
                        </a:rPr>
                        <a:t>221</a:t>
                      </a:r>
                      <a:endParaRPr lang="en-US" sz="1800" b="0" i="0" u="none" strike="noStrike" dirty="0">
                        <a:solidFill>
                          <a:srgbClr val="000000"/>
                        </a:solidFill>
                        <a:effectLst/>
                        <a:latin typeface="Calibri"/>
                      </a:endParaRPr>
                    </a:p>
                  </a:txBody>
                  <a:tcPr marL="9525" marR="9525" marT="9525" marB="0" anchor="b"/>
                </a:tc>
                <a:tc>
                  <a:txBody>
                    <a:bodyPr/>
                    <a:lstStyle/>
                    <a:p>
                      <a:pPr algn="ctr" fontAlgn="b"/>
                      <a:r>
                        <a:rPr lang="en-US" sz="1800" u="none" strike="noStrike">
                          <a:effectLst/>
                        </a:rPr>
                        <a:t>2</a:t>
                      </a:r>
                      <a:endParaRPr lang="en-US" sz="1800" b="0" i="0" u="none" strike="noStrike">
                        <a:solidFill>
                          <a:srgbClr val="000000"/>
                        </a:solidFill>
                        <a:effectLst/>
                        <a:latin typeface="Calibri"/>
                      </a:endParaRPr>
                    </a:p>
                  </a:txBody>
                  <a:tcPr marL="9525" marR="9525" marT="9525" marB="0" anchor="b"/>
                </a:tc>
              </a:tr>
              <a:tr h="190500">
                <a:tc>
                  <a:txBody>
                    <a:bodyPr/>
                    <a:lstStyle/>
                    <a:p>
                      <a:pPr algn="ctr" fontAlgn="b"/>
                      <a:r>
                        <a:rPr lang="en-US" sz="1800" u="none" strike="noStrike">
                          <a:effectLst/>
                        </a:rPr>
                        <a:t>120</a:t>
                      </a:r>
                      <a:endParaRPr lang="en-US" sz="1800" b="0" i="0" u="none" strike="noStrike">
                        <a:solidFill>
                          <a:srgbClr val="000000"/>
                        </a:solidFill>
                        <a:effectLst/>
                        <a:latin typeface="Calibri"/>
                      </a:endParaRPr>
                    </a:p>
                  </a:txBody>
                  <a:tcPr marL="9525" marR="9525" marT="9525" marB="0" anchor="b"/>
                </a:tc>
                <a:tc>
                  <a:txBody>
                    <a:bodyPr/>
                    <a:lstStyle/>
                    <a:p>
                      <a:pPr algn="ctr" fontAlgn="b"/>
                      <a:r>
                        <a:rPr lang="en-US" sz="1800" u="none" strike="noStrike" dirty="0">
                          <a:effectLst/>
                        </a:rPr>
                        <a:t>322</a:t>
                      </a:r>
                      <a:endParaRPr lang="en-US" sz="1800" b="0" i="0" u="none" strike="noStrike" dirty="0">
                        <a:solidFill>
                          <a:srgbClr val="000000"/>
                        </a:solidFill>
                        <a:effectLst/>
                        <a:latin typeface="Calibri"/>
                      </a:endParaRPr>
                    </a:p>
                  </a:txBody>
                  <a:tcPr marL="9525" marR="9525" marT="9525" marB="0" anchor="b"/>
                </a:tc>
                <a:tc>
                  <a:txBody>
                    <a:bodyPr/>
                    <a:lstStyle/>
                    <a:p>
                      <a:pPr algn="ctr" fontAlgn="b"/>
                      <a:r>
                        <a:rPr lang="en-US" sz="1800" u="none" strike="noStrike">
                          <a:effectLst/>
                        </a:rPr>
                        <a:t>0</a:t>
                      </a:r>
                      <a:endParaRPr lang="en-US" sz="1800" b="0" i="0" u="none" strike="noStrike">
                        <a:solidFill>
                          <a:srgbClr val="000000"/>
                        </a:solidFill>
                        <a:effectLst/>
                        <a:latin typeface="Calibri"/>
                      </a:endParaRPr>
                    </a:p>
                  </a:txBody>
                  <a:tcPr marL="9525" marR="9525" marT="9525" marB="0" anchor="b"/>
                </a:tc>
              </a:tr>
              <a:tr h="280783">
                <a:tc>
                  <a:txBody>
                    <a:bodyPr/>
                    <a:lstStyle/>
                    <a:p>
                      <a:pPr algn="ctr" fontAlgn="b"/>
                      <a:r>
                        <a:rPr lang="en-US" sz="1800" u="none" strike="noStrike">
                          <a:effectLst/>
                        </a:rPr>
                        <a:t>120</a:t>
                      </a:r>
                      <a:endParaRPr lang="en-US" sz="1800" b="0" i="0" u="none" strike="noStrike">
                        <a:solidFill>
                          <a:srgbClr val="000000"/>
                        </a:solidFill>
                        <a:effectLst/>
                        <a:latin typeface="Calibri"/>
                      </a:endParaRPr>
                    </a:p>
                  </a:txBody>
                  <a:tcPr marL="9525" marR="9525" marT="9525" marB="0" anchor="b"/>
                </a:tc>
                <a:tc>
                  <a:txBody>
                    <a:bodyPr/>
                    <a:lstStyle/>
                    <a:p>
                      <a:pPr algn="ctr" fontAlgn="b"/>
                      <a:r>
                        <a:rPr lang="en-US" sz="1800" u="none" strike="noStrike" dirty="0">
                          <a:effectLst/>
                        </a:rPr>
                        <a:t>421</a:t>
                      </a:r>
                      <a:endParaRPr lang="en-US" sz="1800" b="0" i="0" u="none" strike="noStrike" dirty="0">
                        <a:solidFill>
                          <a:srgbClr val="000000"/>
                        </a:solidFill>
                        <a:effectLst/>
                        <a:latin typeface="Calibri"/>
                      </a:endParaRPr>
                    </a:p>
                  </a:txBody>
                  <a:tcPr marL="9525" marR="9525" marT="9525" marB="0" anchor="b"/>
                </a:tc>
                <a:tc>
                  <a:txBody>
                    <a:bodyPr/>
                    <a:lstStyle/>
                    <a:p>
                      <a:pPr algn="ctr" fontAlgn="b"/>
                      <a:r>
                        <a:rPr lang="en-US" sz="1800" u="none" strike="noStrike">
                          <a:effectLst/>
                        </a:rPr>
                        <a:t>0</a:t>
                      </a:r>
                      <a:endParaRPr lang="en-US" sz="1800" b="0" i="0" u="none" strike="noStrike">
                        <a:solidFill>
                          <a:srgbClr val="000000"/>
                        </a:solidFill>
                        <a:effectLst/>
                        <a:latin typeface="Calibri"/>
                      </a:endParaRPr>
                    </a:p>
                  </a:txBody>
                  <a:tcPr marL="9525" marR="9525" marT="9525" marB="0" anchor="b"/>
                </a:tc>
              </a:tr>
              <a:tr h="190500">
                <a:tc>
                  <a:txBody>
                    <a:bodyPr/>
                    <a:lstStyle/>
                    <a:p>
                      <a:pPr algn="ctr" fontAlgn="b"/>
                      <a:r>
                        <a:rPr lang="en-US" sz="1800" u="none" strike="noStrike">
                          <a:effectLst/>
                        </a:rPr>
                        <a:t>120</a:t>
                      </a:r>
                      <a:endParaRPr lang="en-US" sz="1800" b="0" i="0" u="none" strike="noStrike">
                        <a:solidFill>
                          <a:srgbClr val="000000"/>
                        </a:solidFill>
                        <a:effectLst/>
                        <a:latin typeface="Calibri"/>
                      </a:endParaRPr>
                    </a:p>
                  </a:txBody>
                  <a:tcPr marL="9525" marR="9525" marT="9525" marB="0" anchor="b"/>
                </a:tc>
                <a:tc>
                  <a:txBody>
                    <a:bodyPr/>
                    <a:lstStyle/>
                    <a:p>
                      <a:pPr algn="ctr" fontAlgn="b"/>
                      <a:r>
                        <a:rPr lang="en-US" sz="1800" u="none" strike="noStrike" dirty="0">
                          <a:effectLst/>
                        </a:rPr>
                        <a:t>520</a:t>
                      </a:r>
                      <a:endParaRPr lang="en-US" sz="1800" b="0" i="0" u="none" strike="noStrike" dirty="0">
                        <a:solidFill>
                          <a:srgbClr val="000000"/>
                        </a:solidFill>
                        <a:effectLst/>
                        <a:latin typeface="Calibri"/>
                      </a:endParaRPr>
                    </a:p>
                  </a:txBody>
                  <a:tcPr marL="9525" marR="9525" marT="9525" marB="0" anchor="b"/>
                </a:tc>
                <a:tc>
                  <a:txBody>
                    <a:bodyPr/>
                    <a:lstStyle/>
                    <a:p>
                      <a:pPr algn="ctr" fontAlgn="b"/>
                      <a:r>
                        <a:rPr lang="en-US" sz="1800" u="none" strike="noStrike" dirty="0">
                          <a:effectLst/>
                        </a:rPr>
                        <a:t>18</a:t>
                      </a:r>
                      <a:endParaRPr lang="en-US" sz="1800" b="0" i="0" u="none" strike="noStrike" dirty="0">
                        <a:solidFill>
                          <a:srgbClr val="000000"/>
                        </a:solidFill>
                        <a:effectLst/>
                        <a:latin typeface="Calibri"/>
                      </a:endParaRPr>
                    </a:p>
                  </a:txBody>
                  <a:tcPr marL="9525" marR="9525" marT="9525" marB="0" anchor="b"/>
                </a:tc>
              </a:tr>
              <a:tr h="190500">
                <a:tc>
                  <a:txBody>
                    <a:bodyPr/>
                    <a:lstStyle/>
                    <a:p>
                      <a:pPr algn="ctr" fontAlgn="b"/>
                      <a:r>
                        <a:rPr lang="en-US" sz="1800" u="none" strike="noStrike">
                          <a:effectLst/>
                        </a:rPr>
                        <a:t>120</a:t>
                      </a:r>
                      <a:endParaRPr lang="en-US" sz="1800" b="0" i="0" u="none" strike="noStrike">
                        <a:solidFill>
                          <a:srgbClr val="000000"/>
                        </a:solidFill>
                        <a:effectLst/>
                        <a:latin typeface="Calibri"/>
                      </a:endParaRPr>
                    </a:p>
                  </a:txBody>
                  <a:tcPr marL="9525" marR="9525" marT="9525" marB="0" anchor="b"/>
                </a:tc>
                <a:tc>
                  <a:txBody>
                    <a:bodyPr/>
                    <a:lstStyle/>
                    <a:p>
                      <a:pPr algn="ctr" fontAlgn="b"/>
                      <a:r>
                        <a:rPr lang="en-US" sz="1800" u="none" strike="noStrike">
                          <a:effectLst/>
                        </a:rPr>
                        <a:t>540</a:t>
                      </a:r>
                      <a:endParaRPr lang="en-US" sz="1800" b="0" i="0" u="none" strike="noStrike">
                        <a:solidFill>
                          <a:srgbClr val="000000"/>
                        </a:solidFill>
                        <a:effectLst/>
                        <a:latin typeface="Calibri"/>
                      </a:endParaRPr>
                    </a:p>
                  </a:txBody>
                  <a:tcPr marL="9525" marR="9525" marT="9525" marB="0" anchor="b"/>
                </a:tc>
                <a:tc>
                  <a:txBody>
                    <a:bodyPr/>
                    <a:lstStyle/>
                    <a:p>
                      <a:pPr algn="ctr" fontAlgn="b"/>
                      <a:r>
                        <a:rPr lang="en-US" sz="1800" u="none" strike="noStrike" dirty="0">
                          <a:effectLst/>
                        </a:rPr>
                        <a:t>61</a:t>
                      </a:r>
                      <a:endParaRPr lang="en-US" sz="1800" b="0" i="0" u="none" strike="noStrike" dirty="0">
                        <a:solidFill>
                          <a:srgbClr val="000000"/>
                        </a:solidFill>
                        <a:effectLst/>
                        <a:latin typeface="Calibri"/>
                      </a:endParaRPr>
                    </a:p>
                  </a:txBody>
                  <a:tcPr marL="9525" marR="9525" marT="9525" marB="0" anchor="b"/>
                </a:tc>
              </a:tr>
              <a:tr h="190500">
                <a:tc>
                  <a:txBody>
                    <a:bodyPr/>
                    <a:lstStyle/>
                    <a:p>
                      <a:pPr algn="ctr" fontAlgn="b"/>
                      <a:r>
                        <a:rPr lang="en-US" sz="1800" u="none" strike="noStrike">
                          <a:effectLst/>
                        </a:rPr>
                        <a:t>120</a:t>
                      </a:r>
                      <a:endParaRPr lang="en-US" sz="1800" b="0" i="0" u="none" strike="noStrike">
                        <a:solidFill>
                          <a:srgbClr val="000000"/>
                        </a:solidFill>
                        <a:effectLst/>
                        <a:latin typeface="Calibri"/>
                      </a:endParaRPr>
                    </a:p>
                  </a:txBody>
                  <a:tcPr marL="9525" marR="9525" marT="9525" marB="0" anchor="b"/>
                </a:tc>
                <a:tc>
                  <a:txBody>
                    <a:bodyPr/>
                    <a:lstStyle/>
                    <a:p>
                      <a:pPr algn="ctr" fontAlgn="b"/>
                      <a:r>
                        <a:rPr lang="en-US" sz="1800" u="none" strike="noStrike" dirty="0">
                          <a:effectLst/>
                        </a:rPr>
                        <a:t>622</a:t>
                      </a:r>
                      <a:endParaRPr lang="en-US" sz="1800" b="0" i="0" u="none" strike="noStrike" dirty="0">
                        <a:solidFill>
                          <a:srgbClr val="000000"/>
                        </a:solidFill>
                        <a:effectLst/>
                        <a:latin typeface="Calibri"/>
                      </a:endParaRPr>
                    </a:p>
                  </a:txBody>
                  <a:tcPr marL="9525" marR="9525" marT="9525" marB="0" anchor="b"/>
                </a:tc>
                <a:tc>
                  <a:txBody>
                    <a:bodyPr/>
                    <a:lstStyle/>
                    <a:p>
                      <a:pPr algn="ctr" fontAlgn="b"/>
                      <a:r>
                        <a:rPr lang="en-US" sz="1800" u="none" strike="noStrike" dirty="0">
                          <a:effectLst/>
                        </a:rPr>
                        <a:t>16</a:t>
                      </a:r>
                      <a:endParaRPr lang="en-US" sz="1800" b="0" i="0" u="none" strike="noStrike" dirty="0">
                        <a:solidFill>
                          <a:srgbClr val="000000"/>
                        </a:solidFill>
                        <a:effectLst/>
                        <a:latin typeface="Calibri"/>
                      </a:endParaRPr>
                    </a:p>
                  </a:txBody>
                  <a:tcPr marL="9525" marR="9525" marT="9525" marB="0" anchor="b"/>
                </a:tc>
              </a:tr>
              <a:tr h="190500">
                <a:tc>
                  <a:txBody>
                    <a:bodyPr/>
                    <a:lstStyle/>
                    <a:p>
                      <a:pPr algn="ctr" fontAlgn="b"/>
                      <a:r>
                        <a:rPr lang="en-US" sz="1800" u="none" strike="noStrike">
                          <a:effectLst/>
                        </a:rPr>
                        <a:t>120</a:t>
                      </a:r>
                      <a:endParaRPr lang="en-US" sz="1800" b="0" i="0" u="none" strike="noStrike">
                        <a:solidFill>
                          <a:srgbClr val="000000"/>
                        </a:solidFill>
                        <a:effectLst/>
                        <a:latin typeface="Calibri"/>
                      </a:endParaRPr>
                    </a:p>
                  </a:txBody>
                  <a:tcPr marL="9525" marR="9525" marT="9525" marB="0" anchor="b"/>
                </a:tc>
                <a:tc>
                  <a:txBody>
                    <a:bodyPr/>
                    <a:lstStyle/>
                    <a:p>
                      <a:pPr algn="ctr" fontAlgn="b"/>
                      <a:r>
                        <a:rPr lang="en-US" sz="1800" u="none" strike="noStrike">
                          <a:effectLst/>
                        </a:rPr>
                        <a:t>623</a:t>
                      </a:r>
                      <a:endParaRPr lang="en-US" sz="1800" b="0" i="0" u="none" strike="noStrike">
                        <a:solidFill>
                          <a:srgbClr val="000000"/>
                        </a:solidFill>
                        <a:effectLst/>
                        <a:latin typeface="Calibri"/>
                      </a:endParaRPr>
                    </a:p>
                  </a:txBody>
                  <a:tcPr marL="9525" marR="9525" marT="9525" marB="0" anchor="b"/>
                </a:tc>
                <a:tc>
                  <a:txBody>
                    <a:bodyPr/>
                    <a:lstStyle/>
                    <a:p>
                      <a:pPr algn="ctr" fontAlgn="b"/>
                      <a:r>
                        <a:rPr lang="en-US" sz="1800" u="none" strike="noStrike" dirty="0">
                          <a:effectLst/>
                        </a:rPr>
                        <a:t>1</a:t>
                      </a:r>
                      <a:endParaRPr lang="en-US" sz="1800" b="0" i="0" u="none" strike="noStrike" dirty="0">
                        <a:solidFill>
                          <a:srgbClr val="000000"/>
                        </a:solidFill>
                        <a:effectLst/>
                        <a:latin typeface="Calibri"/>
                      </a:endParaRPr>
                    </a:p>
                  </a:txBody>
                  <a:tcPr marL="9525" marR="9525" marT="9525" marB="0" anchor="b"/>
                </a:tc>
              </a:tr>
              <a:tr h="190500">
                <a:tc>
                  <a:txBody>
                    <a:bodyPr/>
                    <a:lstStyle/>
                    <a:p>
                      <a:pPr algn="ctr" fontAlgn="b"/>
                      <a:r>
                        <a:rPr lang="en-US" sz="1800" u="none" strike="noStrike">
                          <a:effectLst/>
                        </a:rPr>
                        <a:t>120</a:t>
                      </a:r>
                      <a:endParaRPr lang="en-US" sz="1800" b="0" i="0" u="none" strike="noStrike">
                        <a:solidFill>
                          <a:srgbClr val="000000"/>
                        </a:solidFill>
                        <a:effectLst/>
                        <a:latin typeface="Calibri"/>
                      </a:endParaRPr>
                    </a:p>
                  </a:txBody>
                  <a:tcPr marL="9525" marR="9525" marT="9525" marB="0" anchor="b"/>
                </a:tc>
                <a:tc>
                  <a:txBody>
                    <a:bodyPr/>
                    <a:lstStyle/>
                    <a:p>
                      <a:pPr algn="ctr" fontAlgn="b"/>
                      <a:r>
                        <a:rPr lang="en-US" sz="1800" u="none" strike="noStrike">
                          <a:effectLst/>
                        </a:rPr>
                        <a:t>724</a:t>
                      </a:r>
                      <a:endParaRPr lang="en-US" sz="1800" b="0" i="0" u="none" strike="noStrike">
                        <a:solidFill>
                          <a:srgbClr val="000000"/>
                        </a:solidFill>
                        <a:effectLst/>
                        <a:latin typeface="Calibri"/>
                      </a:endParaRPr>
                    </a:p>
                  </a:txBody>
                  <a:tcPr marL="9525" marR="9525" marT="9525" marB="0" anchor="b"/>
                </a:tc>
                <a:tc>
                  <a:txBody>
                    <a:bodyPr/>
                    <a:lstStyle/>
                    <a:p>
                      <a:pPr algn="ctr" fontAlgn="b"/>
                      <a:r>
                        <a:rPr lang="en-US" sz="1800" u="none" strike="noStrike" dirty="0">
                          <a:effectLst/>
                        </a:rPr>
                        <a:t>45</a:t>
                      </a:r>
                      <a:endParaRPr lang="en-US" sz="1800" b="0" i="0" u="none" strike="noStrike" dirty="0">
                        <a:solidFill>
                          <a:srgbClr val="000000"/>
                        </a:solidFill>
                        <a:effectLst/>
                        <a:latin typeface="Calibri"/>
                      </a:endParaRPr>
                    </a:p>
                  </a:txBody>
                  <a:tcPr marL="9525" marR="9525" marT="9525" marB="0" anchor="b"/>
                </a:tc>
              </a:tr>
              <a:tr h="190500">
                <a:tc>
                  <a:txBody>
                    <a:bodyPr/>
                    <a:lstStyle/>
                    <a:p>
                      <a:pPr algn="ctr" fontAlgn="b"/>
                      <a:r>
                        <a:rPr lang="en-US" sz="1800" u="none" strike="noStrike">
                          <a:effectLst/>
                        </a:rPr>
                        <a:t>120</a:t>
                      </a:r>
                      <a:endParaRPr lang="en-US" sz="1800" b="0" i="0" u="none" strike="noStrike">
                        <a:solidFill>
                          <a:srgbClr val="000000"/>
                        </a:solidFill>
                        <a:effectLst/>
                        <a:latin typeface="Calibri"/>
                      </a:endParaRPr>
                    </a:p>
                  </a:txBody>
                  <a:tcPr marL="9525" marR="9525" marT="9525" marB="0" anchor="b"/>
                </a:tc>
                <a:tc>
                  <a:txBody>
                    <a:bodyPr/>
                    <a:lstStyle/>
                    <a:p>
                      <a:pPr algn="ctr" fontAlgn="b"/>
                      <a:r>
                        <a:rPr lang="en-US" sz="1800" u="none" strike="noStrike">
                          <a:effectLst/>
                        </a:rPr>
                        <a:t>725</a:t>
                      </a:r>
                      <a:endParaRPr lang="en-US" sz="1800" b="0" i="0" u="none" strike="noStrike">
                        <a:solidFill>
                          <a:srgbClr val="000000"/>
                        </a:solidFill>
                        <a:effectLst/>
                        <a:latin typeface="Calibri"/>
                      </a:endParaRPr>
                    </a:p>
                  </a:txBody>
                  <a:tcPr marL="9525" marR="9525" marT="9525" marB="0" anchor="b"/>
                </a:tc>
                <a:tc>
                  <a:txBody>
                    <a:bodyPr/>
                    <a:lstStyle/>
                    <a:p>
                      <a:pPr algn="ctr" fontAlgn="b"/>
                      <a:r>
                        <a:rPr lang="en-US" sz="1800" u="none" strike="noStrike" dirty="0">
                          <a:effectLst/>
                        </a:rPr>
                        <a:t>11</a:t>
                      </a:r>
                      <a:endParaRPr lang="en-US" sz="1800" b="0" i="0" u="none" strike="noStrike" dirty="0">
                        <a:solidFill>
                          <a:srgbClr val="000000"/>
                        </a:solidFill>
                        <a:effectLst/>
                        <a:latin typeface="Calibri"/>
                      </a:endParaRPr>
                    </a:p>
                  </a:txBody>
                  <a:tcPr marL="9525" marR="9525" marT="9525" marB="0" anchor="b"/>
                </a:tc>
              </a:tr>
              <a:tr h="190500">
                <a:tc>
                  <a:txBody>
                    <a:bodyPr/>
                    <a:lstStyle/>
                    <a:p>
                      <a:pPr algn="ctr" fontAlgn="b"/>
                      <a:r>
                        <a:rPr lang="en-US" sz="1800" u="none" strike="noStrike">
                          <a:effectLst/>
                        </a:rPr>
                        <a:t>120</a:t>
                      </a:r>
                      <a:endParaRPr lang="en-US" sz="1800" b="0" i="0" u="none" strike="noStrike">
                        <a:solidFill>
                          <a:srgbClr val="000000"/>
                        </a:solidFill>
                        <a:effectLst/>
                        <a:latin typeface="Calibri"/>
                      </a:endParaRPr>
                    </a:p>
                  </a:txBody>
                  <a:tcPr marL="9525" marR="9525" marT="9525" marB="0" anchor="b"/>
                </a:tc>
                <a:tc>
                  <a:txBody>
                    <a:bodyPr/>
                    <a:lstStyle/>
                    <a:p>
                      <a:pPr algn="ctr" fontAlgn="b"/>
                      <a:r>
                        <a:rPr lang="en-US" sz="1800" u="none" strike="noStrike">
                          <a:effectLst/>
                        </a:rPr>
                        <a:t>821</a:t>
                      </a:r>
                      <a:endParaRPr lang="en-US" sz="1800" b="0" i="0" u="none" strike="noStrike">
                        <a:solidFill>
                          <a:srgbClr val="000000"/>
                        </a:solidFill>
                        <a:effectLst/>
                        <a:latin typeface="Calibri"/>
                      </a:endParaRPr>
                    </a:p>
                  </a:txBody>
                  <a:tcPr marL="9525" marR="9525" marT="9525" marB="0" anchor="b"/>
                </a:tc>
                <a:tc>
                  <a:txBody>
                    <a:bodyPr/>
                    <a:lstStyle/>
                    <a:p>
                      <a:pPr algn="ctr" fontAlgn="b"/>
                      <a:r>
                        <a:rPr lang="en-US" sz="1800" u="none" strike="noStrike" dirty="0">
                          <a:effectLst/>
                        </a:rPr>
                        <a:t>0</a:t>
                      </a:r>
                      <a:endParaRPr lang="en-US" sz="1800" b="0" i="0" u="none" strike="noStrike" dirty="0">
                        <a:solidFill>
                          <a:srgbClr val="000000"/>
                        </a:solidFill>
                        <a:effectLst/>
                        <a:latin typeface="Calibri"/>
                      </a:endParaRPr>
                    </a:p>
                  </a:txBody>
                  <a:tcPr marL="9525" marR="9525" marT="9525" marB="0" anchor="b"/>
                </a:tc>
              </a:tr>
            </a:tbl>
          </a:graphicData>
        </a:graphic>
      </p:graphicFrame>
    </p:spTree>
    <p:extLst>
      <p:ext uri="{BB962C8B-B14F-4D97-AF65-F5344CB8AC3E}">
        <p14:creationId xmlns:p14="http://schemas.microsoft.com/office/powerpoint/2010/main" val="13694984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t>STEP 1 </a:t>
            </a:r>
            <a:br>
              <a:rPr lang="en-US" sz="4000" b="1" dirty="0" smtClean="0"/>
            </a:br>
            <a:r>
              <a:rPr lang="en-US" sz="4000" b="1" dirty="0" smtClean="0"/>
              <a:t>GEOCODING HOSPITAL ADDRESSES	</a:t>
            </a:r>
            <a:endParaRPr lang="en-US" sz="4000" b="1" dirty="0"/>
          </a:p>
        </p:txBody>
      </p:sp>
      <p:pic>
        <p:nvPicPr>
          <p:cNvPr id="1026" name="Picture 2" descr="Image result for geocodi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19425" y="2108200"/>
            <a:ext cx="6213475" cy="37607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4249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16131" y="193762"/>
            <a:ext cx="11698235" cy="744537"/>
          </a:xfrm>
        </p:spPr>
        <p:txBody>
          <a:bodyPr>
            <a:noAutofit/>
          </a:bodyPr>
          <a:lstStyle/>
          <a:p>
            <a:r>
              <a:rPr lang="en-US" sz="3200" b="1" dirty="0" smtClean="0"/>
              <a:t>Download Street Data</a:t>
            </a:r>
            <a:endParaRPr lang="en-US" sz="3200" b="1" dirty="0"/>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41070" y="962437"/>
            <a:ext cx="8307119" cy="5389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216131" y="6492240"/>
            <a:ext cx="11230494" cy="369332"/>
          </a:xfrm>
          <a:prstGeom prst="rect">
            <a:avLst/>
          </a:prstGeom>
          <a:noFill/>
        </p:spPr>
        <p:txBody>
          <a:bodyPr wrap="square" rtlCol="0">
            <a:spAutoFit/>
          </a:bodyPr>
          <a:lstStyle/>
          <a:p>
            <a:r>
              <a:rPr lang="en-US" dirty="0" smtClean="0">
                <a:solidFill>
                  <a:schemeClr val="bg1"/>
                </a:solidFill>
              </a:rPr>
              <a:t>Other sources: </a:t>
            </a:r>
            <a:r>
              <a:rPr lang="en-US" dirty="0">
                <a:solidFill>
                  <a:schemeClr val="bg1"/>
                </a:solidFill>
                <a:hlinkClick r:id="rId3"/>
              </a:rPr>
              <a:t>https://www.census.gov/geographies/mapping-files/time-series/geo/tiger-line-file.html</a:t>
            </a:r>
            <a:endParaRPr lang="en-US" dirty="0">
              <a:solidFill>
                <a:schemeClr val="bg1"/>
              </a:solidFill>
            </a:endParaRPr>
          </a:p>
        </p:txBody>
      </p:sp>
    </p:spTree>
    <p:extLst>
      <p:ext uri="{BB962C8B-B14F-4D97-AF65-F5344CB8AC3E}">
        <p14:creationId xmlns:p14="http://schemas.microsoft.com/office/powerpoint/2010/main" val="7406712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07C897-EF4D-441B-AC4B-2AD08AE31052}"/>
              </a:ext>
            </a:extLst>
          </p:cNvPr>
          <p:cNvSpPr>
            <a:spLocks noGrp="1"/>
          </p:cNvSpPr>
          <p:nvPr>
            <p:ph type="title"/>
          </p:nvPr>
        </p:nvSpPr>
        <p:spPr>
          <a:xfrm>
            <a:off x="643469" y="652716"/>
            <a:ext cx="3380103" cy="2227643"/>
          </a:xfrm>
          <a:noFill/>
        </p:spPr>
        <p:txBody>
          <a:bodyPr>
            <a:normAutofit/>
          </a:bodyPr>
          <a:lstStyle/>
          <a:p>
            <a:r>
              <a:rPr lang="en-US" sz="4400" b="1" dirty="0"/>
              <a:t>METHODS</a:t>
            </a:r>
          </a:p>
        </p:txBody>
      </p:sp>
      <p:grpSp>
        <p:nvGrpSpPr>
          <p:cNvPr id="10" name="Group 9">
            <a:extLst>
              <a:ext uri="{FF2B5EF4-FFF2-40B4-BE49-F238E27FC236}">
                <a16:creationId xmlns:a16="http://schemas.microsoft.com/office/drawing/2014/main" xmlns="" id="{E39B4844-E786-4715-A158-B556ACA7F23A}"/>
              </a:ext>
            </a:extLst>
          </p:cNvPr>
          <p:cNvGrpSpPr/>
          <p:nvPr/>
        </p:nvGrpSpPr>
        <p:grpSpPr>
          <a:xfrm>
            <a:off x="4733366" y="67974"/>
            <a:ext cx="7361413" cy="580343"/>
            <a:chOff x="0" y="3862"/>
            <a:chExt cx="8442064" cy="510109"/>
          </a:xfrm>
          <a:solidFill>
            <a:srgbClr val="002060"/>
          </a:solidFill>
        </p:grpSpPr>
        <p:sp>
          <p:nvSpPr>
            <p:cNvPr id="35" name="Rectangle: Rounded Corners 34">
              <a:extLst>
                <a:ext uri="{FF2B5EF4-FFF2-40B4-BE49-F238E27FC236}">
                  <a16:creationId xmlns:a16="http://schemas.microsoft.com/office/drawing/2014/main" xmlns="" id="{AC435552-FDE0-471E-AE34-E088EED95DF8}"/>
                </a:ext>
              </a:extLst>
            </p:cNvPr>
            <p:cNvSpPr/>
            <p:nvPr/>
          </p:nvSpPr>
          <p:spPr>
            <a:xfrm>
              <a:off x="0" y="3862"/>
              <a:ext cx="8442064" cy="510109"/>
            </a:xfrm>
            <a:prstGeom prst="roundRect">
              <a:avLst>
                <a:gd name="adj" fmla="val 10000"/>
              </a:avLst>
            </a:prstGeom>
            <a:grpFill/>
          </p:spPr>
          <p:style>
            <a:lnRef idx="3">
              <a:schemeClr val="lt1">
                <a:hueOff val="0"/>
                <a:satOff val="0"/>
                <a:lumOff val="0"/>
                <a:alphaOff val="0"/>
              </a:schemeClr>
            </a:lnRef>
            <a:fillRef idx="1">
              <a:scrgbClr r="0" g="0" b="0"/>
            </a:fillRef>
            <a:effectRef idx="1">
              <a:schemeClr val="accent3">
                <a:hueOff val="0"/>
                <a:satOff val="0"/>
                <a:lumOff val="0"/>
                <a:alphaOff val="0"/>
              </a:schemeClr>
            </a:effectRef>
            <a:fontRef idx="minor">
              <a:schemeClr val="lt1"/>
            </a:fontRef>
          </p:style>
        </p:sp>
        <p:sp>
          <p:nvSpPr>
            <p:cNvPr id="36" name="Rectangle: Rounded Corners 4">
              <a:extLst>
                <a:ext uri="{FF2B5EF4-FFF2-40B4-BE49-F238E27FC236}">
                  <a16:creationId xmlns:a16="http://schemas.microsoft.com/office/drawing/2014/main" xmlns="" id="{E6588B89-E792-4B2B-B958-35840884B42C}"/>
                </a:ext>
              </a:extLst>
            </p:cNvPr>
            <p:cNvSpPr txBox="1"/>
            <p:nvPr/>
          </p:nvSpPr>
          <p:spPr>
            <a:xfrm>
              <a:off x="14941" y="18803"/>
              <a:ext cx="8412182" cy="48022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Arial" panose="020B0604020202020204" pitchFamily="34" charset="0"/>
                  <a:cs typeface="Arial" panose="020B0604020202020204" pitchFamily="34" charset="0"/>
                </a:rPr>
                <a:t>Generate and dissolve street network dataset </a:t>
              </a:r>
            </a:p>
          </p:txBody>
        </p:sp>
      </p:grpSp>
      <p:grpSp>
        <p:nvGrpSpPr>
          <p:cNvPr id="11" name="Group 10">
            <a:extLst>
              <a:ext uri="{FF2B5EF4-FFF2-40B4-BE49-F238E27FC236}">
                <a16:creationId xmlns:a16="http://schemas.microsoft.com/office/drawing/2014/main" xmlns="" id="{7DB78442-9209-4CBF-B5C3-6C2FEFEF14FF}"/>
              </a:ext>
            </a:extLst>
          </p:cNvPr>
          <p:cNvGrpSpPr/>
          <p:nvPr/>
        </p:nvGrpSpPr>
        <p:grpSpPr>
          <a:xfrm>
            <a:off x="7904119" y="594455"/>
            <a:ext cx="553493" cy="646008"/>
            <a:chOff x="3874217" y="628116"/>
            <a:chExt cx="634745" cy="567827"/>
          </a:xfrm>
          <a:solidFill>
            <a:srgbClr val="002060"/>
          </a:solidFill>
        </p:grpSpPr>
        <p:sp>
          <p:nvSpPr>
            <p:cNvPr id="33" name="Arrow: Right 32">
              <a:extLst>
                <a:ext uri="{FF2B5EF4-FFF2-40B4-BE49-F238E27FC236}">
                  <a16:creationId xmlns:a16="http://schemas.microsoft.com/office/drawing/2014/main" xmlns="" id="{E50CF82B-FEFB-4075-8C9A-714BF36FDB8F}"/>
                </a:ext>
              </a:extLst>
            </p:cNvPr>
            <p:cNvSpPr/>
            <p:nvPr/>
          </p:nvSpPr>
          <p:spPr>
            <a:xfrm rot="5400000">
              <a:off x="3907676" y="594657"/>
              <a:ext cx="567827" cy="634745"/>
            </a:xfrm>
            <a:prstGeom prst="rightArrow">
              <a:avLst>
                <a:gd name="adj1" fmla="val 60000"/>
                <a:gd name="adj2" fmla="val 50000"/>
              </a:avLst>
            </a:prstGeom>
            <a:grpFill/>
          </p:spPr>
          <p:style>
            <a:lnRef idx="0">
              <a:schemeClr val="lt1">
                <a:hueOff val="0"/>
                <a:satOff val="0"/>
                <a:lumOff val="0"/>
                <a:alphaOff val="0"/>
              </a:schemeClr>
            </a:lnRef>
            <a:fillRef idx="1">
              <a:schemeClr val="accent3">
                <a:hueOff val="0"/>
                <a:satOff val="0"/>
                <a:lumOff val="0"/>
                <a:alphaOff val="0"/>
              </a:schemeClr>
            </a:fillRef>
            <a:effectRef idx="1">
              <a:schemeClr val="accent3">
                <a:hueOff val="0"/>
                <a:satOff val="0"/>
                <a:lumOff val="0"/>
                <a:alphaOff val="0"/>
              </a:schemeClr>
            </a:effectRef>
            <a:fontRef idx="minor">
              <a:schemeClr val="lt1"/>
            </a:fontRef>
          </p:style>
        </p:sp>
        <p:sp>
          <p:nvSpPr>
            <p:cNvPr id="34" name="Arrow: Right 6">
              <a:extLst>
                <a:ext uri="{FF2B5EF4-FFF2-40B4-BE49-F238E27FC236}">
                  <a16:creationId xmlns:a16="http://schemas.microsoft.com/office/drawing/2014/main" xmlns="" id="{BDA97331-01B9-4FC5-B42B-D8364BC1404A}"/>
                </a:ext>
              </a:extLst>
            </p:cNvPr>
            <p:cNvSpPr txBox="1"/>
            <p:nvPr/>
          </p:nvSpPr>
          <p:spPr>
            <a:xfrm>
              <a:off x="4001166" y="628116"/>
              <a:ext cx="380847" cy="397479"/>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latin typeface="Arial" panose="020B0604020202020204" pitchFamily="34" charset="0"/>
                <a:cs typeface="Arial" panose="020B0604020202020204" pitchFamily="34" charset="0"/>
              </a:endParaRPr>
            </a:p>
          </p:txBody>
        </p:sp>
      </p:grpSp>
      <p:grpSp>
        <p:nvGrpSpPr>
          <p:cNvPr id="12" name="Group 11">
            <a:extLst>
              <a:ext uri="{FF2B5EF4-FFF2-40B4-BE49-F238E27FC236}">
                <a16:creationId xmlns:a16="http://schemas.microsoft.com/office/drawing/2014/main" xmlns="" id="{4C870839-1636-4ADF-8146-500051D83461}"/>
              </a:ext>
            </a:extLst>
          </p:cNvPr>
          <p:cNvGrpSpPr/>
          <p:nvPr/>
        </p:nvGrpSpPr>
        <p:grpSpPr>
          <a:xfrm>
            <a:off x="4733366" y="1204730"/>
            <a:ext cx="7361413" cy="1229998"/>
            <a:chOff x="0" y="1219244"/>
            <a:chExt cx="8442064" cy="1081140"/>
          </a:xfrm>
          <a:solidFill>
            <a:srgbClr val="002060"/>
          </a:solidFill>
        </p:grpSpPr>
        <p:sp>
          <p:nvSpPr>
            <p:cNvPr id="31" name="Rectangle: Rounded Corners 30">
              <a:extLst>
                <a:ext uri="{FF2B5EF4-FFF2-40B4-BE49-F238E27FC236}">
                  <a16:creationId xmlns:a16="http://schemas.microsoft.com/office/drawing/2014/main" xmlns="" id="{C6D9B570-6340-46D9-88DD-EFCCCD278699}"/>
                </a:ext>
              </a:extLst>
            </p:cNvPr>
            <p:cNvSpPr/>
            <p:nvPr/>
          </p:nvSpPr>
          <p:spPr>
            <a:xfrm>
              <a:off x="0" y="1219244"/>
              <a:ext cx="8442064" cy="1081140"/>
            </a:xfrm>
            <a:prstGeom prst="roundRect">
              <a:avLst>
                <a:gd name="adj" fmla="val 10000"/>
              </a:avLst>
            </a:prstGeom>
            <a:grpFill/>
          </p:spPr>
          <p:style>
            <a:lnRef idx="3">
              <a:schemeClr val="lt1">
                <a:hueOff val="0"/>
                <a:satOff val="0"/>
                <a:lumOff val="0"/>
                <a:alphaOff val="0"/>
              </a:schemeClr>
            </a:lnRef>
            <a:fillRef idx="1">
              <a:schemeClr val="accent3">
                <a:hueOff val="677650"/>
                <a:satOff val="25000"/>
                <a:lumOff val="-3676"/>
                <a:alphaOff val="0"/>
              </a:schemeClr>
            </a:fillRef>
            <a:effectRef idx="1">
              <a:schemeClr val="accent3">
                <a:hueOff val="677650"/>
                <a:satOff val="25000"/>
                <a:lumOff val="-3676"/>
                <a:alphaOff val="0"/>
              </a:schemeClr>
            </a:effectRef>
            <a:fontRef idx="minor">
              <a:schemeClr val="lt1"/>
            </a:fontRef>
          </p:style>
        </p:sp>
        <p:sp>
          <p:nvSpPr>
            <p:cNvPr id="32" name="Rectangle: Rounded Corners 8">
              <a:extLst>
                <a:ext uri="{FF2B5EF4-FFF2-40B4-BE49-F238E27FC236}">
                  <a16:creationId xmlns:a16="http://schemas.microsoft.com/office/drawing/2014/main" xmlns="" id="{C546691B-3385-4AF5-9B9C-8FD14D665A4A}"/>
                </a:ext>
              </a:extLst>
            </p:cNvPr>
            <p:cNvSpPr txBox="1"/>
            <p:nvPr/>
          </p:nvSpPr>
          <p:spPr>
            <a:xfrm>
              <a:off x="31666" y="1250910"/>
              <a:ext cx="8378732" cy="101780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Arial" panose="020B0604020202020204" pitchFamily="34" charset="0"/>
                  <a:cs typeface="Arial" panose="020B0604020202020204" pitchFamily="34" charset="0"/>
                </a:rPr>
                <a:t>Create a “</a:t>
              </a:r>
              <a:r>
                <a:rPr lang="en-US" sz="2400" b="1" kern="1200" dirty="0">
                  <a:solidFill>
                    <a:srgbClr val="FFFF00"/>
                  </a:solidFill>
                  <a:latin typeface="Arial" panose="020B0604020202020204" pitchFamily="34" charset="0"/>
                  <a:cs typeface="Arial" panose="020B0604020202020204" pitchFamily="34" charset="0"/>
                </a:rPr>
                <a:t>from everywhere to everywhere</a:t>
              </a:r>
              <a:r>
                <a:rPr lang="en-US" sz="2400" b="1" kern="1200" dirty="0">
                  <a:latin typeface="Arial" panose="020B0604020202020204" pitchFamily="34" charset="0"/>
                  <a:cs typeface="Arial" panose="020B0604020202020204" pitchFamily="34" charset="0"/>
                </a:rPr>
                <a:t>” routes between all hospitals using closest facilities</a:t>
              </a:r>
            </a:p>
          </p:txBody>
        </p:sp>
      </p:grpSp>
      <p:grpSp>
        <p:nvGrpSpPr>
          <p:cNvPr id="13" name="Group 12">
            <a:extLst>
              <a:ext uri="{FF2B5EF4-FFF2-40B4-BE49-F238E27FC236}">
                <a16:creationId xmlns:a16="http://schemas.microsoft.com/office/drawing/2014/main" xmlns="" id="{572C055D-ED93-4662-9BC4-F194740969AC}"/>
              </a:ext>
            </a:extLst>
          </p:cNvPr>
          <p:cNvGrpSpPr/>
          <p:nvPr/>
        </p:nvGrpSpPr>
        <p:grpSpPr>
          <a:xfrm>
            <a:off x="7933560" y="2450059"/>
            <a:ext cx="553493" cy="601785"/>
            <a:chOff x="3903658" y="2388543"/>
            <a:chExt cx="634745" cy="528955"/>
          </a:xfrm>
          <a:solidFill>
            <a:srgbClr val="002060"/>
          </a:solidFill>
        </p:grpSpPr>
        <p:sp>
          <p:nvSpPr>
            <p:cNvPr id="29" name="Arrow: Right 28">
              <a:extLst>
                <a:ext uri="{FF2B5EF4-FFF2-40B4-BE49-F238E27FC236}">
                  <a16:creationId xmlns:a16="http://schemas.microsoft.com/office/drawing/2014/main" xmlns="" id="{F35B4390-39B5-49C3-80B3-3B8C6A1D3213}"/>
                </a:ext>
              </a:extLst>
            </p:cNvPr>
            <p:cNvSpPr/>
            <p:nvPr/>
          </p:nvSpPr>
          <p:spPr>
            <a:xfrm rot="5400000">
              <a:off x="3956554" y="2335648"/>
              <a:ext cx="528954" cy="634745"/>
            </a:xfrm>
            <a:prstGeom prst="rightArrow">
              <a:avLst>
                <a:gd name="adj1" fmla="val 60000"/>
                <a:gd name="adj2" fmla="val 50000"/>
              </a:avLst>
            </a:prstGeom>
            <a:grpFill/>
          </p:spPr>
          <p:style>
            <a:lnRef idx="0">
              <a:schemeClr val="lt1">
                <a:hueOff val="0"/>
                <a:satOff val="0"/>
                <a:lumOff val="0"/>
                <a:alphaOff val="0"/>
              </a:schemeClr>
            </a:lnRef>
            <a:fillRef idx="1">
              <a:schemeClr val="accent3">
                <a:hueOff val="903533"/>
                <a:satOff val="33333"/>
                <a:lumOff val="-4902"/>
                <a:alphaOff val="0"/>
              </a:schemeClr>
            </a:fillRef>
            <a:effectRef idx="1">
              <a:schemeClr val="accent3">
                <a:hueOff val="903533"/>
                <a:satOff val="33333"/>
                <a:lumOff val="-4902"/>
                <a:alphaOff val="0"/>
              </a:schemeClr>
            </a:effectRef>
            <a:fontRef idx="minor">
              <a:schemeClr val="lt1"/>
            </a:fontRef>
          </p:style>
        </p:sp>
        <p:sp>
          <p:nvSpPr>
            <p:cNvPr id="30" name="Arrow: Right 10">
              <a:extLst>
                <a:ext uri="{FF2B5EF4-FFF2-40B4-BE49-F238E27FC236}">
                  <a16:creationId xmlns:a16="http://schemas.microsoft.com/office/drawing/2014/main" xmlns="" id="{2C5E64E4-4A99-4157-A4D8-14400CEA21E9}"/>
                </a:ext>
              </a:extLst>
            </p:cNvPr>
            <p:cNvSpPr txBox="1"/>
            <p:nvPr/>
          </p:nvSpPr>
          <p:spPr>
            <a:xfrm>
              <a:off x="4030608" y="2388543"/>
              <a:ext cx="380847" cy="37026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latin typeface="Arial" panose="020B0604020202020204" pitchFamily="34" charset="0"/>
                <a:cs typeface="Arial" panose="020B0604020202020204" pitchFamily="34" charset="0"/>
              </a:endParaRPr>
            </a:p>
          </p:txBody>
        </p:sp>
      </p:grpSp>
      <p:grpSp>
        <p:nvGrpSpPr>
          <p:cNvPr id="14" name="Group 13">
            <a:extLst>
              <a:ext uri="{FF2B5EF4-FFF2-40B4-BE49-F238E27FC236}">
                <a16:creationId xmlns:a16="http://schemas.microsoft.com/office/drawing/2014/main" xmlns="" id="{B0F4BA49-ED85-4335-A07A-56D20B7B433D}"/>
              </a:ext>
            </a:extLst>
          </p:cNvPr>
          <p:cNvGrpSpPr/>
          <p:nvPr/>
        </p:nvGrpSpPr>
        <p:grpSpPr>
          <a:xfrm>
            <a:off x="4733366" y="3064299"/>
            <a:ext cx="7361413" cy="625549"/>
            <a:chOff x="0" y="3005657"/>
            <a:chExt cx="8442064" cy="549844"/>
          </a:xfrm>
          <a:solidFill>
            <a:srgbClr val="002060"/>
          </a:solidFill>
        </p:grpSpPr>
        <p:sp>
          <p:nvSpPr>
            <p:cNvPr id="27" name="Rectangle: Rounded Corners 26">
              <a:extLst>
                <a:ext uri="{FF2B5EF4-FFF2-40B4-BE49-F238E27FC236}">
                  <a16:creationId xmlns:a16="http://schemas.microsoft.com/office/drawing/2014/main" xmlns="" id="{D8381899-8196-4129-B48A-24B95EBA4FBC}"/>
                </a:ext>
              </a:extLst>
            </p:cNvPr>
            <p:cNvSpPr/>
            <p:nvPr/>
          </p:nvSpPr>
          <p:spPr>
            <a:xfrm>
              <a:off x="0" y="3005657"/>
              <a:ext cx="8442064" cy="549844"/>
            </a:xfrm>
            <a:prstGeom prst="roundRect">
              <a:avLst>
                <a:gd name="adj" fmla="val 10000"/>
              </a:avLst>
            </a:prstGeom>
            <a:grpFill/>
          </p:spPr>
          <p:style>
            <a:lnRef idx="3">
              <a:schemeClr val="lt1">
                <a:hueOff val="0"/>
                <a:satOff val="0"/>
                <a:lumOff val="0"/>
                <a:alphaOff val="0"/>
              </a:schemeClr>
            </a:lnRef>
            <a:fillRef idx="1">
              <a:schemeClr val="accent3">
                <a:hueOff val="1355300"/>
                <a:satOff val="50000"/>
                <a:lumOff val="-7353"/>
                <a:alphaOff val="0"/>
              </a:schemeClr>
            </a:fillRef>
            <a:effectRef idx="1">
              <a:schemeClr val="accent3">
                <a:hueOff val="1355300"/>
                <a:satOff val="50000"/>
                <a:lumOff val="-7353"/>
                <a:alphaOff val="0"/>
              </a:schemeClr>
            </a:effectRef>
            <a:fontRef idx="minor">
              <a:schemeClr val="lt1"/>
            </a:fontRef>
          </p:style>
        </p:sp>
        <p:sp>
          <p:nvSpPr>
            <p:cNvPr id="28" name="Rectangle: Rounded Corners 12">
              <a:extLst>
                <a:ext uri="{FF2B5EF4-FFF2-40B4-BE49-F238E27FC236}">
                  <a16:creationId xmlns:a16="http://schemas.microsoft.com/office/drawing/2014/main" xmlns="" id="{465B566B-8181-4548-8F1D-FFEA35BD4C7B}"/>
                </a:ext>
              </a:extLst>
            </p:cNvPr>
            <p:cNvSpPr txBox="1"/>
            <p:nvPr/>
          </p:nvSpPr>
          <p:spPr>
            <a:xfrm>
              <a:off x="16104" y="3021761"/>
              <a:ext cx="8409856" cy="517636"/>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Arial" panose="020B0604020202020204" pitchFamily="34" charset="0"/>
                  <a:cs typeface="Arial" panose="020B0604020202020204" pitchFamily="34" charset="0"/>
                </a:rPr>
                <a:t>Join routes with patient sharing statistics table</a:t>
              </a:r>
            </a:p>
          </p:txBody>
        </p:sp>
      </p:grpSp>
      <p:grpSp>
        <p:nvGrpSpPr>
          <p:cNvPr id="15" name="Group 14">
            <a:extLst>
              <a:ext uri="{FF2B5EF4-FFF2-40B4-BE49-F238E27FC236}">
                <a16:creationId xmlns:a16="http://schemas.microsoft.com/office/drawing/2014/main" xmlns="" id="{A10CE129-4401-4B68-BCEF-AA1909474849}"/>
              </a:ext>
            </a:extLst>
          </p:cNvPr>
          <p:cNvGrpSpPr/>
          <p:nvPr/>
        </p:nvGrpSpPr>
        <p:grpSpPr>
          <a:xfrm>
            <a:off x="7933560" y="3705357"/>
            <a:ext cx="553493" cy="608890"/>
            <a:chOff x="3903659" y="3644702"/>
            <a:chExt cx="634745" cy="535201"/>
          </a:xfrm>
          <a:solidFill>
            <a:srgbClr val="002060"/>
          </a:solidFill>
        </p:grpSpPr>
        <p:sp>
          <p:nvSpPr>
            <p:cNvPr id="25" name="Arrow: Right 24">
              <a:extLst>
                <a:ext uri="{FF2B5EF4-FFF2-40B4-BE49-F238E27FC236}">
                  <a16:creationId xmlns:a16="http://schemas.microsoft.com/office/drawing/2014/main" xmlns="" id="{55DB10F7-9839-4587-8A5A-0D5E53535C6C}"/>
                </a:ext>
              </a:extLst>
            </p:cNvPr>
            <p:cNvSpPr/>
            <p:nvPr/>
          </p:nvSpPr>
          <p:spPr>
            <a:xfrm rot="5400000">
              <a:off x="3953431" y="3594930"/>
              <a:ext cx="535201" cy="634745"/>
            </a:xfrm>
            <a:prstGeom prst="rightArrow">
              <a:avLst>
                <a:gd name="adj1" fmla="val 60000"/>
                <a:gd name="adj2" fmla="val 50000"/>
              </a:avLst>
            </a:prstGeom>
            <a:grpFill/>
          </p:spPr>
          <p:style>
            <a:lnRef idx="0">
              <a:schemeClr val="lt1">
                <a:hueOff val="0"/>
                <a:satOff val="0"/>
                <a:lumOff val="0"/>
                <a:alphaOff val="0"/>
              </a:schemeClr>
            </a:lnRef>
            <a:fillRef idx="1">
              <a:schemeClr val="accent3">
                <a:hueOff val="1807066"/>
                <a:satOff val="66667"/>
                <a:lumOff val="-9804"/>
                <a:alphaOff val="0"/>
              </a:schemeClr>
            </a:fillRef>
            <a:effectRef idx="1">
              <a:schemeClr val="accent3">
                <a:hueOff val="1807066"/>
                <a:satOff val="66667"/>
                <a:lumOff val="-9804"/>
                <a:alphaOff val="0"/>
              </a:schemeClr>
            </a:effectRef>
            <a:fontRef idx="minor">
              <a:schemeClr val="lt1"/>
            </a:fontRef>
          </p:style>
        </p:sp>
        <p:sp>
          <p:nvSpPr>
            <p:cNvPr id="26" name="Arrow: Right 14">
              <a:extLst>
                <a:ext uri="{FF2B5EF4-FFF2-40B4-BE49-F238E27FC236}">
                  <a16:creationId xmlns:a16="http://schemas.microsoft.com/office/drawing/2014/main" xmlns="" id="{3FDB461E-2EA0-49EA-ABBA-63308062A76D}"/>
                </a:ext>
              </a:extLst>
            </p:cNvPr>
            <p:cNvSpPr txBox="1"/>
            <p:nvPr/>
          </p:nvSpPr>
          <p:spPr>
            <a:xfrm>
              <a:off x="4030608" y="3644702"/>
              <a:ext cx="380847" cy="374641"/>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latin typeface="Arial" panose="020B0604020202020204" pitchFamily="34" charset="0"/>
                <a:cs typeface="Arial" panose="020B0604020202020204" pitchFamily="34" charset="0"/>
              </a:endParaRPr>
            </a:p>
          </p:txBody>
        </p:sp>
      </p:grpSp>
      <p:grpSp>
        <p:nvGrpSpPr>
          <p:cNvPr id="16" name="Group 15">
            <a:extLst>
              <a:ext uri="{FF2B5EF4-FFF2-40B4-BE49-F238E27FC236}">
                <a16:creationId xmlns:a16="http://schemas.microsoft.com/office/drawing/2014/main" xmlns="" id="{0D304E87-3813-41E9-A951-3DA1DBDB9DBA}"/>
              </a:ext>
            </a:extLst>
          </p:cNvPr>
          <p:cNvGrpSpPr/>
          <p:nvPr/>
        </p:nvGrpSpPr>
        <p:grpSpPr>
          <a:xfrm>
            <a:off x="4733366" y="4277054"/>
            <a:ext cx="7361413" cy="1044391"/>
            <a:chOff x="0" y="4269103"/>
            <a:chExt cx="8442064" cy="917996"/>
          </a:xfrm>
          <a:solidFill>
            <a:srgbClr val="002060"/>
          </a:solidFill>
        </p:grpSpPr>
        <p:sp>
          <p:nvSpPr>
            <p:cNvPr id="23" name="Rectangle: Rounded Corners 22">
              <a:extLst>
                <a:ext uri="{FF2B5EF4-FFF2-40B4-BE49-F238E27FC236}">
                  <a16:creationId xmlns:a16="http://schemas.microsoft.com/office/drawing/2014/main" xmlns="" id="{D9CC746B-BB6F-4420-9748-DF06062A676B}"/>
                </a:ext>
              </a:extLst>
            </p:cNvPr>
            <p:cNvSpPr/>
            <p:nvPr/>
          </p:nvSpPr>
          <p:spPr>
            <a:xfrm>
              <a:off x="0" y="4269103"/>
              <a:ext cx="8442064" cy="917996"/>
            </a:xfrm>
            <a:prstGeom prst="roundRect">
              <a:avLst>
                <a:gd name="adj" fmla="val 10000"/>
              </a:avLst>
            </a:prstGeom>
            <a:grpFill/>
          </p:spPr>
          <p:style>
            <a:lnRef idx="3">
              <a:schemeClr val="lt1">
                <a:hueOff val="0"/>
                <a:satOff val="0"/>
                <a:lumOff val="0"/>
                <a:alphaOff val="0"/>
              </a:schemeClr>
            </a:lnRef>
            <a:fillRef idx="1">
              <a:schemeClr val="accent3">
                <a:hueOff val="2032949"/>
                <a:satOff val="75000"/>
                <a:lumOff val="-11029"/>
                <a:alphaOff val="0"/>
              </a:schemeClr>
            </a:fillRef>
            <a:effectRef idx="1">
              <a:schemeClr val="accent3">
                <a:hueOff val="2032949"/>
                <a:satOff val="75000"/>
                <a:lumOff val="-11029"/>
                <a:alphaOff val="0"/>
              </a:schemeClr>
            </a:effectRef>
            <a:fontRef idx="minor">
              <a:schemeClr val="lt1"/>
            </a:fontRef>
          </p:style>
        </p:sp>
        <p:sp>
          <p:nvSpPr>
            <p:cNvPr id="24" name="Rectangle: Rounded Corners 16">
              <a:extLst>
                <a:ext uri="{FF2B5EF4-FFF2-40B4-BE49-F238E27FC236}">
                  <a16:creationId xmlns:a16="http://schemas.microsoft.com/office/drawing/2014/main" xmlns="" id="{1ED953AC-38D7-4525-9829-9FBB90EC663B}"/>
                </a:ext>
              </a:extLst>
            </p:cNvPr>
            <p:cNvSpPr txBox="1"/>
            <p:nvPr/>
          </p:nvSpPr>
          <p:spPr>
            <a:xfrm>
              <a:off x="26887" y="4295990"/>
              <a:ext cx="8388290" cy="86422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Arial" panose="020B0604020202020204" pitchFamily="34" charset="0"/>
                  <a:cs typeface="Arial" panose="020B0604020202020204" pitchFamily="34" charset="0"/>
                </a:rPr>
                <a:t>Line Density (</a:t>
              </a:r>
              <a:r>
                <a:rPr lang="en-US" sz="2400" b="1" kern="1200" dirty="0">
                  <a:solidFill>
                    <a:srgbClr val="FFFF00"/>
                  </a:solidFill>
                  <a:latin typeface="Arial" panose="020B0604020202020204" pitchFamily="34" charset="0"/>
                  <a:cs typeface="Arial" panose="020B0604020202020204" pitchFamily="34" charset="0"/>
                </a:rPr>
                <a:t>Kernel Density method</a:t>
              </a:r>
              <a:r>
                <a:rPr lang="en-US" sz="2400" b="1" kern="1200" dirty="0">
                  <a:latin typeface="Arial" panose="020B0604020202020204" pitchFamily="34" charset="0"/>
                  <a:cs typeface="Arial" panose="020B0604020202020204" pitchFamily="34" charset="0"/>
                </a:rPr>
                <a:t>) of Network Routes using number of patients traveled in routes</a:t>
              </a:r>
            </a:p>
          </p:txBody>
        </p:sp>
      </p:grpSp>
      <p:grpSp>
        <p:nvGrpSpPr>
          <p:cNvPr id="17" name="Group 16">
            <a:extLst>
              <a:ext uri="{FF2B5EF4-FFF2-40B4-BE49-F238E27FC236}">
                <a16:creationId xmlns:a16="http://schemas.microsoft.com/office/drawing/2014/main" xmlns="" id="{85D5CB9A-5E5F-481D-8695-CA98907A95F7}"/>
              </a:ext>
            </a:extLst>
          </p:cNvPr>
          <p:cNvGrpSpPr/>
          <p:nvPr/>
        </p:nvGrpSpPr>
        <p:grpSpPr>
          <a:xfrm>
            <a:off x="7933560" y="5335482"/>
            <a:ext cx="553493" cy="550975"/>
            <a:chOff x="3903658" y="5267816"/>
            <a:chExt cx="634745" cy="484295"/>
          </a:xfrm>
          <a:solidFill>
            <a:srgbClr val="002060"/>
          </a:solidFill>
        </p:grpSpPr>
        <p:sp>
          <p:nvSpPr>
            <p:cNvPr id="21" name="Arrow: Right 20">
              <a:extLst>
                <a:ext uri="{FF2B5EF4-FFF2-40B4-BE49-F238E27FC236}">
                  <a16:creationId xmlns:a16="http://schemas.microsoft.com/office/drawing/2014/main" xmlns="" id="{BE928022-DD52-448B-AC01-4717430C859B}"/>
                </a:ext>
              </a:extLst>
            </p:cNvPr>
            <p:cNvSpPr/>
            <p:nvPr/>
          </p:nvSpPr>
          <p:spPr>
            <a:xfrm rot="5400000">
              <a:off x="3978884" y="5192591"/>
              <a:ext cx="484294" cy="634745"/>
            </a:xfrm>
            <a:prstGeom prst="rightArrow">
              <a:avLst>
                <a:gd name="adj1" fmla="val 60000"/>
                <a:gd name="adj2" fmla="val 50000"/>
              </a:avLst>
            </a:prstGeom>
            <a:grpFill/>
          </p:spPr>
          <p:style>
            <a:lnRef idx="0">
              <a:schemeClr val="lt1">
                <a:hueOff val="0"/>
                <a:satOff val="0"/>
                <a:lumOff val="0"/>
                <a:alphaOff val="0"/>
              </a:schemeClr>
            </a:lnRef>
            <a:fillRef idx="1">
              <a:schemeClr val="accent3">
                <a:hueOff val="2710599"/>
                <a:satOff val="100000"/>
                <a:lumOff val="-14706"/>
                <a:alphaOff val="0"/>
              </a:schemeClr>
            </a:fillRef>
            <a:effectRef idx="1">
              <a:schemeClr val="accent3">
                <a:hueOff val="2710599"/>
                <a:satOff val="100000"/>
                <a:lumOff val="-14706"/>
                <a:alphaOff val="0"/>
              </a:schemeClr>
            </a:effectRef>
            <a:fontRef idx="minor">
              <a:schemeClr val="lt1"/>
            </a:fontRef>
          </p:style>
        </p:sp>
        <p:sp>
          <p:nvSpPr>
            <p:cNvPr id="22" name="Arrow: Right 18">
              <a:extLst>
                <a:ext uri="{FF2B5EF4-FFF2-40B4-BE49-F238E27FC236}">
                  <a16:creationId xmlns:a16="http://schemas.microsoft.com/office/drawing/2014/main" xmlns="" id="{D5C41B60-B782-47D5-B7FB-78B7614D9352}"/>
                </a:ext>
              </a:extLst>
            </p:cNvPr>
            <p:cNvSpPr txBox="1"/>
            <p:nvPr/>
          </p:nvSpPr>
          <p:spPr>
            <a:xfrm>
              <a:off x="4030608" y="5267816"/>
              <a:ext cx="380847" cy="339006"/>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latin typeface="Arial" panose="020B0604020202020204" pitchFamily="34" charset="0"/>
                <a:cs typeface="Arial" panose="020B0604020202020204" pitchFamily="34" charset="0"/>
              </a:endParaRPr>
            </a:p>
          </p:txBody>
        </p:sp>
      </p:grpSp>
      <p:grpSp>
        <p:nvGrpSpPr>
          <p:cNvPr id="18" name="Group 17">
            <a:extLst>
              <a:ext uri="{FF2B5EF4-FFF2-40B4-BE49-F238E27FC236}">
                <a16:creationId xmlns:a16="http://schemas.microsoft.com/office/drawing/2014/main" xmlns="" id="{7A6C3DA0-86C0-46B5-94AF-614D118B34E7}"/>
              </a:ext>
            </a:extLst>
          </p:cNvPr>
          <p:cNvGrpSpPr/>
          <p:nvPr/>
        </p:nvGrpSpPr>
        <p:grpSpPr>
          <a:xfrm>
            <a:off x="4733366" y="5851958"/>
            <a:ext cx="7361413" cy="952005"/>
            <a:chOff x="0" y="5832826"/>
            <a:chExt cx="8442064" cy="836791"/>
          </a:xfrm>
          <a:solidFill>
            <a:srgbClr val="002060"/>
          </a:solidFill>
        </p:grpSpPr>
        <p:sp>
          <p:nvSpPr>
            <p:cNvPr id="19" name="Rectangle: Rounded Corners 18">
              <a:extLst>
                <a:ext uri="{FF2B5EF4-FFF2-40B4-BE49-F238E27FC236}">
                  <a16:creationId xmlns:a16="http://schemas.microsoft.com/office/drawing/2014/main" xmlns="" id="{2B8F0FAD-1109-4104-B583-377320413219}"/>
                </a:ext>
              </a:extLst>
            </p:cNvPr>
            <p:cNvSpPr/>
            <p:nvPr/>
          </p:nvSpPr>
          <p:spPr>
            <a:xfrm>
              <a:off x="0" y="5832826"/>
              <a:ext cx="8442064" cy="836791"/>
            </a:xfrm>
            <a:prstGeom prst="roundRect">
              <a:avLst>
                <a:gd name="adj" fmla="val 10000"/>
              </a:avLst>
            </a:prstGeom>
            <a:grpFill/>
          </p:spPr>
          <p:style>
            <a:lnRef idx="3">
              <a:schemeClr val="lt1">
                <a:hueOff val="0"/>
                <a:satOff val="0"/>
                <a:lumOff val="0"/>
                <a:alphaOff val="0"/>
              </a:schemeClr>
            </a:lnRef>
            <a:fillRef idx="1">
              <a:schemeClr val="accent3">
                <a:hueOff val="2710599"/>
                <a:satOff val="100000"/>
                <a:lumOff val="-14706"/>
                <a:alphaOff val="0"/>
              </a:schemeClr>
            </a:fillRef>
            <a:effectRef idx="1">
              <a:schemeClr val="accent3">
                <a:hueOff val="2710599"/>
                <a:satOff val="100000"/>
                <a:lumOff val="-14706"/>
                <a:alphaOff val="0"/>
              </a:schemeClr>
            </a:effectRef>
            <a:fontRef idx="minor">
              <a:schemeClr val="lt1"/>
            </a:fontRef>
          </p:style>
        </p:sp>
        <p:sp>
          <p:nvSpPr>
            <p:cNvPr id="20" name="Rectangle: Rounded Corners 20">
              <a:extLst>
                <a:ext uri="{FF2B5EF4-FFF2-40B4-BE49-F238E27FC236}">
                  <a16:creationId xmlns:a16="http://schemas.microsoft.com/office/drawing/2014/main" xmlns="" id="{27CFF163-E0ED-4FF3-BF93-8502D2D465CE}"/>
                </a:ext>
              </a:extLst>
            </p:cNvPr>
            <p:cNvSpPr txBox="1"/>
            <p:nvPr/>
          </p:nvSpPr>
          <p:spPr>
            <a:xfrm>
              <a:off x="24509" y="5857335"/>
              <a:ext cx="8393046" cy="787773"/>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dirty="0">
                  <a:latin typeface="Arial" panose="020B0604020202020204" pitchFamily="34" charset="0"/>
                  <a:cs typeface="Arial" panose="020B0604020202020204" pitchFamily="34" charset="0"/>
                </a:rPr>
                <a:t>Extract expected transfer raster values to  hospitals and routes (</a:t>
              </a:r>
              <a:r>
                <a:rPr lang="en-US" sz="2400" b="1" kern="1200" dirty="0">
                  <a:solidFill>
                    <a:srgbClr val="FFFF00"/>
                  </a:solidFill>
                  <a:latin typeface="Arial" panose="020B0604020202020204" pitchFamily="34" charset="0"/>
                  <a:cs typeface="Arial" panose="020B0604020202020204" pitchFamily="34" charset="0"/>
                </a:rPr>
                <a:t>zonal statistics</a:t>
              </a:r>
              <a:r>
                <a:rPr lang="en-US" sz="2400" b="1" kern="1200" dirty="0">
                  <a:latin typeface="Arial" panose="020B0604020202020204" pitchFamily="34" charset="0"/>
                  <a:cs typeface="Arial" panose="020B0604020202020204" pitchFamily="34" charset="0"/>
                </a:rPr>
                <a:t>) </a:t>
              </a:r>
            </a:p>
          </p:txBody>
        </p:sp>
      </p:grpSp>
    </p:spTree>
    <p:extLst>
      <p:ext uri="{BB962C8B-B14F-4D97-AF65-F5344CB8AC3E}">
        <p14:creationId xmlns:p14="http://schemas.microsoft.com/office/powerpoint/2010/main" val="3168750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8A38BD35-6E19-41C3-9C02-E50849C81D51}"/>
              </a:ext>
            </a:extLst>
          </p:cNvPr>
          <p:cNvSpPr>
            <a:spLocks noGrp="1"/>
          </p:cNvSpPr>
          <p:nvPr>
            <p:ph type="ctrTitle"/>
          </p:nvPr>
        </p:nvSpPr>
        <p:spPr/>
        <p:txBody>
          <a:bodyPr/>
          <a:lstStyle/>
          <a:p>
            <a:r>
              <a:rPr lang="en-US" b="1" dirty="0"/>
              <a:t>RESULTS</a:t>
            </a:r>
          </a:p>
        </p:txBody>
      </p:sp>
      <p:sp>
        <p:nvSpPr>
          <p:cNvPr id="5" name="Subtitle 4">
            <a:extLst>
              <a:ext uri="{FF2B5EF4-FFF2-40B4-BE49-F238E27FC236}">
                <a16:creationId xmlns:a16="http://schemas.microsoft.com/office/drawing/2014/main" xmlns="" id="{2CB49F0B-EE8B-4980-9587-2B1E6CD508DC}"/>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4143090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703666E-F216-46BA-A0A7-DAE7622270A0}"/>
              </a:ext>
            </a:extLst>
          </p:cNvPr>
          <p:cNvSpPr>
            <a:spLocks noGrp="1"/>
          </p:cNvSpPr>
          <p:nvPr>
            <p:ph type="title"/>
          </p:nvPr>
        </p:nvSpPr>
        <p:spPr/>
        <p:txBody>
          <a:bodyPr>
            <a:noAutofit/>
          </a:bodyPr>
          <a:lstStyle/>
          <a:p>
            <a:r>
              <a:rPr lang="en-US" sz="4000" b="1" dirty="0">
                <a:solidFill>
                  <a:schemeClr val="tx1"/>
                </a:solidFill>
                <a:latin typeface="Arial" panose="020B0604020202020204" pitchFamily="34" charset="0"/>
                <a:cs typeface="Arial" panose="020B0604020202020204" pitchFamily="34" charset="0"/>
              </a:rPr>
              <a:t>Total Incoming Indirect transfers within 365 days of each TN Hospitals in 2017 </a:t>
            </a:r>
            <a:endParaRPr lang="en-US" sz="4000" dirty="0">
              <a:solidFill>
                <a:schemeClr val="tx1"/>
              </a:solidFill>
            </a:endParaRPr>
          </a:p>
        </p:txBody>
      </p:sp>
      <p:grpSp>
        <p:nvGrpSpPr>
          <p:cNvPr id="4" name="Group 3">
            <a:extLst>
              <a:ext uri="{FF2B5EF4-FFF2-40B4-BE49-F238E27FC236}">
                <a16:creationId xmlns:a16="http://schemas.microsoft.com/office/drawing/2014/main" xmlns="" id="{7DB53DB7-938C-46D9-AB98-210D454DC51C}"/>
              </a:ext>
            </a:extLst>
          </p:cNvPr>
          <p:cNvGrpSpPr/>
          <p:nvPr/>
        </p:nvGrpSpPr>
        <p:grpSpPr>
          <a:xfrm>
            <a:off x="335266" y="1826136"/>
            <a:ext cx="11521471" cy="4508500"/>
            <a:chOff x="9986210" y="3454624"/>
            <a:chExt cx="18430353" cy="8775475"/>
          </a:xfrm>
        </p:grpSpPr>
        <p:grpSp>
          <p:nvGrpSpPr>
            <p:cNvPr id="7" name="Group 6">
              <a:extLst>
                <a:ext uri="{FF2B5EF4-FFF2-40B4-BE49-F238E27FC236}">
                  <a16:creationId xmlns:a16="http://schemas.microsoft.com/office/drawing/2014/main" xmlns="" id="{0C6A7EA7-8434-47BA-8231-8DD8C9578CFD}"/>
                </a:ext>
              </a:extLst>
            </p:cNvPr>
            <p:cNvGrpSpPr/>
            <p:nvPr/>
          </p:nvGrpSpPr>
          <p:grpSpPr>
            <a:xfrm>
              <a:off x="10249556" y="4576028"/>
              <a:ext cx="18167007" cy="7608725"/>
              <a:chOff x="11303572" y="4446055"/>
              <a:chExt cx="16247496" cy="6970528"/>
            </a:xfrm>
          </p:grpSpPr>
          <p:pic>
            <p:nvPicPr>
              <p:cNvPr id="9" name="Picture 8">
                <a:extLst>
                  <a:ext uri="{FF2B5EF4-FFF2-40B4-BE49-F238E27FC236}">
                    <a16:creationId xmlns:a16="http://schemas.microsoft.com/office/drawing/2014/main" xmlns="" id="{18D4522D-C30A-479E-89B5-45BA18075788}"/>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223" t="69590" r="8223" b="8686"/>
              <a:stretch/>
            </p:blipFill>
            <p:spPr>
              <a:xfrm>
                <a:off x="11824290" y="8358757"/>
                <a:ext cx="15538431" cy="3057826"/>
              </a:xfrm>
              <a:prstGeom prst="rect">
                <a:avLst/>
              </a:prstGeom>
              <a:solidFill>
                <a:srgbClr val="FFFFFF">
                  <a:shade val="85000"/>
                </a:srgbClr>
              </a:solidFill>
              <a:ln w="28575" cap="sq">
                <a:solidFill>
                  <a:schemeClr val="bg1"/>
                </a:solidFill>
                <a:miter lim="800000"/>
              </a:ln>
              <a:effectLst/>
            </p:spPr>
          </p:pic>
          <p:pic>
            <p:nvPicPr>
              <p:cNvPr id="10" name="Picture 9">
                <a:extLst>
                  <a:ext uri="{FF2B5EF4-FFF2-40B4-BE49-F238E27FC236}">
                    <a16:creationId xmlns:a16="http://schemas.microsoft.com/office/drawing/2014/main" xmlns="" id="{03E1C064-3507-445F-9B78-DF4223A723AF}"/>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471" t="39521" r="6974" b="34962"/>
              <a:stretch/>
            </p:blipFill>
            <p:spPr>
              <a:xfrm>
                <a:off x="11303572" y="4446055"/>
                <a:ext cx="16247496" cy="3834075"/>
              </a:xfrm>
              <a:prstGeom prst="rect">
                <a:avLst/>
              </a:prstGeom>
              <a:solidFill>
                <a:srgbClr val="FFFFFF">
                  <a:shade val="85000"/>
                </a:srgbClr>
              </a:solidFill>
              <a:ln w="28575" cap="sq">
                <a:noFill/>
                <a:miter lim="800000"/>
              </a:ln>
              <a:effectLst/>
            </p:spPr>
          </p:pic>
        </p:grpSp>
        <p:sp>
          <p:nvSpPr>
            <p:cNvPr id="6" name="Rectangle 5">
              <a:extLst>
                <a:ext uri="{FF2B5EF4-FFF2-40B4-BE49-F238E27FC236}">
                  <a16:creationId xmlns:a16="http://schemas.microsoft.com/office/drawing/2014/main" xmlns="" id="{5B6EA2F4-FF14-4A7E-9DA5-1AD280FC45B5}"/>
                </a:ext>
              </a:extLst>
            </p:cNvPr>
            <p:cNvSpPr/>
            <p:nvPr/>
          </p:nvSpPr>
          <p:spPr>
            <a:xfrm>
              <a:off x="9986210" y="3454624"/>
              <a:ext cx="18410989" cy="8775475"/>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014928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57547D3-8100-4070-BDE1-F542A91760DA}"/>
              </a:ext>
            </a:extLst>
          </p:cNvPr>
          <p:cNvSpPr>
            <a:spLocks noGrp="1"/>
          </p:cNvSpPr>
          <p:nvPr>
            <p:ph type="title"/>
          </p:nvPr>
        </p:nvSpPr>
        <p:spPr/>
        <p:txBody>
          <a:bodyPr>
            <a:noAutofit/>
          </a:bodyPr>
          <a:lstStyle/>
          <a:p>
            <a:r>
              <a:rPr lang="en-US" sz="2800" b="1" dirty="0" smtClean="0">
                <a:solidFill>
                  <a:schemeClr val="tx1"/>
                </a:solidFill>
                <a:latin typeface="Arial" panose="020B0604020202020204" pitchFamily="34" charset="0"/>
                <a:cs typeface="Arial" panose="020B0604020202020204" pitchFamily="34" charset="0"/>
              </a:rPr>
              <a:t>Spatial </a:t>
            </a:r>
            <a:r>
              <a:rPr lang="en-US" sz="2800" b="1" dirty="0">
                <a:solidFill>
                  <a:schemeClr val="tx1"/>
                </a:solidFill>
                <a:latin typeface="Arial" panose="020B0604020202020204" pitchFamily="34" charset="0"/>
                <a:cs typeface="Arial" panose="020B0604020202020204" pitchFamily="34" charset="0"/>
              </a:rPr>
              <a:t>network of patient Sharing among TN Hospitals </a:t>
            </a:r>
            <a:r>
              <a:rPr lang="en-US" sz="2800" b="1" dirty="0" smtClean="0">
                <a:solidFill>
                  <a:schemeClr val="tx1"/>
                </a:solidFill>
                <a:latin typeface="Arial" panose="020B0604020202020204" pitchFamily="34" charset="0"/>
                <a:cs typeface="Arial" panose="020B0604020202020204" pitchFamily="34" charset="0"/>
              </a:rPr>
              <a:t>within </a:t>
            </a:r>
            <a:r>
              <a:rPr lang="en-US" sz="2800" b="1" dirty="0">
                <a:solidFill>
                  <a:schemeClr val="tx1"/>
                </a:solidFill>
                <a:latin typeface="Arial" panose="020B0604020202020204" pitchFamily="34" charset="0"/>
                <a:cs typeface="Arial" panose="020B0604020202020204" pitchFamily="34" charset="0"/>
              </a:rPr>
              <a:t>the same EMS </a:t>
            </a:r>
            <a:r>
              <a:rPr lang="en-US" sz="2800" b="1" dirty="0" smtClean="0">
                <a:solidFill>
                  <a:schemeClr val="tx1"/>
                </a:solidFill>
                <a:latin typeface="Arial" panose="020B0604020202020204" pitchFamily="34" charset="0"/>
                <a:cs typeface="Arial" panose="020B0604020202020204" pitchFamily="34" charset="0"/>
              </a:rPr>
              <a:t>Region</a:t>
            </a:r>
            <a:endParaRPr lang="en-US" sz="2800" dirty="0">
              <a:solidFill>
                <a:schemeClr val="tx1"/>
              </a:solidFill>
            </a:endParaRPr>
          </a:p>
        </p:txBody>
      </p:sp>
      <p:pic>
        <p:nvPicPr>
          <p:cNvPr id="4" name="Content Placeholder 3">
            <a:extLst>
              <a:ext uri="{FF2B5EF4-FFF2-40B4-BE49-F238E27FC236}">
                <a16:creationId xmlns:a16="http://schemas.microsoft.com/office/drawing/2014/main" xmlns="" id="{9CB25977-3062-40FC-8944-FD29EB911F9E}"/>
              </a:ext>
            </a:extLst>
          </p:cNvPr>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l="10022" t="29784" r="8839" b="43880"/>
          <a:stretch/>
        </p:blipFill>
        <p:spPr>
          <a:xfrm>
            <a:off x="976668" y="1967593"/>
            <a:ext cx="10516251" cy="263765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a:extLst>
              <a:ext uri="{FF2B5EF4-FFF2-40B4-BE49-F238E27FC236}">
                <a16:creationId xmlns:a16="http://schemas.microsoft.com/office/drawing/2014/main" xmlns="" id="{0207ABEB-9933-43F8-97A7-FD899B07A05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2286" t="57967" r="5900" b="23422"/>
          <a:stretch/>
        </p:blipFill>
        <p:spPr>
          <a:xfrm>
            <a:off x="1600201" y="4759778"/>
            <a:ext cx="9179503" cy="1636377"/>
          </a:xfrm>
          <a:prstGeom prst="rect">
            <a:avLst/>
          </a:prstGeom>
          <a:ln>
            <a:solidFill>
              <a:schemeClr val="bg1"/>
            </a:solidFill>
          </a:ln>
        </p:spPr>
      </p:pic>
    </p:spTree>
    <p:extLst>
      <p:ext uri="{BB962C8B-B14F-4D97-AF65-F5344CB8AC3E}">
        <p14:creationId xmlns:p14="http://schemas.microsoft.com/office/powerpoint/2010/main" val="7029429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a:solidFill>
                  <a:schemeClr val="tx1"/>
                </a:solidFill>
                <a:latin typeface="Arial" panose="020B0604020202020204" pitchFamily="34" charset="0"/>
                <a:cs typeface="Arial" panose="020B0604020202020204" pitchFamily="34" charset="0"/>
              </a:rPr>
              <a:t>Spatial network of patient Sharing among TN Hospitals </a:t>
            </a:r>
            <a:r>
              <a:rPr lang="en-US" sz="3200" b="1" dirty="0" smtClean="0">
                <a:solidFill>
                  <a:schemeClr val="tx1"/>
                </a:solidFill>
                <a:latin typeface="Arial" panose="020B0604020202020204" pitchFamily="34" charset="0"/>
                <a:cs typeface="Arial" panose="020B0604020202020204" pitchFamily="34" charset="0"/>
              </a:rPr>
              <a:t>with a Hospital in a Different EMS </a:t>
            </a:r>
            <a:r>
              <a:rPr lang="en-US" sz="3200" b="1" dirty="0">
                <a:solidFill>
                  <a:schemeClr val="tx1"/>
                </a:solidFill>
                <a:latin typeface="Arial" panose="020B0604020202020204" pitchFamily="34" charset="0"/>
                <a:cs typeface="Arial" panose="020B0604020202020204" pitchFamily="34" charset="0"/>
              </a:rPr>
              <a:t>Region</a:t>
            </a:r>
            <a:endParaRPr lang="en-US" sz="3200" dirty="0"/>
          </a:p>
        </p:txBody>
      </p:sp>
      <p:pic>
        <p:nvPicPr>
          <p:cNvPr id="9" name="Picture 8">
            <a:extLst>
              <a:ext uri="{FF2B5EF4-FFF2-40B4-BE49-F238E27FC236}">
                <a16:creationId xmlns:a16="http://schemas.microsoft.com/office/drawing/2014/main" xmlns="" id="{0207ABEB-9933-43F8-97A7-FD899B07A053}"/>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2286" t="22550" r="5900" b="23422"/>
          <a:stretch/>
        </p:blipFill>
        <p:spPr>
          <a:xfrm>
            <a:off x="1387928" y="1932547"/>
            <a:ext cx="9516961" cy="4925453"/>
          </a:xfrm>
          <a:prstGeom prst="rect">
            <a:avLst/>
          </a:prstGeom>
          <a:ln>
            <a:solidFill>
              <a:schemeClr val="bg1"/>
            </a:solidFill>
          </a:ln>
        </p:spPr>
      </p:pic>
    </p:spTree>
    <p:extLst>
      <p:ext uri="{BB962C8B-B14F-4D97-AF65-F5344CB8AC3E}">
        <p14:creationId xmlns:p14="http://schemas.microsoft.com/office/powerpoint/2010/main" val="23280030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RESULTS</a:t>
            </a:r>
            <a:endParaRPr lang="en-US" dirty="0"/>
          </a:p>
        </p:txBody>
      </p:sp>
      <p:sp>
        <p:nvSpPr>
          <p:cNvPr id="6" name="Content Placeholder 5"/>
          <p:cNvSpPr>
            <a:spLocks noGrp="1"/>
          </p:cNvSpPr>
          <p:nvPr>
            <p:ph idx="1"/>
          </p:nvPr>
        </p:nvSpPr>
        <p:spPr/>
        <p:txBody>
          <a:bodyPr>
            <a:normAutofit/>
          </a:bodyPr>
          <a:lstStyle/>
          <a:p>
            <a:pPr marL="457200" indent="-457200">
              <a:buFont typeface="Arial" panose="020B0604020202020204" pitchFamily="34" charset="0"/>
              <a:buChar char="•"/>
            </a:pPr>
            <a:r>
              <a:rPr lang="en-US" sz="2400" b="1" dirty="0">
                <a:solidFill>
                  <a:srgbClr val="C00000"/>
                </a:solidFill>
                <a:latin typeface="Arial" panose="020B0604020202020204" pitchFamily="34" charset="0"/>
                <a:cs typeface="Arial" panose="020B0604020202020204" pitchFamily="34" charset="0"/>
              </a:rPr>
              <a:t>High density </a:t>
            </a:r>
            <a:r>
              <a:rPr lang="en-US" sz="2400" b="1" dirty="0">
                <a:latin typeface="Arial" panose="020B0604020202020204" pitchFamily="34" charset="0"/>
                <a:cs typeface="Arial" panose="020B0604020202020204" pitchFamily="34" charset="0"/>
              </a:rPr>
              <a:t>Intra- and Interregional Transfers only in EMS Region </a:t>
            </a:r>
            <a:r>
              <a:rPr lang="en-US" sz="2400" b="1" dirty="0">
                <a:solidFill>
                  <a:srgbClr val="C00000"/>
                </a:solidFill>
                <a:latin typeface="Arial" panose="020B0604020202020204" pitchFamily="34" charset="0"/>
                <a:cs typeface="Arial" panose="020B0604020202020204" pitchFamily="34" charset="0"/>
              </a:rPr>
              <a:t>5, 2 </a:t>
            </a:r>
            <a:r>
              <a:rPr lang="en-US" sz="2400" b="1" dirty="0">
                <a:latin typeface="Arial" panose="020B0604020202020204" pitchFamily="34" charset="0"/>
                <a:cs typeface="Arial" panose="020B0604020202020204" pitchFamily="34" charset="0"/>
              </a:rPr>
              <a:t>and</a:t>
            </a:r>
            <a:r>
              <a:rPr lang="en-US" sz="2400" b="1" dirty="0">
                <a:solidFill>
                  <a:srgbClr val="C00000"/>
                </a:solidFill>
                <a:latin typeface="Arial" panose="020B0604020202020204" pitchFamily="34" charset="0"/>
                <a:cs typeface="Arial" panose="020B0604020202020204" pitchFamily="34" charset="0"/>
              </a:rPr>
              <a:t> 8</a:t>
            </a:r>
          </a:p>
          <a:p>
            <a:pPr marL="457200" indent="-457200">
              <a:buFont typeface="Arial" panose="020B0604020202020204" pitchFamily="34" charset="0"/>
              <a:buChar char="•"/>
            </a:pPr>
            <a:r>
              <a:rPr lang="en-US" sz="2400" b="1" dirty="0">
                <a:latin typeface="Arial" panose="020B0604020202020204" pitchFamily="34" charset="0"/>
                <a:cs typeface="Arial" panose="020B0604020202020204" pitchFamily="34" charset="0"/>
              </a:rPr>
              <a:t>Some EMS region only has high interregional transfers, despite having a large facility</a:t>
            </a:r>
          </a:p>
          <a:p>
            <a:pPr marL="457200" indent="-457200">
              <a:buFont typeface="Arial" panose="020B0604020202020204" pitchFamily="34" charset="0"/>
              <a:buChar char="•"/>
            </a:pPr>
            <a:r>
              <a:rPr lang="en-US" sz="2400" b="1" dirty="0">
                <a:latin typeface="Arial" panose="020B0604020202020204" pitchFamily="34" charset="0"/>
                <a:cs typeface="Arial" panose="020B0604020202020204" pitchFamily="34" charset="0"/>
              </a:rPr>
              <a:t>Nashville and Knoxville shows high interregional transfer traffic, followed by Nashville, Memphis, and Jackson</a:t>
            </a:r>
          </a:p>
          <a:p>
            <a:endParaRPr lang="en-US" sz="2000" dirty="0"/>
          </a:p>
        </p:txBody>
      </p:sp>
    </p:spTree>
    <p:extLst>
      <p:ext uri="{BB962C8B-B14F-4D97-AF65-F5344CB8AC3E}">
        <p14:creationId xmlns:p14="http://schemas.microsoft.com/office/powerpoint/2010/main" val="6027502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p:txBody>
          <a:bodyPr>
            <a:normAutofit fontScale="92500" lnSpcReduction="10000"/>
          </a:bodyPr>
          <a:lstStyle/>
          <a:p>
            <a:pPr marL="457200" indent="-457200">
              <a:buFont typeface="Arial" panose="020B0604020202020204" pitchFamily="34" charset="0"/>
              <a:buChar char="•"/>
            </a:pPr>
            <a:r>
              <a:rPr lang="en-US" sz="2400" b="1" dirty="0">
                <a:latin typeface="Arial" panose="020B0604020202020204" pitchFamily="34" charset="0"/>
                <a:cs typeface="Arial" panose="020B0604020202020204" pitchFamily="34" charset="0"/>
              </a:rPr>
              <a:t>Cities connected through the I-40 more connected to each other than those connected through I-24. </a:t>
            </a:r>
          </a:p>
          <a:p>
            <a:pPr marL="914400" lvl="1" indent="-457200">
              <a:buFont typeface="Arial" panose="020B0604020202020204" pitchFamily="34" charset="0"/>
              <a:buChar char="•"/>
            </a:pPr>
            <a:r>
              <a:rPr lang="en-US" sz="2400" b="1" dirty="0">
                <a:latin typeface="Arial" panose="020B0604020202020204" pitchFamily="34" charset="0"/>
                <a:cs typeface="Arial" panose="020B0604020202020204" pitchFamily="34" charset="0"/>
              </a:rPr>
              <a:t>Highest connectivity: </a:t>
            </a:r>
            <a:r>
              <a:rPr lang="en-US" sz="2400" b="1" dirty="0">
                <a:solidFill>
                  <a:srgbClr val="C00000"/>
                </a:solidFill>
                <a:latin typeface="Arial" panose="020B0604020202020204" pitchFamily="34" charset="0"/>
                <a:cs typeface="Arial" panose="020B0604020202020204" pitchFamily="34" charset="0"/>
              </a:rPr>
              <a:t>Nashville and Knoxville </a:t>
            </a:r>
          </a:p>
          <a:p>
            <a:pPr marL="914400" lvl="1" indent="-457200">
              <a:buFont typeface="Arial" panose="020B0604020202020204" pitchFamily="34" charset="0"/>
              <a:buChar char="•"/>
            </a:pPr>
            <a:r>
              <a:rPr lang="en-US" sz="2400" b="1" dirty="0">
                <a:latin typeface="Arial" panose="020B0604020202020204" pitchFamily="34" charset="0"/>
                <a:cs typeface="Arial" panose="020B0604020202020204" pitchFamily="34" charset="0"/>
              </a:rPr>
              <a:t>Role of Nashville in TN patient sharing network</a:t>
            </a:r>
          </a:p>
          <a:p>
            <a:pPr marL="457200" indent="-457200">
              <a:buFont typeface="Arial" panose="020B0604020202020204" pitchFamily="34" charset="0"/>
              <a:buChar char="•"/>
            </a:pPr>
            <a:r>
              <a:rPr lang="en-US" sz="2400" b="1" dirty="0">
                <a:latin typeface="Arial" panose="020B0604020202020204" pitchFamily="34" charset="0"/>
                <a:cs typeface="Arial" panose="020B0604020202020204" pitchFamily="34" charset="0"/>
              </a:rPr>
              <a:t>Some smaller hospitals in region 4, 6 and 7 more connected to larger hospitals in a different EMS region than to a larger facility its own EMS region</a:t>
            </a:r>
          </a:p>
          <a:p>
            <a:pPr marL="457200" indent="-457200">
              <a:buFont typeface="Arial" panose="020B0604020202020204" pitchFamily="34" charset="0"/>
              <a:buChar char="•"/>
            </a:pPr>
            <a:r>
              <a:rPr lang="en-US" sz="2400" b="1" dirty="0">
                <a:latin typeface="Arial" panose="020B0604020202020204" pitchFamily="34" charset="0"/>
                <a:cs typeface="Arial" panose="020B0604020202020204" pitchFamily="34" charset="0"/>
              </a:rPr>
              <a:t>Patients discharged from hospitals near the border (Chattanooga and Memphis) may be re-admitted to out-of-state hospitals</a:t>
            </a:r>
          </a:p>
          <a:p>
            <a:endParaRPr lang="en-US" dirty="0"/>
          </a:p>
        </p:txBody>
      </p:sp>
    </p:spTree>
    <p:extLst>
      <p:ext uri="{BB962C8B-B14F-4D97-AF65-F5344CB8AC3E}">
        <p14:creationId xmlns:p14="http://schemas.microsoft.com/office/powerpoint/2010/main" val="27042804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a:bodyPr>
          <a:lstStyle/>
          <a:p>
            <a:r>
              <a:rPr lang="en-US" sz="6000" b="1" dirty="0" smtClean="0"/>
              <a:t>ACKNOWLEDGEMENTS</a:t>
            </a:r>
            <a:endParaRPr lang="en-US" sz="6000" b="1" dirty="0"/>
          </a:p>
        </p:txBody>
      </p:sp>
      <p:sp>
        <p:nvSpPr>
          <p:cNvPr id="5" name="Subtitle 4"/>
          <p:cNvSpPr>
            <a:spLocks noGrp="1"/>
          </p:cNvSpPr>
          <p:nvPr>
            <p:ph type="subTitle" idx="1"/>
          </p:nvPr>
        </p:nvSpPr>
        <p:spPr/>
        <p:txBody>
          <a:bodyPr>
            <a:normAutofit fontScale="62500" lnSpcReduction="20000"/>
          </a:bodyPr>
          <a:lstStyle/>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Dr. </a:t>
            </a:r>
            <a:r>
              <a:rPr lang="en-US" b="1" dirty="0" smtClean="0">
                <a:latin typeface="Arial" panose="020B0604020202020204" pitchFamily="34" charset="0"/>
                <a:cs typeface="Arial" panose="020B0604020202020204" pitchFamily="34" charset="0"/>
              </a:rPr>
              <a:t>Steve </a:t>
            </a:r>
            <a:r>
              <a:rPr lang="en-US" b="1" dirty="0" err="1">
                <a:latin typeface="Arial" panose="020B0604020202020204" pitchFamily="34" charset="0"/>
                <a:cs typeface="Arial" panose="020B0604020202020204" pitchFamily="34" charset="0"/>
              </a:rPr>
              <a:t>Wernke</a:t>
            </a:r>
            <a:r>
              <a:rPr lang="en-US" b="1" dirty="0">
                <a:latin typeface="Arial" panose="020B0604020202020204" pitchFamily="34" charset="0"/>
                <a:cs typeface="Arial" panose="020B0604020202020204" pitchFamily="34" charset="0"/>
              </a:rPr>
              <a:t> and James Zimmer-</a:t>
            </a:r>
            <a:r>
              <a:rPr lang="en-US" b="1" dirty="0" err="1">
                <a:latin typeface="Arial" panose="020B0604020202020204" pitchFamily="34" charset="0"/>
                <a:cs typeface="Arial" panose="020B0604020202020204" pitchFamily="34" charset="0"/>
              </a:rPr>
              <a:t>Dauphinee</a:t>
            </a:r>
            <a:r>
              <a:rPr lang="en-US" b="1" dirty="0">
                <a:latin typeface="Arial" panose="020B0604020202020204" pitchFamily="34" charset="0"/>
                <a:cs typeface="Arial" panose="020B0604020202020204" pitchFamily="34" charset="0"/>
              </a:rPr>
              <a:t> for their guidance and assistance throughout the semester; Dr. Marion Kainer for her mentorship; Karen Bury and the rest of TDH HAI Team</a:t>
            </a:r>
          </a:p>
          <a:p>
            <a:endParaRPr lang="en-US" dirty="0"/>
          </a:p>
        </p:txBody>
      </p:sp>
    </p:spTree>
    <p:extLst>
      <p:ext uri="{BB962C8B-B14F-4D97-AF65-F5344CB8AC3E}">
        <p14:creationId xmlns:p14="http://schemas.microsoft.com/office/powerpoint/2010/main" val="346451840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70000" lnSpcReduction="20000"/>
          </a:bodyPr>
          <a:lstStyle/>
          <a:p>
            <a:pPr marL="285750" indent="-285750">
              <a:buFont typeface="Arial" panose="020B0604020202020204" pitchFamily="34" charset="0"/>
              <a:buChar char="•"/>
            </a:pPr>
            <a:r>
              <a:rPr lang="en-US" sz="2000" dirty="0" smtClean="0">
                <a:latin typeface="Arial" panose="020B0604020202020204" pitchFamily="34" charset="0"/>
                <a:cs typeface="Arial" panose="020B0604020202020204" pitchFamily="34" charset="0"/>
              </a:rPr>
              <a:t>Centers </a:t>
            </a:r>
            <a:r>
              <a:rPr lang="en-US" sz="2000" dirty="0">
                <a:latin typeface="Arial" panose="020B0604020202020204" pitchFamily="34" charset="0"/>
                <a:cs typeface="Arial" panose="020B0604020202020204" pitchFamily="34" charset="0"/>
              </a:rPr>
              <a:t>for Disease Control and Prevention. Antibiotic Resistance Threats in the United States. 2013. Available at: https://www.cdc.gov/drugresistance/threat-report-2013/pdf/ar-threats-2013-508.pdf. </a:t>
            </a:r>
            <a:r>
              <a:rPr lang="en-US" sz="2000" dirty="0" err="1">
                <a:latin typeface="Arial" panose="020B0604020202020204" pitchFamily="34" charset="0"/>
                <a:cs typeface="Arial" panose="020B0604020202020204" pitchFamily="34" charset="0"/>
              </a:rPr>
              <a:t>Fernández-Gracia</a:t>
            </a:r>
            <a:r>
              <a:rPr lang="en-US" sz="2000" dirty="0">
                <a:latin typeface="Arial" panose="020B0604020202020204" pitchFamily="34" charset="0"/>
                <a:cs typeface="Arial" panose="020B0604020202020204" pitchFamily="34" charset="0"/>
              </a:rPr>
              <a:t> J, </a:t>
            </a:r>
            <a:r>
              <a:rPr lang="en-US" sz="2000" dirty="0" err="1">
                <a:latin typeface="Arial" panose="020B0604020202020204" pitchFamily="34" charset="0"/>
                <a:cs typeface="Arial" panose="020B0604020202020204" pitchFamily="34" charset="0"/>
              </a:rPr>
              <a:t>Onnela</a:t>
            </a:r>
            <a:r>
              <a:rPr lang="en-US" sz="2000" dirty="0">
                <a:latin typeface="Arial" panose="020B0604020202020204" pitchFamily="34" charset="0"/>
                <a:cs typeface="Arial" panose="020B0604020202020204" pitchFamily="34" charset="0"/>
              </a:rPr>
              <a:t> J-P, Barnett ML, </a:t>
            </a:r>
            <a:r>
              <a:rPr lang="en-US" sz="2000" dirty="0" err="1">
                <a:latin typeface="Arial" panose="020B0604020202020204" pitchFamily="34" charset="0"/>
                <a:cs typeface="Arial" panose="020B0604020202020204" pitchFamily="34" charset="0"/>
              </a:rPr>
              <a:t>Eguíluz</a:t>
            </a:r>
            <a:r>
              <a:rPr lang="en-US" sz="2000" dirty="0">
                <a:latin typeface="Arial" panose="020B0604020202020204" pitchFamily="34" charset="0"/>
                <a:cs typeface="Arial" panose="020B0604020202020204" pitchFamily="34" charset="0"/>
              </a:rPr>
              <a:t> VM, Christakis NA. Spread of Pathogens in the Patient Transfer Network of US Hospitals. Springer, Cham, 2017: 271–280. Available at: http://link.springer.com/10.1007/978-3-319-60240-0_33. Accessed 27 February 2019.</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ESRI. Route Analysis. Available at: http://desktop.arcgis.com/en/arcmap/latest/extensions/network-analyst/route.htm. Accessed 26 February 2019.</a:t>
            </a:r>
          </a:p>
          <a:p>
            <a:pPr marL="285750" indent="-285750">
              <a:buFont typeface="Arial" panose="020B0604020202020204" pitchFamily="34" charset="0"/>
              <a:buChar char="•"/>
            </a:pPr>
            <a:r>
              <a:rPr lang="en-US" sz="2000" dirty="0" err="1">
                <a:latin typeface="Arial" panose="020B0604020202020204" pitchFamily="34" charset="0"/>
                <a:cs typeface="Arial" panose="020B0604020202020204" pitchFamily="34" charset="0"/>
              </a:rPr>
              <a:t>Haverkate</a:t>
            </a:r>
            <a:r>
              <a:rPr lang="en-US" sz="2000" dirty="0">
                <a:latin typeface="Arial" panose="020B0604020202020204" pitchFamily="34" charset="0"/>
                <a:cs typeface="Arial" panose="020B0604020202020204" pitchFamily="34" charset="0"/>
              </a:rPr>
              <a:t> MR, Weiner S, </a:t>
            </a:r>
            <a:r>
              <a:rPr lang="en-US" sz="2000" dirty="0" err="1">
                <a:latin typeface="Arial" panose="020B0604020202020204" pitchFamily="34" charset="0"/>
                <a:cs typeface="Arial" panose="020B0604020202020204" pitchFamily="34" charset="0"/>
              </a:rPr>
              <a:t>Lolans</a:t>
            </a:r>
            <a:r>
              <a:rPr lang="en-US" sz="2000" dirty="0">
                <a:latin typeface="Arial" panose="020B0604020202020204" pitchFamily="34" charset="0"/>
                <a:cs typeface="Arial" panose="020B0604020202020204" pitchFamily="34" charset="0"/>
              </a:rPr>
              <a:t> K, et al. Duration of Colonization With </a:t>
            </a:r>
            <a:r>
              <a:rPr lang="en-US" sz="2000" dirty="0" err="1">
                <a:latin typeface="Arial" panose="020B0604020202020204" pitchFamily="34" charset="0"/>
                <a:cs typeface="Arial" panose="020B0604020202020204" pitchFamily="34" charset="0"/>
              </a:rPr>
              <a:t>Klebsiella</a:t>
            </a:r>
            <a:r>
              <a:rPr lang="en-US" sz="2000" dirty="0">
                <a:latin typeface="Arial" panose="020B0604020202020204" pitchFamily="34" charset="0"/>
                <a:cs typeface="Arial" panose="020B0604020202020204" pitchFamily="34" charset="0"/>
              </a:rPr>
              <a:t> pneumoniae Carbapenemase-Producing Bacteria at Long-Term Acute Care Hospitals in Chicago , Illinois. Open Forum Infect Dis </a:t>
            </a:r>
            <a:r>
              <a:rPr lang="en-US" sz="2000" b="1" dirty="0">
                <a:latin typeface="Arial" panose="020B0604020202020204" pitchFamily="34" charset="0"/>
                <a:cs typeface="Arial" panose="020B0604020202020204" pitchFamily="34" charset="0"/>
              </a:rPr>
              <a:t>2016</a:t>
            </a:r>
            <a:r>
              <a:rPr lang="en-US" sz="2000" dirty="0">
                <a:latin typeface="Arial" panose="020B0604020202020204" pitchFamily="34" charset="0"/>
                <a:cs typeface="Arial" panose="020B0604020202020204" pitchFamily="34" charset="0"/>
              </a:rPr>
              <a:t>; :1–4. </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Simmering JE, </a:t>
            </a:r>
            <a:r>
              <a:rPr lang="en-US" sz="2000" dirty="0" err="1">
                <a:latin typeface="Arial" panose="020B0604020202020204" pitchFamily="34" charset="0"/>
                <a:cs typeface="Arial" panose="020B0604020202020204" pitchFamily="34" charset="0"/>
              </a:rPr>
              <a:t>Polgreen</a:t>
            </a:r>
            <a:r>
              <a:rPr lang="en-US" sz="2000" dirty="0">
                <a:latin typeface="Arial" panose="020B0604020202020204" pitchFamily="34" charset="0"/>
                <a:cs typeface="Arial" panose="020B0604020202020204" pitchFamily="34" charset="0"/>
              </a:rPr>
              <a:t> LA, Campbell DR, Cavanaugh JE, </a:t>
            </a:r>
            <a:r>
              <a:rPr lang="en-US" sz="2000" dirty="0" err="1">
                <a:latin typeface="Arial" panose="020B0604020202020204" pitchFamily="34" charset="0"/>
                <a:cs typeface="Arial" panose="020B0604020202020204" pitchFamily="34" charset="0"/>
              </a:rPr>
              <a:t>Polgreen</a:t>
            </a:r>
            <a:r>
              <a:rPr lang="en-US" sz="2000" dirty="0">
                <a:latin typeface="Arial" panose="020B0604020202020204" pitchFamily="34" charset="0"/>
                <a:cs typeface="Arial" panose="020B0604020202020204" pitchFamily="34" charset="0"/>
              </a:rPr>
              <a:t> PM. Hospital Transfer Network Structure as a Risk Factor for Clostridium difficile Infection. Infect Control </a:t>
            </a:r>
            <a:r>
              <a:rPr lang="en-US" sz="2000" dirty="0" err="1">
                <a:latin typeface="Arial" panose="020B0604020202020204" pitchFamily="34" charset="0"/>
                <a:cs typeface="Arial" panose="020B0604020202020204" pitchFamily="34" charset="0"/>
              </a:rPr>
              <a:t>Hosp</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Epidemiol</a:t>
            </a:r>
            <a:r>
              <a:rPr lang="en-US" sz="2000" dirty="0">
                <a:latin typeface="Arial" panose="020B0604020202020204" pitchFamily="34" charset="0"/>
                <a:cs typeface="Arial" panose="020B0604020202020204" pitchFamily="34" charset="0"/>
              </a:rPr>
              <a:t> </a:t>
            </a:r>
            <a:r>
              <a:rPr lang="en-US" sz="2000" b="1" dirty="0">
                <a:latin typeface="Arial" panose="020B0604020202020204" pitchFamily="34" charset="0"/>
                <a:cs typeface="Arial" panose="020B0604020202020204" pitchFamily="34" charset="0"/>
              </a:rPr>
              <a:t>2015</a:t>
            </a:r>
            <a:r>
              <a:rPr lang="en-US" sz="2000" dirty="0">
                <a:latin typeface="Arial" panose="020B0604020202020204" pitchFamily="34" charset="0"/>
                <a:cs typeface="Arial" panose="020B0604020202020204" pitchFamily="34" charset="0"/>
              </a:rPr>
              <a:t>; 36:1031–1037</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Chatterjee, S. Calculating density on a network: a comparison of Network KDE and Planar KDE. </a:t>
            </a:r>
            <a:r>
              <a:rPr lang="en-US" sz="2000" dirty="0">
                <a:latin typeface="Arial" panose="020B0604020202020204" pitchFamily="34" charset="0"/>
                <a:cs typeface="Arial" panose="020B0604020202020204" pitchFamily="34" charset="0"/>
                <a:hlinkClick r:id="rId2"/>
              </a:rPr>
              <a:t>https://www.esri.com/arcgis-blog/products/analytics/analytics/calculating-density-on-a-network-a-comparison-of-network-kde-and-planar-kde/</a:t>
            </a:r>
            <a:r>
              <a:rPr lang="en-US" sz="2000" dirty="0">
                <a:latin typeface="Arial" panose="020B0604020202020204" pitchFamily="34" charset="0"/>
                <a:cs typeface="Arial" panose="020B0604020202020204" pitchFamily="34" charset="0"/>
              </a:rPr>
              <a:t>. </a:t>
            </a:r>
          </a:p>
          <a:p>
            <a:endParaRPr lang="en-US" dirty="0"/>
          </a:p>
        </p:txBody>
      </p:sp>
    </p:spTree>
    <p:extLst>
      <p:ext uri="{BB962C8B-B14F-4D97-AF65-F5344CB8AC3E}">
        <p14:creationId xmlns:p14="http://schemas.microsoft.com/office/powerpoint/2010/main" val="1438736714"/>
      </p:ext>
    </p:extLst>
  </p:cSld>
  <p:clrMapOvr>
    <a:masterClrMapping/>
  </p:clrMapOvr>
</p:sld>
</file>

<file path=ppt/theme/theme1.xml><?xml version="1.0" encoding="utf-8"?>
<a:theme xmlns:a="http://schemas.openxmlformats.org/drawingml/2006/main" name="1_RetrospectVTI">
  <a:themeElements>
    <a:clrScheme name="Custom 37">
      <a:dk1>
        <a:srgbClr val="000000"/>
      </a:dk1>
      <a:lt1>
        <a:srgbClr val="FFFFFF"/>
      </a:lt1>
      <a:dk2>
        <a:srgbClr val="4A5356"/>
      </a:dk2>
      <a:lt2>
        <a:srgbClr val="E8E3CE"/>
      </a:lt2>
      <a:accent1>
        <a:srgbClr val="9BA8B7"/>
      </a:accent1>
      <a:accent2>
        <a:srgbClr val="E6A02E"/>
      </a:accent2>
      <a:accent3>
        <a:srgbClr val="BF6A3B"/>
      </a:accent3>
      <a:accent4>
        <a:srgbClr val="92987A"/>
      </a:accent4>
      <a:accent5>
        <a:srgbClr val="857659"/>
      </a:accent5>
      <a:accent6>
        <a:srgbClr val="A0988C"/>
      </a:accent6>
      <a:hlink>
        <a:srgbClr val="00B0F0"/>
      </a:hlink>
      <a:folHlink>
        <a:srgbClr val="738F97"/>
      </a:folHlink>
    </a:clrScheme>
    <a:fontScheme name="Retrospect">
      <a:majorFont>
        <a:latin typeface="Bookman Old Style"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TWO.pptx" id="{769520F8-BFE5-4C8C-A7AA-375C025A91CE}" vid="{AEAFD717-D3C8-4034-8F7E-D5220B0CCEB8}"/>
    </a:ext>
  </a:extLst>
</a:theme>
</file>

<file path=ppt/theme/theme2.xml><?xml version="1.0" encoding="utf-8"?>
<a:theme xmlns:a="http://schemas.openxmlformats.org/drawingml/2006/main" name="1_PowerPoint B">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1927</Words>
  <Application>Microsoft Office PowerPoint</Application>
  <PresentationFormat>Custom</PresentationFormat>
  <Paragraphs>210</Paragraphs>
  <Slides>33</Slides>
  <Notes>13</Notes>
  <HiddenSlides>0</HiddenSlides>
  <MMClips>0</MMClips>
  <ScaleCrop>false</ScaleCrop>
  <HeadingPairs>
    <vt:vector size="4" baseType="variant">
      <vt:variant>
        <vt:lpstr>Theme</vt:lpstr>
      </vt:variant>
      <vt:variant>
        <vt:i4>2</vt:i4>
      </vt:variant>
      <vt:variant>
        <vt:lpstr>Slide Titles</vt:lpstr>
      </vt:variant>
      <vt:variant>
        <vt:i4>33</vt:i4>
      </vt:variant>
    </vt:vector>
  </HeadingPairs>
  <TitlesOfParts>
    <vt:vector size="35" baseType="lpstr">
      <vt:lpstr>1_RetrospectVTI</vt:lpstr>
      <vt:lpstr>1_PowerPoint B</vt:lpstr>
      <vt:lpstr>Spatial Network Analysis </vt:lpstr>
      <vt:lpstr>Antimicrobial Resistance</vt:lpstr>
      <vt:lpstr>PowerPoint Presentation</vt:lpstr>
      <vt:lpstr>How Antimicrobial Resistance Spreads</vt:lpstr>
      <vt:lpstr>PowerPoint Presentation</vt:lpstr>
      <vt:lpstr>BACKGROUND</vt:lpstr>
      <vt:lpstr>Tennessee Patient Sharing Network</vt:lpstr>
      <vt:lpstr>Patient Sharing Network</vt:lpstr>
      <vt:lpstr>Direct Patient Transfer</vt:lpstr>
      <vt:lpstr>Indirect Patient Transfer</vt:lpstr>
      <vt:lpstr>Current Visualization of TN Patient Sharing Network</vt:lpstr>
      <vt:lpstr>Spatial Network Analysis</vt:lpstr>
      <vt:lpstr>Least cost network path (AKA least cost route modeling)</vt:lpstr>
      <vt:lpstr>Closest facility</vt:lpstr>
      <vt:lpstr>Least Cost Network Paths  (here as an everywhere to everywhere route matrix)</vt:lpstr>
      <vt:lpstr>Everywhere-to-everywhere traffic density</vt:lpstr>
      <vt:lpstr>Everywhere-to-everywhere traffic density</vt:lpstr>
      <vt:lpstr>PowerPoint Presentation</vt:lpstr>
      <vt:lpstr>RESEARCH QUESTION</vt:lpstr>
      <vt:lpstr>PowerPoint Presentation</vt:lpstr>
      <vt:lpstr>Data Source</vt:lpstr>
      <vt:lpstr>Patient Sharing Edgelist</vt:lpstr>
      <vt:lpstr>STEP 1  GEOCODING HOSPITAL ADDRESSES </vt:lpstr>
      <vt:lpstr>Download Street Data</vt:lpstr>
      <vt:lpstr>METHODS</vt:lpstr>
      <vt:lpstr>RESULTS</vt:lpstr>
      <vt:lpstr>Total Incoming Indirect transfers within 365 days of each TN Hospitals in 2017 </vt:lpstr>
      <vt:lpstr>Spatial network of patient Sharing among TN Hospitals within the same EMS Region</vt:lpstr>
      <vt:lpstr>Spatial network of patient Sharing among TN Hospitals with a Hospital in a Different EMS Region</vt:lpstr>
      <vt:lpstr>RESULTS</vt:lpstr>
      <vt:lpstr>DISCUSSION</vt:lpstr>
      <vt:lpstr>ACKNOWLEDGEMENTS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2020-02-10T01:39:24Z</dcterms:created>
  <dcterms:modified xsi:type="dcterms:W3CDTF">2020-02-10T18:17:34Z</dcterms:modified>
</cp:coreProperties>
</file>