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78" r:id="rId3"/>
  </p:sldMasterIdLst>
  <p:notesMasterIdLst>
    <p:notesMasterId r:id="rId15"/>
  </p:notesMasterIdLst>
  <p:sldIdLst>
    <p:sldId id="256" r:id="rId4"/>
    <p:sldId id="257" r:id="rId5"/>
    <p:sldId id="264" r:id="rId6"/>
    <p:sldId id="259" r:id="rId7"/>
    <p:sldId id="265" r:id="rId8"/>
    <p:sldId id="266" r:id="rId9"/>
    <p:sldId id="267" r:id="rId10"/>
    <p:sldId id="268" r:id="rId11"/>
    <p:sldId id="269" r:id="rId12"/>
    <p:sldId id="260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24FAC-7E96-4EE8-9C37-13CD3027F6C3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8093A-7E03-446F-8C81-A2C8B6B4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25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/>
              <a:t>Few (if any) of us will have the time/desire to spend a large block of time routinely building/re-building and maintaining a geocoding solution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8093A-7E03-446F-8C81-A2C8B6B4E0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30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9013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013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5126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4317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1604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29300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7331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780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9518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220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8410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5177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87151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79936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1944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62080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40479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+mn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8909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09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10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10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910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slow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3.basecamp.com/3164497/projects/530584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CSTE Spatial Analysis Working Group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4572000"/>
            <a:ext cx="6019800" cy="14478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12/19/2017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hlinkClick r:id="rId2"/>
              </a:rPr>
              <a:t>Basecamp Link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1693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&amp;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Introductions</a:t>
            </a:r>
          </a:p>
          <a:p>
            <a:pPr lvl="1"/>
            <a:r>
              <a:rPr lang="en-US" sz="1800" dirty="0" smtClean="0"/>
              <a:t>Scott </a:t>
            </a:r>
            <a:r>
              <a:rPr lang="en-US" sz="1800" dirty="0" err="1" smtClean="0"/>
              <a:t>Troppy</a:t>
            </a:r>
            <a:r>
              <a:rPr lang="en-US" sz="1800" dirty="0" smtClean="0"/>
              <a:t>, </a:t>
            </a:r>
            <a:r>
              <a:rPr lang="en-US" sz="1800" dirty="0" smtClean="0"/>
              <a:t>Evan </a:t>
            </a:r>
            <a:r>
              <a:rPr lang="en-US" sz="1800" dirty="0" err="1" smtClean="0"/>
              <a:t>Caten</a:t>
            </a:r>
            <a:r>
              <a:rPr lang="en-US" sz="1800" dirty="0" smtClean="0"/>
              <a:t> (</a:t>
            </a:r>
            <a:r>
              <a:rPr lang="en-US" sz="1800" dirty="0" smtClean="0"/>
              <a:t>MA), Jessica </a:t>
            </a:r>
            <a:r>
              <a:rPr lang="en-US" sz="1800" dirty="0" err="1" smtClean="0"/>
              <a:t>Arrazola</a:t>
            </a:r>
            <a:r>
              <a:rPr lang="en-US" sz="1800" dirty="0" smtClean="0"/>
              <a:t> (CSTE</a:t>
            </a:r>
            <a:r>
              <a:rPr lang="en-US" sz="1800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Today’s agenda</a:t>
            </a:r>
          </a:p>
          <a:p>
            <a:pPr lvl="1"/>
            <a:r>
              <a:rPr lang="en-US" dirty="0" smtClean="0"/>
              <a:t>Recap from 11/7/2017 webinar</a:t>
            </a:r>
          </a:p>
          <a:p>
            <a:pPr lvl="1"/>
            <a:r>
              <a:rPr lang="en-US" dirty="0" smtClean="0"/>
              <a:t>Survey results &amp; discussion</a:t>
            </a:r>
          </a:p>
          <a:p>
            <a:pPr lvl="1"/>
            <a:r>
              <a:rPr lang="en-US" dirty="0" smtClean="0"/>
              <a:t>Geocoding (considerations &amp; options)</a:t>
            </a:r>
          </a:p>
          <a:p>
            <a:pPr lvl="1"/>
            <a:r>
              <a:rPr lang="en-US" dirty="0" smtClean="0"/>
              <a:t>Next Meeting &amp; Logistics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70724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Prior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 around WG mission and areas of interest</a:t>
            </a:r>
          </a:p>
          <a:p>
            <a:r>
              <a:rPr lang="en-US" dirty="0" smtClean="0"/>
              <a:t>Still forming the WG priorities and focus areas</a:t>
            </a:r>
          </a:p>
          <a:p>
            <a:r>
              <a:rPr lang="en-US" dirty="0" smtClean="0"/>
              <a:t>Required more input from participants (survey)</a:t>
            </a:r>
          </a:p>
          <a:p>
            <a:r>
              <a:rPr lang="en-US" dirty="0" smtClean="0"/>
              <a:t>Review of “basecamp” and logistics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8934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&amp;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r>
              <a:rPr lang="en-US" dirty="0" smtClean="0"/>
              <a:t>Result Summary Report</a:t>
            </a:r>
          </a:p>
          <a:p>
            <a:pPr lvl="1"/>
            <a:r>
              <a:rPr lang="en-US" sz="1400" dirty="0"/>
              <a:t>https://dphmysurveys.typeform.com/report/OHupnQ/AuJoBycgdOLxMgok#</a:t>
            </a:r>
            <a:endParaRPr lang="en-US" sz="1400" dirty="0" smtClean="0"/>
          </a:p>
          <a:p>
            <a:endParaRPr lang="en-US" dirty="0"/>
          </a:p>
          <a:p>
            <a:r>
              <a:rPr lang="en-US" dirty="0" smtClean="0"/>
              <a:t>Key Takeaways</a:t>
            </a:r>
          </a:p>
          <a:p>
            <a:pPr lvl="1"/>
            <a:r>
              <a:rPr lang="en-US" sz="2400" dirty="0" smtClean="0"/>
              <a:t>Majority health departments with epi/surveillance/ID focus (willingness to share)</a:t>
            </a:r>
          </a:p>
          <a:p>
            <a:pPr lvl="1"/>
            <a:r>
              <a:rPr lang="en-US" sz="2400" dirty="0" smtClean="0"/>
              <a:t>Overall intermediate skill level (ArcGIS, SAS)</a:t>
            </a:r>
          </a:p>
          <a:p>
            <a:pPr lvl="1"/>
            <a:r>
              <a:rPr lang="en-US" sz="2400" dirty="0" smtClean="0"/>
              <a:t>Disparities, Cluster detection, Hotspot/density analysis, GWR, Geocoding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39088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Foundation for spatial analysis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Large and varied corpus of work and examples</a:t>
            </a:r>
          </a:p>
          <a:p>
            <a:pPr lvl="1"/>
            <a:r>
              <a:rPr lang="en-US" sz="2000" dirty="0" smtClean="0"/>
              <a:t>Your purpose/need will drive selection of solutions</a:t>
            </a:r>
          </a:p>
          <a:p>
            <a:pPr lvl="1"/>
            <a:r>
              <a:rPr lang="en-US" sz="2000" dirty="0"/>
              <a:t>Develop facility and </a:t>
            </a:r>
            <a:r>
              <a:rPr lang="en-US" sz="2000" dirty="0" smtClean="0"/>
              <a:t>experience</a:t>
            </a:r>
          </a:p>
          <a:p>
            <a:pPr lvl="1"/>
            <a:r>
              <a:rPr lang="en-US" sz="2000" dirty="0" smtClean="0"/>
              <a:t>Some big picture thoughts I try to keep in mind</a:t>
            </a:r>
          </a:p>
        </p:txBody>
      </p:sp>
    </p:spTree>
    <p:extLst>
      <p:ext uri="{BB962C8B-B14F-4D97-AF65-F5344CB8AC3E}">
        <p14:creationId xmlns:p14="http://schemas.microsoft.com/office/powerpoint/2010/main" val="11725117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Security &amp; confidentiality</a:t>
            </a:r>
          </a:p>
          <a:p>
            <a:pPr lvl="1"/>
            <a:r>
              <a:rPr lang="en-US" sz="2000" dirty="0" smtClean="0"/>
              <a:t>Offline </a:t>
            </a:r>
            <a:r>
              <a:rPr lang="en-US" sz="2000" dirty="0"/>
              <a:t>vs </a:t>
            </a:r>
            <a:r>
              <a:rPr lang="en-US" sz="2000" dirty="0" smtClean="0"/>
              <a:t>online</a:t>
            </a:r>
          </a:p>
          <a:p>
            <a:pPr lvl="1"/>
            <a:r>
              <a:rPr lang="en-US" sz="2000" dirty="0" smtClean="0"/>
              <a:t>Desktop vs server </a:t>
            </a:r>
          </a:p>
          <a:p>
            <a:pPr lvl="1"/>
            <a:r>
              <a:rPr lang="en-US" sz="2000" dirty="0" smtClean="0"/>
              <a:t>External web service vs Internal service</a:t>
            </a:r>
          </a:p>
          <a:p>
            <a:endParaRPr lang="en-US" sz="2400" dirty="0" smtClean="0"/>
          </a:p>
          <a:p>
            <a:r>
              <a:rPr lang="en-US" sz="2400" dirty="0" smtClean="0"/>
              <a:t>Timeliness &amp; speed</a:t>
            </a:r>
          </a:p>
          <a:p>
            <a:pPr lvl="1"/>
            <a:r>
              <a:rPr lang="en-US" sz="2000" dirty="0" smtClean="0"/>
              <a:t>Real-time </a:t>
            </a:r>
            <a:r>
              <a:rPr lang="en-US" sz="2000" dirty="0"/>
              <a:t>vs batch </a:t>
            </a:r>
            <a:r>
              <a:rPr lang="en-US" sz="2000" dirty="0" smtClean="0"/>
              <a:t>geocoding</a:t>
            </a:r>
          </a:p>
          <a:p>
            <a:pPr lvl="1"/>
            <a:r>
              <a:rPr lang="en-US" sz="2000" dirty="0" smtClean="0"/>
              <a:t>how </a:t>
            </a:r>
            <a:r>
              <a:rPr lang="en-US" sz="2000" dirty="0"/>
              <a:t>critical is this</a:t>
            </a:r>
            <a:r>
              <a:rPr lang="en-US" sz="2000" dirty="0" smtClean="0"/>
              <a:t>?</a:t>
            </a:r>
          </a:p>
          <a:p>
            <a:pPr lvl="1"/>
            <a:r>
              <a:rPr lang="en-US" sz="2000" dirty="0" smtClean="0"/>
              <a:t>volume </a:t>
            </a:r>
            <a:r>
              <a:rPr lang="en-US" sz="2000" dirty="0"/>
              <a:t>and time dependent. </a:t>
            </a:r>
            <a:endParaRPr lang="en-US" sz="2000" dirty="0" smtClean="0"/>
          </a:p>
          <a:p>
            <a:pPr lvl="1"/>
            <a:endParaRPr lang="en-US" sz="2000" dirty="0"/>
          </a:p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2400" dirty="0">
                <a:ea typeface="+mn-ea"/>
                <a:cs typeface="+mn-cs"/>
              </a:rPr>
              <a:t>B</a:t>
            </a:r>
            <a:r>
              <a:rPr lang="en-US" sz="2400" dirty="0" smtClean="0">
                <a:ea typeface="+mn-ea"/>
                <a:cs typeface="+mn-cs"/>
              </a:rPr>
              <a:t>udget </a:t>
            </a:r>
            <a:r>
              <a:rPr lang="en-US" sz="2400" dirty="0">
                <a:ea typeface="+mn-ea"/>
                <a:cs typeface="+mn-cs"/>
              </a:rPr>
              <a:t>constraints</a:t>
            </a:r>
          </a:p>
          <a:p>
            <a:pPr lvl="1"/>
            <a:r>
              <a:rPr lang="en-US" sz="2000" dirty="0" smtClean="0"/>
              <a:t>FOSS </a:t>
            </a:r>
            <a:r>
              <a:rPr lang="en-US" sz="2000" dirty="0"/>
              <a:t>vs </a:t>
            </a:r>
            <a:r>
              <a:rPr lang="en-US" sz="2000" dirty="0" smtClean="0"/>
              <a:t>commercial </a:t>
            </a:r>
            <a:endParaRPr lang="en-US" sz="20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46775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/>
          </a:bodyPr>
          <a:lstStyle/>
          <a:p>
            <a:r>
              <a:rPr lang="en-US" sz="2400" dirty="0"/>
              <a:t>Integration: </a:t>
            </a:r>
          </a:p>
          <a:p>
            <a:pPr lvl="1"/>
            <a:r>
              <a:rPr lang="en-US" sz="2000" dirty="0" smtClean="0"/>
              <a:t>How </a:t>
            </a:r>
            <a:r>
              <a:rPr lang="en-US" sz="2000" dirty="0"/>
              <a:t>to tap into the geocoder?  </a:t>
            </a:r>
            <a:endParaRPr lang="en-US" sz="2000" dirty="0" smtClean="0"/>
          </a:p>
          <a:p>
            <a:pPr lvl="1"/>
            <a:r>
              <a:rPr lang="en-US" sz="2000" dirty="0" smtClean="0"/>
              <a:t>Endpoints</a:t>
            </a:r>
            <a:r>
              <a:rPr lang="en-US" sz="2000" dirty="0"/>
              <a:t>, input/output needs</a:t>
            </a:r>
            <a:r>
              <a:rPr lang="en-US" sz="2000" dirty="0" smtClean="0"/>
              <a:t>.</a:t>
            </a:r>
            <a:endParaRPr lang="en-US" sz="2000" dirty="0"/>
          </a:p>
          <a:p>
            <a:pPr lvl="1"/>
            <a:r>
              <a:rPr lang="en-US" sz="2000" dirty="0"/>
              <a:t>R</a:t>
            </a:r>
            <a:r>
              <a:rPr lang="en-US" sz="2000" dirty="0" smtClean="0"/>
              <a:t>esult structure returned/customization? </a:t>
            </a:r>
            <a:endParaRPr lang="en-US" sz="2000" dirty="0"/>
          </a:p>
          <a:p>
            <a:endParaRPr lang="en-US" sz="2400" dirty="0"/>
          </a:p>
          <a:p>
            <a:r>
              <a:rPr lang="en-US" sz="2400" dirty="0"/>
              <a:t>I</a:t>
            </a:r>
            <a:r>
              <a:rPr lang="en-US" sz="2400" dirty="0" smtClean="0"/>
              <a:t>mplementation/maintenance </a:t>
            </a:r>
            <a:endParaRPr lang="en-US" sz="2400" dirty="0"/>
          </a:p>
          <a:p>
            <a:pPr lvl="1"/>
            <a:r>
              <a:rPr lang="en-US" sz="2000" dirty="0" smtClean="0"/>
              <a:t>Update frequency</a:t>
            </a:r>
          </a:p>
          <a:p>
            <a:pPr lvl="1"/>
            <a:r>
              <a:rPr lang="en-US" sz="2000" dirty="0" smtClean="0"/>
              <a:t>Documentation</a:t>
            </a:r>
          </a:p>
          <a:p>
            <a:pPr lvl="1"/>
            <a:r>
              <a:rPr lang="en-US" sz="2000" dirty="0" smtClean="0"/>
              <a:t>Infrastructure support &amp; stability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10707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Accuracy</a:t>
            </a:r>
          </a:p>
          <a:p>
            <a:pPr lvl="1"/>
            <a:r>
              <a:rPr lang="en-US" sz="2000" dirty="0" smtClean="0"/>
              <a:t>Match or “hit” rate – level of acceptable mismatch/rematch?</a:t>
            </a:r>
          </a:p>
          <a:p>
            <a:pPr lvl="1"/>
            <a:r>
              <a:rPr lang="en-US" sz="2000" dirty="0"/>
              <a:t>S</a:t>
            </a:r>
            <a:r>
              <a:rPr lang="en-US" sz="2000" dirty="0" smtClean="0"/>
              <a:t>patial </a:t>
            </a:r>
            <a:r>
              <a:rPr lang="en-US" sz="2000" dirty="0"/>
              <a:t>accuracy </a:t>
            </a:r>
            <a:r>
              <a:rPr lang="en-US" sz="2000" dirty="0" smtClean="0"/>
              <a:t>(</a:t>
            </a:r>
            <a:r>
              <a:rPr lang="en-US" sz="2000" dirty="0"/>
              <a:t>how accurate does your </a:t>
            </a:r>
            <a:r>
              <a:rPr lang="en-US" sz="2000" dirty="0" smtClean="0"/>
              <a:t>XY “NEED</a:t>
            </a:r>
            <a:r>
              <a:rPr lang="en-US" sz="2000" dirty="0"/>
              <a:t>” to be</a:t>
            </a:r>
            <a:r>
              <a:rPr lang="en-US" sz="2000" dirty="0" smtClean="0"/>
              <a:t>?)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Editing functions</a:t>
            </a:r>
            <a:endParaRPr lang="en-US" sz="2400" dirty="0"/>
          </a:p>
          <a:p>
            <a:pPr lvl="1"/>
            <a:r>
              <a:rPr lang="en-US" sz="2000" dirty="0" smtClean="0"/>
              <a:t>Integrated “re-match” feature vs correction/iteration</a:t>
            </a:r>
          </a:p>
          <a:p>
            <a:pPr lvl="1"/>
            <a:r>
              <a:rPr lang="en-US" sz="2000" dirty="0" smtClean="0"/>
              <a:t>Initial address “scrubbing” or parsing functions</a:t>
            </a:r>
            <a:endParaRPr lang="en-US" sz="2000" dirty="0"/>
          </a:p>
          <a:p>
            <a:endParaRPr lang="en-US" sz="2400" dirty="0"/>
          </a:p>
          <a:p>
            <a:r>
              <a:rPr lang="en-US" sz="2400" dirty="0"/>
              <a:t>Attribute </a:t>
            </a:r>
            <a:r>
              <a:rPr lang="en-US" sz="2400" dirty="0" smtClean="0"/>
              <a:t>features</a:t>
            </a:r>
            <a:endParaRPr lang="en-US" sz="2400" dirty="0"/>
          </a:p>
          <a:p>
            <a:pPr lvl="1"/>
            <a:r>
              <a:rPr lang="en-US" sz="2000" dirty="0" smtClean="0"/>
              <a:t>Underlying dataset: census, street index, entity “search”</a:t>
            </a:r>
          </a:p>
          <a:p>
            <a:pPr lvl="1"/>
            <a:r>
              <a:rPr lang="en-US" sz="2000" dirty="0" smtClean="0"/>
              <a:t>Geocoder match result attributes vary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10707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Watch Basecamp for upcoming examples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Implement using “cookbook” style primers</a:t>
            </a:r>
          </a:p>
          <a:p>
            <a:pPr lvl="1"/>
            <a:r>
              <a:rPr lang="en-US" sz="2000" dirty="0" smtClean="0"/>
              <a:t>Use campfire &amp; SA WG input to troubleshoot</a:t>
            </a:r>
          </a:p>
          <a:p>
            <a:pPr lvl="1"/>
            <a:r>
              <a:rPr lang="en-US" sz="2000" dirty="0" smtClean="0"/>
              <a:t>Add your own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10707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 &amp; 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dirty="0" smtClean="0"/>
              <a:t>Next Meeting </a:t>
            </a:r>
            <a:r>
              <a:rPr lang="en-US" dirty="0">
                <a:solidFill>
                  <a:srgbClr val="FF0000"/>
                </a:solidFill>
              </a:rPr>
              <a:t>1/16/2018 1-2P </a:t>
            </a:r>
            <a:r>
              <a:rPr lang="en-US" dirty="0" smtClean="0">
                <a:solidFill>
                  <a:srgbClr val="FF0000"/>
                </a:solidFill>
              </a:rPr>
              <a:t>EST</a:t>
            </a:r>
            <a:endParaRPr lang="en-US" dirty="0" smtClean="0"/>
          </a:p>
          <a:p>
            <a:pPr lvl="1"/>
            <a:r>
              <a:rPr lang="en-US" dirty="0" smtClean="0"/>
              <a:t>Topic: “Spatial analysis &amp; disparities”</a:t>
            </a:r>
          </a:p>
          <a:p>
            <a:pPr lvl="2"/>
            <a:r>
              <a:rPr lang="en-US" dirty="0" smtClean="0"/>
              <a:t>Watch basecamp for more info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		</a:t>
            </a:r>
          </a:p>
          <a:p>
            <a:r>
              <a:rPr lang="en-US" dirty="0" smtClean="0"/>
              <a:t>Basecamp </a:t>
            </a:r>
          </a:p>
          <a:p>
            <a:pPr lvl="1"/>
            <a:r>
              <a:rPr lang="en-US" dirty="0" smtClean="0"/>
              <a:t>Feedback &amp; ideas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8046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106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bid_theme</Template>
  <TotalTime>115</TotalTime>
  <Words>386</Words>
  <Application>Microsoft Office PowerPoint</Application>
  <PresentationFormat>On-screen Show (4:3)</PresentationFormat>
  <Paragraphs>83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bid_theme</vt:lpstr>
      <vt:lpstr>Default Design</vt:lpstr>
      <vt:lpstr>1_Default Design</vt:lpstr>
      <vt:lpstr>CSTE Spatial Analysis Working Group</vt:lpstr>
      <vt:lpstr>Welcome &amp; Agenda</vt:lpstr>
      <vt:lpstr>Recap from Prior Call</vt:lpstr>
      <vt:lpstr>Survey &amp; Assessment</vt:lpstr>
      <vt:lpstr>Geocoding (Considerations &amp; Options)</vt:lpstr>
      <vt:lpstr>Geocoding (Considerations &amp; Options)</vt:lpstr>
      <vt:lpstr>Geocoding (Considerations &amp; Options)</vt:lpstr>
      <vt:lpstr>Geocoding (Considerations &amp; Options)</vt:lpstr>
      <vt:lpstr>Geocoding (Considerations &amp; Options)</vt:lpstr>
      <vt:lpstr>Next Meeting &amp; Logistics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CSTE Spatial Analysis Working Group</dc:title>
  <dc:creator>Evan</dc:creator>
  <cp:lastModifiedBy>Evan Caten</cp:lastModifiedBy>
  <cp:revision>18</cp:revision>
  <dcterms:created xsi:type="dcterms:W3CDTF">2006-08-16T00:00:00Z</dcterms:created>
  <dcterms:modified xsi:type="dcterms:W3CDTF">2017-12-11T17:18:14Z</dcterms:modified>
</cp:coreProperties>
</file>