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  <p:sldMasterId id="2147483678" r:id="rId3"/>
  </p:sldMasterIdLst>
  <p:notesMasterIdLst>
    <p:notesMasterId r:id="rId15"/>
  </p:notesMasterIdLst>
  <p:sldIdLst>
    <p:sldId id="256" r:id="rId4"/>
    <p:sldId id="257" r:id="rId5"/>
    <p:sldId id="260" r:id="rId6"/>
    <p:sldId id="264" r:id="rId7"/>
    <p:sldId id="259" r:id="rId8"/>
    <p:sldId id="265" r:id="rId9"/>
    <p:sldId id="266" r:id="rId10"/>
    <p:sldId id="267" r:id="rId11"/>
    <p:sldId id="268" r:id="rId12"/>
    <p:sldId id="269" r:id="rId13"/>
    <p:sldId id="262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2" d="100"/>
          <a:sy n="92" d="100"/>
        </p:scale>
        <p:origin x="-1186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424FAC-7E96-4EE8-9C37-13CD3027F6C3}" type="datetimeFigureOut">
              <a:rPr lang="en-US" smtClean="0"/>
              <a:t>12/19/2017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8093A-7E03-446F-8C81-A2C8B6B4E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725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 smtClean="0"/>
              <a:t>Few (if any) of us will have the time/desire to spend a large block of time routinely building/re-building and maintaining a geocoding solution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48093A-7E03-446F-8C81-A2C8B6B4E02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306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hidden">
            <a:xfrm>
              <a:off x="0" y="0"/>
              <a:ext cx="2208" cy="432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hidden">
            <a:xfrm>
              <a:off x="1081" y="1065"/>
              <a:ext cx="4679" cy="159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grpSp>
          <p:nvGrpSpPr>
            <p:cNvPr id="7" name="Group 5"/>
            <p:cNvGrpSpPr>
              <a:grpSpLocks/>
            </p:cNvGrpSpPr>
            <p:nvPr/>
          </p:nvGrpSpPr>
          <p:grpSpPr bwMode="auto">
            <a:xfrm>
              <a:off x="0" y="672"/>
              <a:ext cx="1806" cy="1989"/>
              <a:chOff x="0" y="672"/>
              <a:chExt cx="1806" cy="1989"/>
            </a:xfrm>
          </p:grpSpPr>
          <p:sp>
            <p:nvSpPr>
              <p:cNvPr id="8" name="Rectangle 6"/>
              <p:cNvSpPr>
                <a:spLocks noChangeArrowheads="1"/>
              </p:cNvSpPr>
              <p:nvPr userDrawn="1"/>
            </p:nvSpPr>
            <p:spPr bwMode="auto">
              <a:xfrm>
                <a:off x="361" y="2257"/>
                <a:ext cx="363" cy="404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9" name="Rectangle 7"/>
              <p:cNvSpPr>
                <a:spLocks noChangeArrowheads="1"/>
              </p:cNvSpPr>
              <p:nvPr userDrawn="1"/>
            </p:nvSpPr>
            <p:spPr bwMode="auto">
              <a:xfrm>
                <a:off x="1081" y="1065"/>
                <a:ext cx="362" cy="405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0" name="Rectangle 8"/>
              <p:cNvSpPr>
                <a:spLocks noChangeArrowheads="1"/>
              </p:cNvSpPr>
              <p:nvPr userDrawn="1"/>
            </p:nvSpPr>
            <p:spPr bwMode="auto">
              <a:xfrm>
                <a:off x="1437" y="672"/>
                <a:ext cx="369" cy="400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1" name="Rectangle 9"/>
              <p:cNvSpPr>
                <a:spLocks noChangeArrowheads="1"/>
              </p:cNvSpPr>
              <p:nvPr userDrawn="1"/>
            </p:nvSpPr>
            <p:spPr bwMode="auto">
              <a:xfrm>
                <a:off x="719" y="2257"/>
                <a:ext cx="368" cy="404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2" name="Rectangle 10"/>
              <p:cNvSpPr>
                <a:spLocks noChangeArrowheads="1"/>
              </p:cNvSpPr>
              <p:nvPr userDrawn="1"/>
            </p:nvSpPr>
            <p:spPr bwMode="auto">
              <a:xfrm>
                <a:off x="1437" y="1065"/>
                <a:ext cx="369" cy="405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3" name="Rectangle 11"/>
              <p:cNvSpPr>
                <a:spLocks noChangeArrowheads="1"/>
              </p:cNvSpPr>
              <p:nvPr userDrawn="1"/>
            </p:nvSpPr>
            <p:spPr bwMode="auto">
              <a:xfrm>
                <a:off x="719" y="1464"/>
                <a:ext cx="368" cy="399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4" name="Rectangle 12"/>
              <p:cNvSpPr>
                <a:spLocks noChangeArrowheads="1"/>
              </p:cNvSpPr>
              <p:nvPr userDrawn="1"/>
            </p:nvSpPr>
            <p:spPr bwMode="auto">
              <a:xfrm>
                <a:off x="0" y="1464"/>
                <a:ext cx="367" cy="399"/>
              </a:xfrm>
              <a:prstGeom prst="rect">
                <a:avLst/>
              </a:prstGeom>
              <a:solidFill>
                <a:schemeClr val="bg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5" name="Rectangle 13"/>
              <p:cNvSpPr>
                <a:spLocks noChangeArrowheads="1"/>
              </p:cNvSpPr>
              <p:nvPr userDrawn="1"/>
            </p:nvSpPr>
            <p:spPr bwMode="auto">
              <a:xfrm>
                <a:off x="1081" y="1464"/>
                <a:ext cx="362" cy="399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6" name="Rectangle 14"/>
              <p:cNvSpPr>
                <a:spLocks noChangeArrowheads="1"/>
              </p:cNvSpPr>
              <p:nvPr userDrawn="1"/>
            </p:nvSpPr>
            <p:spPr bwMode="auto">
              <a:xfrm>
                <a:off x="361" y="1857"/>
                <a:ext cx="363" cy="406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  <p:sp>
            <p:nvSpPr>
              <p:cNvPr id="17" name="Rectangle 15"/>
              <p:cNvSpPr>
                <a:spLocks noChangeArrowheads="1"/>
              </p:cNvSpPr>
              <p:nvPr userDrawn="1"/>
            </p:nvSpPr>
            <p:spPr bwMode="auto">
              <a:xfrm>
                <a:off x="719" y="1857"/>
                <a:ext cx="368" cy="406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>
                  <a:latin typeface="Times New Roman" pitchFamily="18" charset="0"/>
                  <a:cs typeface="+mn-cs"/>
                </a:endParaRPr>
              </a:p>
            </p:txBody>
          </p:sp>
        </p:grpSp>
      </p:grpSp>
      <p:sp>
        <p:nvSpPr>
          <p:cNvPr id="9013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013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8" name="Rectangle 16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12/19/2017</a:t>
            </a:fld>
            <a:endParaRPr lang="en-US"/>
          </a:p>
        </p:txBody>
      </p:sp>
      <p:sp>
        <p:nvSpPr>
          <p:cNvPr id="19" name="Rectangle 1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20" name="Rectangle 1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951267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43175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516046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229300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73313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57806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95182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2203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08410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51779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587151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US" noProof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279936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noProof="0" smtClean="0"/>
              <a:t>Click icon to add clip art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71944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8229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00500"/>
            <a:ext cx="8229600" cy="1866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862080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8BD707-D9CF-40AE-B4C6-C98DA3205C09}" type="datetimeFigureOut">
              <a:rPr lang="en-US" smtClean="0"/>
              <a:pPr/>
              <a:t>12/19/2017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940479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5B4E4-9D20-4199-AF05-6D55F753145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1917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5B4E4-9D20-4199-AF05-6D55F7531455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191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 Black" pitchFamily="34" charset="0"/>
                <a:cs typeface="+mn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8909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8909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8909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8909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8909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8909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hlink"/>
                </a:solidFill>
                <a:cs typeface="+mn-cs"/>
              </a:endParaRPr>
            </a:p>
          </p:txBody>
        </p:sp>
        <p:sp>
          <p:nvSpPr>
            <p:cNvPr id="8909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>
                <a:latin typeface="Times New Roman" pitchFamily="18" charset="0"/>
                <a:cs typeface="+mn-cs"/>
              </a:endParaRPr>
            </a:p>
          </p:txBody>
        </p:sp>
        <p:sp>
          <p:nvSpPr>
            <p:cNvPr id="8910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  <p:sp>
          <p:nvSpPr>
            <p:cNvPr id="8910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solidFill>
                  <a:schemeClr val="accent2"/>
                </a:solidFill>
                <a:cs typeface="+mn-cs"/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8910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cs typeface="+mn-cs"/>
              </a:defRPr>
            </a:lvl1pPr>
          </a:lstStyle>
          <a:p>
            <a:fld id="{1D8BD707-D9CF-40AE-B4C6-C98DA3205C09}" type="datetimeFigureOut">
              <a:rPr lang="en-US" smtClean="0"/>
              <a:pPr/>
              <a:t>12/19/2017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transition spd="slow"/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ChangeArrowheads="1"/>
          </p:cNvSpPr>
          <p:nvPr/>
        </p:nvSpPr>
        <p:spPr bwMode="auto">
          <a:xfrm>
            <a:off x="0" y="0"/>
            <a:ext cx="9158288" cy="1423988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30238" y="198438"/>
            <a:ext cx="82296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1600200"/>
            <a:ext cx="779145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2C22F4C-E09F-4762-A296-0A5627EEAD8C}" type="slidenum">
              <a:rPr lang="en-US" altLang="en-US">
                <a:solidFill>
                  <a:srgbClr val="000000"/>
                </a:solidFill>
                <a:cs typeface="+mn-cs"/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/>
          <p:cNvSpPr>
            <a:spLocks noChangeArrowheads="1"/>
          </p:cNvSpPr>
          <p:nvPr/>
        </p:nvSpPr>
        <p:spPr bwMode="auto">
          <a:xfrm>
            <a:off x="0" y="0"/>
            <a:ext cx="9158288" cy="1423988"/>
          </a:xfrm>
          <a:prstGeom prst="rect">
            <a:avLst/>
          </a:prstGeom>
          <a:solidFill>
            <a:srgbClr val="0066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endParaRPr lang="en-US" altLang="en-US" smtClean="0">
              <a:solidFill>
                <a:srgbClr val="000000"/>
              </a:solidFill>
              <a:cs typeface="+mn-cs"/>
            </a:endParaRPr>
          </a:p>
        </p:txBody>
      </p:sp>
      <p:sp>
        <p:nvSpPr>
          <p:cNvPr id="1027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630238" y="198438"/>
            <a:ext cx="8229600" cy="111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1600200"/>
            <a:ext cx="779145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2C22F4C-E09F-4762-A296-0A5627EEAD8C}" type="slidenum">
              <a:rPr lang="en-US" altLang="en-US">
                <a:solidFill>
                  <a:srgbClr val="000000"/>
                </a:solidFill>
                <a:cs typeface="+mn-cs"/>
              </a:rPr>
              <a:pPr>
                <a:defRPr/>
              </a:pPr>
              <a:t>‹#›</a:t>
            </a:fld>
            <a:endParaRPr lang="en-US" altLang="en-US">
              <a:solidFill>
                <a:srgbClr val="000000"/>
              </a:solidFill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3.basecamp.com/3164497/projects/5305845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dphmysurveys.typeform.com/report/OHupnQ/AuJoBycgdOLxMgok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3"/>
                </a:solidFill>
              </a:rPr>
              <a:t>CSTE Spatial Analysis Working Group</a:t>
            </a:r>
            <a:endParaRPr lang="en-US" dirty="0">
              <a:solidFill>
                <a:schemeClr val="accent3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71800" y="4572000"/>
            <a:ext cx="6019800" cy="14478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12/19/2017</a:t>
            </a:r>
          </a:p>
          <a:p>
            <a:pPr algn="l"/>
            <a:r>
              <a:rPr lang="en-US" dirty="0" smtClean="0">
                <a:solidFill>
                  <a:schemeClr val="bg1">
                    <a:lumMod val="50000"/>
                  </a:schemeClr>
                </a:solidFill>
                <a:hlinkClick r:id="rId2"/>
              </a:rPr>
              <a:t>Basecamp Link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16937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 &amp;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434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Introductions</a:t>
            </a:r>
          </a:p>
          <a:p>
            <a:pPr lvl="1"/>
            <a:r>
              <a:rPr lang="en-US" sz="2000" dirty="0" smtClean="0"/>
              <a:t>Scott </a:t>
            </a:r>
            <a:r>
              <a:rPr lang="en-US" sz="2000" dirty="0" err="1" smtClean="0"/>
              <a:t>Troppy</a:t>
            </a:r>
            <a:r>
              <a:rPr lang="en-US" sz="2000" dirty="0" smtClean="0"/>
              <a:t>, Evan </a:t>
            </a:r>
            <a:r>
              <a:rPr lang="en-US" sz="2000" dirty="0" err="1" smtClean="0"/>
              <a:t>Caten</a:t>
            </a:r>
            <a:r>
              <a:rPr lang="en-US" sz="2000" dirty="0" smtClean="0"/>
              <a:t> (MA), Jessica </a:t>
            </a:r>
            <a:r>
              <a:rPr lang="en-US" sz="2000" dirty="0" err="1" smtClean="0"/>
              <a:t>Arrazola</a:t>
            </a:r>
            <a:r>
              <a:rPr lang="en-US" sz="2000" dirty="0" smtClean="0"/>
              <a:t> (CSTE)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Today’s agenda</a:t>
            </a:r>
          </a:p>
          <a:p>
            <a:pPr lvl="1"/>
            <a:r>
              <a:rPr lang="en-US" sz="2400" dirty="0"/>
              <a:t>Next Meeting &amp; </a:t>
            </a:r>
            <a:r>
              <a:rPr lang="en-US" sz="2400" dirty="0" smtClean="0"/>
              <a:t>Logistics</a:t>
            </a:r>
          </a:p>
          <a:p>
            <a:pPr lvl="1"/>
            <a:r>
              <a:rPr lang="en-US" sz="2400" dirty="0" smtClean="0"/>
              <a:t>Recap from 11/7/2017 webinar</a:t>
            </a:r>
          </a:p>
          <a:p>
            <a:pPr lvl="1"/>
            <a:r>
              <a:rPr lang="en-US" sz="2400" dirty="0" smtClean="0"/>
              <a:t>Survey results &amp; discussion</a:t>
            </a:r>
          </a:p>
          <a:p>
            <a:pPr lvl="1"/>
            <a:r>
              <a:rPr lang="en-US" sz="2400" dirty="0" smtClean="0"/>
              <a:t>Geocoding (considerations &amp; options)</a:t>
            </a:r>
          </a:p>
        </p:txBody>
      </p:sp>
    </p:spTree>
    <p:extLst>
      <p:ext uri="{BB962C8B-B14F-4D97-AF65-F5344CB8AC3E}">
        <p14:creationId xmlns:p14="http://schemas.microsoft.com/office/powerpoint/2010/main" val="286707246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Meeting &amp; Logistics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342900" lvl="1" indent="-342900"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dirty="0" smtClean="0"/>
              <a:t>Next Meeting </a:t>
            </a:r>
            <a:r>
              <a:rPr lang="en-US" dirty="0">
                <a:solidFill>
                  <a:srgbClr val="FF0000"/>
                </a:solidFill>
              </a:rPr>
              <a:t>1/16/2018 1-2P </a:t>
            </a:r>
            <a:r>
              <a:rPr lang="en-US" dirty="0" smtClean="0">
                <a:solidFill>
                  <a:srgbClr val="FF0000"/>
                </a:solidFill>
              </a:rPr>
              <a:t>EST</a:t>
            </a:r>
            <a:endParaRPr lang="en-US" dirty="0" smtClean="0"/>
          </a:p>
          <a:p>
            <a:pPr lvl="1"/>
            <a:r>
              <a:rPr lang="en-US" dirty="0" smtClean="0"/>
              <a:t>Topic: “Spatial analysis &amp; disparities”</a:t>
            </a:r>
          </a:p>
          <a:p>
            <a:pPr lvl="2"/>
            <a:r>
              <a:rPr lang="en-US" dirty="0" smtClean="0"/>
              <a:t>Watch basecamp for more info</a:t>
            </a:r>
            <a:r>
              <a:rPr lang="en-US" dirty="0" smtClean="0">
                <a:solidFill>
                  <a:srgbClr val="FF0000"/>
                </a:solidFill>
              </a:rPr>
              <a:t>	</a:t>
            </a:r>
          </a:p>
          <a:p>
            <a:pPr lvl="2"/>
            <a:endParaRPr lang="en-US" dirty="0" smtClean="0">
              <a:solidFill>
                <a:srgbClr val="FF0000"/>
              </a:solidFill>
            </a:endParaRPr>
          </a:p>
          <a:p>
            <a:r>
              <a:rPr lang="en-US" sz="2800" dirty="0"/>
              <a:t>Basecamp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Feedback &amp; ideas</a:t>
            </a:r>
          </a:p>
          <a:p>
            <a:pPr lvl="1"/>
            <a:endParaRPr lang="en-US" dirty="0"/>
          </a:p>
          <a:p>
            <a:pPr marL="342900" lvl="1" indent="-342900"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dirty="0" smtClean="0"/>
              <a:t>CSTE Abstract Deadline: </a:t>
            </a:r>
            <a:r>
              <a:rPr lang="en-US" dirty="0" smtClean="0">
                <a:solidFill>
                  <a:srgbClr val="FF0000"/>
                </a:solidFill>
              </a:rPr>
              <a:t>1/3/2018</a:t>
            </a:r>
          </a:p>
          <a:p>
            <a:pPr lvl="1"/>
            <a:r>
              <a:rPr lang="en-US" dirty="0"/>
              <a:t>Group roundtable interest?</a:t>
            </a:r>
          </a:p>
        </p:txBody>
      </p:sp>
    </p:spTree>
    <p:extLst>
      <p:ext uri="{BB962C8B-B14F-4D97-AF65-F5344CB8AC3E}">
        <p14:creationId xmlns:p14="http://schemas.microsoft.com/office/powerpoint/2010/main" val="121280469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from Prior Call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 smtClean="0"/>
              <a:t>Discussion around WG mission and areas of interest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 smtClean="0"/>
              <a:t>Still forming the WG priorities and focus areas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 smtClean="0"/>
              <a:t>Required more input from participants (survey)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800" dirty="0" smtClean="0"/>
              <a:t>Review of “basecamp” and logistics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6108934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 &amp;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/>
          <a:lstStyle/>
          <a:p>
            <a:r>
              <a:rPr lang="en-US" dirty="0" smtClean="0"/>
              <a:t>Result Summary Report</a:t>
            </a:r>
          </a:p>
          <a:p>
            <a:pPr lvl="1"/>
            <a:r>
              <a:rPr lang="en-US" sz="2400" dirty="0" smtClean="0">
                <a:hlinkClick r:id="rId2"/>
              </a:rPr>
              <a:t>General Report</a:t>
            </a:r>
            <a:endParaRPr lang="en-US" sz="2400" dirty="0" smtClean="0"/>
          </a:p>
          <a:p>
            <a:endParaRPr lang="en-US" dirty="0" smtClean="0"/>
          </a:p>
          <a:p>
            <a:r>
              <a:rPr lang="en-US" dirty="0" smtClean="0"/>
              <a:t>Key Takeaways</a:t>
            </a:r>
          </a:p>
          <a:p>
            <a:pPr lvl="1"/>
            <a:r>
              <a:rPr lang="en-US" sz="2400" dirty="0" smtClean="0"/>
              <a:t>Majority health departments with epi/surveillance/ID focus (willingness to share)</a:t>
            </a:r>
          </a:p>
          <a:p>
            <a:pPr lvl="1"/>
            <a:r>
              <a:rPr lang="en-US" sz="2400" dirty="0" smtClean="0"/>
              <a:t>Overall intermediate skill level (ArcGIS, SAS)</a:t>
            </a:r>
          </a:p>
          <a:p>
            <a:pPr lvl="1"/>
            <a:r>
              <a:rPr lang="en-US" sz="2400" dirty="0" smtClean="0"/>
              <a:t>Disparities, Cluster detection, Hotspot/density analysis, GWR, Geocoding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7390881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Geocoding </a:t>
            </a:r>
            <a:r>
              <a:rPr lang="en-US" sz="2800" dirty="0" smtClean="0"/>
              <a:t>(Considerations &amp; Options)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Foundation for spatial analysis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400" dirty="0" smtClean="0"/>
              <a:t>Large and varied corpus of work and examples</a:t>
            </a:r>
          </a:p>
          <a:p>
            <a:pPr lvl="1"/>
            <a:r>
              <a:rPr lang="en-US" sz="2400" dirty="0" smtClean="0"/>
              <a:t>Your purpose/need will drive selection of solutions</a:t>
            </a:r>
          </a:p>
          <a:p>
            <a:pPr lvl="1"/>
            <a:r>
              <a:rPr lang="en-US" sz="2400" dirty="0"/>
              <a:t>Develop facility and </a:t>
            </a:r>
            <a:r>
              <a:rPr lang="en-US" sz="2400" dirty="0" smtClean="0"/>
              <a:t>experience</a:t>
            </a:r>
          </a:p>
          <a:p>
            <a:pPr lvl="1"/>
            <a:r>
              <a:rPr lang="en-US" sz="2400" dirty="0" smtClean="0"/>
              <a:t>Some big picture thoughts I try to keep in mind</a:t>
            </a:r>
          </a:p>
        </p:txBody>
      </p:sp>
    </p:spTree>
    <p:extLst>
      <p:ext uri="{BB962C8B-B14F-4D97-AF65-F5344CB8AC3E}">
        <p14:creationId xmlns:p14="http://schemas.microsoft.com/office/powerpoint/2010/main" val="11725117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Geocoding </a:t>
            </a:r>
            <a:r>
              <a:rPr lang="en-US" sz="2800" dirty="0" smtClean="0"/>
              <a:t>(Considerations &amp; Options)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Security &amp; confidentiality</a:t>
            </a:r>
          </a:p>
          <a:p>
            <a:pPr lvl="1"/>
            <a:r>
              <a:rPr lang="en-US" sz="2000" dirty="0" smtClean="0"/>
              <a:t>Offline </a:t>
            </a:r>
            <a:r>
              <a:rPr lang="en-US" sz="2000" dirty="0"/>
              <a:t>vs </a:t>
            </a:r>
            <a:r>
              <a:rPr lang="en-US" sz="2000" dirty="0" smtClean="0"/>
              <a:t>online</a:t>
            </a:r>
          </a:p>
          <a:p>
            <a:pPr lvl="1"/>
            <a:r>
              <a:rPr lang="en-US" sz="2000" dirty="0" smtClean="0"/>
              <a:t>Desktop vs server </a:t>
            </a:r>
          </a:p>
          <a:p>
            <a:pPr lvl="1"/>
            <a:r>
              <a:rPr lang="en-US" sz="2000" dirty="0" smtClean="0"/>
              <a:t>External web service vs Internal service</a:t>
            </a:r>
          </a:p>
          <a:p>
            <a:endParaRPr lang="en-US" sz="2400" dirty="0" smtClean="0"/>
          </a:p>
          <a:p>
            <a:r>
              <a:rPr lang="en-US" sz="2400" dirty="0" smtClean="0"/>
              <a:t>Timeliness &amp; speed</a:t>
            </a:r>
          </a:p>
          <a:p>
            <a:pPr lvl="1"/>
            <a:r>
              <a:rPr lang="en-US" sz="2000" dirty="0" smtClean="0"/>
              <a:t>Real-time </a:t>
            </a:r>
            <a:r>
              <a:rPr lang="en-US" sz="2000" dirty="0"/>
              <a:t>vs batch </a:t>
            </a:r>
            <a:r>
              <a:rPr lang="en-US" sz="2000" dirty="0" smtClean="0"/>
              <a:t>geocoding</a:t>
            </a:r>
          </a:p>
          <a:p>
            <a:pPr lvl="1"/>
            <a:r>
              <a:rPr lang="en-US" sz="2000" dirty="0" smtClean="0"/>
              <a:t>how </a:t>
            </a:r>
            <a:r>
              <a:rPr lang="en-US" sz="2000" dirty="0"/>
              <a:t>critical is this</a:t>
            </a:r>
            <a:r>
              <a:rPr lang="en-US" sz="2000" dirty="0" smtClean="0"/>
              <a:t>?</a:t>
            </a:r>
          </a:p>
          <a:p>
            <a:pPr lvl="1"/>
            <a:r>
              <a:rPr lang="en-US" sz="2000" dirty="0" smtClean="0"/>
              <a:t>volume </a:t>
            </a:r>
            <a:r>
              <a:rPr lang="en-US" sz="2000" dirty="0"/>
              <a:t>and time dependent. </a:t>
            </a:r>
            <a:endParaRPr lang="en-US" sz="2000" dirty="0" smtClean="0"/>
          </a:p>
          <a:p>
            <a:pPr lvl="1"/>
            <a:endParaRPr lang="en-US" sz="2000" dirty="0"/>
          </a:p>
          <a:p>
            <a:pPr marL="342900" lvl="1" indent="-342900">
              <a:buClr>
                <a:schemeClr val="bg2"/>
              </a:buClr>
              <a:buSzPct val="75000"/>
              <a:buFont typeface="Wingdings" pitchFamily="2" charset="2"/>
              <a:buChar char="n"/>
            </a:pPr>
            <a:r>
              <a:rPr lang="en-US" sz="2400" dirty="0">
                <a:ea typeface="+mn-ea"/>
                <a:cs typeface="+mn-cs"/>
              </a:rPr>
              <a:t>B</a:t>
            </a:r>
            <a:r>
              <a:rPr lang="en-US" sz="2400" dirty="0" smtClean="0">
                <a:ea typeface="+mn-ea"/>
                <a:cs typeface="+mn-cs"/>
              </a:rPr>
              <a:t>udget </a:t>
            </a:r>
            <a:r>
              <a:rPr lang="en-US" sz="2400" dirty="0">
                <a:ea typeface="+mn-ea"/>
                <a:cs typeface="+mn-cs"/>
              </a:rPr>
              <a:t>constraints</a:t>
            </a:r>
          </a:p>
          <a:p>
            <a:pPr lvl="1"/>
            <a:r>
              <a:rPr lang="en-US" sz="2000" dirty="0" smtClean="0"/>
              <a:t>FOSS </a:t>
            </a:r>
            <a:r>
              <a:rPr lang="en-US" sz="2000" dirty="0"/>
              <a:t>vs </a:t>
            </a:r>
            <a:r>
              <a:rPr lang="en-US" sz="2000" dirty="0" smtClean="0"/>
              <a:t>commercial </a:t>
            </a:r>
            <a:endParaRPr lang="en-US" sz="20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8467753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Geocoding </a:t>
            </a:r>
            <a:r>
              <a:rPr lang="en-US" sz="2800" dirty="0" smtClean="0"/>
              <a:t>(Considerations &amp; Options)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Integration </a:t>
            </a:r>
            <a:endParaRPr lang="en-US" sz="2400" dirty="0"/>
          </a:p>
          <a:p>
            <a:pPr lvl="1"/>
            <a:r>
              <a:rPr lang="en-US" sz="2000" dirty="0" smtClean="0"/>
              <a:t>How </a:t>
            </a:r>
            <a:r>
              <a:rPr lang="en-US" sz="2000" dirty="0"/>
              <a:t>to tap into the geocoder?  </a:t>
            </a:r>
            <a:endParaRPr lang="en-US" sz="2000" dirty="0" smtClean="0"/>
          </a:p>
          <a:p>
            <a:pPr lvl="1"/>
            <a:r>
              <a:rPr lang="en-US" sz="2000" dirty="0" smtClean="0"/>
              <a:t>Endpoints</a:t>
            </a:r>
            <a:r>
              <a:rPr lang="en-US" sz="2000" dirty="0"/>
              <a:t>, input/output needs</a:t>
            </a:r>
            <a:r>
              <a:rPr lang="en-US" sz="2000" dirty="0" smtClean="0"/>
              <a:t>.</a:t>
            </a:r>
            <a:endParaRPr lang="en-US" sz="2000" dirty="0"/>
          </a:p>
          <a:p>
            <a:pPr lvl="1"/>
            <a:r>
              <a:rPr lang="en-US" sz="2000" dirty="0"/>
              <a:t>R</a:t>
            </a:r>
            <a:r>
              <a:rPr lang="en-US" sz="2000" dirty="0" smtClean="0"/>
              <a:t>esult structure returned/customization? </a:t>
            </a:r>
            <a:endParaRPr lang="en-US" sz="2000" dirty="0"/>
          </a:p>
          <a:p>
            <a:endParaRPr lang="en-US" sz="2400" dirty="0"/>
          </a:p>
          <a:p>
            <a:r>
              <a:rPr lang="en-US" sz="2400" dirty="0"/>
              <a:t>I</a:t>
            </a:r>
            <a:r>
              <a:rPr lang="en-US" sz="2400" dirty="0" smtClean="0"/>
              <a:t>mplementation/maintenance </a:t>
            </a:r>
            <a:endParaRPr lang="en-US" sz="2400" dirty="0"/>
          </a:p>
          <a:p>
            <a:pPr lvl="1"/>
            <a:r>
              <a:rPr lang="en-US" sz="2000" dirty="0" smtClean="0"/>
              <a:t>Update frequency</a:t>
            </a:r>
          </a:p>
          <a:p>
            <a:pPr lvl="1"/>
            <a:r>
              <a:rPr lang="en-US" sz="2000" dirty="0" smtClean="0"/>
              <a:t>Documentation</a:t>
            </a:r>
          </a:p>
          <a:p>
            <a:pPr lvl="1"/>
            <a:r>
              <a:rPr lang="en-US" sz="2000" dirty="0" smtClean="0"/>
              <a:t>Infrastructure support &amp; stability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510707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Geocoding </a:t>
            </a:r>
            <a:r>
              <a:rPr lang="en-US" sz="2800" dirty="0" smtClean="0"/>
              <a:t>(Considerations &amp; Options)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Accuracy</a:t>
            </a:r>
          </a:p>
          <a:p>
            <a:pPr lvl="1"/>
            <a:r>
              <a:rPr lang="en-US" sz="2000" dirty="0" smtClean="0"/>
              <a:t>Match or “hit” rate – level of acceptable mismatch/rematch?</a:t>
            </a:r>
          </a:p>
          <a:p>
            <a:pPr lvl="1"/>
            <a:r>
              <a:rPr lang="en-US" sz="2000" dirty="0"/>
              <a:t>S</a:t>
            </a:r>
            <a:r>
              <a:rPr lang="en-US" sz="2000" dirty="0" smtClean="0"/>
              <a:t>patial </a:t>
            </a:r>
            <a:r>
              <a:rPr lang="en-US" sz="2000" dirty="0"/>
              <a:t>accuracy </a:t>
            </a:r>
            <a:r>
              <a:rPr lang="en-US" sz="2000" dirty="0" smtClean="0"/>
              <a:t>(</a:t>
            </a:r>
            <a:r>
              <a:rPr lang="en-US" sz="2000" dirty="0"/>
              <a:t>how accurate does your </a:t>
            </a:r>
            <a:r>
              <a:rPr lang="en-US" sz="2000" dirty="0" smtClean="0"/>
              <a:t>XY “NEED</a:t>
            </a:r>
            <a:r>
              <a:rPr lang="en-US" sz="2000" dirty="0"/>
              <a:t>” to be</a:t>
            </a:r>
            <a:r>
              <a:rPr lang="en-US" sz="2000" dirty="0" smtClean="0"/>
              <a:t>?)</a:t>
            </a:r>
          </a:p>
          <a:p>
            <a:pPr lvl="1"/>
            <a:endParaRPr lang="en-US" sz="2400" dirty="0"/>
          </a:p>
          <a:p>
            <a:r>
              <a:rPr lang="en-US" sz="2400" dirty="0" smtClean="0"/>
              <a:t>Editing functions</a:t>
            </a:r>
            <a:endParaRPr lang="en-US" sz="2400" dirty="0"/>
          </a:p>
          <a:p>
            <a:pPr lvl="1"/>
            <a:r>
              <a:rPr lang="en-US" sz="2000" dirty="0" smtClean="0"/>
              <a:t>Integrated “re-match” feature vs correction/iteration</a:t>
            </a:r>
          </a:p>
          <a:p>
            <a:pPr lvl="1"/>
            <a:r>
              <a:rPr lang="en-US" sz="2000" dirty="0" smtClean="0"/>
              <a:t>Initial address “scrubbing” or parsing functions</a:t>
            </a:r>
            <a:endParaRPr lang="en-US" sz="2000" dirty="0"/>
          </a:p>
          <a:p>
            <a:endParaRPr lang="en-US" sz="2400" dirty="0"/>
          </a:p>
          <a:p>
            <a:r>
              <a:rPr lang="en-US" sz="2400" dirty="0"/>
              <a:t>Attribute </a:t>
            </a:r>
            <a:r>
              <a:rPr lang="en-US" sz="2400" dirty="0" smtClean="0"/>
              <a:t>features</a:t>
            </a:r>
            <a:endParaRPr lang="en-US" sz="2400" dirty="0"/>
          </a:p>
          <a:p>
            <a:pPr lvl="1"/>
            <a:r>
              <a:rPr lang="en-US" sz="2000" dirty="0" smtClean="0"/>
              <a:t>Underlying dataset: census, street index, entity “search”</a:t>
            </a:r>
          </a:p>
          <a:p>
            <a:pPr lvl="1"/>
            <a:r>
              <a:rPr lang="en-US" sz="2000" dirty="0" smtClean="0"/>
              <a:t>Geocoder match result attributes vary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510707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Geocoding </a:t>
            </a:r>
            <a:r>
              <a:rPr lang="en-US" sz="2800" dirty="0" smtClean="0"/>
              <a:t>(Considerations &amp; Options)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2672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Watch Basecamp for upcoming examples</a:t>
            </a:r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Implement using “cookbook” style primers</a:t>
            </a:r>
          </a:p>
          <a:p>
            <a:pPr lvl="1"/>
            <a:r>
              <a:rPr lang="en-US" sz="2000" dirty="0" smtClean="0"/>
              <a:t>Use campfire &amp; SA WG input to troubleshoot</a:t>
            </a:r>
          </a:p>
          <a:p>
            <a:pPr lvl="1"/>
            <a:r>
              <a:rPr lang="en-US" sz="2000" dirty="0" smtClean="0"/>
              <a:t>Add your own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5107079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11066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id_theme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bid_theme</Template>
  <TotalTime>139</TotalTime>
  <Words>383</Words>
  <Application>Microsoft Office PowerPoint</Application>
  <PresentationFormat>On-screen Show (4:3)</PresentationFormat>
  <Paragraphs>85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bid_theme</vt:lpstr>
      <vt:lpstr>Default Design</vt:lpstr>
      <vt:lpstr>1_Default Design</vt:lpstr>
      <vt:lpstr>CSTE Spatial Analysis Working Group</vt:lpstr>
      <vt:lpstr>Welcome &amp; Agenda</vt:lpstr>
      <vt:lpstr>Next Meeting &amp; Logistics</vt:lpstr>
      <vt:lpstr>Recap from Prior Call</vt:lpstr>
      <vt:lpstr>Survey &amp; Assessment</vt:lpstr>
      <vt:lpstr>Geocoding (Considerations &amp; Options)</vt:lpstr>
      <vt:lpstr>Geocoding (Considerations &amp; Options)</vt:lpstr>
      <vt:lpstr>Geocoding (Considerations &amp; Options)</vt:lpstr>
      <vt:lpstr>Geocoding (Considerations &amp; Options)</vt:lpstr>
      <vt:lpstr>Geocoding (Considerations &amp; Options)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CSTE Spatial Analysis Working Group</dc:title>
  <dc:creator>Evan</dc:creator>
  <cp:lastModifiedBy>Evan Caten</cp:lastModifiedBy>
  <cp:revision>29</cp:revision>
  <dcterms:created xsi:type="dcterms:W3CDTF">2006-08-16T00:00:00Z</dcterms:created>
  <dcterms:modified xsi:type="dcterms:W3CDTF">2017-12-19T15:17:53Z</dcterms:modified>
</cp:coreProperties>
</file>