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5" r:id="rId4"/>
  </p:sldMasterIdLst>
  <p:notesMasterIdLst>
    <p:notesMasterId r:id="rId35"/>
  </p:notesMasterIdLst>
  <p:handoutMasterIdLst>
    <p:handoutMasterId r:id="rId36"/>
  </p:handoutMasterIdLst>
  <p:sldIdLst>
    <p:sldId id="635" r:id="rId5"/>
    <p:sldId id="560" r:id="rId6"/>
    <p:sldId id="530" r:id="rId7"/>
    <p:sldId id="631" r:id="rId8"/>
    <p:sldId id="532" r:id="rId9"/>
    <p:sldId id="568" r:id="rId10"/>
    <p:sldId id="569" r:id="rId11"/>
    <p:sldId id="536" r:id="rId12"/>
    <p:sldId id="537" r:id="rId13"/>
    <p:sldId id="632" r:id="rId14"/>
    <p:sldId id="416" r:id="rId15"/>
    <p:sldId id="365" r:id="rId16"/>
    <p:sldId id="409" r:id="rId17"/>
    <p:sldId id="539" r:id="rId18"/>
    <p:sldId id="540" r:id="rId19"/>
    <p:sldId id="573" r:id="rId20"/>
    <p:sldId id="574" r:id="rId21"/>
    <p:sldId id="633" r:id="rId22"/>
    <p:sldId id="576" r:id="rId23"/>
    <p:sldId id="577" r:id="rId24"/>
    <p:sldId id="584" r:id="rId25"/>
    <p:sldId id="578" r:id="rId26"/>
    <p:sldId id="585" r:id="rId27"/>
    <p:sldId id="589" r:id="rId28"/>
    <p:sldId id="580" r:id="rId29"/>
    <p:sldId id="586" r:id="rId30"/>
    <p:sldId id="587" r:id="rId31"/>
    <p:sldId id="581" r:id="rId32"/>
    <p:sldId id="634" r:id="rId33"/>
    <p:sldId id="331" r:id="rId34"/>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AB08A0C-EC4C-894C-8B00-B965B7251CB6}">
          <p14:sldIdLst>
            <p14:sldId id="635"/>
            <p14:sldId id="560"/>
            <p14:sldId id="530"/>
            <p14:sldId id="631"/>
            <p14:sldId id="532"/>
            <p14:sldId id="568"/>
            <p14:sldId id="569"/>
            <p14:sldId id="536"/>
            <p14:sldId id="537"/>
            <p14:sldId id="632"/>
            <p14:sldId id="416"/>
            <p14:sldId id="365"/>
            <p14:sldId id="409"/>
            <p14:sldId id="539"/>
            <p14:sldId id="540"/>
            <p14:sldId id="573"/>
            <p14:sldId id="574"/>
            <p14:sldId id="633"/>
            <p14:sldId id="576"/>
            <p14:sldId id="577"/>
            <p14:sldId id="584"/>
            <p14:sldId id="578"/>
            <p14:sldId id="585"/>
            <p14:sldId id="589"/>
            <p14:sldId id="580"/>
            <p14:sldId id="586"/>
            <p14:sldId id="587"/>
            <p14:sldId id="581"/>
            <p14:sldId id="634"/>
            <p14:sldId id="331"/>
          </p14:sldIdLst>
        </p14:section>
        <p14:section name="Appendicies" id="{7F7E656B-CD9A-C440-A8C7-CC4BE06E4DB1}">
          <p14:sldIdLst/>
        </p14:section>
      </p14:sectionLst>
    </p:ext>
    <p:ext uri="{EFAFB233-063F-42B5-8137-9DF3F51BA10A}">
      <p15:sldGuideLst xmlns:p15="http://schemas.microsoft.com/office/powerpoint/2012/main">
        <p15:guide id="1" orient="horz" pos="291" userDrawn="1">
          <p15:clr>
            <a:srgbClr val="A4A3A4"/>
          </p15:clr>
        </p15:guide>
        <p15:guide id="2" orient="horz" pos="4033" userDrawn="1">
          <p15:clr>
            <a:srgbClr val="A4A3A4"/>
          </p15:clr>
        </p15:guide>
        <p15:guide id="3" orient="horz" pos="1904" userDrawn="1">
          <p15:clr>
            <a:srgbClr val="A4A3A4"/>
          </p15:clr>
        </p15:guide>
        <p15:guide id="4" pos="7297" userDrawn="1">
          <p15:clr>
            <a:srgbClr val="A4A3A4"/>
          </p15:clr>
        </p15:guide>
        <p15:guide id="5" pos="576" userDrawn="1">
          <p15:clr>
            <a:srgbClr val="A4A3A4"/>
          </p15:clr>
        </p15:guide>
        <p15:guide id="6" pos="3701" userDrawn="1">
          <p15:clr>
            <a:srgbClr val="A4A3A4"/>
          </p15:clr>
        </p15:guide>
        <p15:guide id="7" orient="horz" pos="379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c Gourevitch" initials="MG" lastIdx="18" clrIdx="0"/>
  <p:cmAuthor id="1" name="Shoshanna Levine" initials="SL" lastIdx="36" clrIdx="1"/>
  <p:cmAuthor id="2" name="Sara Knoll" initials="SK" lastIdx="9" clrIdx="2"/>
  <p:cmAuthor id="3" name="Alisa O'Brien" initials="AO" lastIdx="80" clrIdx="3"/>
  <p:cmAuthor id="4" name="Michele Alexander" initials="MA" lastIdx="18" clrIdx="4"/>
  <p:cmAuthor id="5" name="Carol Schadelbauer" initials="CS" lastIdx="12" clrIdx="5"/>
  <p:cmAuthor id="6" name="Kara Basabe" initials="KB" lastIdx="15" clrIdx="6"/>
  <p:cmAuthor id="7" name="Shoshanna Levine" initials="" lastIdx="17" clrIdx="7"/>
  <p:cmAuthor id="8" name="Ofrane, Rebecca" initials="OR" lastIdx="15" clrIdx="8">
    <p:extLst>
      <p:ext uri="{19B8F6BF-5375-455C-9EA6-DF929625EA0E}">
        <p15:presenceInfo xmlns:p15="http://schemas.microsoft.com/office/powerpoint/2012/main" userId="S-1-5-21-117609710-1958367476-725345543-473738" providerId="AD"/>
      </p:ext>
    </p:extLst>
  </p:cmAuthor>
  <p:cmAuthor id="9" name="Gourevitch, Marc" initials="GM" lastIdx="26" clrIdx="9">
    <p:extLst>
      <p:ext uri="{19B8F6BF-5375-455C-9EA6-DF929625EA0E}">
        <p15:presenceInfo xmlns:p15="http://schemas.microsoft.com/office/powerpoint/2012/main" userId="S-1-5-21-117609710-1958367476-725345543-7958" providerId="AD"/>
      </p:ext>
    </p:extLst>
  </p:cmAuthor>
  <p:cmAuthor id="10" name="Todd Hilgert" initials="TH" lastIdx="2" clrIdx="10">
    <p:extLst>
      <p:ext uri="{19B8F6BF-5375-455C-9EA6-DF929625EA0E}">
        <p15:presenceInfo xmlns:p15="http://schemas.microsoft.com/office/powerpoint/2012/main" userId="S::thilgert@burness.com::e63f7431-5354-4fa3-8815-b97c1ede6b0e" providerId="AD"/>
      </p:ext>
    </p:extLst>
  </p:cmAuthor>
  <p:cmAuthor id="11" name="Lampe, Taylor" initials="LT" lastIdx="25" clrIdx="11">
    <p:extLst>
      <p:ext uri="{19B8F6BF-5375-455C-9EA6-DF929625EA0E}">
        <p15:presenceInfo xmlns:p15="http://schemas.microsoft.com/office/powerpoint/2012/main" userId="S-1-5-21-117609710-1958367476-725345543-403938" providerId="AD"/>
      </p:ext>
    </p:extLst>
  </p:cmAuthor>
  <p:cmAuthor id="12" name="Ben Spoer" initials="BS" lastIdx="22" clrIdx="12">
    <p:extLst>
      <p:ext uri="{19B8F6BF-5375-455C-9EA6-DF929625EA0E}">
        <p15:presenceInfo xmlns:p15="http://schemas.microsoft.com/office/powerpoint/2012/main" userId="b84966576c06f27f" providerId="Windows Live"/>
      </p:ext>
    </p:extLst>
  </p:cmAuthor>
  <p:cmAuthor id="13" name="Levine, Shoshanna" initials="LS" lastIdx="12" clrIdx="13">
    <p:extLst>
      <p:ext uri="{19B8F6BF-5375-455C-9EA6-DF929625EA0E}">
        <p15:presenceInfo xmlns:p15="http://schemas.microsoft.com/office/powerpoint/2012/main" userId="Levine, Shoshan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A00B"/>
    <a:srgbClr val="122858"/>
    <a:srgbClr val="009175"/>
    <a:srgbClr val="0E6D8E"/>
    <a:srgbClr val="CD2541"/>
    <a:srgbClr val="CB592A"/>
    <a:srgbClr val="E77A00"/>
    <a:srgbClr val="00AB8C"/>
    <a:srgbClr val="7DB900"/>
    <a:srgbClr val="DCE4E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1" autoAdjust="0"/>
    <p:restoredTop sz="83488" autoAdjust="0"/>
  </p:normalViewPr>
  <p:slideViewPr>
    <p:cSldViewPr snapToGrid="0" snapToObjects="1">
      <p:cViewPr varScale="1">
        <p:scale>
          <a:sx n="70" d="100"/>
          <a:sy n="70" d="100"/>
        </p:scale>
        <p:origin x="954" y="78"/>
      </p:cViewPr>
      <p:guideLst>
        <p:guide orient="horz" pos="291"/>
        <p:guide orient="horz" pos="4033"/>
        <p:guide orient="horz" pos="1904"/>
        <p:guide pos="7297"/>
        <p:guide pos="576"/>
        <p:guide pos="3701"/>
        <p:guide orient="horz" pos="3792"/>
      </p:guideLst>
    </p:cSldViewPr>
  </p:slideViewPr>
  <p:outlineViewPr>
    <p:cViewPr>
      <p:scale>
        <a:sx n="33" d="100"/>
        <a:sy n="33" d="100"/>
      </p:scale>
      <p:origin x="0" y="-1746"/>
    </p:cViewPr>
  </p:outlineViewPr>
  <p:notesTextViewPr>
    <p:cViewPr>
      <p:scale>
        <a:sx n="85" d="100"/>
        <a:sy n="85" d="100"/>
      </p:scale>
      <p:origin x="0" y="0"/>
    </p:cViewPr>
  </p:notesTextViewPr>
  <p:sorterViewPr>
    <p:cViewPr>
      <p:scale>
        <a:sx n="100" d="100"/>
        <a:sy n="100" d="100"/>
      </p:scale>
      <p:origin x="0" y="-792"/>
    </p:cViewPr>
  </p:sorterViewPr>
  <p:notesViewPr>
    <p:cSldViewPr snapToGrid="0" snapToObjects="1">
      <p:cViewPr varScale="1">
        <p:scale>
          <a:sx n="68" d="100"/>
          <a:sy n="68" d="100"/>
        </p:scale>
        <p:origin x="3270"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87" tIns="46244" rIns="92487" bIns="46244" rtlCol="0"/>
          <a:lstStyle>
            <a:lvl1pPr algn="r">
              <a:defRPr sz="1200"/>
            </a:lvl1pPr>
          </a:lstStyle>
          <a:p>
            <a:fld id="{7B982044-5D26-E448-8696-F452F46A029F}" type="datetimeFigureOut">
              <a:rPr lang="en-US" smtClean="0"/>
              <a:t>11/11/2020</a:t>
            </a:fld>
            <a:endParaRPr lang="en-US"/>
          </a:p>
        </p:txBody>
      </p:sp>
      <p:sp>
        <p:nvSpPr>
          <p:cNvPr id="4" name="Footer Placeholder 3"/>
          <p:cNvSpPr>
            <a:spLocks noGrp="1"/>
          </p:cNvSpPr>
          <p:nvPr>
            <p:ph type="ftr" sz="quarter" idx="2"/>
          </p:nvPr>
        </p:nvSpPr>
        <p:spPr>
          <a:xfrm>
            <a:off x="0" y="8772669"/>
            <a:ext cx="3011699" cy="461804"/>
          </a:xfrm>
          <a:prstGeom prst="rect">
            <a:avLst/>
          </a:prstGeom>
        </p:spPr>
        <p:txBody>
          <a:bodyPr vert="horz" lIns="92487" tIns="46244" rIns="92487" bIns="46244"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9"/>
            <a:ext cx="3011699" cy="461804"/>
          </a:xfrm>
          <a:prstGeom prst="rect">
            <a:avLst/>
          </a:prstGeom>
        </p:spPr>
        <p:txBody>
          <a:bodyPr vert="horz" lIns="92487" tIns="46244" rIns="92487" bIns="46244" rtlCol="0" anchor="b"/>
          <a:lstStyle>
            <a:lvl1pPr algn="r">
              <a:defRPr sz="1200"/>
            </a:lvl1pPr>
          </a:lstStyle>
          <a:p>
            <a:fld id="{2159F134-A476-8F42-B0AF-2FFFE6F2B415}" type="slidenum">
              <a:rPr lang="en-US" smtClean="0"/>
              <a:t>‹#›</a:t>
            </a:fld>
            <a:endParaRPr lang="en-US"/>
          </a:p>
        </p:txBody>
      </p:sp>
    </p:spTree>
    <p:extLst>
      <p:ext uri="{BB962C8B-B14F-4D97-AF65-F5344CB8AC3E}">
        <p14:creationId xmlns:p14="http://schemas.microsoft.com/office/powerpoint/2010/main" val="1176461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87" tIns="46244" rIns="92487" bIns="46244" rtlCol="0"/>
          <a:lstStyle>
            <a:lvl1pPr algn="r">
              <a:defRPr sz="1200"/>
            </a:lvl1pPr>
          </a:lstStyle>
          <a:p>
            <a:fld id="{A9769D94-2B78-F841-9B5E-78BC59F8D0BB}" type="datetimeFigureOut">
              <a:rPr lang="en-US" smtClean="0"/>
              <a:t>11/11/2020</a:t>
            </a:fld>
            <a:endParaRPr lang="en-US"/>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2487" tIns="46244" rIns="92487" bIns="46244"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87" tIns="46244" rIns="92487" bIns="462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1804"/>
          </a:xfrm>
          <a:prstGeom prst="rect">
            <a:avLst/>
          </a:prstGeom>
        </p:spPr>
        <p:txBody>
          <a:bodyPr vert="horz" lIns="92487" tIns="46244" rIns="92487" bIns="46244"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lIns="92487" tIns="46244" rIns="92487" bIns="46244" rtlCol="0" anchor="b"/>
          <a:lstStyle>
            <a:lvl1pPr algn="r">
              <a:defRPr sz="1200"/>
            </a:lvl1pPr>
          </a:lstStyle>
          <a:p>
            <a:fld id="{073B1B5E-696F-8A4A-9730-0DDA82FF5A34}" type="slidenum">
              <a:rPr lang="en-US" smtClean="0"/>
              <a:t>‹#›</a:t>
            </a:fld>
            <a:endParaRPr lang="en-US"/>
          </a:p>
        </p:txBody>
      </p:sp>
    </p:spTree>
    <p:extLst>
      <p:ext uri="{BB962C8B-B14F-4D97-AF65-F5344CB8AC3E}">
        <p14:creationId xmlns:p14="http://schemas.microsoft.com/office/powerpoint/2010/main" val="4211819347"/>
      </p:ext>
    </p:extLst>
  </p:cSld>
  <p:clrMap bg1="lt1" tx1="dk1" bg2="lt2" tx2="dk2" accent1="accent1" accent2="accent2" accent3="accent3" accent4="accent4" accent5="accent5" accent6="accent6" hlink="hlink" folHlink="folHlink"/>
  <p:hf hdr="0" ftr="0" dt="0"/>
  <p:notesStyle>
    <a:lvl1pPr marL="0" algn="l" defTabSz="457189" rtl="0" eaLnBrk="1" latinLnBrk="0" hangingPunct="1">
      <a:defRPr sz="1200" kern="1200">
        <a:solidFill>
          <a:schemeClr val="tx1"/>
        </a:solidFill>
        <a:latin typeface="+mn-lt"/>
        <a:ea typeface="+mn-ea"/>
        <a:cs typeface="+mn-cs"/>
      </a:defRPr>
    </a:lvl1pPr>
    <a:lvl2pPr marL="457189" algn="l" defTabSz="457189" rtl="0" eaLnBrk="1" latinLnBrk="0" hangingPunct="1">
      <a:defRPr sz="1200" kern="1200">
        <a:solidFill>
          <a:schemeClr val="tx1"/>
        </a:solidFill>
        <a:latin typeface="+mn-lt"/>
        <a:ea typeface="+mn-ea"/>
        <a:cs typeface="+mn-cs"/>
      </a:defRPr>
    </a:lvl2pPr>
    <a:lvl3pPr marL="914377" algn="l" defTabSz="457189" rtl="0" eaLnBrk="1" latinLnBrk="0" hangingPunct="1">
      <a:defRPr sz="1200" kern="1200">
        <a:solidFill>
          <a:schemeClr val="tx1"/>
        </a:solidFill>
        <a:latin typeface="+mn-lt"/>
        <a:ea typeface="+mn-ea"/>
        <a:cs typeface="+mn-cs"/>
      </a:defRPr>
    </a:lvl3pPr>
    <a:lvl4pPr marL="1371566" algn="l" defTabSz="457189" rtl="0" eaLnBrk="1" latinLnBrk="0" hangingPunct="1">
      <a:defRPr sz="1200" kern="1200">
        <a:solidFill>
          <a:schemeClr val="tx1"/>
        </a:solidFill>
        <a:latin typeface="+mn-lt"/>
        <a:ea typeface="+mn-ea"/>
        <a:cs typeface="+mn-cs"/>
      </a:defRPr>
    </a:lvl4pPr>
    <a:lvl5pPr marL="1828754" algn="l" defTabSz="457189" rtl="0" eaLnBrk="1" latinLnBrk="0" hangingPunct="1">
      <a:defRPr sz="1200" kern="1200">
        <a:solidFill>
          <a:schemeClr val="tx1"/>
        </a:solidFill>
        <a:latin typeface="+mn-lt"/>
        <a:ea typeface="+mn-ea"/>
        <a:cs typeface="+mn-cs"/>
      </a:defRPr>
    </a:lvl5pPr>
    <a:lvl6pPr marL="2285943" algn="l" defTabSz="457189" rtl="0" eaLnBrk="1" latinLnBrk="0" hangingPunct="1">
      <a:defRPr sz="1200" kern="1200">
        <a:solidFill>
          <a:schemeClr val="tx1"/>
        </a:solidFill>
        <a:latin typeface="+mn-lt"/>
        <a:ea typeface="+mn-ea"/>
        <a:cs typeface="+mn-cs"/>
      </a:defRPr>
    </a:lvl6pPr>
    <a:lvl7pPr marL="2743131" algn="l" defTabSz="457189" rtl="0" eaLnBrk="1" latinLnBrk="0" hangingPunct="1">
      <a:defRPr sz="1200" kern="1200">
        <a:solidFill>
          <a:schemeClr val="tx1"/>
        </a:solidFill>
        <a:latin typeface="+mn-lt"/>
        <a:ea typeface="+mn-ea"/>
        <a:cs typeface="+mn-cs"/>
      </a:defRPr>
    </a:lvl7pPr>
    <a:lvl8pPr marL="3200320" algn="l" defTabSz="457189" rtl="0" eaLnBrk="1" latinLnBrk="0" hangingPunct="1">
      <a:defRPr sz="1200" kern="1200">
        <a:solidFill>
          <a:schemeClr val="tx1"/>
        </a:solidFill>
        <a:latin typeface="+mn-lt"/>
        <a:ea typeface="+mn-ea"/>
        <a:cs typeface="+mn-cs"/>
      </a:defRPr>
    </a:lvl8pPr>
    <a:lvl9pPr marL="3657509" algn="l" defTabSz="45718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3B1B5E-696F-8A4A-9730-0DDA82FF5A3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872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Our goal is to help cities across the U.S.  leverage the power of data to improve the health and well-being of everyone in their community.</a:t>
            </a:r>
          </a:p>
          <a:p>
            <a:r>
              <a:rPr lang="en-US" sz="1200" kern="1200" dirty="0">
                <a:solidFill>
                  <a:schemeClr val="tx1"/>
                </a:solidFill>
                <a:effectLst/>
                <a:latin typeface="+mn-lt"/>
                <a:ea typeface="+mn-ea"/>
                <a:cs typeface="+mn-cs"/>
              </a:rPr>
              <a:t>From Carol: We are here with the ultimate purpose of helping Mayors, city leaders and others to  improve the health of their citizens. </a:t>
            </a:r>
            <a:endParaRPr lang="en-US" dirty="0"/>
          </a:p>
        </p:txBody>
      </p:sp>
      <p:sp>
        <p:nvSpPr>
          <p:cNvPr id="4" name="Slide Number Placeholder 3"/>
          <p:cNvSpPr>
            <a:spLocks noGrp="1"/>
          </p:cNvSpPr>
          <p:nvPr>
            <p:ph type="sldNum" sz="quarter" idx="10"/>
          </p:nvPr>
        </p:nvSpPr>
        <p:spPr/>
        <p:txBody>
          <a:bodyPr/>
          <a:lstStyle/>
          <a:p>
            <a:pPr marL="0" marR="0" lvl="0" indent="0" algn="r" defTabSz="907633" rtl="0" eaLnBrk="1" fontAlgn="auto" latinLnBrk="0" hangingPunct="1">
              <a:lnSpc>
                <a:spcPct val="100000"/>
              </a:lnSpc>
              <a:spcBef>
                <a:spcPts val="0"/>
              </a:spcBef>
              <a:spcAft>
                <a:spcPts val="0"/>
              </a:spcAft>
              <a:buClrTx/>
              <a:buSzTx/>
              <a:buFontTx/>
              <a:buNone/>
              <a:tabLst/>
              <a:defRPr/>
            </a:pPr>
            <a:fld id="{073B1B5E-696F-8A4A-9730-0DDA82FF5A34}"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07633"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50BDF28C-E6B8-4136-8176-FE65438497E3}"/>
              </a:ext>
            </a:extLst>
          </p:cNvPr>
          <p:cNvSpPr/>
          <p:nvPr/>
        </p:nvSpPr>
        <p:spPr>
          <a:xfrm>
            <a:off x="1737519" y="4021768"/>
            <a:ext cx="3475038" cy="1192540"/>
          </a:xfrm>
          <a:prstGeom prst="rect">
            <a:avLst/>
          </a:prstGeom>
        </p:spPr>
        <p:txBody>
          <a:bodyPr lIns="90763" tIns="45382" rIns="90763" bIns="45382">
            <a:spAutoFit/>
          </a:bodyPr>
          <a:lstStyle/>
          <a:p>
            <a:pPr marL="0" marR="0" lvl="0" indent="0" algn="l" defTabSz="90763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Our goal is to help cities across the U.S.  leverage the power of data to improve the health and well-being of everyone in their community.</a:t>
            </a:r>
          </a:p>
        </p:txBody>
      </p:sp>
    </p:spTree>
    <p:extLst>
      <p:ext uri="{BB962C8B-B14F-4D97-AF65-F5344CB8AC3E}">
        <p14:creationId xmlns:p14="http://schemas.microsoft.com/office/powerpoint/2010/main" val="2693757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This is an old adage but is true. There are changes that are made from emotion but hard data is what helps move the needle. Seeing is believing. </a:t>
            </a:r>
          </a:p>
        </p:txBody>
      </p:sp>
      <p:sp>
        <p:nvSpPr>
          <p:cNvPr id="4" name="Slide Number Placeholder 3"/>
          <p:cNvSpPr>
            <a:spLocks noGrp="1"/>
          </p:cNvSpPr>
          <p:nvPr>
            <p:ph type="sldNum" sz="quarter" idx="5"/>
          </p:nvPr>
        </p:nvSpPr>
        <p:spPr/>
        <p:txBody>
          <a:bodyPr/>
          <a:lstStyle/>
          <a:p>
            <a:fld id="{073B1B5E-696F-8A4A-9730-0DDA82FF5A34}" type="slidenum">
              <a:rPr lang="en-US" smtClean="0"/>
              <a:t>3</a:t>
            </a:fld>
            <a:endParaRPr lang="en-US" dirty="0"/>
          </a:p>
        </p:txBody>
      </p:sp>
    </p:spTree>
    <p:extLst>
      <p:ext uri="{BB962C8B-B14F-4D97-AF65-F5344CB8AC3E}">
        <p14:creationId xmlns:p14="http://schemas.microsoft.com/office/powerpoint/2010/main" val="59220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heard from city leaders that there was a lack of data at the city and neighborhood level clearly showing which factors have the greatest influence on their community’s health and well-being……</a:t>
            </a:r>
            <a:endParaRPr lang="en-US" dirty="0"/>
          </a:p>
        </p:txBody>
      </p:sp>
      <p:sp>
        <p:nvSpPr>
          <p:cNvPr id="4" name="Slide Number Placeholder 3"/>
          <p:cNvSpPr>
            <a:spLocks noGrp="1"/>
          </p:cNvSpPr>
          <p:nvPr>
            <p:ph type="sldNum" sz="quarter" idx="5"/>
          </p:nvPr>
        </p:nvSpPr>
        <p:spPr/>
        <p:txBody>
          <a:bodyPr/>
          <a:lstStyle/>
          <a:p>
            <a:fld id="{073B1B5E-696F-8A4A-9730-0DDA82FF5A34}" type="slidenum">
              <a:rPr lang="en-US" smtClean="0"/>
              <a:t>5</a:t>
            </a:fld>
            <a:endParaRPr lang="en-US" dirty="0"/>
          </a:p>
        </p:txBody>
      </p:sp>
    </p:spTree>
    <p:extLst>
      <p:ext uri="{BB962C8B-B14F-4D97-AF65-F5344CB8AC3E}">
        <p14:creationId xmlns:p14="http://schemas.microsoft.com/office/powerpoint/2010/main" val="2323991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3B1B5E-696F-8A4A-9730-0DDA82FF5A3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3689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3B1B5E-696F-8A4A-9730-0DDA82FF5A3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6915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sz="1200" dirty="0"/>
              <a:t>Deleted: the quote Cities Can’t Manage What Can’t be Measured</a:t>
            </a:r>
          </a:p>
          <a:p>
            <a:endParaRPr lang="en-US" dirty="0"/>
          </a:p>
          <a:p>
            <a:r>
              <a:rPr lang="en-US" dirty="0"/>
              <a:t>This is an old adage but is true. There are changes that are made from emotion but hard data is what helps move the needle. Seeing is believing. </a:t>
            </a:r>
          </a:p>
        </p:txBody>
      </p:sp>
      <p:sp>
        <p:nvSpPr>
          <p:cNvPr id="4" name="Slide Number Placeholder 3"/>
          <p:cNvSpPr>
            <a:spLocks noGrp="1"/>
          </p:cNvSpPr>
          <p:nvPr>
            <p:ph type="sldNum" sz="quarter" idx="5"/>
          </p:nvPr>
        </p:nvSpPr>
        <p:spPr/>
        <p:txBody>
          <a:bodyPr/>
          <a:lstStyle/>
          <a:p>
            <a:fld id="{073B1B5E-696F-8A4A-9730-0DDA82FF5A34}" type="slidenum">
              <a:rPr lang="en-US" smtClean="0"/>
              <a:t>8</a:t>
            </a:fld>
            <a:endParaRPr lang="en-US" dirty="0"/>
          </a:p>
        </p:txBody>
      </p:sp>
    </p:spTree>
    <p:extLst>
      <p:ext uri="{BB962C8B-B14F-4D97-AF65-F5344CB8AC3E}">
        <p14:creationId xmlns:p14="http://schemas.microsoft.com/office/powerpoint/2010/main" val="3338264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The result: a resource to improve health and create  thriving </a:t>
            </a:r>
            <a:r>
              <a:rPr lang="en-US" dirty="0" err="1"/>
              <a:t>communiites</a:t>
            </a:r>
            <a:r>
              <a:rPr lang="en-US" dirty="0"/>
              <a:t>…</a:t>
            </a:r>
          </a:p>
        </p:txBody>
      </p:sp>
      <p:sp>
        <p:nvSpPr>
          <p:cNvPr id="4" name="Slide Number Placeholder 3"/>
          <p:cNvSpPr>
            <a:spLocks noGrp="1"/>
          </p:cNvSpPr>
          <p:nvPr>
            <p:ph type="sldNum" sz="quarter" idx="5"/>
          </p:nvPr>
        </p:nvSpPr>
        <p:spPr/>
        <p:txBody>
          <a:bodyPr/>
          <a:lstStyle/>
          <a:p>
            <a:fld id="{073B1B5E-696F-8A4A-9730-0DDA82FF5A34}" type="slidenum">
              <a:rPr lang="en-US" smtClean="0"/>
              <a:t>9</a:t>
            </a:fld>
            <a:endParaRPr lang="en-US"/>
          </a:p>
        </p:txBody>
      </p:sp>
    </p:spTree>
    <p:extLst>
      <p:ext uri="{BB962C8B-B14F-4D97-AF65-F5344CB8AC3E}">
        <p14:creationId xmlns:p14="http://schemas.microsoft.com/office/powerpoint/2010/main" val="774760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defTabSz="453806">
              <a:defRPr/>
            </a:pPr>
            <a:endParaRPr lang="en-US"/>
          </a:p>
          <a:p>
            <a:pPr defTabSz="453806">
              <a:defRPr/>
            </a:pPr>
            <a:r>
              <a:rPr lang="en-US"/>
              <a:t>The Dashboard launched in May of 2018. It was developed by our team at NYU School of Medicine Dept. of Population Health in close collaboration with NYU Wagner School, NRN, NLC, and ICMA. We also worked closely with our city partners, to create an easy to use, one stop resource to help create healthier and more equitable communities.</a:t>
            </a:r>
          </a:p>
          <a:p>
            <a:pPr defTabSz="453806">
              <a:defRPr/>
            </a:pPr>
            <a:endParaRPr lang="en-US" dirty="0"/>
          </a:p>
        </p:txBody>
      </p:sp>
      <p:sp>
        <p:nvSpPr>
          <p:cNvPr id="4" name="Slide Number Placeholder 3"/>
          <p:cNvSpPr>
            <a:spLocks noGrp="1"/>
          </p:cNvSpPr>
          <p:nvPr>
            <p:ph type="sldNum" sz="quarter" idx="10"/>
          </p:nvPr>
        </p:nvSpPr>
        <p:spPr/>
        <p:txBody>
          <a:bodyPr/>
          <a:lstStyle/>
          <a:p>
            <a:fld id="{073B1B5E-696F-8A4A-9730-0DDA82FF5A34}" type="slidenum">
              <a:rPr lang="en-US" smtClean="0"/>
              <a:t>10</a:t>
            </a:fld>
            <a:endParaRPr lang="en-US"/>
          </a:p>
        </p:txBody>
      </p:sp>
    </p:spTree>
    <p:extLst>
      <p:ext uri="{BB962C8B-B14F-4D97-AF65-F5344CB8AC3E}">
        <p14:creationId xmlns:p14="http://schemas.microsoft.com/office/powerpoint/2010/main" val="1642464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Developing proposals, applications, reports</a:t>
            </a:r>
          </a:p>
          <a:p>
            <a:r>
              <a:rPr lang="en-US" dirty="0"/>
              <a:t>Prioritizing resource allocation</a:t>
            </a:r>
          </a:p>
          <a:p>
            <a:r>
              <a:rPr lang="en-US" dirty="0"/>
              <a:t>Making the case for health</a:t>
            </a:r>
          </a:p>
          <a:p>
            <a:r>
              <a:rPr lang="en-US" dirty="0"/>
              <a:t>Democratizing data access across communities</a:t>
            </a:r>
          </a:p>
          <a:p>
            <a:r>
              <a:rPr lang="en-US" dirty="0"/>
              <a:t>Partnering with other tools for action</a:t>
            </a:r>
          </a:p>
          <a:p>
            <a:r>
              <a:rPr lang="en-US" dirty="0"/>
              <a:t>Advancing collective impact</a:t>
            </a:r>
          </a:p>
          <a:p>
            <a:r>
              <a:rPr lang="en-US" dirty="0"/>
              <a:t>Bringing place into projects</a:t>
            </a:r>
          </a:p>
          <a:p>
            <a:r>
              <a:rPr lang="en-US" dirty="0"/>
              <a:t>Building real cross-sectoral networks</a:t>
            </a:r>
          </a:p>
          <a:p>
            <a:r>
              <a:rPr lang="en-US" dirty="0"/>
              <a:t>Promoting systems thinking</a:t>
            </a:r>
          </a:p>
          <a:p>
            <a:endParaRPr lang="en-US" dirty="0"/>
          </a:p>
        </p:txBody>
      </p:sp>
      <p:sp>
        <p:nvSpPr>
          <p:cNvPr id="4" name="Slide Number Placeholder 3"/>
          <p:cNvSpPr>
            <a:spLocks noGrp="1"/>
          </p:cNvSpPr>
          <p:nvPr>
            <p:ph type="sldNum" sz="quarter" idx="5"/>
          </p:nvPr>
        </p:nvSpPr>
        <p:spPr/>
        <p:txBody>
          <a:bodyPr/>
          <a:lstStyle/>
          <a:p>
            <a:fld id="{073B1B5E-696F-8A4A-9730-0DDA82FF5A34}" type="slidenum">
              <a:rPr lang="en-US" smtClean="0"/>
              <a:t>11</a:t>
            </a:fld>
            <a:endParaRPr lang="en-US"/>
          </a:p>
        </p:txBody>
      </p:sp>
    </p:spTree>
    <p:extLst>
      <p:ext uri="{BB962C8B-B14F-4D97-AF65-F5344CB8AC3E}">
        <p14:creationId xmlns:p14="http://schemas.microsoft.com/office/powerpoint/2010/main" val="1040351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pPr defTabSz="453806">
              <a:defRPr/>
            </a:pPr>
            <a:endParaRPr lang="en-US" dirty="0">
              <a:solidFill>
                <a:prstClr val="black"/>
              </a:solidFill>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1E6F44A-B88D-2946-8FFA-91DB132F0ECB}" type="slidenum">
              <a:rPr lang="en-US" smtClean="0"/>
              <a:t>12</a:t>
            </a:fld>
            <a:endParaRPr lang="en-US"/>
          </a:p>
        </p:txBody>
      </p:sp>
    </p:spTree>
    <p:extLst>
      <p:ext uri="{BB962C8B-B14F-4D97-AF65-F5344CB8AC3E}">
        <p14:creationId xmlns:p14="http://schemas.microsoft.com/office/powerpoint/2010/main" val="541116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baseline="0" dirty="0"/>
              <a:t>Notes: Give example of how city has uncovered/used a specific measure</a:t>
            </a:r>
          </a:p>
        </p:txBody>
      </p:sp>
      <p:sp>
        <p:nvSpPr>
          <p:cNvPr id="4" name="Slide Number Placeholder 3"/>
          <p:cNvSpPr>
            <a:spLocks noGrp="1"/>
          </p:cNvSpPr>
          <p:nvPr>
            <p:ph type="sldNum" sz="quarter" idx="10"/>
          </p:nvPr>
        </p:nvSpPr>
        <p:spPr/>
        <p:txBody>
          <a:bodyPr/>
          <a:lstStyle/>
          <a:p>
            <a:fld id="{5461C4AE-957B-0346-9133-F45138F314E8}"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912414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Notes: Give example of how city has uncovered/used a specific measure</a:t>
            </a:r>
          </a:p>
          <a:p>
            <a:endParaRPr lang="en-US" dirty="0"/>
          </a:p>
        </p:txBody>
      </p:sp>
      <p:sp>
        <p:nvSpPr>
          <p:cNvPr id="4" name="Slide Number Placeholder 3"/>
          <p:cNvSpPr>
            <a:spLocks noGrp="1"/>
          </p:cNvSpPr>
          <p:nvPr>
            <p:ph type="sldNum" sz="quarter" idx="5"/>
          </p:nvPr>
        </p:nvSpPr>
        <p:spPr/>
        <p:txBody>
          <a:bodyPr/>
          <a:lstStyle/>
          <a:p>
            <a:fld id="{073B1B5E-696F-8A4A-9730-0DDA82FF5A34}" type="slidenum">
              <a:rPr lang="en-US" smtClean="0"/>
              <a:t>14</a:t>
            </a:fld>
            <a:endParaRPr lang="en-US"/>
          </a:p>
        </p:txBody>
      </p:sp>
    </p:spTree>
    <p:extLst>
      <p:ext uri="{BB962C8B-B14F-4D97-AF65-F5344CB8AC3E}">
        <p14:creationId xmlns:p14="http://schemas.microsoft.com/office/powerpoint/2010/main" val="907696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3B1B5E-696F-8A4A-9730-0DDA82FF5A34}" type="slidenum">
              <a:rPr lang="en-US" smtClean="0"/>
              <a:t>15</a:t>
            </a:fld>
            <a:endParaRPr lang="en-US"/>
          </a:p>
        </p:txBody>
      </p:sp>
    </p:spTree>
    <p:extLst>
      <p:ext uri="{BB962C8B-B14F-4D97-AF65-F5344CB8AC3E}">
        <p14:creationId xmlns:p14="http://schemas.microsoft.com/office/powerpoint/2010/main" val="2641068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3B1B5E-696F-8A4A-9730-0DDA82FF5A3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872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CITIES are BLUE!</a:t>
            </a:r>
          </a:p>
        </p:txBody>
      </p:sp>
      <p:sp>
        <p:nvSpPr>
          <p:cNvPr id="4" name="Slide Number Placeholder 3"/>
          <p:cNvSpPr>
            <a:spLocks noGrp="1"/>
          </p:cNvSpPr>
          <p:nvPr>
            <p:ph type="sldNum" sz="quarter" idx="5"/>
          </p:nvPr>
        </p:nvSpPr>
        <p:spPr/>
        <p:txBody>
          <a:bodyPr/>
          <a:lstStyle/>
          <a:p>
            <a:fld id="{073B1B5E-696F-8A4A-9730-0DDA82FF5A34}" type="slidenum">
              <a:rPr lang="en-US" smtClean="0"/>
              <a:t>26</a:t>
            </a:fld>
            <a:endParaRPr lang="en-US"/>
          </a:p>
        </p:txBody>
      </p:sp>
    </p:spTree>
    <p:extLst>
      <p:ext uri="{BB962C8B-B14F-4D97-AF65-F5344CB8AC3E}">
        <p14:creationId xmlns:p14="http://schemas.microsoft.com/office/powerpoint/2010/main" val="941780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3B1B5E-696F-8A4A-9730-0DDA82FF5A34}" type="slidenum">
              <a:rPr lang="en-US" smtClean="0"/>
              <a:t>30</a:t>
            </a:fld>
            <a:endParaRPr lang="en-US"/>
          </a:p>
        </p:txBody>
      </p:sp>
    </p:spTree>
    <p:extLst>
      <p:ext uri="{BB962C8B-B14F-4D97-AF65-F5344CB8AC3E}">
        <p14:creationId xmlns:p14="http://schemas.microsoft.com/office/powerpoint/2010/main" val="22542837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97840-1D23-411C-97D5-C55DB97287FE}"/>
              </a:ext>
            </a:extLst>
          </p:cNvPr>
          <p:cNvSpPr>
            <a:spLocks noGrp="1"/>
          </p:cNvSpPr>
          <p:nvPr>
            <p:ph type="ctrTitle"/>
          </p:nvPr>
        </p:nvSpPr>
        <p:spPr>
          <a:xfrm>
            <a:off x="772458" y="2368731"/>
            <a:ext cx="10647084" cy="1132524"/>
          </a:xfrm>
          <a:prstGeom prst="rect">
            <a:avLst/>
          </a:prstGeom>
        </p:spPr>
        <p:txBody>
          <a:bodyPr anchor="b">
            <a:noAutofit/>
          </a:bodyPr>
          <a:lstStyle>
            <a:lvl1pPr algn="l">
              <a:defRPr sz="4400" b="1">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CDD6F1F7-DECD-4A76-AFE4-41D5D7463776}"/>
              </a:ext>
            </a:extLst>
          </p:cNvPr>
          <p:cNvSpPr>
            <a:spLocks noGrp="1"/>
          </p:cNvSpPr>
          <p:nvPr>
            <p:ph type="subTitle" idx="1"/>
          </p:nvPr>
        </p:nvSpPr>
        <p:spPr>
          <a:xfrm>
            <a:off x="772457" y="3763402"/>
            <a:ext cx="9144000" cy="1655762"/>
          </a:xfrm>
        </p:spPr>
        <p:txBody>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3BA8BA7B-EF84-4C88-BD8A-580048062C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2458" y="573314"/>
            <a:ext cx="3485217" cy="1109563"/>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1950" y="6214437"/>
            <a:ext cx="1220344" cy="516123"/>
          </a:xfrm>
          <a:prstGeom prst="rect">
            <a:avLst/>
          </a:prstGeom>
        </p:spPr>
      </p:pic>
    </p:spTree>
    <p:extLst>
      <p:ext uri="{BB962C8B-B14F-4D97-AF65-F5344CB8AC3E}">
        <p14:creationId xmlns:p14="http://schemas.microsoft.com/office/powerpoint/2010/main" val="40335388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rgbClr val="122858"/>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BE162FF-310C-432A-B04B-1D8BFAB38A52}"/>
              </a:ext>
            </a:extLst>
          </p:cNvPr>
          <p:cNvSpPr>
            <a:spLocks noGrp="1"/>
          </p:cNvSpPr>
          <p:nvPr>
            <p:ph type="body" idx="1"/>
          </p:nvPr>
        </p:nvSpPr>
        <p:spPr>
          <a:xfrm>
            <a:off x="831851" y="3780149"/>
            <a:ext cx="10515600" cy="1659117"/>
          </a:xfrm>
        </p:spPr>
        <p:txBody>
          <a:bodyPr/>
          <a:lstStyle>
            <a:lvl1pPr marL="0" indent="0" algn="ctr">
              <a:buNone/>
              <a:defRPr sz="1800">
                <a:solidFill>
                  <a:schemeClr val="bg1">
                    <a:alpha val="8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pic>
        <p:nvPicPr>
          <p:cNvPr id="8" name="Picture 7">
            <a:extLst>
              <a:ext uri="{FF2B5EF4-FFF2-40B4-BE49-F238E27FC236}">
                <a16:creationId xmlns:a16="http://schemas.microsoft.com/office/drawing/2014/main" id="{A649663F-34CD-C941-AC1C-AC35A2A08E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41457" y="6325169"/>
            <a:ext cx="2578494" cy="429488"/>
          </a:xfrm>
          <a:prstGeom prst="rect">
            <a:avLst/>
          </a:prstGeom>
        </p:spPr>
      </p:pic>
      <p:sp>
        <p:nvSpPr>
          <p:cNvPr id="9" name="Title 1">
            <a:extLst>
              <a:ext uri="{FF2B5EF4-FFF2-40B4-BE49-F238E27FC236}">
                <a16:creationId xmlns:a16="http://schemas.microsoft.com/office/drawing/2014/main" id="{F7CC21BC-E6A5-BC41-84D1-3E4798ED0F42}"/>
              </a:ext>
            </a:extLst>
          </p:cNvPr>
          <p:cNvSpPr>
            <a:spLocks noGrp="1"/>
          </p:cNvSpPr>
          <p:nvPr>
            <p:ph type="title"/>
          </p:nvPr>
        </p:nvSpPr>
        <p:spPr>
          <a:xfrm>
            <a:off x="838200" y="2325110"/>
            <a:ext cx="10515600" cy="1103890"/>
          </a:xfrm>
          <a:prstGeom prst="rect">
            <a:avLst/>
          </a:prstGeom>
        </p:spPr>
        <p:txBody>
          <a:bodyPr anchor="ctr" anchorCtr="0">
            <a:noAutofit/>
          </a:bodyPr>
          <a:lstStyle>
            <a:lvl1pPr algn="ctr">
              <a:defRPr sz="5400">
                <a:solidFill>
                  <a:schemeClr val="bg1"/>
                </a:solidFill>
              </a:defRPr>
            </a:lvl1pPr>
          </a:lstStyle>
          <a:p>
            <a:r>
              <a:rPr lang="en-US" dirty="0"/>
              <a:t>Click to edit Master title style</a:t>
            </a: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1950" y="6214437"/>
            <a:ext cx="1220344" cy="516123"/>
          </a:xfrm>
          <a:prstGeom prst="rect">
            <a:avLst/>
          </a:prstGeom>
        </p:spPr>
      </p:pic>
    </p:spTree>
    <p:extLst>
      <p:ext uri="{BB962C8B-B14F-4D97-AF65-F5344CB8AC3E}">
        <p14:creationId xmlns:p14="http://schemas.microsoft.com/office/powerpoint/2010/main" val="5689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AE8BD06-38B6-064C-80E7-F81B006DD5E8}"/>
              </a:ext>
            </a:extLst>
          </p:cNvPr>
          <p:cNvSpPr/>
          <p:nvPr userDrawn="1"/>
        </p:nvSpPr>
        <p:spPr>
          <a:xfrm>
            <a:off x="-6349" y="0"/>
            <a:ext cx="12192000" cy="6176962"/>
          </a:xfrm>
          <a:prstGeom prst="rect">
            <a:avLst/>
          </a:prstGeom>
          <a:gradFill>
            <a:gsLst>
              <a:gs pos="0">
                <a:schemeClr val="bg1"/>
              </a:gs>
              <a:gs pos="100000">
                <a:srgbClr val="A3BD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itle 1">
            <a:extLst>
              <a:ext uri="{FF2B5EF4-FFF2-40B4-BE49-F238E27FC236}">
                <a16:creationId xmlns:a16="http://schemas.microsoft.com/office/drawing/2014/main" id="{C3C13626-0674-2B4F-B336-51C4051A6C51}"/>
              </a:ext>
            </a:extLst>
          </p:cNvPr>
          <p:cNvSpPr>
            <a:spLocks noGrp="1"/>
          </p:cNvSpPr>
          <p:nvPr>
            <p:ph type="title"/>
          </p:nvPr>
        </p:nvSpPr>
        <p:spPr>
          <a:xfrm>
            <a:off x="838200" y="1769884"/>
            <a:ext cx="10515600" cy="1659117"/>
          </a:xfrm>
          <a:prstGeom prst="rect">
            <a:avLst/>
          </a:prstGeom>
        </p:spPr>
        <p:txBody>
          <a:bodyPr anchor="b" anchorCtr="0">
            <a:noAutofit/>
          </a:bodyPr>
          <a:lstStyle>
            <a:lvl1pPr algn="l">
              <a:defRPr sz="5400" u="none">
                <a:ln>
                  <a:noFill/>
                </a:ln>
                <a:solidFill>
                  <a:srgbClr val="122858"/>
                </a:solidFill>
              </a:defRPr>
            </a:lvl1pPr>
          </a:lstStyle>
          <a:p>
            <a:r>
              <a:rPr lang="en-US" dirty="0"/>
              <a:t>Click to edit Master title style</a:t>
            </a:r>
          </a:p>
        </p:txBody>
      </p:sp>
      <p:sp>
        <p:nvSpPr>
          <p:cNvPr id="14" name="Text Placeholder 2">
            <a:extLst>
              <a:ext uri="{FF2B5EF4-FFF2-40B4-BE49-F238E27FC236}">
                <a16:creationId xmlns:a16="http://schemas.microsoft.com/office/drawing/2014/main" id="{2AC60535-5012-FA4D-9DBC-B8ED3F735E3F}"/>
              </a:ext>
            </a:extLst>
          </p:cNvPr>
          <p:cNvSpPr>
            <a:spLocks noGrp="1"/>
          </p:cNvSpPr>
          <p:nvPr>
            <p:ph type="body" idx="1"/>
          </p:nvPr>
        </p:nvSpPr>
        <p:spPr>
          <a:xfrm>
            <a:off x="838200" y="3780149"/>
            <a:ext cx="10509251" cy="1659117"/>
          </a:xfrm>
        </p:spPr>
        <p:txBody>
          <a:bodyPr>
            <a:normAutofit/>
          </a:bodyPr>
          <a:lstStyle>
            <a:lvl1pPr marL="0" indent="0" algn="l">
              <a:buNone/>
              <a:defRPr sz="2400" b="0">
                <a:solidFill>
                  <a:srgbClr val="0E6D8E">
                    <a:alpha val="80000"/>
                  </a:srgb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grpSp>
        <p:nvGrpSpPr>
          <p:cNvPr id="8" name="Group 7">
            <a:extLst>
              <a:ext uri="{FF2B5EF4-FFF2-40B4-BE49-F238E27FC236}">
                <a16:creationId xmlns:a16="http://schemas.microsoft.com/office/drawing/2014/main" id="{3D7939F6-38AD-D140-8E27-81126F7A6976}"/>
              </a:ext>
            </a:extLst>
          </p:cNvPr>
          <p:cNvGrpSpPr/>
          <p:nvPr userDrawn="1"/>
        </p:nvGrpSpPr>
        <p:grpSpPr>
          <a:xfrm rot="10800000">
            <a:off x="0" y="3506609"/>
            <a:ext cx="11347451" cy="81626"/>
            <a:chOff x="3746095" y="2989467"/>
            <a:chExt cx="8510588" cy="81626"/>
          </a:xfrm>
        </p:grpSpPr>
        <p:cxnSp>
          <p:nvCxnSpPr>
            <p:cNvPr id="9" name="Straight Connector 8">
              <a:extLst>
                <a:ext uri="{FF2B5EF4-FFF2-40B4-BE49-F238E27FC236}">
                  <a16:creationId xmlns:a16="http://schemas.microsoft.com/office/drawing/2014/main" id="{1C299692-DCAD-A04F-AF5F-7827CB8C886E}"/>
                </a:ext>
              </a:extLst>
            </p:cNvPr>
            <p:cNvCxnSpPr>
              <a:cxnSpLocks/>
            </p:cNvCxnSpPr>
            <p:nvPr/>
          </p:nvCxnSpPr>
          <p:spPr>
            <a:xfrm rot="10800000" flipH="1">
              <a:off x="3827716" y="3030280"/>
              <a:ext cx="8428967"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04BAEB7A-625B-FC4A-84A7-25369C9D11DD}"/>
                </a:ext>
              </a:extLst>
            </p:cNvPr>
            <p:cNvSpPr/>
            <p:nvPr/>
          </p:nvSpPr>
          <p:spPr>
            <a:xfrm>
              <a:off x="3746095" y="2989467"/>
              <a:ext cx="81626" cy="81626"/>
            </a:xfrm>
            <a:prstGeom prst="ellipse">
              <a:avLst/>
            </a:prstGeom>
            <a:noFill/>
            <a:ln w="22225">
              <a:solidFill>
                <a:srgbClr val="1228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Tree>
    <p:extLst>
      <p:ext uri="{BB962C8B-B14F-4D97-AF65-F5344CB8AC3E}">
        <p14:creationId xmlns:p14="http://schemas.microsoft.com/office/powerpoint/2010/main" val="2784461199"/>
      </p:ext>
    </p:extLst>
  </p:cSld>
  <p:clrMapOvr>
    <a:masterClrMapping/>
  </p:clrMapOvr>
  <p:extLst>
    <p:ext uri="{DCECCB84-F9BA-43D5-87BE-67443E8EF086}">
      <p15:sldGuideLst xmlns:p15="http://schemas.microsoft.com/office/powerpoint/2012/main">
        <p15:guide id="1" orient="horz" pos="3824" userDrawn="1">
          <p15:clr>
            <a:srgbClr val="FBAE40"/>
          </p15:clr>
        </p15:guide>
        <p15:guide id="2" pos="3840" userDrawn="1">
          <p15:clr>
            <a:srgbClr val="FBAE40"/>
          </p15:clr>
        </p15:guide>
        <p15:guide id="3" pos="57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ide by Side - Light">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8AF9D911-79AA-374E-9A64-D285DF44B5E7}"/>
              </a:ext>
            </a:extLst>
          </p:cNvPr>
          <p:cNvSpPr>
            <a:spLocks noGrp="1"/>
          </p:cNvSpPr>
          <p:nvPr>
            <p:ph sz="quarter" idx="11"/>
          </p:nvPr>
        </p:nvSpPr>
        <p:spPr>
          <a:xfrm>
            <a:off x="6227177" y="933255"/>
            <a:ext cx="4848139" cy="4817097"/>
          </a:xfrm>
        </p:spPr>
        <p:txBody>
          <a:bodyPr anchor="ctr"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4">
            <a:extLst>
              <a:ext uri="{FF2B5EF4-FFF2-40B4-BE49-F238E27FC236}">
                <a16:creationId xmlns:a16="http://schemas.microsoft.com/office/drawing/2014/main" id="{62C9C1F7-1956-E444-BC5E-7C364FDE14BB}"/>
              </a:ext>
            </a:extLst>
          </p:cNvPr>
          <p:cNvSpPr>
            <a:spLocks noGrp="1"/>
          </p:cNvSpPr>
          <p:nvPr>
            <p:ph type="title"/>
          </p:nvPr>
        </p:nvSpPr>
        <p:spPr>
          <a:xfrm>
            <a:off x="1116685" y="933255"/>
            <a:ext cx="4848135" cy="4817097"/>
          </a:xfrm>
          <a:prstGeom prst="rect">
            <a:avLst/>
          </a:prstGeom>
        </p:spPr>
        <p:txBody>
          <a:bodyPr vert="horz" lIns="91440" tIns="45720" rIns="91440" bIns="45720" rtlCol="0" anchor="ctr">
            <a:normAutofit/>
          </a:bodyPr>
          <a:lstStyle>
            <a:lvl1pPr>
              <a:lnSpc>
                <a:spcPct val="100000"/>
              </a:lnSpc>
              <a:defRPr/>
            </a:lvl1pPr>
          </a:lstStyle>
          <a:p>
            <a:r>
              <a:rPr lang="en-US" dirty="0"/>
              <a:t>Click to edit Master title style</a:t>
            </a:r>
          </a:p>
        </p:txBody>
      </p:sp>
    </p:spTree>
    <p:extLst>
      <p:ext uri="{BB962C8B-B14F-4D97-AF65-F5344CB8AC3E}">
        <p14:creationId xmlns:p14="http://schemas.microsoft.com/office/powerpoint/2010/main" val="34283802"/>
      </p:ext>
    </p:extLst>
  </p:cSld>
  <p:clrMapOvr>
    <a:masterClrMapping/>
  </p:clrMapOvr>
  <p:extLst>
    <p:ext uri="{DCECCB84-F9BA-43D5-87BE-67443E8EF086}">
      <p15:sldGuideLst xmlns:p15="http://schemas.microsoft.com/office/powerpoint/2012/main">
        <p15:guide id="1" orient="horz" pos="3824" userDrawn="1">
          <p15:clr>
            <a:srgbClr val="FBAE40"/>
          </p15:clr>
        </p15:guide>
        <p15:guide id="2" pos="3840" userDrawn="1">
          <p15:clr>
            <a:srgbClr val="FBAE40"/>
          </p15:clr>
        </p15:guide>
        <p15:guide id="3" pos="57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and Description - L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AEC60FB-FD92-DE49-AD5A-FFE4DE25DE94}"/>
              </a:ext>
            </a:extLst>
          </p:cNvPr>
          <p:cNvSpPr>
            <a:spLocks noGrp="1"/>
          </p:cNvSpPr>
          <p:nvPr>
            <p:ph type="pic" sz="quarter" idx="13"/>
          </p:nvPr>
        </p:nvSpPr>
        <p:spPr>
          <a:xfrm>
            <a:off x="6227176" y="1"/>
            <a:ext cx="5964819" cy="6176961"/>
          </a:xfrm>
          <a:effectLst>
            <a:innerShdw blurRad="152400" dist="25400" dir="10800000">
              <a:prstClr val="black">
                <a:alpha val="15000"/>
              </a:prstClr>
            </a:innerShdw>
          </a:effectLst>
        </p:spPr>
        <p:txBody>
          <a:bodyPr/>
          <a:lstStyle/>
          <a:p>
            <a:endParaRPr lang="en-US"/>
          </a:p>
        </p:txBody>
      </p:sp>
      <p:sp>
        <p:nvSpPr>
          <p:cNvPr id="10" name="Title Placeholder 14">
            <a:extLst>
              <a:ext uri="{FF2B5EF4-FFF2-40B4-BE49-F238E27FC236}">
                <a16:creationId xmlns:a16="http://schemas.microsoft.com/office/drawing/2014/main" id="{62C9C1F7-1956-E444-BC5E-7C364FDE14BB}"/>
              </a:ext>
            </a:extLst>
          </p:cNvPr>
          <p:cNvSpPr>
            <a:spLocks noGrp="1"/>
          </p:cNvSpPr>
          <p:nvPr>
            <p:ph type="title"/>
          </p:nvPr>
        </p:nvSpPr>
        <p:spPr>
          <a:xfrm>
            <a:off x="1116685" y="933255"/>
            <a:ext cx="4848135" cy="1012504"/>
          </a:xfrm>
          <a:prstGeom prst="rect">
            <a:avLst/>
          </a:prstGeom>
        </p:spPr>
        <p:txBody>
          <a:bodyPr vert="horz" lIns="91440" tIns="45720" rIns="91440" bIns="45720" rtlCol="0" anchor="b" anchorCtr="0">
            <a:normAutofit/>
          </a:bodyPr>
          <a:lstStyle>
            <a:lvl1pPr>
              <a:lnSpc>
                <a:spcPct val="100000"/>
              </a:lnSpc>
              <a:defRPr/>
            </a:lvl1pPr>
          </a:lstStyle>
          <a:p>
            <a:r>
              <a:rPr lang="en-US" dirty="0"/>
              <a:t>Click to edit Master title style</a:t>
            </a:r>
          </a:p>
        </p:txBody>
      </p:sp>
      <p:sp>
        <p:nvSpPr>
          <p:cNvPr id="4" name="Content Placeholder 2">
            <a:extLst>
              <a:ext uri="{FF2B5EF4-FFF2-40B4-BE49-F238E27FC236}">
                <a16:creationId xmlns:a16="http://schemas.microsoft.com/office/drawing/2014/main" id="{B501EDAF-1BFD-9040-83FD-3AA997B15BCD}"/>
              </a:ext>
            </a:extLst>
          </p:cNvPr>
          <p:cNvSpPr>
            <a:spLocks noGrp="1"/>
          </p:cNvSpPr>
          <p:nvPr>
            <p:ph sz="quarter" idx="12"/>
          </p:nvPr>
        </p:nvSpPr>
        <p:spPr>
          <a:xfrm>
            <a:off x="1116680" y="2117014"/>
            <a:ext cx="4848139" cy="3633338"/>
          </a:xfrm>
        </p:spPr>
        <p:txBody>
          <a:bodyPr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125466"/>
      </p:ext>
    </p:extLst>
  </p:cSld>
  <p:clrMapOvr>
    <a:masterClrMapping/>
  </p:clrMapOvr>
  <p:extLst>
    <p:ext uri="{DCECCB84-F9BA-43D5-87BE-67443E8EF086}">
      <p15:sldGuideLst xmlns:p15="http://schemas.microsoft.com/office/powerpoint/2012/main">
        <p15:guide id="1" orient="horz" pos="3824" userDrawn="1">
          <p15:clr>
            <a:srgbClr val="FBAE40"/>
          </p15:clr>
        </p15:guide>
        <p15:guide id="2" pos="3840" userDrawn="1">
          <p15:clr>
            <a:srgbClr val="FBAE40"/>
          </p15:clr>
        </p15:guide>
        <p15:guide id="3" pos="57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L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99E83A-7B53-D745-8C6A-2AEBB758A9A5}"/>
              </a:ext>
            </a:extLst>
          </p:cNvPr>
          <p:cNvSpPr>
            <a:spLocks noGrp="1"/>
          </p:cNvSpPr>
          <p:nvPr>
            <p:ph sz="quarter" idx="10"/>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4">
            <a:extLst>
              <a:ext uri="{FF2B5EF4-FFF2-40B4-BE49-F238E27FC236}">
                <a16:creationId xmlns:a16="http://schemas.microsoft.com/office/drawing/2014/main" id="{62C9C1F7-1956-E444-BC5E-7C364FDE14BB}"/>
              </a:ext>
            </a:extLst>
          </p:cNvPr>
          <p:cNvSpPr>
            <a:spLocks noGrp="1"/>
          </p:cNvSpPr>
          <p:nvPr>
            <p:ph type="title"/>
          </p:nvPr>
        </p:nvSpPr>
        <p:spPr>
          <a:xfrm>
            <a:off x="1116684" y="933255"/>
            <a:ext cx="9958633" cy="1049661"/>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276026765"/>
      </p:ext>
    </p:extLst>
  </p:cSld>
  <p:clrMapOvr>
    <a:masterClrMapping/>
  </p:clrMapOvr>
  <p:extLst>
    <p:ext uri="{DCECCB84-F9BA-43D5-87BE-67443E8EF086}">
      <p15:sldGuideLst xmlns:p15="http://schemas.microsoft.com/office/powerpoint/2012/main">
        <p15:guide id="1" orient="horz" pos="3824" userDrawn="1">
          <p15:clr>
            <a:srgbClr val="FBAE40"/>
          </p15:clr>
        </p15:guide>
        <p15:guide id="2" pos="3840" userDrawn="1">
          <p15:clr>
            <a:srgbClr val="FBAE40"/>
          </p15:clr>
        </p15:guide>
        <p15:guide id="3" pos="57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 Ligh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606B73-B418-BD45-B730-876C44D9A7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11855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Side by Side - Dark">
    <p:bg>
      <p:bgPr>
        <a:solidFill>
          <a:srgbClr val="F1F1F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E12495E-FFCD-2E4A-B847-17955C79448C}"/>
              </a:ext>
            </a:extLst>
          </p:cNvPr>
          <p:cNvSpPr/>
          <p:nvPr userDrawn="1"/>
        </p:nvSpPr>
        <p:spPr>
          <a:xfrm>
            <a:off x="1" y="6176963"/>
            <a:ext cx="12191999" cy="681037"/>
          </a:xfrm>
          <a:prstGeom prst="rect">
            <a:avLst/>
          </a:prstGeom>
          <a:solidFill>
            <a:srgbClr val="122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6" name="Picture 5">
            <a:extLst>
              <a:ext uri="{FF2B5EF4-FFF2-40B4-BE49-F238E27FC236}">
                <a16:creationId xmlns:a16="http://schemas.microsoft.com/office/drawing/2014/main" id="{D713733C-7FA3-CC44-86D9-E2F35CB759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05950" y="6301072"/>
            <a:ext cx="2458449" cy="429488"/>
          </a:xfrm>
          <a:prstGeom prst="rect">
            <a:avLst/>
          </a:prstGeom>
        </p:spPr>
      </p:pic>
      <p:sp>
        <p:nvSpPr>
          <p:cNvPr id="7" name="Content Placeholder 2">
            <a:extLst>
              <a:ext uri="{FF2B5EF4-FFF2-40B4-BE49-F238E27FC236}">
                <a16:creationId xmlns:a16="http://schemas.microsoft.com/office/drawing/2014/main" id="{4A96A182-EA49-4B40-BD6D-69E35ED86C65}"/>
              </a:ext>
            </a:extLst>
          </p:cNvPr>
          <p:cNvSpPr>
            <a:spLocks noGrp="1"/>
          </p:cNvSpPr>
          <p:nvPr>
            <p:ph sz="quarter" idx="11"/>
          </p:nvPr>
        </p:nvSpPr>
        <p:spPr>
          <a:xfrm>
            <a:off x="6227177" y="933255"/>
            <a:ext cx="4848139" cy="4817097"/>
          </a:xfrm>
        </p:spPr>
        <p:txBody>
          <a:bodyPr anchor="ctr"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4">
            <a:extLst>
              <a:ext uri="{FF2B5EF4-FFF2-40B4-BE49-F238E27FC236}">
                <a16:creationId xmlns:a16="http://schemas.microsoft.com/office/drawing/2014/main" id="{87D121A8-443C-564C-AA19-8FB0625C9A8D}"/>
              </a:ext>
            </a:extLst>
          </p:cNvPr>
          <p:cNvSpPr>
            <a:spLocks noGrp="1"/>
          </p:cNvSpPr>
          <p:nvPr>
            <p:ph type="title"/>
          </p:nvPr>
        </p:nvSpPr>
        <p:spPr>
          <a:xfrm>
            <a:off x="1116685" y="933255"/>
            <a:ext cx="4848135" cy="4817097"/>
          </a:xfrm>
          <a:prstGeom prst="rect">
            <a:avLst/>
          </a:prstGeom>
        </p:spPr>
        <p:txBody>
          <a:bodyPr vert="horz" lIns="91440" tIns="45720" rIns="91440" bIns="45720" rtlCol="0" anchor="ctr">
            <a:normAutofit/>
          </a:bodyPr>
          <a:lstStyle>
            <a:lvl1pPr>
              <a:lnSpc>
                <a:spcPct val="100000"/>
              </a:lnSpc>
              <a:defRPr/>
            </a:lvl1pPr>
          </a:lstStyle>
          <a:p>
            <a:r>
              <a:rPr lang="en-US" dirty="0"/>
              <a:t>Click to edit Master title style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1950" y="6243012"/>
            <a:ext cx="1220344" cy="516123"/>
          </a:xfrm>
          <a:prstGeom prst="rect">
            <a:avLst/>
          </a:prstGeom>
        </p:spPr>
      </p:pic>
    </p:spTree>
    <p:extLst>
      <p:ext uri="{BB962C8B-B14F-4D97-AF65-F5344CB8AC3E}">
        <p14:creationId xmlns:p14="http://schemas.microsoft.com/office/powerpoint/2010/main" val="1112619846"/>
      </p:ext>
    </p:extLst>
  </p:cSld>
  <p:clrMapOvr>
    <a:masterClrMapping/>
  </p:clrMapOvr>
  <p:extLst>
    <p:ext uri="{DCECCB84-F9BA-43D5-87BE-67443E8EF086}">
      <p15:sldGuideLst xmlns:p15="http://schemas.microsoft.com/office/powerpoint/2012/main">
        <p15:guide id="1" orient="horz" pos="3824" userDrawn="1">
          <p15:clr>
            <a:srgbClr val="FBAE40"/>
          </p15:clr>
        </p15:guide>
        <p15:guide id="2" pos="3840" userDrawn="1">
          <p15:clr>
            <a:srgbClr val="FBAE40"/>
          </p15:clr>
        </p15:guide>
        <p15:guide id="3" pos="57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ent - Dark">
    <p:bg>
      <p:bgPr>
        <a:solidFill>
          <a:srgbClr val="F1F1F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E12495E-FFCD-2E4A-B847-17955C79448C}"/>
              </a:ext>
            </a:extLst>
          </p:cNvPr>
          <p:cNvSpPr/>
          <p:nvPr userDrawn="1"/>
        </p:nvSpPr>
        <p:spPr>
          <a:xfrm>
            <a:off x="1" y="6176963"/>
            <a:ext cx="12191999" cy="681037"/>
          </a:xfrm>
          <a:prstGeom prst="rect">
            <a:avLst/>
          </a:prstGeom>
          <a:solidFill>
            <a:srgbClr val="122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8" name="Title Placeholder 14">
            <a:extLst>
              <a:ext uri="{FF2B5EF4-FFF2-40B4-BE49-F238E27FC236}">
                <a16:creationId xmlns:a16="http://schemas.microsoft.com/office/drawing/2014/main" id="{6A5F4448-724D-E145-8B01-B0155285C532}"/>
              </a:ext>
            </a:extLst>
          </p:cNvPr>
          <p:cNvSpPr>
            <a:spLocks noGrp="1"/>
          </p:cNvSpPr>
          <p:nvPr>
            <p:ph type="title"/>
          </p:nvPr>
        </p:nvSpPr>
        <p:spPr>
          <a:xfrm>
            <a:off x="1116684" y="933255"/>
            <a:ext cx="9958633" cy="1049661"/>
          </a:xfrm>
          <a:prstGeom prst="rect">
            <a:avLst/>
          </a:prstGeom>
        </p:spPr>
        <p:txBody>
          <a:bodyPr vert="horz" lIns="91440" tIns="45720" rIns="91440" bIns="45720" rtlCol="0" anchor="ctr">
            <a:normAutofit/>
          </a:bodyPr>
          <a:lstStyle/>
          <a:p>
            <a:r>
              <a:rPr lang="en-US"/>
              <a:t>Click to edit Master title style</a:t>
            </a:r>
          </a:p>
        </p:txBody>
      </p:sp>
      <p:sp>
        <p:nvSpPr>
          <p:cNvPr id="10" name="Content Placeholder 2">
            <a:extLst>
              <a:ext uri="{FF2B5EF4-FFF2-40B4-BE49-F238E27FC236}">
                <a16:creationId xmlns:a16="http://schemas.microsoft.com/office/drawing/2014/main" id="{C603F6EE-6EC9-C944-B5AB-83F95B71ABB8}"/>
              </a:ext>
            </a:extLst>
          </p:cNvPr>
          <p:cNvSpPr>
            <a:spLocks noGrp="1"/>
          </p:cNvSpPr>
          <p:nvPr>
            <p:ph sz="quarter" idx="10"/>
          </p:nvPr>
        </p:nvSpPr>
        <p:spPr>
          <a:xfrm>
            <a:off x="1116684" y="2196221"/>
            <a:ext cx="9958633" cy="35541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713733C-7FA3-CC44-86D9-E2F35CB759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05950" y="6301072"/>
            <a:ext cx="2458449" cy="429488"/>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1950" y="6243012"/>
            <a:ext cx="1220344" cy="516123"/>
          </a:xfrm>
          <a:prstGeom prst="rect">
            <a:avLst/>
          </a:prstGeom>
        </p:spPr>
      </p:pic>
    </p:spTree>
    <p:extLst>
      <p:ext uri="{BB962C8B-B14F-4D97-AF65-F5344CB8AC3E}">
        <p14:creationId xmlns:p14="http://schemas.microsoft.com/office/powerpoint/2010/main" val="2873676060"/>
      </p:ext>
    </p:extLst>
  </p:cSld>
  <p:clrMapOvr>
    <a:masterClrMapping/>
  </p:clrMapOvr>
  <p:extLst>
    <p:ext uri="{DCECCB84-F9BA-43D5-87BE-67443E8EF086}">
      <p15:sldGuideLst xmlns:p15="http://schemas.microsoft.com/office/powerpoint/2012/main">
        <p15:guide id="1" orient="horz" pos="3824" userDrawn="1">
          <p15:clr>
            <a:srgbClr val="FBAE40"/>
          </p15:clr>
        </p15:guide>
        <p15:guide id="2" pos="3840" userDrawn="1">
          <p15:clr>
            <a:srgbClr val="FBAE40"/>
          </p15:clr>
        </p15:guide>
        <p15:guide id="3" pos="57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Only - Dark">
    <p:bg>
      <p:bgPr>
        <a:solidFill>
          <a:srgbClr val="F1F1F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E12495E-FFCD-2E4A-B847-17955C79448C}"/>
              </a:ext>
            </a:extLst>
          </p:cNvPr>
          <p:cNvSpPr/>
          <p:nvPr userDrawn="1"/>
        </p:nvSpPr>
        <p:spPr>
          <a:xfrm>
            <a:off x="1" y="6176963"/>
            <a:ext cx="12191999" cy="681037"/>
          </a:xfrm>
          <a:prstGeom prst="rect">
            <a:avLst/>
          </a:prstGeom>
          <a:solidFill>
            <a:srgbClr val="122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8" name="Title Placeholder 14">
            <a:extLst>
              <a:ext uri="{FF2B5EF4-FFF2-40B4-BE49-F238E27FC236}">
                <a16:creationId xmlns:a16="http://schemas.microsoft.com/office/drawing/2014/main" id="{6A5F4448-724D-E145-8B01-B0155285C532}"/>
              </a:ext>
            </a:extLst>
          </p:cNvPr>
          <p:cNvSpPr>
            <a:spLocks noGrp="1"/>
          </p:cNvSpPr>
          <p:nvPr>
            <p:ph type="title"/>
          </p:nvPr>
        </p:nvSpPr>
        <p:spPr>
          <a:xfrm>
            <a:off x="1116684" y="933255"/>
            <a:ext cx="9958633" cy="1049661"/>
          </a:xfrm>
          <a:prstGeom prst="rect">
            <a:avLst/>
          </a:prstGeom>
        </p:spPr>
        <p:txBody>
          <a:bodyPr vert="horz" lIns="91440" tIns="45720" rIns="91440" bIns="45720" rtlCol="0" anchor="ctr">
            <a:normAutofit/>
          </a:bodyPr>
          <a:lstStyle/>
          <a:p>
            <a:r>
              <a:rPr lang="en-US"/>
              <a:t>Click to edit Master title style</a:t>
            </a:r>
          </a:p>
        </p:txBody>
      </p:sp>
      <p:pic>
        <p:nvPicPr>
          <p:cNvPr id="6" name="Picture 5">
            <a:extLst>
              <a:ext uri="{FF2B5EF4-FFF2-40B4-BE49-F238E27FC236}">
                <a16:creationId xmlns:a16="http://schemas.microsoft.com/office/drawing/2014/main" id="{D713733C-7FA3-CC44-86D9-E2F35CB759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05950" y="6301072"/>
            <a:ext cx="2458449" cy="429488"/>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1950" y="6243012"/>
            <a:ext cx="1220344" cy="516123"/>
          </a:xfrm>
          <a:prstGeom prst="rect">
            <a:avLst/>
          </a:prstGeom>
        </p:spPr>
      </p:pic>
    </p:spTree>
    <p:extLst>
      <p:ext uri="{BB962C8B-B14F-4D97-AF65-F5344CB8AC3E}">
        <p14:creationId xmlns:p14="http://schemas.microsoft.com/office/powerpoint/2010/main" val="3895629278"/>
      </p:ext>
    </p:extLst>
  </p:cSld>
  <p:clrMapOvr>
    <a:masterClrMapping/>
  </p:clrMapOvr>
  <p:extLst>
    <p:ext uri="{DCECCB84-F9BA-43D5-87BE-67443E8EF086}">
      <p15:sldGuideLst xmlns:p15="http://schemas.microsoft.com/office/powerpoint/2012/main">
        <p15:guide id="1" orient="horz" pos="3824" userDrawn="1">
          <p15:clr>
            <a:srgbClr val="FBAE40"/>
          </p15:clr>
        </p15:guide>
        <p15:guide id="2" pos="3840" userDrawn="1">
          <p15:clr>
            <a:srgbClr val="FBAE40"/>
          </p15:clr>
        </p15:guide>
        <p15:guide id="3" pos="57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5855410-18B8-4516-9D09-6C32AA6B635E}"/>
              </a:ext>
            </a:extLst>
          </p:cNvPr>
          <p:cNvSpPr>
            <a:spLocks noGrp="1"/>
          </p:cNvSpPr>
          <p:nvPr>
            <p:ph type="body" idx="1"/>
          </p:nvPr>
        </p:nvSpPr>
        <p:spPr>
          <a:xfrm>
            <a:off x="1116684" y="2196221"/>
            <a:ext cx="9958633" cy="35541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3BB27435-DD1C-46EC-80C8-4DAAB4190152}"/>
              </a:ext>
            </a:extLst>
          </p:cNvPr>
          <p:cNvSpPr/>
          <p:nvPr userDrawn="1"/>
        </p:nvSpPr>
        <p:spPr>
          <a:xfrm>
            <a:off x="1" y="6176963"/>
            <a:ext cx="12191999" cy="681037"/>
          </a:xfrm>
          <a:prstGeom prst="rect">
            <a:avLst/>
          </a:prstGeom>
          <a:solidFill>
            <a:srgbClr val="F1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6" name="Picture 5">
            <a:extLst>
              <a:ext uri="{FF2B5EF4-FFF2-40B4-BE49-F238E27FC236}">
                <a16:creationId xmlns:a16="http://schemas.microsoft.com/office/drawing/2014/main" id="{F333300F-1C2D-489C-B6B1-1F513EFD2041}"/>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9515475" y="6304400"/>
            <a:ext cx="2448924" cy="426160"/>
          </a:xfrm>
          <a:prstGeom prst="rect">
            <a:avLst/>
          </a:prstGeom>
        </p:spPr>
      </p:pic>
      <p:sp>
        <p:nvSpPr>
          <p:cNvPr id="15" name="Title Placeholder 14">
            <a:extLst>
              <a:ext uri="{FF2B5EF4-FFF2-40B4-BE49-F238E27FC236}">
                <a16:creationId xmlns:a16="http://schemas.microsoft.com/office/drawing/2014/main" id="{67F4263F-EB60-134E-B0BB-421BBC6AE84E}"/>
              </a:ext>
            </a:extLst>
          </p:cNvPr>
          <p:cNvSpPr>
            <a:spLocks noGrp="1"/>
          </p:cNvSpPr>
          <p:nvPr>
            <p:ph type="title"/>
          </p:nvPr>
        </p:nvSpPr>
        <p:spPr>
          <a:xfrm>
            <a:off x="1116684" y="933255"/>
            <a:ext cx="9958633" cy="1049661"/>
          </a:xfrm>
          <a:prstGeom prst="rect">
            <a:avLst/>
          </a:prstGeom>
        </p:spPr>
        <p:txBody>
          <a:bodyPr vert="horz" lIns="91440" tIns="45720" rIns="91440" bIns="45720" rtlCol="0" anchor="ctr">
            <a:normAutofit/>
          </a:bodyPr>
          <a:lstStyle/>
          <a:p>
            <a:r>
              <a:rPr lang="en-US"/>
              <a:t>Click to edit Master title style</a:t>
            </a:r>
          </a:p>
        </p:txBody>
      </p:sp>
      <p:pic>
        <p:nvPicPr>
          <p:cNvPr id="2" name="Picture 1"/>
          <p:cNvPicPr>
            <a:picLocks noChangeAspect="1"/>
          </p:cNvPicPr>
          <p:nvPr userDrawn="1"/>
        </p:nvPicPr>
        <p:blipFill>
          <a:blip r:embed="rId13">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361950" y="6252537"/>
            <a:ext cx="1220344" cy="516123"/>
          </a:xfrm>
          <a:prstGeom prst="rect">
            <a:avLst/>
          </a:prstGeom>
        </p:spPr>
      </p:pic>
    </p:spTree>
    <p:extLst>
      <p:ext uri="{BB962C8B-B14F-4D97-AF65-F5344CB8AC3E}">
        <p14:creationId xmlns:p14="http://schemas.microsoft.com/office/powerpoint/2010/main" val="4010423556"/>
      </p:ext>
    </p:extLst>
  </p:cSld>
  <p:clrMap bg1="lt1" tx1="dk1" bg2="lt2" tx2="dk2" accent1="accent1" accent2="accent2" accent3="accent3" accent4="accent4" accent5="accent5" accent6="accent6" hlink="hlink" folHlink="folHlink"/>
  <p:sldLayoutIdLst>
    <p:sldLayoutId id="2147483716" r:id="rId1"/>
    <p:sldLayoutId id="2147483718" r:id="rId2"/>
    <p:sldLayoutId id="2147483717" r:id="rId3"/>
    <p:sldLayoutId id="2147483731" r:id="rId4"/>
    <p:sldLayoutId id="2147483734" r:id="rId5"/>
    <p:sldLayoutId id="2147483732" r:id="rId6"/>
    <p:sldLayoutId id="2147483721" r:id="rId7"/>
    <p:sldLayoutId id="2147483733" r:id="rId8"/>
    <p:sldLayoutId id="2147483729" r:id="rId9"/>
    <p:sldLayoutId id="2147483730" r:id="rId10"/>
  </p:sldLayoutIdLst>
  <p:hf sldNum="0" hdr="0" dt="0"/>
  <p:txStyles>
    <p:titleStyle>
      <a:lvl1pPr algn="l" defTabSz="685800" rtl="0" eaLnBrk="1" latinLnBrk="0" hangingPunct="1">
        <a:lnSpc>
          <a:spcPct val="90000"/>
        </a:lnSpc>
        <a:spcBef>
          <a:spcPct val="0"/>
        </a:spcBef>
        <a:buNone/>
        <a:defRPr sz="3300" b="1" kern="1200" spc="0" baseline="0">
          <a:solidFill>
            <a:srgbClr val="122858"/>
          </a:solidFill>
          <a:latin typeface="Arial" panose="020B0604020202020204" pitchFamily="34" charset="0"/>
          <a:ea typeface="+mj-ea"/>
          <a:cs typeface="Arial" panose="020B0604020202020204" pitchFamily="34" charset="0"/>
        </a:defRPr>
      </a:lvl1pPr>
    </p:titleStyle>
    <p:bodyStyle>
      <a:lvl1pPr marL="233363" indent="-233363" algn="l" defTabSz="685800" rtl="0" eaLnBrk="1" latinLnBrk="0" hangingPunct="1">
        <a:lnSpc>
          <a:spcPct val="125000"/>
        </a:lnSpc>
        <a:spcBef>
          <a:spcPts val="750"/>
        </a:spcBef>
        <a:spcAft>
          <a:spcPts val="1000"/>
        </a:spcAft>
        <a:buSzPct val="100000"/>
        <a:buFont typeface="System Font Regular"/>
        <a:buChar char="◦"/>
        <a:defRPr sz="2000" kern="1200">
          <a:solidFill>
            <a:srgbClr val="122858"/>
          </a:solidFill>
          <a:latin typeface="Arial" panose="020B0604020202020204" pitchFamily="34" charset="0"/>
          <a:ea typeface="+mn-ea"/>
          <a:cs typeface="Arial" panose="020B0604020202020204" pitchFamily="34" charset="0"/>
        </a:defRPr>
      </a:lvl1pPr>
      <a:lvl2pPr marL="573088" indent="-230188" algn="l" defTabSz="685800" rtl="0" eaLnBrk="1" latinLnBrk="0" hangingPunct="1">
        <a:lnSpc>
          <a:spcPct val="125000"/>
        </a:lnSpc>
        <a:spcBef>
          <a:spcPts val="375"/>
        </a:spcBef>
        <a:spcAft>
          <a:spcPts val="1000"/>
        </a:spcAft>
        <a:buSzPct val="100000"/>
        <a:buFont typeface="System Font Regular"/>
        <a:buChar char="◦"/>
        <a:defRPr sz="2000" kern="1200">
          <a:solidFill>
            <a:srgbClr val="122858"/>
          </a:solidFill>
          <a:latin typeface="Arial" panose="020B0604020202020204" pitchFamily="34" charset="0"/>
          <a:ea typeface="+mn-ea"/>
          <a:cs typeface="Arial" panose="020B0604020202020204" pitchFamily="34" charset="0"/>
        </a:defRPr>
      </a:lvl2pPr>
      <a:lvl3pPr marL="914400" indent="-228600" algn="l" defTabSz="685800" rtl="0" eaLnBrk="1" latinLnBrk="0" hangingPunct="1">
        <a:lnSpc>
          <a:spcPct val="125000"/>
        </a:lnSpc>
        <a:spcBef>
          <a:spcPts val="375"/>
        </a:spcBef>
        <a:spcAft>
          <a:spcPts val="1000"/>
        </a:spcAft>
        <a:buSzPct val="100000"/>
        <a:buFont typeface="System Font Regular"/>
        <a:buChar char="◦"/>
        <a:defRPr sz="1600" kern="1200">
          <a:solidFill>
            <a:srgbClr val="122858"/>
          </a:solidFill>
          <a:latin typeface="Arial" panose="020B0604020202020204" pitchFamily="34" charset="0"/>
          <a:ea typeface="+mn-ea"/>
          <a:cs typeface="Arial" panose="020B0604020202020204" pitchFamily="34" charset="0"/>
        </a:defRPr>
      </a:lvl3pPr>
      <a:lvl4pPr marL="1255713" indent="-227013" algn="l" defTabSz="685800" rtl="0" eaLnBrk="1" latinLnBrk="0" hangingPunct="1">
        <a:lnSpc>
          <a:spcPct val="125000"/>
        </a:lnSpc>
        <a:spcBef>
          <a:spcPts val="375"/>
        </a:spcBef>
        <a:spcAft>
          <a:spcPts val="1000"/>
        </a:spcAft>
        <a:buSzPct val="100000"/>
        <a:buFont typeface="System Font Regular"/>
        <a:buChar char="◦"/>
        <a:defRPr sz="1400" kern="1200">
          <a:solidFill>
            <a:srgbClr val="122858"/>
          </a:solidFill>
          <a:latin typeface="Arial" panose="020B0604020202020204" pitchFamily="34" charset="0"/>
          <a:ea typeface="+mn-ea"/>
          <a:cs typeface="Arial" panose="020B0604020202020204" pitchFamily="34" charset="0"/>
        </a:defRPr>
      </a:lvl4pPr>
      <a:lvl5pPr marL="1604963" indent="-233363" algn="l" defTabSz="685800" rtl="0" eaLnBrk="1" latinLnBrk="0" hangingPunct="1">
        <a:lnSpc>
          <a:spcPct val="125000"/>
        </a:lnSpc>
        <a:spcBef>
          <a:spcPts val="375"/>
        </a:spcBef>
        <a:spcAft>
          <a:spcPts val="1000"/>
        </a:spcAft>
        <a:buSzPct val="100000"/>
        <a:buFont typeface="System Font Regular"/>
        <a:buChar char="◦"/>
        <a:defRPr sz="1400" kern="1200">
          <a:solidFill>
            <a:srgbClr val="122858"/>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04" userDrawn="1">
          <p15:clr>
            <a:srgbClr val="F26B43"/>
          </p15:clr>
        </p15:guide>
        <p15:guide id="2" pos="7296" userDrawn="1">
          <p15:clr>
            <a:srgbClr val="F26B43"/>
          </p15:clr>
        </p15:guide>
        <p15:guide id="3" orient="horz" pos="480" userDrawn="1">
          <p15:clr>
            <a:srgbClr val="F26B43"/>
          </p15:clr>
        </p15:guide>
        <p15:guide id="4" pos="384" userDrawn="1">
          <p15:clr>
            <a:srgbClr val="F26B43"/>
          </p15:clr>
        </p15:guide>
        <p15:guide id="5" orient="horz" pos="3816" userDrawn="1">
          <p15:clr>
            <a:srgbClr val="F26B43"/>
          </p15:clr>
        </p15:guide>
        <p15:guide id="6" orient="horz" pos="2160" userDrawn="1">
          <p15:clr>
            <a:srgbClr val="F26B43"/>
          </p15:clr>
        </p15:guide>
        <p15:guide id="7" orient="horz" pos="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8" Type="http://schemas.openxmlformats.org/officeDocument/2006/relationships/hyperlink" Target="http://www.cityhealthdashboard.com/" TargetMode="External"/><Relationship Id="rId3" Type="http://schemas.openxmlformats.org/officeDocument/2006/relationships/image" Target="../media/image19.jpeg"/><Relationship Id="rId7" Type="http://schemas.openxmlformats.org/officeDocument/2006/relationships/hyperlink" Target="mailto:info@cityhealthdashboard.com" TargetMode="External"/><Relationship Id="rId12"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2.png"/><Relationship Id="rId11" Type="http://schemas.openxmlformats.org/officeDocument/2006/relationships/image" Target="../media/image25.png"/><Relationship Id="rId5" Type="http://schemas.openxmlformats.org/officeDocument/2006/relationships/image" Target="../media/image21.jpeg"/><Relationship Id="rId10" Type="http://schemas.openxmlformats.org/officeDocument/2006/relationships/image" Target="../media/image24.png"/><Relationship Id="rId4" Type="http://schemas.openxmlformats.org/officeDocument/2006/relationships/image" Target="../media/image20.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2103343" y="2531799"/>
            <a:ext cx="8290337" cy="1132524"/>
          </a:xfrm>
        </p:spPr>
        <p:txBody>
          <a:bodyPr>
            <a:noAutofit/>
          </a:bodyPr>
          <a:lstStyle/>
          <a:p>
            <a:r>
              <a:rPr lang="en-US" sz="2600" dirty="0"/>
              <a:t>Health and Health Determinants Metrics for Cities: </a:t>
            </a:r>
            <a:r>
              <a:rPr lang="en-US" sz="2600" dirty="0">
                <a:solidFill>
                  <a:srgbClr val="FFC000"/>
                </a:solidFill>
              </a:rPr>
              <a:t>A Comparison of County versus City-level Data</a:t>
            </a:r>
            <a:endParaRPr lang="en-US" sz="2600" b="0" dirty="0">
              <a:solidFill>
                <a:srgbClr val="FFC000"/>
              </a:solidFill>
            </a:endParaRPr>
          </a:p>
        </p:txBody>
      </p:sp>
      <p:sp>
        <p:nvSpPr>
          <p:cNvPr id="6" name="Text Placeholder 5"/>
          <p:cNvSpPr>
            <a:spLocks noGrp="1"/>
          </p:cNvSpPr>
          <p:nvPr>
            <p:ph type="body" sz="quarter" idx="4294967295"/>
          </p:nvPr>
        </p:nvSpPr>
        <p:spPr>
          <a:xfrm>
            <a:off x="7137400" y="990601"/>
            <a:ext cx="3530600" cy="246063"/>
          </a:xfrm>
        </p:spPr>
        <p:txBody>
          <a:bodyPr>
            <a:normAutofit fontScale="47500" lnSpcReduction="20000"/>
          </a:bodyPr>
          <a:lstStyle/>
          <a:p>
            <a:r>
              <a:rPr lang="en-US" dirty="0"/>
              <a:t>Department of Population Health </a:t>
            </a:r>
          </a:p>
        </p:txBody>
      </p:sp>
      <p:pic>
        <p:nvPicPr>
          <p:cNvPr id="3" name="Picture 2">
            <a:extLst>
              <a:ext uri="{FF2B5EF4-FFF2-40B4-BE49-F238E27FC236}">
                <a16:creationId xmlns:a16="http://schemas.microsoft.com/office/drawing/2014/main" id="{816D6C7B-EE2B-4DF7-93E4-192B655213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8537" y="5729255"/>
            <a:ext cx="1415143" cy="704753"/>
          </a:xfrm>
          <a:prstGeom prst="rect">
            <a:avLst/>
          </a:prstGeom>
        </p:spPr>
      </p:pic>
      <p:sp>
        <p:nvSpPr>
          <p:cNvPr id="4" name="Subtitle 3">
            <a:extLst>
              <a:ext uri="{FF2B5EF4-FFF2-40B4-BE49-F238E27FC236}">
                <a16:creationId xmlns:a16="http://schemas.microsoft.com/office/drawing/2014/main" id="{ACB547F3-9655-4A71-8F82-8136867ED27F}"/>
              </a:ext>
            </a:extLst>
          </p:cNvPr>
          <p:cNvSpPr>
            <a:spLocks noGrp="1"/>
          </p:cNvSpPr>
          <p:nvPr>
            <p:ph type="subTitle" idx="1"/>
          </p:nvPr>
        </p:nvSpPr>
        <p:spPr>
          <a:xfrm>
            <a:off x="772457" y="3879176"/>
            <a:ext cx="9144000" cy="1655762"/>
          </a:xfrm>
        </p:spPr>
        <p:txBody>
          <a:bodyPr>
            <a:normAutofit lnSpcReduction="10000"/>
          </a:bodyPr>
          <a:lstStyle/>
          <a:p>
            <a:pPr>
              <a:lnSpc>
                <a:spcPct val="100000"/>
              </a:lnSpc>
              <a:spcBef>
                <a:spcPts val="0"/>
              </a:spcBef>
              <a:spcAft>
                <a:spcPts val="0"/>
              </a:spcAft>
            </a:pPr>
            <a:r>
              <a:rPr lang="en-US" i="1" dirty="0"/>
              <a:t>Ben R Spoer, MPH, PhD</a:t>
            </a:r>
          </a:p>
          <a:p>
            <a:pPr>
              <a:lnSpc>
                <a:spcPct val="100000"/>
              </a:lnSpc>
              <a:spcBef>
                <a:spcPts val="0"/>
              </a:spcBef>
              <a:spcAft>
                <a:spcPts val="0"/>
              </a:spcAft>
            </a:pPr>
            <a:r>
              <a:rPr lang="en-US" i="1" dirty="0"/>
              <a:t>Manager of Metrics and Analytics, City Health Dashboard</a:t>
            </a:r>
          </a:p>
          <a:p>
            <a:pPr>
              <a:lnSpc>
                <a:spcPct val="100000"/>
              </a:lnSpc>
              <a:spcBef>
                <a:spcPts val="0"/>
              </a:spcBef>
              <a:spcAft>
                <a:spcPts val="0"/>
              </a:spcAft>
            </a:pPr>
            <a:r>
              <a:rPr lang="en-US" i="1" dirty="0"/>
              <a:t>Department of Population Health </a:t>
            </a:r>
            <a:br>
              <a:rPr lang="en-US" i="1" dirty="0"/>
            </a:br>
            <a:r>
              <a:rPr lang="en-US" i="1" dirty="0"/>
              <a:t>NYU School of Medicine</a:t>
            </a:r>
            <a:br>
              <a:rPr lang="en-US" i="1" dirty="0"/>
            </a:br>
            <a:r>
              <a:rPr lang="en-US" i="1" dirty="0"/>
              <a:t>November 17</a:t>
            </a:r>
            <a:r>
              <a:rPr lang="en-US" i="1" baseline="30000" dirty="0"/>
              <a:t>th</a:t>
            </a:r>
            <a:r>
              <a:rPr lang="en-US" i="1" dirty="0"/>
              <a:t>, 2020</a:t>
            </a:r>
          </a:p>
          <a:p>
            <a:pPr>
              <a:lnSpc>
                <a:spcPct val="100000"/>
              </a:lnSpc>
              <a:spcBef>
                <a:spcPts val="0"/>
              </a:spcBef>
              <a:spcAft>
                <a:spcPts val="0"/>
              </a:spcAft>
            </a:pPr>
            <a:r>
              <a:rPr lang="en-US" i="1" dirty="0"/>
              <a:t>Council of State and Territorial Epidemiologists Spatial Analysis Workgroup Meeting</a:t>
            </a:r>
          </a:p>
          <a:p>
            <a:endParaRPr lang="en-US" dirty="0"/>
          </a:p>
        </p:txBody>
      </p:sp>
    </p:spTree>
    <p:extLst>
      <p:ext uri="{BB962C8B-B14F-4D97-AF65-F5344CB8AC3E}">
        <p14:creationId xmlns:p14="http://schemas.microsoft.com/office/powerpoint/2010/main" val="913180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walking on a sidewalk near a fence&#10;&#10;Description automatically generated">
            <a:extLst>
              <a:ext uri="{FF2B5EF4-FFF2-40B4-BE49-F238E27FC236}">
                <a16:creationId xmlns:a16="http://schemas.microsoft.com/office/drawing/2014/main" id="{4CCF2AA1-106A-534E-83B1-B01E417C9885}"/>
              </a:ext>
            </a:extLst>
          </p:cNvPr>
          <p:cNvPicPr>
            <a:picLocks noChangeAspect="1"/>
          </p:cNvPicPr>
          <p:nvPr/>
        </p:nvPicPr>
        <p:blipFill rotWithShape="1">
          <a:blip r:embed="rId3" cstate="print">
            <a:alphaModFix amt="30000"/>
            <a:extLst>
              <a:ext uri="{28A0092B-C50C-407E-A947-70E740481C1C}">
                <a14:useLocalDpi xmlns:a14="http://schemas.microsoft.com/office/drawing/2010/main"/>
              </a:ext>
            </a:extLst>
          </a:blip>
          <a:srcRect/>
          <a:stretch/>
        </p:blipFill>
        <p:spPr>
          <a:xfrm>
            <a:off x="1524000" y="1"/>
            <a:ext cx="9144000" cy="6858000"/>
          </a:xfrm>
          <a:prstGeom prst="rect">
            <a:avLst/>
          </a:prstGeom>
        </p:spPr>
      </p:pic>
      <p:pic>
        <p:nvPicPr>
          <p:cNvPr id="34" name="Picture 33">
            <a:extLst>
              <a:ext uri="{FF2B5EF4-FFF2-40B4-BE49-F238E27FC236}">
                <a16:creationId xmlns:a16="http://schemas.microsoft.com/office/drawing/2014/main" id="{7FC1AEAE-EC80-1347-91DE-C909A5363C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7955" y="508000"/>
            <a:ext cx="1130300" cy="6350000"/>
          </a:xfrm>
          <a:prstGeom prst="rect">
            <a:avLst/>
          </a:prstGeom>
        </p:spPr>
      </p:pic>
      <p:sp>
        <p:nvSpPr>
          <p:cNvPr id="7" name="TextBox 6">
            <a:extLst>
              <a:ext uri="{FF2B5EF4-FFF2-40B4-BE49-F238E27FC236}">
                <a16:creationId xmlns:a16="http://schemas.microsoft.com/office/drawing/2014/main" id="{C512B1B5-FBAB-714E-8B11-CF17E9368DB3}"/>
              </a:ext>
            </a:extLst>
          </p:cNvPr>
          <p:cNvSpPr txBox="1"/>
          <p:nvPr/>
        </p:nvSpPr>
        <p:spPr>
          <a:xfrm>
            <a:off x="2348255" y="508000"/>
            <a:ext cx="6263760" cy="1815882"/>
          </a:xfrm>
          <a:prstGeom prst="rect">
            <a:avLst/>
          </a:prstGeom>
          <a:noFill/>
        </p:spPr>
        <p:txBody>
          <a:bodyPr wrap="square" rtlCol="0">
            <a:spAutoFit/>
          </a:bodyPr>
          <a:lstStyle/>
          <a:p>
            <a:pPr>
              <a:defRPr/>
            </a:pPr>
            <a:r>
              <a:rPr lang="en-US" sz="2800" b="1" dirty="0">
                <a:solidFill>
                  <a:srgbClr val="FFFFFF"/>
                </a:solidFill>
                <a:latin typeface="Arial"/>
              </a:rPr>
              <a:t>Our goal is to help cities across the U.S. leverage the power of data to improve the health and well-being of everyone in their community.</a:t>
            </a:r>
          </a:p>
        </p:txBody>
      </p:sp>
    </p:spTree>
    <p:extLst>
      <p:ext uri="{BB962C8B-B14F-4D97-AF65-F5344CB8AC3E}">
        <p14:creationId xmlns:p14="http://schemas.microsoft.com/office/powerpoint/2010/main" val="2844875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47435-CD91-404B-A415-CE84C706C2FA}"/>
              </a:ext>
            </a:extLst>
          </p:cNvPr>
          <p:cNvSpPr>
            <a:spLocks noGrp="1"/>
          </p:cNvSpPr>
          <p:nvPr>
            <p:ph type="title"/>
          </p:nvPr>
        </p:nvSpPr>
        <p:spPr>
          <a:xfrm>
            <a:off x="2878238" y="1404819"/>
            <a:ext cx="6435525" cy="2989583"/>
          </a:xfrm>
        </p:spPr>
        <p:txBody>
          <a:bodyPr>
            <a:normAutofit/>
          </a:bodyPr>
          <a:lstStyle/>
          <a:p>
            <a:r>
              <a:rPr lang="en-US" sz="6600" dirty="0"/>
              <a:t>What </a:t>
            </a:r>
            <a:br>
              <a:rPr lang="en-US" sz="6600" dirty="0"/>
            </a:br>
            <a:r>
              <a:rPr lang="en-US" sz="6600" dirty="0"/>
              <a:t>Gets Measured</a:t>
            </a:r>
            <a:br>
              <a:rPr lang="en-US" sz="6600" dirty="0"/>
            </a:br>
            <a:r>
              <a:rPr lang="en-US" sz="6600" dirty="0"/>
              <a:t>Gets Done</a:t>
            </a:r>
          </a:p>
        </p:txBody>
      </p:sp>
      <p:pic>
        <p:nvPicPr>
          <p:cNvPr id="18" name="Picture 17">
            <a:extLst>
              <a:ext uri="{FF2B5EF4-FFF2-40B4-BE49-F238E27FC236}">
                <a16:creationId xmlns:a16="http://schemas.microsoft.com/office/drawing/2014/main" id="{870A9F19-D4DC-9943-904F-4E61236EAE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6091951" y="-1902177"/>
            <a:ext cx="1621613" cy="13805517"/>
          </a:xfrm>
          <a:prstGeom prst="rect">
            <a:avLst/>
          </a:prstGeom>
        </p:spPr>
      </p:pic>
    </p:spTree>
    <p:extLst>
      <p:ext uri="{BB962C8B-B14F-4D97-AF65-F5344CB8AC3E}">
        <p14:creationId xmlns:p14="http://schemas.microsoft.com/office/powerpoint/2010/main" val="2050060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F01583-6BA1-BC49-B65C-CF77D500D78E}"/>
              </a:ext>
            </a:extLst>
          </p:cNvPr>
          <p:cNvSpPr>
            <a:spLocks noGrp="1"/>
          </p:cNvSpPr>
          <p:nvPr>
            <p:ph type="title"/>
          </p:nvPr>
        </p:nvSpPr>
        <p:spPr/>
        <p:txBody>
          <a:bodyPr/>
          <a:lstStyle/>
          <a:p>
            <a:r>
              <a:rPr lang="en-US" dirty="0"/>
              <a:t>The Challenge</a:t>
            </a:r>
          </a:p>
        </p:txBody>
      </p:sp>
      <p:sp>
        <p:nvSpPr>
          <p:cNvPr id="5" name="Text Placeholder 4">
            <a:extLst>
              <a:ext uri="{FF2B5EF4-FFF2-40B4-BE49-F238E27FC236}">
                <a16:creationId xmlns:a16="http://schemas.microsoft.com/office/drawing/2014/main" id="{1426ABF5-C562-FF41-B7BB-519D57825CE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21020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58431C-ECB6-B341-8EC2-298D7AA7451D}"/>
              </a:ext>
            </a:extLst>
          </p:cNvPr>
          <p:cNvSpPr>
            <a:spLocks noGrp="1"/>
          </p:cNvSpPr>
          <p:nvPr>
            <p:ph sz="quarter" idx="11"/>
          </p:nvPr>
        </p:nvSpPr>
        <p:spPr>
          <a:xfrm>
            <a:off x="6194383" y="933255"/>
            <a:ext cx="3636104" cy="4817097"/>
          </a:xfrm>
        </p:spPr>
        <p:txBody>
          <a:bodyPr anchor="ctr" anchorCtr="0"/>
          <a:lstStyle/>
          <a:p>
            <a:pPr fontAlgn="t"/>
            <a:r>
              <a:rPr lang="en-US" dirty="0"/>
              <a:t>Safe and affordable housing</a:t>
            </a:r>
          </a:p>
          <a:p>
            <a:pPr fontAlgn="t"/>
            <a:r>
              <a:rPr lang="en-US" dirty="0"/>
              <a:t>Smoking policies</a:t>
            </a:r>
          </a:p>
          <a:p>
            <a:pPr fontAlgn="t"/>
            <a:r>
              <a:rPr lang="en-US" dirty="0"/>
              <a:t>Access to healthy food</a:t>
            </a:r>
          </a:p>
          <a:p>
            <a:pPr fontAlgn="t"/>
            <a:r>
              <a:rPr lang="en-US" dirty="0"/>
              <a:t>Walkability</a:t>
            </a:r>
          </a:p>
        </p:txBody>
      </p:sp>
      <p:sp>
        <p:nvSpPr>
          <p:cNvPr id="3" name="Title 2">
            <a:extLst>
              <a:ext uri="{FF2B5EF4-FFF2-40B4-BE49-F238E27FC236}">
                <a16:creationId xmlns:a16="http://schemas.microsoft.com/office/drawing/2014/main" id="{63B6F176-9A08-9B45-8894-8000492395E3}"/>
              </a:ext>
            </a:extLst>
          </p:cNvPr>
          <p:cNvSpPr>
            <a:spLocks noGrp="1"/>
          </p:cNvSpPr>
          <p:nvPr>
            <p:ph type="title"/>
          </p:nvPr>
        </p:nvSpPr>
        <p:spPr>
          <a:xfrm>
            <a:off x="2361514" y="933255"/>
            <a:ext cx="3636101" cy="4817097"/>
          </a:xfrm>
        </p:spPr>
        <p:txBody>
          <a:bodyPr>
            <a:normAutofit/>
          </a:bodyPr>
          <a:lstStyle/>
          <a:p>
            <a:pPr>
              <a:lnSpc>
                <a:spcPct val="100000"/>
              </a:lnSpc>
            </a:pPr>
            <a:r>
              <a:rPr lang="en-US" sz="3200" dirty="0"/>
              <a:t>US cities</a:t>
            </a:r>
            <a:br>
              <a:rPr lang="en-US" sz="3200" dirty="0"/>
            </a:br>
            <a:r>
              <a:rPr lang="en-US" sz="3200" dirty="0"/>
              <a:t>are responsible for many strong influences on health</a:t>
            </a:r>
          </a:p>
        </p:txBody>
      </p:sp>
      <p:pic>
        <p:nvPicPr>
          <p:cNvPr id="4" name="Picture 3">
            <a:extLst>
              <a:ext uri="{FF2B5EF4-FFF2-40B4-BE49-F238E27FC236}">
                <a16:creationId xmlns:a16="http://schemas.microsoft.com/office/drawing/2014/main" id="{C14B9952-2DE4-6548-9B51-3D4EC54133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749132" y="1536991"/>
            <a:ext cx="861064" cy="5999800"/>
          </a:xfrm>
          <a:prstGeom prst="rect">
            <a:avLst/>
          </a:prstGeom>
        </p:spPr>
      </p:pic>
    </p:spTree>
    <p:extLst>
      <p:ext uri="{BB962C8B-B14F-4D97-AF65-F5344CB8AC3E}">
        <p14:creationId xmlns:p14="http://schemas.microsoft.com/office/powerpoint/2010/main" val="360309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349416-78E8-E14E-BBF3-0446895D1186}"/>
              </a:ext>
            </a:extLst>
          </p:cNvPr>
          <p:cNvSpPr txBox="1"/>
          <p:nvPr/>
        </p:nvSpPr>
        <p:spPr>
          <a:xfrm>
            <a:off x="3677265" y="6601368"/>
            <a:ext cx="440758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22858">
                    <a:alpha val="50000"/>
                  </a:srgbClr>
                </a:solidFill>
                <a:effectLst/>
                <a:uLnTx/>
                <a:uFillTx/>
                <a:latin typeface="Arial"/>
                <a:ea typeface="+mn-ea"/>
                <a:cs typeface="+mn-cs"/>
              </a:rPr>
              <a:t>Graphic modified from Map of Indiana with Counties - Single Color by </a:t>
            </a:r>
            <a:r>
              <a:rPr kumimoji="0" lang="en-US" sz="800" b="0" i="0" u="none" strike="noStrike" kern="1200" cap="none" spc="0" normalizeH="0" baseline="0" noProof="0" dirty="0" err="1">
                <a:ln>
                  <a:noFill/>
                </a:ln>
                <a:solidFill>
                  <a:srgbClr val="122858">
                    <a:alpha val="50000"/>
                  </a:srgbClr>
                </a:solidFill>
                <a:effectLst/>
                <a:uLnTx/>
                <a:uFillTx/>
                <a:latin typeface="Arial"/>
                <a:ea typeface="+mn-ea"/>
                <a:cs typeface="+mn-cs"/>
              </a:rPr>
              <a:t>FreeVectorMaps.com</a:t>
            </a:r>
            <a:endParaRPr kumimoji="0" lang="en-US" sz="800" b="0" i="0" u="none" strike="noStrike" kern="1200" cap="none" spc="0" normalizeH="0" baseline="0" noProof="0" dirty="0">
              <a:ln>
                <a:noFill/>
              </a:ln>
              <a:solidFill>
                <a:srgbClr val="122858">
                  <a:alpha val="50000"/>
                </a:srgbClr>
              </a:solidFill>
              <a:effectLst/>
              <a:uLnTx/>
              <a:uFillTx/>
              <a:latin typeface="Arial"/>
              <a:ea typeface="+mn-ea"/>
              <a:cs typeface="+mn-cs"/>
            </a:endParaRPr>
          </a:p>
        </p:txBody>
      </p:sp>
      <p:sp>
        <p:nvSpPr>
          <p:cNvPr id="26" name="Title 2">
            <a:extLst>
              <a:ext uri="{FF2B5EF4-FFF2-40B4-BE49-F238E27FC236}">
                <a16:creationId xmlns:a16="http://schemas.microsoft.com/office/drawing/2014/main" id="{B0806CE1-0024-9544-B106-5F786F41A6BD}"/>
              </a:ext>
            </a:extLst>
          </p:cNvPr>
          <p:cNvSpPr txBox="1">
            <a:spLocks/>
          </p:cNvSpPr>
          <p:nvPr/>
        </p:nvSpPr>
        <p:spPr>
          <a:xfrm>
            <a:off x="6096000" y="3429001"/>
            <a:ext cx="3839568" cy="2144885"/>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3300" b="1" kern="1200" spc="0" baseline="0">
                <a:solidFill>
                  <a:srgbClr val="122858"/>
                </a:solidFill>
                <a:latin typeface="Arial" panose="020B0604020202020204" pitchFamily="34" charset="0"/>
                <a:ea typeface="+mj-ea"/>
                <a:cs typeface="Arial" panose="020B0604020202020204" pitchFamily="34" charset="0"/>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122858"/>
                </a:solidFill>
                <a:effectLst/>
                <a:uLnTx/>
                <a:uFillTx/>
                <a:latin typeface="Arial" panose="020B0604020202020204" pitchFamily="34" charset="0"/>
                <a:ea typeface="+mj-ea"/>
                <a:cs typeface="Arial" panose="020B0604020202020204" pitchFamily="34" charset="0"/>
              </a:rPr>
              <a:t>What does health look like in your city?</a:t>
            </a:r>
          </a:p>
        </p:txBody>
      </p:sp>
      <p:pic>
        <p:nvPicPr>
          <p:cNvPr id="5" name="Picture 4" descr="A picture containing sign&#10;&#10;Description automatically generated">
            <a:extLst>
              <a:ext uri="{FF2B5EF4-FFF2-40B4-BE49-F238E27FC236}">
                <a16:creationId xmlns:a16="http://schemas.microsoft.com/office/drawing/2014/main" id="{4121E361-A65B-6C46-A7A5-6A12C0942BDD}"/>
              </a:ext>
            </a:extLst>
          </p:cNvPr>
          <p:cNvPicPr>
            <a:picLocks noChangeAspect="1"/>
          </p:cNvPicPr>
          <p:nvPr/>
        </p:nvPicPr>
        <p:blipFill>
          <a:blip r:embed="rId3"/>
          <a:stretch>
            <a:fillRect/>
          </a:stretch>
        </p:blipFill>
        <p:spPr>
          <a:xfrm>
            <a:off x="2489543" y="475717"/>
            <a:ext cx="4703737" cy="3810290"/>
          </a:xfrm>
          <a:prstGeom prst="rect">
            <a:avLst/>
          </a:prstGeom>
        </p:spPr>
      </p:pic>
      <p:sp>
        <p:nvSpPr>
          <p:cNvPr id="9" name="TextBox 8">
            <a:extLst>
              <a:ext uri="{FF2B5EF4-FFF2-40B4-BE49-F238E27FC236}">
                <a16:creationId xmlns:a16="http://schemas.microsoft.com/office/drawing/2014/main" id="{C177FE69-5BA0-6B46-ABE4-04017BEEC418}"/>
              </a:ext>
            </a:extLst>
          </p:cNvPr>
          <p:cNvSpPr txBox="1"/>
          <p:nvPr/>
        </p:nvSpPr>
        <p:spPr>
          <a:xfrm>
            <a:off x="3155883" y="1953078"/>
            <a:ext cx="1940170" cy="474084"/>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Gary, IN</a:t>
            </a:r>
            <a:endParaRPr kumimoji="0" lang="en-US" sz="28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763526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4FD27BE-924B-E449-9947-D3532AE877C3}"/>
              </a:ext>
            </a:extLst>
          </p:cNvPr>
          <p:cNvPicPr>
            <a:picLocks noChangeAspect="1"/>
          </p:cNvPicPr>
          <p:nvPr/>
        </p:nvPicPr>
        <p:blipFill>
          <a:blip r:embed="rId3"/>
          <a:stretch>
            <a:fillRect/>
          </a:stretch>
        </p:blipFill>
        <p:spPr>
          <a:xfrm>
            <a:off x="1648227" y="396589"/>
            <a:ext cx="3474720" cy="5429250"/>
          </a:xfrm>
          <a:prstGeom prst="rect">
            <a:avLst/>
          </a:prstGeom>
        </p:spPr>
      </p:pic>
      <p:pic>
        <p:nvPicPr>
          <p:cNvPr id="8" name="Picture 7" descr="A picture containing sign&#10;&#10;Description automatically generated">
            <a:extLst>
              <a:ext uri="{FF2B5EF4-FFF2-40B4-BE49-F238E27FC236}">
                <a16:creationId xmlns:a16="http://schemas.microsoft.com/office/drawing/2014/main" id="{07A29179-C3EB-A64D-9DFD-529386C1D7BE}"/>
              </a:ext>
            </a:extLst>
          </p:cNvPr>
          <p:cNvPicPr>
            <a:picLocks noChangeAspect="1"/>
          </p:cNvPicPr>
          <p:nvPr/>
        </p:nvPicPr>
        <p:blipFill>
          <a:blip r:embed="rId4"/>
          <a:stretch>
            <a:fillRect/>
          </a:stretch>
        </p:blipFill>
        <p:spPr>
          <a:xfrm>
            <a:off x="2489543" y="475717"/>
            <a:ext cx="4703737" cy="3810290"/>
          </a:xfrm>
          <a:prstGeom prst="rect">
            <a:avLst/>
          </a:prstGeom>
        </p:spPr>
      </p:pic>
      <p:sp>
        <p:nvSpPr>
          <p:cNvPr id="2" name="TextBox 1">
            <a:extLst>
              <a:ext uri="{FF2B5EF4-FFF2-40B4-BE49-F238E27FC236}">
                <a16:creationId xmlns:a16="http://schemas.microsoft.com/office/drawing/2014/main" id="{CE349416-78E8-E14E-BBF3-0446895D1186}"/>
              </a:ext>
            </a:extLst>
          </p:cNvPr>
          <p:cNvSpPr txBox="1"/>
          <p:nvPr/>
        </p:nvSpPr>
        <p:spPr>
          <a:xfrm>
            <a:off x="3598607" y="6615123"/>
            <a:ext cx="440758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22858">
                    <a:alpha val="50000"/>
                  </a:srgbClr>
                </a:solidFill>
                <a:effectLst/>
                <a:uLnTx/>
                <a:uFillTx/>
                <a:latin typeface="Arial"/>
                <a:ea typeface="+mn-ea"/>
                <a:cs typeface="+mn-cs"/>
              </a:rPr>
              <a:t>Graphic modified from Map of Indiana with Counties - Single Color by </a:t>
            </a:r>
            <a:r>
              <a:rPr kumimoji="0" lang="en-US" sz="800" b="0" i="0" u="none" strike="noStrike" kern="1200" cap="none" spc="0" normalizeH="0" baseline="0" noProof="0" dirty="0" err="1">
                <a:ln>
                  <a:noFill/>
                </a:ln>
                <a:solidFill>
                  <a:srgbClr val="122858">
                    <a:alpha val="50000"/>
                  </a:srgbClr>
                </a:solidFill>
                <a:effectLst/>
                <a:uLnTx/>
                <a:uFillTx/>
                <a:latin typeface="Arial"/>
                <a:ea typeface="+mn-ea"/>
                <a:cs typeface="+mn-cs"/>
              </a:rPr>
              <a:t>FreeVectorMaps.com</a:t>
            </a:r>
            <a:endParaRPr kumimoji="0" lang="en-US" sz="800" b="0" i="0" u="none" strike="noStrike" kern="1200" cap="none" spc="0" normalizeH="0" baseline="0" noProof="0" dirty="0">
              <a:ln>
                <a:noFill/>
              </a:ln>
              <a:solidFill>
                <a:srgbClr val="122858">
                  <a:alpha val="50000"/>
                </a:srgbClr>
              </a:solidFill>
              <a:effectLst/>
              <a:uLnTx/>
              <a:uFillTx/>
              <a:latin typeface="Arial"/>
              <a:ea typeface="+mn-ea"/>
              <a:cs typeface="+mn-cs"/>
            </a:endParaRPr>
          </a:p>
        </p:txBody>
      </p:sp>
      <p:sp>
        <p:nvSpPr>
          <p:cNvPr id="26" name="Title 2">
            <a:extLst>
              <a:ext uri="{FF2B5EF4-FFF2-40B4-BE49-F238E27FC236}">
                <a16:creationId xmlns:a16="http://schemas.microsoft.com/office/drawing/2014/main" id="{B0806CE1-0024-9544-B106-5F786F41A6BD}"/>
              </a:ext>
            </a:extLst>
          </p:cNvPr>
          <p:cNvSpPr txBox="1">
            <a:spLocks/>
          </p:cNvSpPr>
          <p:nvPr/>
        </p:nvSpPr>
        <p:spPr>
          <a:xfrm>
            <a:off x="6463162" y="2831495"/>
            <a:ext cx="3472406" cy="2987486"/>
          </a:xfrm>
          <a:prstGeom prst="rect">
            <a:avLst/>
          </a:prstGeom>
        </p:spPr>
        <p:txBody>
          <a:bodyPr vert="horz" lIns="91440" tIns="45720" rIns="91440" bIns="45720" rtlCol="0" anchor="ctr">
            <a:normAutofit lnSpcReduction="10000"/>
          </a:bodyPr>
          <a:lstStyle>
            <a:lvl1pPr algn="l" defTabSz="685800" rtl="0" eaLnBrk="1" latinLnBrk="0" hangingPunct="1">
              <a:lnSpc>
                <a:spcPct val="100000"/>
              </a:lnSpc>
              <a:spcBef>
                <a:spcPct val="0"/>
              </a:spcBef>
              <a:buNone/>
              <a:defRPr sz="3300" b="1" kern="1200" spc="0" baseline="0">
                <a:solidFill>
                  <a:srgbClr val="122858"/>
                </a:solidFill>
                <a:latin typeface="Arial" panose="020B0604020202020204" pitchFamily="34" charset="0"/>
                <a:ea typeface="+mj-ea"/>
                <a:cs typeface="Arial" panose="020B0604020202020204" pitchFamily="34" charset="0"/>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122858"/>
                </a:solidFill>
                <a:effectLst/>
                <a:uLnTx/>
                <a:uFillTx/>
                <a:latin typeface="Arial" panose="020B0604020202020204" pitchFamily="34" charset="0"/>
                <a:ea typeface="+mj-ea"/>
                <a:cs typeface="Arial" panose="020B0604020202020204" pitchFamily="34" charset="0"/>
              </a:rPr>
              <a:t>Many cities</a:t>
            </a: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122858"/>
                </a:solidFill>
                <a:effectLst/>
                <a:uLnTx/>
                <a:uFillTx/>
                <a:latin typeface="Arial" panose="020B0604020202020204" pitchFamily="34" charset="0"/>
                <a:ea typeface="+mj-ea"/>
                <a:cs typeface="Arial" panose="020B0604020202020204" pitchFamily="34" charset="0"/>
              </a:rPr>
              <a:t>do not know.</a:t>
            </a:r>
          </a:p>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sz="2800" b="1" i="0" u="none" strike="noStrike" kern="1200" cap="none" spc="0" normalizeH="0" baseline="0" noProof="0" dirty="0">
              <a:ln>
                <a:noFill/>
              </a:ln>
              <a:solidFill>
                <a:srgbClr val="122858"/>
              </a:solidFill>
              <a:effectLst/>
              <a:uLnTx/>
              <a:uFillTx/>
              <a:latin typeface="Arial" panose="020B0604020202020204" pitchFamily="34" charset="0"/>
              <a:ea typeface="+mj-ea"/>
              <a:cs typeface="Arial" panose="020B0604020202020204" pitchFamily="34" charset="0"/>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122858"/>
                </a:solidFill>
                <a:effectLst/>
                <a:uLnTx/>
                <a:uFillTx/>
                <a:latin typeface="Arial" panose="020B0604020202020204" pitchFamily="34" charset="0"/>
                <a:ea typeface="+mj-ea"/>
                <a:cs typeface="Arial" panose="020B0604020202020204" pitchFamily="34" charset="0"/>
              </a:rPr>
              <a:t>Most health-related data exists only</a:t>
            </a:r>
            <a:br>
              <a:rPr kumimoji="0" lang="en-US" sz="2800" b="1" i="0" u="none" strike="noStrike" kern="1200" cap="none" spc="0" normalizeH="0" baseline="0" noProof="0" dirty="0">
                <a:ln>
                  <a:noFill/>
                </a:ln>
                <a:solidFill>
                  <a:srgbClr val="122858"/>
                </a:solidFill>
                <a:effectLst/>
                <a:uLnTx/>
                <a:uFillTx/>
                <a:latin typeface="Arial" panose="020B0604020202020204" pitchFamily="34" charset="0"/>
                <a:ea typeface="+mj-ea"/>
                <a:cs typeface="Arial" panose="020B0604020202020204" pitchFamily="34" charset="0"/>
              </a:rPr>
            </a:br>
            <a:r>
              <a:rPr kumimoji="0" lang="en-US" sz="2800" b="1" i="0" u="none" strike="noStrike" kern="1200" cap="none" spc="0" normalizeH="0" baseline="0" noProof="0" dirty="0">
                <a:ln>
                  <a:noFill/>
                </a:ln>
                <a:solidFill>
                  <a:srgbClr val="122858"/>
                </a:solidFill>
                <a:effectLst/>
                <a:uLnTx/>
                <a:uFillTx/>
                <a:latin typeface="Arial" panose="020B0604020202020204" pitchFamily="34" charset="0"/>
                <a:ea typeface="+mj-ea"/>
                <a:cs typeface="Arial" panose="020B0604020202020204" pitchFamily="34" charset="0"/>
              </a:rPr>
              <a:t>at the county or</a:t>
            </a:r>
            <a:br>
              <a:rPr kumimoji="0" lang="en-US" sz="2800" b="1" i="0" u="none" strike="noStrike" kern="1200" cap="none" spc="0" normalizeH="0" baseline="0" noProof="0" dirty="0">
                <a:ln>
                  <a:noFill/>
                </a:ln>
                <a:solidFill>
                  <a:srgbClr val="122858"/>
                </a:solidFill>
                <a:effectLst/>
                <a:uLnTx/>
                <a:uFillTx/>
                <a:latin typeface="Arial" panose="020B0604020202020204" pitchFamily="34" charset="0"/>
                <a:ea typeface="+mj-ea"/>
                <a:cs typeface="Arial" panose="020B0604020202020204" pitchFamily="34" charset="0"/>
              </a:rPr>
            </a:br>
            <a:r>
              <a:rPr kumimoji="0" lang="en-US" sz="2800" b="1" i="0" u="none" strike="noStrike" kern="1200" cap="none" spc="0" normalizeH="0" baseline="0" noProof="0" dirty="0">
                <a:ln>
                  <a:noFill/>
                </a:ln>
                <a:solidFill>
                  <a:srgbClr val="122858"/>
                </a:solidFill>
                <a:effectLst/>
                <a:uLnTx/>
                <a:uFillTx/>
                <a:latin typeface="Arial" panose="020B0604020202020204" pitchFamily="34" charset="0"/>
                <a:ea typeface="+mj-ea"/>
                <a:cs typeface="Arial" panose="020B0604020202020204" pitchFamily="34" charset="0"/>
              </a:rPr>
              <a:t>state level.</a:t>
            </a:r>
          </a:p>
        </p:txBody>
      </p:sp>
      <p:sp>
        <p:nvSpPr>
          <p:cNvPr id="10" name="TextBox 9">
            <a:extLst>
              <a:ext uri="{FF2B5EF4-FFF2-40B4-BE49-F238E27FC236}">
                <a16:creationId xmlns:a16="http://schemas.microsoft.com/office/drawing/2014/main" id="{D0F178CB-D989-D949-A6AE-524865AEC631}"/>
              </a:ext>
            </a:extLst>
          </p:cNvPr>
          <p:cNvSpPr txBox="1"/>
          <p:nvPr/>
        </p:nvSpPr>
        <p:spPr>
          <a:xfrm>
            <a:off x="1156423" y="539383"/>
            <a:ext cx="1335024" cy="276999"/>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22858"/>
                </a:solidFill>
                <a:effectLst/>
                <a:uLnTx/>
                <a:uFillTx/>
                <a:latin typeface="Arial"/>
                <a:ea typeface="+mn-ea"/>
                <a:cs typeface="+mn-cs"/>
              </a:rPr>
              <a:t>Lake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22858"/>
                </a:solidFill>
                <a:effectLst/>
                <a:uLnTx/>
                <a:uFillTx/>
                <a:latin typeface="Arial"/>
                <a:ea typeface="+mn-ea"/>
                <a:cs typeface="+mn-cs"/>
              </a:rPr>
              <a:t>County</a:t>
            </a:r>
          </a:p>
        </p:txBody>
      </p:sp>
      <p:sp>
        <p:nvSpPr>
          <p:cNvPr id="23" name="TextBox 22">
            <a:extLst>
              <a:ext uri="{FF2B5EF4-FFF2-40B4-BE49-F238E27FC236}">
                <a16:creationId xmlns:a16="http://schemas.microsoft.com/office/drawing/2014/main" id="{0B40E96B-8455-064A-B0C5-6C6059C50087}"/>
              </a:ext>
            </a:extLst>
          </p:cNvPr>
          <p:cNvSpPr txBox="1"/>
          <p:nvPr/>
        </p:nvSpPr>
        <p:spPr>
          <a:xfrm>
            <a:off x="2859993" y="2832408"/>
            <a:ext cx="1721762" cy="276999"/>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22858"/>
                </a:solidFill>
                <a:effectLst/>
                <a:uLnTx/>
                <a:uFillTx/>
                <a:latin typeface="Arial"/>
                <a:ea typeface="+mn-ea"/>
                <a:cs typeface="+mn-cs"/>
              </a:rPr>
              <a:t>INDIANA</a:t>
            </a:r>
          </a:p>
        </p:txBody>
      </p:sp>
      <p:sp>
        <p:nvSpPr>
          <p:cNvPr id="12" name="TextBox 11">
            <a:extLst>
              <a:ext uri="{FF2B5EF4-FFF2-40B4-BE49-F238E27FC236}">
                <a16:creationId xmlns:a16="http://schemas.microsoft.com/office/drawing/2014/main" id="{4A4417C0-9815-C642-B30A-0506E352D188}"/>
              </a:ext>
            </a:extLst>
          </p:cNvPr>
          <p:cNvSpPr txBox="1"/>
          <p:nvPr/>
        </p:nvSpPr>
        <p:spPr>
          <a:xfrm>
            <a:off x="3155883" y="1953078"/>
            <a:ext cx="1940170" cy="474084"/>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Gary, IN</a:t>
            </a:r>
            <a:endParaRPr kumimoji="0" lang="en-US" sz="28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05175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700"/>
                                  </p:stCondLst>
                                  <p:childTnLst>
                                    <p:animMotion origin="layout" path="M -0.06805 -0.04491 L -0.196 -0.25393 " pathEditMode="relative" rAng="0" ptsTypes="AA">
                                      <p:cBhvr>
                                        <p:cTn id="6" dur="1000" fill="hold"/>
                                        <p:tgtEl>
                                          <p:spTgt spid="8"/>
                                        </p:tgtEl>
                                        <p:attrNameLst>
                                          <p:attrName>ppt_x</p:attrName>
                                          <p:attrName>ppt_y</p:attrName>
                                        </p:attrNameLst>
                                      </p:cBhvr>
                                      <p:rCtr x="-6406" y="-10463"/>
                                    </p:animMotion>
                                  </p:childTnLst>
                                </p:cTn>
                              </p:par>
                              <p:par>
                                <p:cTn id="7" presetID="6" presetClass="emph" presetSubtype="0" fill="hold" nodeType="withEffect">
                                  <p:stCondLst>
                                    <p:cond delay="700"/>
                                  </p:stCondLst>
                                  <p:childTnLst>
                                    <p:animScale>
                                      <p:cBhvr>
                                        <p:cTn id="8" dur="1000" fill="hold"/>
                                        <p:tgtEl>
                                          <p:spTgt spid="8"/>
                                        </p:tgtEl>
                                      </p:cBhvr>
                                      <p:by x="5000" y="5000"/>
                                    </p:animScale>
                                  </p:childTnLst>
                                </p:cTn>
                              </p:par>
                              <p:par>
                                <p:cTn id="9" presetID="9" presetClass="emph" presetSubtype="0" grpId="0" nodeType="withEffect">
                                  <p:stCondLst>
                                    <p:cond delay="700"/>
                                  </p:stCondLst>
                                  <p:childTnLst>
                                    <p:set>
                                      <p:cBhvr>
                                        <p:cTn id="10" dur="indefinite"/>
                                        <p:tgtEl>
                                          <p:spTgt spid="12"/>
                                        </p:tgtEl>
                                        <p:attrNameLst>
                                          <p:attrName>style.opacity</p:attrName>
                                        </p:attrNameLst>
                                      </p:cBhvr>
                                      <p:to>
                                        <p:strVal val="0"/>
                                      </p:to>
                                    </p:set>
                                    <p:animEffect filter="image" prLst="opacity: 0">
                                      <p:cBhvr rctx="IE">
                                        <p:cTn id="11" dur="indefinite"/>
                                        <p:tgtEl>
                                          <p:spTgt spid="12"/>
                                        </p:tgtEl>
                                      </p:cBhvr>
                                    </p:animEffect>
                                  </p:childTnLst>
                                </p:cTn>
                              </p:par>
                            </p:childTnLst>
                          </p:cTn>
                        </p:par>
                        <p:par>
                          <p:cTn id="12" fill="hold">
                            <p:stCondLst>
                              <p:cond delay="17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0" grpId="0"/>
      <p:bldP spid="23"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ity power outage&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273"/>
            <a:ext cx="12192000" cy="679872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A447435-CD91-404B-A415-CE84C706C2FA}"/>
              </a:ext>
            </a:extLst>
          </p:cNvPr>
          <p:cNvSpPr>
            <a:spLocks noGrp="1"/>
          </p:cNvSpPr>
          <p:nvPr>
            <p:ph type="title"/>
          </p:nvPr>
        </p:nvSpPr>
        <p:spPr>
          <a:xfrm>
            <a:off x="873759" y="4665834"/>
            <a:ext cx="6530139" cy="1103890"/>
          </a:xfrm>
        </p:spPr>
        <p:txBody>
          <a:bodyPr>
            <a:noAutofit/>
          </a:bodyPr>
          <a:lstStyle/>
          <a:p>
            <a:pPr algn="l"/>
            <a:r>
              <a:rPr lang="en-US" sz="4800" dirty="0"/>
              <a:t>Without data cities are making decisions in the dark</a:t>
            </a:r>
          </a:p>
        </p:txBody>
      </p:sp>
      <p:pic>
        <p:nvPicPr>
          <p:cNvPr id="11" name="Picture 10">
            <a:extLst>
              <a:ext uri="{FF2B5EF4-FFF2-40B4-BE49-F238E27FC236}">
                <a16:creationId xmlns:a16="http://schemas.microsoft.com/office/drawing/2014/main" id="{5FCD617C-2F31-4E48-B9EC-31168CD6F5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a:off x="8701088" y="967708"/>
            <a:ext cx="1130300" cy="6350000"/>
          </a:xfrm>
          <a:prstGeom prst="rect">
            <a:avLst/>
          </a:prstGeom>
        </p:spPr>
      </p:pic>
      <p:pic>
        <p:nvPicPr>
          <p:cNvPr id="12" name="Picture 11">
            <a:extLst>
              <a:ext uri="{FF2B5EF4-FFF2-40B4-BE49-F238E27FC236}">
                <a16:creationId xmlns:a16="http://schemas.microsoft.com/office/drawing/2014/main" id="{A2242301-F9D4-4C40-8524-AEBE40BFA01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78578" y="6301072"/>
            <a:ext cx="2625320" cy="429488"/>
          </a:xfrm>
          <a:prstGeom prst="rect">
            <a:avLst/>
          </a:prstGeom>
        </p:spPr>
      </p:pic>
    </p:spTree>
    <p:extLst>
      <p:ext uri="{BB962C8B-B14F-4D97-AF65-F5344CB8AC3E}">
        <p14:creationId xmlns:p14="http://schemas.microsoft.com/office/powerpoint/2010/main" val="2586719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05BCA1-538B-D740-B0BD-1C0EC84DADC5}"/>
              </a:ext>
            </a:extLst>
          </p:cNvPr>
          <p:cNvSpPr>
            <a:spLocks noGrp="1"/>
          </p:cNvSpPr>
          <p:nvPr>
            <p:ph type="title"/>
          </p:nvPr>
        </p:nvSpPr>
        <p:spPr/>
        <p:txBody>
          <a:bodyPr/>
          <a:lstStyle/>
          <a:p>
            <a:r>
              <a:rPr lang="en-US" dirty="0"/>
              <a:t>City Health Dashboard</a:t>
            </a:r>
          </a:p>
        </p:txBody>
      </p:sp>
      <p:sp>
        <p:nvSpPr>
          <p:cNvPr id="4" name="Text Placeholder 3">
            <a:extLst>
              <a:ext uri="{FF2B5EF4-FFF2-40B4-BE49-F238E27FC236}">
                <a16:creationId xmlns:a16="http://schemas.microsoft.com/office/drawing/2014/main" id="{C31E03A7-936E-4649-9C85-7446D0315783}"/>
              </a:ext>
            </a:extLst>
          </p:cNvPr>
          <p:cNvSpPr>
            <a:spLocks noGrp="1"/>
          </p:cNvSpPr>
          <p:nvPr>
            <p:ph type="body" idx="1"/>
          </p:nvPr>
        </p:nvSpPr>
        <p:spPr>
          <a:xfrm>
            <a:off x="2147888" y="3780149"/>
            <a:ext cx="7886700" cy="1659117"/>
          </a:xfrm>
        </p:spPr>
        <p:txBody>
          <a:bodyPr vert="horz" lIns="182880" tIns="45720" rIns="91440" bIns="45720" rtlCol="0">
            <a:normAutofit/>
          </a:bodyPr>
          <a:lstStyle/>
          <a:p>
            <a:r>
              <a:rPr lang="en-US" sz="2000" dirty="0">
                <a:solidFill>
                  <a:srgbClr val="0E6D8E"/>
                </a:solidFill>
              </a:rPr>
              <a:t>Empowering Cities to Create </a:t>
            </a:r>
            <a:r>
              <a:rPr lang="en-US" sz="2000" dirty="0">
                <a:solidFill>
                  <a:schemeClr val="tx2"/>
                </a:solidFill>
              </a:rPr>
              <a:t>Thriving Communities</a:t>
            </a:r>
            <a:endParaRPr lang="en-US" sz="2000" dirty="0"/>
          </a:p>
        </p:txBody>
      </p:sp>
    </p:spTree>
    <p:extLst>
      <p:ext uri="{BB962C8B-B14F-4D97-AF65-F5344CB8AC3E}">
        <p14:creationId xmlns:p14="http://schemas.microsoft.com/office/powerpoint/2010/main" val="1749153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19" y="128953"/>
            <a:ext cx="8410471" cy="5697416"/>
          </a:xfrm>
          <a:prstGeom prst="rect">
            <a:avLst/>
          </a:prstGeom>
        </p:spPr>
      </p:pic>
      <p:sp>
        <p:nvSpPr>
          <p:cNvPr id="6" name="Rectangle 5">
            <a:extLst>
              <a:ext uri="{FF2B5EF4-FFF2-40B4-BE49-F238E27FC236}">
                <a16:creationId xmlns:a16="http://schemas.microsoft.com/office/drawing/2014/main" id="{FDC71DE4-9826-4E33-AE83-FA236F6F2138}"/>
              </a:ext>
            </a:extLst>
          </p:cNvPr>
          <p:cNvSpPr/>
          <p:nvPr/>
        </p:nvSpPr>
        <p:spPr>
          <a:xfrm>
            <a:off x="7829917" y="4233091"/>
            <a:ext cx="4017954" cy="1477328"/>
          </a:xfrm>
          <a:prstGeom prst="rect">
            <a:avLst/>
          </a:prstGeom>
        </p:spPr>
        <p:txBody>
          <a:bodyPr wrap="square">
            <a:spAutoFit/>
          </a:bodyPr>
          <a:lstStyle/>
          <a:p>
            <a:pPr>
              <a:lnSpc>
                <a:spcPct val="125000"/>
              </a:lnSpc>
            </a:pPr>
            <a:r>
              <a:rPr lang="en-US" dirty="0"/>
              <a:t>Over 35 measures of health, the factors that shape health, and the drivers of health equity to guide local solutions for 750+ U.S. cities.</a:t>
            </a:r>
          </a:p>
        </p:txBody>
      </p:sp>
      <p:pic>
        <p:nvPicPr>
          <p:cNvPr id="3" name="Picture 2">
            <a:extLst>
              <a:ext uri="{FF2B5EF4-FFF2-40B4-BE49-F238E27FC236}">
                <a16:creationId xmlns:a16="http://schemas.microsoft.com/office/drawing/2014/main" id="{42741C41-1675-7145-BD24-7205801D3E3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9998101" y="-2744019"/>
            <a:ext cx="1130300" cy="6350000"/>
          </a:xfrm>
          <a:prstGeom prst="rect">
            <a:avLst/>
          </a:prstGeom>
        </p:spPr>
      </p:pic>
    </p:spTree>
    <p:extLst>
      <p:ext uri="{BB962C8B-B14F-4D97-AF65-F5344CB8AC3E}">
        <p14:creationId xmlns:p14="http://schemas.microsoft.com/office/powerpoint/2010/main" val="1341187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5532475" y="1101697"/>
            <a:ext cx="6285899" cy="4234168"/>
          </a:xfrm>
        </p:spPr>
        <p:txBody>
          <a:bodyPr anchor="t">
            <a:normAutofit/>
          </a:bodyPr>
          <a:lstStyle/>
          <a:p>
            <a:pPr marL="0" indent="0">
              <a:lnSpc>
                <a:spcPct val="110000"/>
              </a:lnSpc>
              <a:spcBef>
                <a:spcPts val="0"/>
              </a:spcBef>
              <a:buNone/>
            </a:pPr>
            <a:br>
              <a:rPr lang="en-US" b="1" dirty="0"/>
            </a:br>
            <a:r>
              <a:rPr lang="en-US" b="1" dirty="0"/>
              <a:t>Pinpoint social and economic influencers</a:t>
            </a:r>
            <a:endParaRPr lang="en-US" sz="1800" b="1" dirty="0"/>
          </a:p>
          <a:p>
            <a:pPr marL="0" indent="0">
              <a:lnSpc>
                <a:spcPct val="110000"/>
              </a:lnSpc>
              <a:spcBef>
                <a:spcPts val="0"/>
              </a:spcBef>
              <a:buNone/>
            </a:pPr>
            <a:r>
              <a:rPr lang="en-US" sz="1600" dirty="0"/>
              <a:t>of healthy and thriving communities </a:t>
            </a:r>
          </a:p>
          <a:p>
            <a:pPr marL="0" indent="0">
              <a:lnSpc>
                <a:spcPct val="110000"/>
              </a:lnSpc>
              <a:spcBef>
                <a:spcPts val="0"/>
              </a:spcBef>
              <a:buNone/>
            </a:pPr>
            <a:endParaRPr lang="en-US" b="1" dirty="0"/>
          </a:p>
          <a:p>
            <a:pPr marL="0" indent="0">
              <a:lnSpc>
                <a:spcPct val="110000"/>
              </a:lnSpc>
              <a:spcBef>
                <a:spcPts val="0"/>
              </a:spcBef>
              <a:buNone/>
            </a:pPr>
            <a:r>
              <a:rPr lang="en-US" b="1" dirty="0"/>
              <a:t>Spark collaboration</a:t>
            </a:r>
            <a:endParaRPr lang="en-US" sz="1800" b="1" dirty="0"/>
          </a:p>
          <a:p>
            <a:pPr marL="0" indent="0">
              <a:lnSpc>
                <a:spcPct val="110000"/>
              </a:lnSpc>
              <a:spcBef>
                <a:spcPts val="0"/>
              </a:spcBef>
              <a:buNone/>
            </a:pPr>
            <a:r>
              <a:rPr lang="en-US" sz="1600" dirty="0"/>
              <a:t>and create cross-sector partnerships </a:t>
            </a:r>
            <a:endParaRPr lang="en-US" b="1" dirty="0"/>
          </a:p>
          <a:p>
            <a:pPr marL="0" indent="0">
              <a:lnSpc>
                <a:spcPct val="110000"/>
              </a:lnSpc>
              <a:spcBef>
                <a:spcPts val="0"/>
              </a:spcBef>
              <a:buNone/>
            </a:pPr>
            <a:endParaRPr lang="en-US" b="1" dirty="0"/>
          </a:p>
          <a:p>
            <a:pPr marL="0" indent="0">
              <a:lnSpc>
                <a:spcPct val="110000"/>
              </a:lnSpc>
              <a:spcBef>
                <a:spcPts val="0"/>
              </a:spcBef>
              <a:buNone/>
            </a:pPr>
            <a:r>
              <a:rPr lang="en-US" b="1" dirty="0"/>
              <a:t>Take action</a:t>
            </a:r>
          </a:p>
          <a:p>
            <a:pPr marL="0" indent="0">
              <a:lnSpc>
                <a:spcPct val="110000"/>
              </a:lnSpc>
              <a:spcBef>
                <a:spcPts val="0"/>
              </a:spcBef>
              <a:buNone/>
            </a:pPr>
            <a:r>
              <a:rPr lang="en-US" sz="1600" dirty="0"/>
              <a:t>so everyone has the same opportunity</a:t>
            </a:r>
            <a:br>
              <a:rPr lang="en-US" sz="1600" dirty="0"/>
            </a:br>
            <a:r>
              <a:rPr lang="en-US" sz="1600" dirty="0"/>
              <a:t>to live a long and healthy life</a:t>
            </a:r>
            <a:endParaRPr lang="en-US" sz="1800" dirty="0"/>
          </a:p>
        </p:txBody>
      </p:sp>
      <p:sp>
        <p:nvSpPr>
          <p:cNvPr id="2" name="Title 1"/>
          <p:cNvSpPr>
            <a:spLocks noGrp="1"/>
          </p:cNvSpPr>
          <p:nvPr>
            <p:ph type="title"/>
          </p:nvPr>
        </p:nvSpPr>
        <p:spPr>
          <a:xfrm>
            <a:off x="1543618" y="1278678"/>
            <a:ext cx="3636101" cy="4234168"/>
          </a:xfrm>
        </p:spPr>
        <p:txBody>
          <a:bodyPr anchor="t">
            <a:normAutofit/>
          </a:bodyPr>
          <a:lstStyle/>
          <a:p>
            <a:r>
              <a:rPr lang="en-US" sz="3200" dirty="0"/>
              <a:t>Power of the Dashboard</a:t>
            </a:r>
          </a:p>
        </p:txBody>
      </p:sp>
      <p:grpSp>
        <p:nvGrpSpPr>
          <p:cNvPr id="19" name="Group 18">
            <a:extLst>
              <a:ext uri="{FF2B5EF4-FFF2-40B4-BE49-F238E27FC236}">
                <a16:creationId xmlns:a16="http://schemas.microsoft.com/office/drawing/2014/main" id="{1C359E02-2874-DD48-AEDF-B32CD4ACD199}"/>
              </a:ext>
            </a:extLst>
          </p:cNvPr>
          <p:cNvGrpSpPr/>
          <p:nvPr/>
        </p:nvGrpSpPr>
        <p:grpSpPr>
          <a:xfrm>
            <a:off x="5270096" y="1818207"/>
            <a:ext cx="6921904" cy="122439"/>
            <a:chOff x="3746095" y="2989467"/>
            <a:chExt cx="5397905" cy="81626"/>
          </a:xfrm>
        </p:grpSpPr>
        <p:cxnSp>
          <p:nvCxnSpPr>
            <p:cNvPr id="20" name="Straight Connector 19">
              <a:extLst>
                <a:ext uri="{FF2B5EF4-FFF2-40B4-BE49-F238E27FC236}">
                  <a16:creationId xmlns:a16="http://schemas.microsoft.com/office/drawing/2014/main" id="{71AC5553-6720-5E48-8188-30F14792328D}"/>
                </a:ext>
              </a:extLst>
            </p:cNvPr>
            <p:cNvCxnSpPr>
              <a:cxnSpLocks/>
            </p:cNvCxnSpPr>
            <p:nvPr/>
          </p:nvCxnSpPr>
          <p:spPr>
            <a:xfrm>
              <a:off x="3827721" y="3030280"/>
              <a:ext cx="5316279"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065364BB-AC00-3B41-AB7C-8EE7175D8203}"/>
                </a:ext>
              </a:extLst>
            </p:cNvPr>
            <p:cNvSpPr/>
            <p:nvPr/>
          </p:nvSpPr>
          <p:spPr>
            <a:xfrm>
              <a:off x="3746095" y="2989467"/>
              <a:ext cx="81626" cy="81626"/>
            </a:xfrm>
            <a:prstGeom prst="ellipse">
              <a:avLst/>
            </a:prstGeom>
            <a:noFill/>
            <a:ln w="22225">
              <a:solidFill>
                <a:srgbClr val="1228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a:extLst>
              <a:ext uri="{FF2B5EF4-FFF2-40B4-BE49-F238E27FC236}">
                <a16:creationId xmlns:a16="http://schemas.microsoft.com/office/drawing/2014/main" id="{F99C7238-8B3F-AB4B-9517-1053D4E7DED5}"/>
              </a:ext>
            </a:extLst>
          </p:cNvPr>
          <p:cNvGrpSpPr/>
          <p:nvPr/>
        </p:nvGrpSpPr>
        <p:grpSpPr>
          <a:xfrm>
            <a:off x="5270096" y="4476462"/>
            <a:ext cx="6921904" cy="82182"/>
            <a:chOff x="3746095" y="2989467"/>
            <a:chExt cx="5397905" cy="81626"/>
          </a:xfrm>
        </p:grpSpPr>
        <p:cxnSp>
          <p:nvCxnSpPr>
            <p:cNvPr id="23" name="Straight Connector 22">
              <a:extLst>
                <a:ext uri="{FF2B5EF4-FFF2-40B4-BE49-F238E27FC236}">
                  <a16:creationId xmlns:a16="http://schemas.microsoft.com/office/drawing/2014/main" id="{3B851DC8-3D38-1D43-96DB-4A7E1B61219F}"/>
                </a:ext>
              </a:extLst>
            </p:cNvPr>
            <p:cNvCxnSpPr>
              <a:cxnSpLocks/>
            </p:cNvCxnSpPr>
            <p:nvPr/>
          </p:nvCxnSpPr>
          <p:spPr>
            <a:xfrm>
              <a:off x="3827721" y="3030280"/>
              <a:ext cx="5316279"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8689B759-04CF-944F-98FB-20825C52B794}"/>
                </a:ext>
              </a:extLst>
            </p:cNvPr>
            <p:cNvSpPr/>
            <p:nvPr/>
          </p:nvSpPr>
          <p:spPr>
            <a:xfrm>
              <a:off x="3746095" y="2989467"/>
              <a:ext cx="81626" cy="81626"/>
            </a:xfrm>
            <a:prstGeom prst="ellipse">
              <a:avLst/>
            </a:prstGeom>
            <a:noFill/>
            <a:ln w="22225">
              <a:solidFill>
                <a:srgbClr val="1228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1C359E02-2874-DD48-AEDF-B32CD4ACD199}"/>
              </a:ext>
            </a:extLst>
          </p:cNvPr>
          <p:cNvGrpSpPr/>
          <p:nvPr/>
        </p:nvGrpSpPr>
        <p:grpSpPr>
          <a:xfrm>
            <a:off x="5270096" y="3112161"/>
            <a:ext cx="6921904" cy="122439"/>
            <a:chOff x="3746095" y="2989467"/>
            <a:chExt cx="5397905" cy="81626"/>
          </a:xfrm>
        </p:grpSpPr>
        <p:cxnSp>
          <p:nvCxnSpPr>
            <p:cNvPr id="14" name="Straight Connector 13">
              <a:extLst>
                <a:ext uri="{FF2B5EF4-FFF2-40B4-BE49-F238E27FC236}">
                  <a16:creationId xmlns:a16="http://schemas.microsoft.com/office/drawing/2014/main" id="{71AC5553-6720-5E48-8188-30F14792328D}"/>
                </a:ext>
              </a:extLst>
            </p:cNvPr>
            <p:cNvCxnSpPr>
              <a:cxnSpLocks/>
            </p:cNvCxnSpPr>
            <p:nvPr/>
          </p:nvCxnSpPr>
          <p:spPr>
            <a:xfrm>
              <a:off x="3827721" y="3030280"/>
              <a:ext cx="5316279"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065364BB-AC00-3B41-AB7C-8EE7175D8203}"/>
                </a:ext>
              </a:extLst>
            </p:cNvPr>
            <p:cNvSpPr/>
            <p:nvPr/>
          </p:nvSpPr>
          <p:spPr>
            <a:xfrm>
              <a:off x="3746095" y="2989467"/>
              <a:ext cx="81626" cy="81626"/>
            </a:xfrm>
            <a:prstGeom prst="ellipse">
              <a:avLst/>
            </a:prstGeom>
            <a:noFill/>
            <a:ln w="22225">
              <a:solidFill>
                <a:srgbClr val="1228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312570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5486401" y="933255"/>
            <a:ext cx="5588916" cy="4817097"/>
          </a:xfrm>
        </p:spPr>
        <p:txBody>
          <a:bodyPr anchor="t">
            <a:normAutofit lnSpcReduction="10000"/>
          </a:bodyPr>
          <a:lstStyle/>
          <a:p>
            <a:pPr>
              <a:spcBef>
                <a:spcPts val="1200"/>
              </a:spcBef>
              <a:spcAft>
                <a:spcPts val="600"/>
              </a:spcAft>
            </a:pPr>
            <a:r>
              <a:rPr lang="en-US" sz="2400" dirty="0">
                <a:cs typeface="Times New Roman" panose="02020603050405020304" pitchFamily="18" charset="0"/>
              </a:rPr>
              <a:t>National datasets </a:t>
            </a:r>
          </a:p>
          <a:p>
            <a:pPr>
              <a:spcBef>
                <a:spcPts val="1200"/>
              </a:spcBef>
              <a:spcAft>
                <a:spcPts val="600"/>
              </a:spcAft>
            </a:pPr>
            <a:r>
              <a:rPr lang="en-US" sz="2400" dirty="0">
                <a:cs typeface="Times New Roman" panose="02020603050405020304" pitchFamily="18" charset="0"/>
              </a:rPr>
              <a:t>Rigorous methods underlying original data collection</a:t>
            </a:r>
          </a:p>
          <a:p>
            <a:pPr>
              <a:spcBef>
                <a:spcPts val="1200"/>
              </a:spcBef>
              <a:spcAft>
                <a:spcPts val="600"/>
              </a:spcAft>
            </a:pPr>
            <a:r>
              <a:rPr lang="en-US" sz="2400" dirty="0">
                <a:cs typeface="Times New Roman" panose="02020603050405020304" pitchFamily="18" charset="0"/>
              </a:rPr>
              <a:t>Reflect public health priorities  </a:t>
            </a:r>
          </a:p>
          <a:p>
            <a:pPr>
              <a:spcBef>
                <a:spcPts val="1200"/>
              </a:spcBef>
              <a:spcAft>
                <a:spcPts val="600"/>
              </a:spcAft>
            </a:pPr>
            <a:r>
              <a:rPr lang="en-US" sz="2400" dirty="0">
                <a:cs typeface="Times New Roman" panose="02020603050405020304" pitchFamily="18" charset="0"/>
              </a:rPr>
              <a:t>Amenable to city-level intervention</a:t>
            </a:r>
          </a:p>
          <a:p>
            <a:pPr>
              <a:spcBef>
                <a:spcPts val="1200"/>
              </a:spcBef>
              <a:spcAft>
                <a:spcPts val="600"/>
              </a:spcAft>
            </a:pPr>
            <a:r>
              <a:rPr lang="en-US" sz="2400" dirty="0">
                <a:cs typeface="Times New Roman" panose="02020603050405020304" pitchFamily="18" charset="0"/>
              </a:rPr>
              <a:t>Updated regularly</a:t>
            </a:r>
          </a:p>
          <a:p>
            <a:pPr>
              <a:spcBef>
                <a:spcPts val="1200"/>
              </a:spcBef>
              <a:spcAft>
                <a:spcPts val="600"/>
              </a:spcAft>
            </a:pPr>
            <a:r>
              <a:rPr lang="en-US" sz="2400" dirty="0">
                <a:cs typeface="Times New Roman" panose="02020603050405020304" pitchFamily="18" charset="0"/>
              </a:rPr>
              <a:t>Balanced across 5 over-arching domains</a:t>
            </a:r>
            <a:endParaRPr lang="en-US" dirty="0">
              <a:cs typeface="Times New Roman" panose="02020603050405020304" pitchFamily="18" charset="0"/>
            </a:endParaRPr>
          </a:p>
        </p:txBody>
      </p:sp>
      <p:sp>
        <p:nvSpPr>
          <p:cNvPr id="2" name="Title 1"/>
          <p:cNvSpPr>
            <a:spLocks noGrp="1"/>
          </p:cNvSpPr>
          <p:nvPr>
            <p:ph type="title"/>
          </p:nvPr>
        </p:nvSpPr>
        <p:spPr>
          <a:xfrm>
            <a:off x="1657460" y="1257720"/>
            <a:ext cx="3976425" cy="1593635"/>
          </a:xfrm>
        </p:spPr>
        <p:txBody>
          <a:bodyPr anchor="t">
            <a:normAutofit/>
          </a:bodyPr>
          <a:lstStyle/>
          <a:p>
            <a:r>
              <a:rPr lang="en-US" sz="2800" dirty="0"/>
              <a:t>Measure</a:t>
            </a:r>
            <a:br>
              <a:rPr lang="en-US" sz="2800" dirty="0"/>
            </a:br>
            <a:r>
              <a:rPr lang="en-US" sz="2800" dirty="0"/>
              <a:t>Selection Criteria</a:t>
            </a:r>
          </a:p>
        </p:txBody>
      </p:sp>
      <p:pic>
        <p:nvPicPr>
          <p:cNvPr id="5" name="Picture 4">
            <a:extLst>
              <a:ext uri="{FF2B5EF4-FFF2-40B4-BE49-F238E27FC236}">
                <a16:creationId xmlns:a16="http://schemas.microsoft.com/office/drawing/2014/main" id="{638F5EFC-05A2-544A-AA41-B91FA851062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854328" y="608396"/>
            <a:ext cx="1130300" cy="6350000"/>
          </a:xfrm>
          <a:prstGeom prst="rect">
            <a:avLst/>
          </a:prstGeom>
        </p:spPr>
      </p:pic>
    </p:spTree>
    <p:extLst>
      <p:ext uri="{BB962C8B-B14F-4D97-AF65-F5344CB8AC3E}">
        <p14:creationId xmlns:p14="http://schemas.microsoft.com/office/powerpoint/2010/main" val="3763945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p:txBody>
          <a:bodyPr>
            <a:noAutofit/>
          </a:bodyPr>
          <a:lstStyle/>
          <a:p>
            <a:r>
              <a:rPr lang="en-US" sz="2800" dirty="0"/>
              <a:t>Measures by Category</a:t>
            </a:r>
          </a:p>
        </p:txBody>
      </p:sp>
      <p:sp>
        <p:nvSpPr>
          <p:cNvPr id="8" name="Oval 7">
            <a:extLst>
              <a:ext uri="{FF2B5EF4-FFF2-40B4-BE49-F238E27FC236}">
                <a16:creationId xmlns:a16="http://schemas.microsoft.com/office/drawing/2014/main" id="{C2024DB0-E80D-A143-9385-8B267A855880}"/>
              </a:ext>
            </a:extLst>
          </p:cNvPr>
          <p:cNvSpPr/>
          <p:nvPr/>
        </p:nvSpPr>
        <p:spPr>
          <a:xfrm>
            <a:off x="3153409" y="2282952"/>
            <a:ext cx="1584960" cy="1584960"/>
          </a:xfrm>
          <a:prstGeom prst="ellipse">
            <a:avLst/>
          </a:prstGeom>
          <a:solidFill>
            <a:srgbClr val="CB592A">
              <a:alpha val="2509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rgbClr val="122858"/>
                </a:solidFill>
              </a:rPr>
              <a:t>Clinical</a:t>
            </a:r>
          </a:p>
          <a:p>
            <a:pPr algn="ctr"/>
            <a:r>
              <a:rPr lang="en-US" sz="1400" b="1" dirty="0">
                <a:solidFill>
                  <a:srgbClr val="122858"/>
                </a:solidFill>
              </a:rPr>
              <a:t>Care</a:t>
            </a:r>
          </a:p>
        </p:txBody>
      </p:sp>
      <p:sp>
        <p:nvSpPr>
          <p:cNvPr id="9" name="Oval 8">
            <a:extLst>
              <a:ext uri="{FF2B5EF4-FFF2-40B4-BE49-F238E27FC236}">
                <a16:creationId xmlns:a16="http://schemas.microsoft.com/office/drawing/2014/main" id="{8B3540AD-BEA5-7844-9E35-6C2FE4E7C5A9}"/>
              </a:ext>
            </a:extLst>
          </p:cNvPr>
          <p:cNvSpPr/>
          <p:nvPr/>
        </p:nvSpPr>
        <p:spPr>
          <a:xfrm>
            <a:off x="5303520" y="2282952"/>
            <a:ext cx="1584960" cy="1584960"/>
          </a:xfrm>
          <a:prstGeom prst="ellipse">
            <a:avLst/>
          </a:prstGeom>
          <a:solidFill>
            <a:srgbClr val="E5A00B">
              <a:alpha val="25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rgbClr val="122858"/>
                </a:solidFill>
              </a:rPr>
              <a:t>Health</a:t>
            </a:r>
          </a:p>
          <a:p>
            <a:pPr algn="ctr"/>
            <a:r>
              <a:rPr lang="en-US" sz="1400" b="1" dirty="0">
                <a:solidFill>
                  <a:srgbClr val="122858"/>
                </a:solidFill>
              </a:rPr>
              <a:t>Behaviors</a:t>
            </a:r>
          </a:p>
        </p:txBody>
      </p:sp>
      <p:sp>
        <p:nvSpPr>
          <p:cNvPr id="13" name="Oval 12">
            <a:extLst>
              <a:ext uri="{FF2B5EF4-FFF2-40B4-BE49-F238E27FC236}">
                <a16:creationId xmlns:a16="http://schemas.microsoft.com/office/drawing/2014/main" id="{24F97B39-68F3-244F-ABF9-E72D62B2BEA8}"/>
              </a:ext>
            </a:extLst>
          </p:cNvPr>
          <p:cNvSpPr/>
          <p:nvPr/>
        </p:nvSpPr>
        <p:spPr>
          <a:xfrm>
            <a:off x="6378575" y="4002024"/>
            <a:ext cx="1584960" cy="1584960"/>
          </a:xfrm>
          <a:prstGeom prst="ellipse">
            <a:avLst/>
          </a:prstGeom>
          <a:solidFill>
            <a:srgbClr val="122858">
              <a:alpha val="25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rgbClr val="122858"/>
                </a:solidFill>
              </a:rPr>
              <a:t>Social and Economic Factors</a:t>
            </a:r>
          </a:p>
        </p:txBody>
      </p:sp>
      <p:sp>
        <p:nvSpPr>
          <p:cNvPr id="10" name="Oval 9">
            <a:extLst>
              <a:ext uri="{FF2B5EF4-FFF2-40B4-BE49-F238E27FC236}">
                <a16:creationId xmlns:a16="http://schemas.microsoft.com/office/drawing/2014/main" id="{9F1DAC08-092B-8B46-AF1F-9F2B90CBA216}"/>
              </a:ext>
            </a:extLst>
          </p:cNvPr>
          <p:cNvSpPr/>
          <p:nvPr/>
        </p:nvSpPr>
        <p:spPr>
          <a:xfrm>
            <a:off x="7453631" y="2282952"/>
            <a:ext cx="1584960" cy="1584960"/>
          </a:xfrm>
          <a:prstGeom prst="ellipse">
            <a:avLst/>
          </a:prstGeom>
          <a:solidFill>
            <a:srgbClr val="009175">
              <a:alpha val="2509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rgbClr val="122858"/>
                </a:solidFill>
              </a:rPr>
              <a:t>Physical</a:t>
            </a:r>
          </a:p>
          <a:p>
            <a:pPr algn="ctr"/>
            <a:r>
              <a:rPr lang="en-US" sz="1400" b="1" dirty="0">
                <a:solidFill>
                  <a:srgbClr val="122858"/>
                </a:solidFill>
              </a:rPr>
              <a:t>Environment</a:t>
            </a:r>
          </a:p>
        </p:txBody>
      </p:sp>
      <p:sp>
        <p:nvSpPr>
          <p:cNvPr id="14" name="Oval 13">
            <a:extLst>
              <a:ext uri="{FF2B5EF4-FFF2-40B4-BE49-F238E27FC236}">
                <a16:creationId xmlns:a16="http://schemas.microsoft.com/office/drawing/2014/main" id="{E94D2297-7CF6-A747-9A92-2E9352FBABFC}"/>
              </a:ext>
            </a:extLst>
          </p:cNvPr>
          <p:cNvSpPr/>
          <p:nvPr/>
        </p:nvSpPr>
        <p:spPr>
          <a:xfrm>
            <a:off x="4228465" y="4002024"/>
            <a:ext cx="1584960" cy="1584960"/>
          </a:xfrm>
          <a:prstGeom prst="ellipse">
            <a:avLst/>
          </a:prstGeom>
          <a:solidFill>
            <a:srgbClr val="0E6D8E">
              <a:alpha val="25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rgbClr val="122858"/>
                </a:solidFill>
              </a:rPr>
              <a:t>Health</a:t>
            </a:r>
          </a:p>
          <a:p>
            <a:pPr algn="ctr"/>
            <a:r>
              <a:rPr lang="en-US" sz="1400" b="1" dirty="0">
                <a:solidFill>
                  <a:srgbClr val="122858"/>
                </a:solidFill>
              </a:rPr>
              <a:t>Outcomes</a:t>
            </a:r>
          </a:p>
        </p:txBody>
      </p:sp>
    </p:spTree>
    <p:extLst>
      <p:ext uri="{BB962C8B-B14F-4D97-AF65-F5344CB8AC3E}">
        <p14:creationId xmlns:p14="http://schemas.microsoft.com/office/powerpoint/2010/main" val="1693423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5AA0-0C54-FC41-9486-BC03514800E7}"/>
              </a:ext>
            </a:extLst>
          </p:cNvPr>
          <p:cNvSpPr>
            <a:spLocks noGrp="1"/>
          </p:cNvSpPr>
          <p:nvPr>
            <p:ph type="title"/>
          </p:nvPr>
        </p:nvSpPr>
        <p:spPr/>
        <p:txBody>
          <a:bodyPr>
            <a:normAutofit/>
          </a:bodyPr>
          <a:lstStyle/>
          <a:p>
            <a:r>
              <a:rPr lang="en-US" sz="3600" dirty="0"/>
              <a:t>Clinical Care</a:t>
            </a:r>
            <a:endParaRPr lang="en-US" dirty="0"/>
          </a:p>
        </p:txBody>
      </p:sp>
      <p:sp>
        <p:nvSpPr>
          <p:cNvPr id="4" name="Oval 3">
            <a:extLst>
              <a:ext uri="{FF2B5EF4-FFF2-40B4-BE49-F238E27FC236}">
                <a16:creationId xmlns:a16="http://schemas.microsoft.com/office/drawing/2014/main" id="{86395CAD-3532-2C46-B24C-0F9AC3E00457}"/>
              </a:ext>
            </a:extLst>
          </p:cNvPr>
          <p:cNvSpPr/>
          <p:nvPr/>
        </p:nvSpPr>
        <p:spPr>
          <a:xfrm>
            <a:off x="731520" y="665604"/>
            <a:ext cx="1584960" cy="1584960"/>
          </a:xfrm>
          <a:prstGeom prst="ellipse">
            <a:avLst/>
          </a:prstGeom>
          <a:solidFill>
            <a:srgbClr val="CB592A">
              <a:alpha val="25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solidFill>
                <a:srgbClr val="122858"/>
              </a:solidFill>
            </a:endParaRPr>
          </a:p>
        </p:txBody>
      </p:sp>
      <p:graphicFrame>
        <p:nvGraphicFramePr>
          <p:cNvPr id="11" name="Content Placeholder 4">
            <a:extLst>
              <a:ext uri="{FF2B5EF4-FFF2-40B4-BE49-F238E27FC236}">
                <a16:creationId xmlns:a16="http://schemas.microsoft.com/office/drawing/2014/main" id="{0AB5EE7B-5444-5348-888A-149D1395BEA6}"/>
              </a:ext>
            </a:extLst>
          </p:cNvPr>
          <p:cNvGraphicFramePr>
            <a:graphicFrameLocks noGrp="1"/>
          </p:cNvGraphicFramePr>
          <p:nvPr>
            <p:ph sz="quarter" idx="10"/>
          </p:nvPr>
        </p:nvGraphicFramePr>
        <p:xfrm>
          <a:off x="2362200" y="2195512"/>
          <a:ext cx="7468287" cy="3364040"/>
        </p:xfrm>
        <a:graphic>
          <a:graphicData uri="http://schemas.openxmlformats.org/drawingml/2006/table">
            <a:tbl>
              <a:tblPr firstRow="1" bandRow="1">
                <a:tableStyleId>{2D5ABB26-0587-4C30-8999-92F81FD0307C}</a:tableStyleId>
              </a:tblPr>
              <a:tblGrid>
                <a:gridCol w="4514637">
                  <a:extLst>
                    <a:ext uri="{9D8B030D-6E8A-4147-A177-3AD203B41FA5}">
                      <a16:colId xmlns:a16="http://schemas.microsoft.com/office/drawing/2014/main" val="4055647353"/>
                    </a:ext>
                  </a:extLst>
                </a:gridCol>
                <a:gridCol w="2953650">
                  <a:extLst>
                    <a:ext uri="{9D8B030D-6E8A-4147-A177-3AD203B41FA5}">
                      <a16:colId xmlns:a16="http://schemas.microsoft.com/office/drawing/2014/main" val="2105197054"/>
                    </a:ext>
                  </a:extLst>
                </a:gridCol>
              </a:tblGrid>
              <a:tr h="672808">
                <a:tc>
                  <a:txBody>
                    <a:bodyPr/>
                    <a:lstStyle/>
                    <a:p>
                      <a:r>
                        <a:rPr lang="en-US" sz="1600" b="1" dirty="0">
                          <a:solidFill>
                            <a:srgbClr val="122858"/>
                          </a:solidFill>
                        </a:rPr>
                        <a:t>Prenatal care</a:t>
                      </a:r>
                    </a:p>
                  </a:txBody>
                  <a:tcPr marL="274320" marR="274320" marT="0" marB="0" anchor="ctr">
                    <a:lnR w="12700" cap="flat" cmpd="sng" algn="ctr">
                      <a:noFill/>
                      <a:prstDash val="solid"/>
                      <a:round/>
                      <a:headEnd type="none" w="med" len="med"/>
                      <a:tailEnd type="none" w="med" len="med"/>
                    </a:lnR>
                    <a:lnB w="12700" cap="flat" cmpd="sng" algn="ctr">
                      <a:solidFill>
                        <a:srgbClr val="E5A00B"/>
                      </a:solidFill>
                      <a:prstDash val="solid"/>
                      <a:round/>
                      <a:headEnd type="none" w="med" len="med"/>
                      <a:tailEnd type="none" w="med" len="med"/>
                    </a:lnB>
                  </a:tcPr>
                </a:tc>
                <a:tc>
                  <a:txBody>
                    <a:bodyPr/>
                    <a:lstStyle/>
                    <a:p>
                      <a:r>
                        <a:rPr lang="en-US" sz="1600" dirty="0">
                          <a:solidFill>
                            <a:srgbClr val="122858"/>
                          </a:solidFill>
                        </a:rPr>
                        <a:t>NVSS</a:t>
                      </a:r>
                    </a:p>
                  </a:txBody>
                  <a:tcPr marL="274320" marR="274320" marT="0" marB="0" anchor="ctr">
                    <a:lnL w="12700" cap="flat" cmpd="sng" algn="ctr">
                      <a:noFill/>
                      <a:prstDash val="solid"/>
                      <a:round/>
                      <a:headEnd type="none" w="med" len="med"/>
                      <a:tailEnd type="none" w="med" len="med"/>
                    </a:lnL>
                    <a:lnB w="12700"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24022522"/>
                  </a:ext>
                </a:extLst>
              </a:tr>
              <a:tr h="672808">
                <a:tc>
                  <a:txBody>
                    <a:bodyPr/>
                    <a:lstStyle/>
                    <a:p>
                      <a:r>
                        <a:rPr lang="en-US" sz="1600" b="1" dirty="0">
                          <a:solidFill>
                            <a:srgbClr val="122858"/>
                          </a:solidFill>
                        </a:rPr>
                        <a:t>Primary care physicians</a:t>
                      </a:r>
                    </a:p>
                  </a:txBody>
                  <a:tcPr marL="274320" marR="274320" marT="0" marB="0" anchor="ctr">
                    <a:lnR w="12700" cap="flat" cmpd="sng" algn="ctr">
                      <a:noFill/>
                      <a:prstDash val="solid"/>
                      <a:round/>
                      <a:headEnd type="none" w="med" len="med"/>
                      <a:tailEnd type="none" w="med" len="med"/>
                    </a:lnR>
                    <a:lnT w="12700" cap="flat" cmpd="sng" algn="ctr">
                      <a:solidFill>
                        <a:srgbClr val="E5A00B"/>
                      </a:solidFill>
                      <a:prstDash val="solid"/>
                      <a:round/>
                      <a:headEnd type="none" w="med" len="med"/>
                      <a:tailEnd type="none" w="med" len="med"/>
                    </a:lnT>
                    <a:lnB w="12700" cap="flat" cmpd="sng" algn="ctr">
                      <a:solidFill>
                        <a:srgbClr val="E5A00B"/>
                      </a:solidFill>
                      <a:prstDash val="solid"/>
                      <a:round/>
                      <a:headEnd type="none" w="med" len="med"/>
                      <a:tailEnd type="none" w="med" len="med"/>
                    </a:lnB>
                  </a:tcPr>
                </a:tc>
                <a:tc>
                  <a:txBody>
                    <a:bodyPr/>
                    <a:lstStyle/>
                    <a:p>
                      <a:r>
                        <a:rPr lang="en-US" sz="1600" dirty="0">
                          <a:solidFill>
                            <a:srgbClr val="122858"/>
                          </a:solidFill>
                        </a:rPr>
                        <a:t>AMA</a:t>
                      </a:r>
                      <a:endParaRPr lang="en-US" sz="1600" baseline="30000" dirty="0">
                        <a:solidFill>
                          <a:srgbClr val="122858"/>
                        </a:solidFill>
                      </a:endParaRPr>
                    </a:p>
                  </a:txBody>
                  <a:tcPr marL="274320" marR="274320" marT="0" marB="0" anchor="ctr">
                    <a:lnL w="12700" cap="flat" cmpd="sng" algn="ctr">
                      <a:noFill/>
                      <a:prstDash val="solid"/>
                      <a:round/>
                      <a:headEnd type="none" w="med" len="med"/>
                      <a:tailEnd type="none" w="med" len="med"/>
                    </a:lnL>
                    <a:lnT w="12700" cap="flat" cmpd="sng" algn="ctr">
                      <a:solidFill>
                        <a:srgbClr val="E5A00B"/>
                      </a:solidFill>
                      <a:prstDash val="solid"/>
                      <a:round/>
                      <a:headEnd type="none" w="med" len="med"/>
                      <a:tailEnd type="none" w="med" len="med"/>
                    </a:lnT>
                    <a:lnB w="12700"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3136564626"/>
                  </a:ext>
                </a:extLst>
              </a:tr>
              <a:tr h="672808">
                <a:tc>
                  <a:txBody>
                    <a:bodyPr/>
                    <a:lstStyle/>
                    <a:p>
                      <a:r>
                        <a:rPr lang="en-US" sz="1600" b="1" dirty="0">
                          <a:solidFill>
                            <a:srgbClr val="122858"/>
                          </a:solidFill>
                        </a:rPr>
                        <a:t>Preventive services</a:t>
                      </a:r>
                    </a:p>
                  </a:txBody>
                  <a:tcPr marL="274320" marR="274320" marT="0" marB="0" anchor="ctr">
                    <a:lnR w="12700" cap="flat" cmpd="sng" algn="ctr">
                      <a:noFill/>
                      <a:prstDash val="solid"/>
                      <a:round/>
                      <a:headEnd type="none" w="med" len="med"/>
                      <a:tailEnd type="none" w="med" len="med"/>
                    </a:lnR>
                    <a:lnT w="12700" cap="flat" cmpd="sng" algn="ctr">
                      <a:solidFill>
                        <a:srgbClr val="E5A00B"/>
                      </a:solidFill>
                      <a:prstDash val="solid"/>
                      <a:round/>
                      <a:headEnd type="none" w="med" len="med"/>
                      <a:tailEnd type="none" w="med" len="med"/>
                    </a:lnT>
                    <a:lnB w="12700" cap="flat" cmpd="sng" algn="ctr">
                      <a:solidFill>
                        <a:srgbClr val="E5A00B"/>
                      </a:solidFill>
                      <a:prstDash val="solid"/>
                      <a:round/>
                      <a:headEnd type="none" w="med" len="med"/>
                      <a:tailEnd type="none" w="med" len="med"/>
                    </a:lnB>
                  </a:tcPr>
                </a:tc>
                <a:tc>
                  <a:txBody>
                    <a:bodyPr/>
                    <a:lstStyle/>
                    <a:p>
                      <a:r>
                        <a:rPr lang="en-US" sz="1600" dirty="0">
                          <a:solidFill>
                            <a:srgbClr val="122858"/>
                          </a:solidFill>
                        </a:rPr>
                        <a:t>500 Cities (BRFSS)</a:t>
                      </a:r>
                      <a:endParaRPr lang="en-US" sz="1600" baseline="30000" dirty="0">
                        <a:solidFill>
                          <a:srgbClr val="122858"/>
                        </a:solidFill>
                      </a:endParaRPr>
                    </a:p>
                  </a:txBody>
                  <a:tcPr marL="274320" marR="274320" marT="0" marB="0" anchor="ctr">
                    <a:lnL w="12700" cap="flat" cmpd="sng" algn="ctr">
                      <a:noFill/>
                      <a:prstDash val="solid"/>
                      <a:round/>
                      <a:headEnd type="none" w="med" len="med"/>
                      <a:tailEnd type="none" w="med" len="med"/>
                    </a:lnL>
                    <a:lnT w="12700" cap="flat" cmpd="sng" algn="ctr">
                      <a:solidFill>
                        <a:srgbClr val="E5A00B"/>
                      </a:solidFill>
                      <a:prstDash val="solid"/>
                      <a:round/>
                      <a:headEnd type="none" w="med" len="med"/>
                      <a:tailEnd type="none" w="med" len="med"/>
                    </a:lnT>
                    <a:lnB w="12700"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82929707"/>
                  </a:ext>
                </a:extLst>
              </a:tr>
              <a:tr h="672808">
                <a:tc>
                  <a:txBody>
                    <a:bodyPr/>
                    <a:lstStyle/>
                    <a:p>
                      <a:r>
                        <a:rPr lang="en-US" sz="1600" b="1" dirty="0">
                          <a:solidFill>
                            <a:srgbClr val="122858"/>
                          </a:solidFill>
                        </a:rPr>
                        <a:t>Dental care</a:t>
                      </a:r>
                    </a:p>
                  </a:txBody>
                  <a:tcPr marL="274320" marR="274320" marT="0" marB="0" anchor="ctr">
                    <a:lnR w="12700" cap="flat" cmpd="sng" algn="ctr">
                      <a:noFill/>
                      <a:prstDash val="solid"/>
                      <a:round/>
                      <a:headEnd type="none" w="med" len="med"/>
                      <a:tailEnd type="none" w="med" len="med"/>
                    </a:lnR>
                    <a:lnT w="12700" cap="flat" cmpd="sng" algn="ctr">
                      <a:solidFill>
                        <a:srgbClr val="E5A00B"/>
                      </a:solidFill>
                      <a:prstDash val="solid"/>
                      <a:round/>
                      <a:headEnd type="none" w="med" len="med"/>
                      <a:tailEnd type="none" w="med" len="med"/>
                    </a:lnT>
                    <a:lnB w="12700" cap="flat" cmpd="sng" algn="ctr">
                      <a:solidFill>
                        <a:srgbClr val="E5A00B"/>
                      </a:solidFill>
                      <a:prstDash val="solid"/>
                      <a:round/>
                      <a:headEnd type="none" w="med" len="med"/>
                      <a:tailEnd type="none" w="med" len="med"/>
                    </a:lnB>
                  </a:tcPr>
                </a:tc>
                <a:tc>
                  <a:txBody>
                    <a:bodyPr/>
                    <a:lstStyle/>
                    <a:p>
                      <a:r>
                        <a:rPr lang="en-US" sz="1600" dirty="0">
                          <a:solidFill>
                            <a:srgbClr val="122858"/>
                          </a:solidFill>
                        </a:rPr>
                        <a:t>500 Cities (BRFSS)</a:t>
                      </a:r>
                      <a:endParaRPr lang="en-US" sz="1600" baseline="30000" dirty="0">
                        <a:solidFill>
                          <a:srgbClr val="122858"/>
                        </a:solidFill>
                      </a:endParaRPr>
                    </a:p>
                  </a:txBody>
                  <a:tcPr marL="274320" marR="274320" marT="0" marB="0" anchor="ctr">
                    <a:lnL w="12700" cap="flat" cmpd="sng" algn="ctr">
                      <a:noFill/>
                      <a:prstDash val="solid"/>
                      <a:round/>
                      <a:headEnd type="none" w="med" len="med"/>
                      <a:tailEnd type="none" w="med" len="med"/>
                    </a:lnL>
                    <a:lnT w="12700" cap="flat" cmpd="sng" algn="ctr">
                      <a:solidFill>
                        <a:srgbClr val="E5A00B"/>
                      </a:solidFill>
                      <a:prstDash val="solid"/>
                      <a:round/>
                      <a:headEnd type="none" w="med" len="med"/>
                      <a:tailEnd type="none" w="med" len="med"/>
                    </a:lnT>
                    <a:lnB w="12700"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479962867"/>
                  </a:ext>
                </a:extLst>
              </a:tr>
              <a:tr h="672808">
                <a:tc>
                  <a:txBody>
                    <a:bodyPr/>
                    <a:lstStyle/>
                    <a:p>
                      <a:r>
                        <a:rPr lang="en-US" sz="1600" b="1" dirty="0">
                          <a:solidFill>
                            <a:srgbClr val="122858"/>
                          </a:solidFill>
                        </a:rPr>
                        <a:t>Uninsured</a:t>
                      </a:r>
                    </a:p>
                  </a:txBody>
                  <a:tcPr marL="274320" marR="274320" marT="0" marB="0" anchor="ctr">
                    <a:lnR w="12700" cap="flat" cmpd="sng" algn="ctr">
                      <a:noFill/>
                      <a:prstDash val="solid"/>
                      <a:round/>
                      <a:headEnd type="none" w="med" len="med"/>
                      <a:tailEnd type="none" w="med" len="med"/>
                    </a:lnR>
                    <a:lnT w="12700" cap="flat" cmpd="sng" algn="ctr">
                      <a:solidFill>
                        <a:srgbClr val="E5A00B"/>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600" dirty="0">
                          <a:solidFill>
                            <a:srgbClr val="122858"/>
                          </a:solidFill>
                        </a:rPr>
                        <a:t>ACS</a:t>
                      </a:r>
                    </a:p>
                  </a:txBody>
                  <a:tcPr marL="274320" marR="274320" marT="0" marB="0" anchor="ctr">
                    <a:lnL w="12700" cap="flat" cmpd="sng" algn="ctr">
                      <a:noFill/>
                      <a:prstDash val="solid"/>
                      <a:round/>
                      <a:headEnd type="none" w="med" len="med"/>
                      <a:tailEnd type="none" w="med" len="med"/>
                    </a:lnL>
                    <a:lnT w="12700" cap="flat" cmpd="sng" algn="ctr">
                      <a:solidFill>
                        <a:srgbClr val="E5A00B"/>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178461984"/>
                  </a:ext>
                </a:extLst>
              </a:tr>
            </a:tbl>
          </a:graphicData>
        </a:graphic>
      </p:graphicFrame>
    </p:spTree>
    <p:extLst>
      <p:ext uri="{BB962C8B-B14F-4D97-AF65-F5344CB8AC3E}">
        <p14:creationId xmlns:p14="http://schemas.microsoft.com/office/powerpoint/2010/main" val="3200224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5AA0-0C54-FC41-9486-BC03514800E7}"/>
              </a:ext>
            </a:extLst>
          </p:cNvPr>
          <p:cNvSpPr>
            <a:spLocks noGrp="1"/>
          </p:cNvSpPr>
          <p:nvPr>
            <p:ph type="title"/>
          </p:nvPr>
        </p:nvSpPr>
        <p:spPr/>
        <p:txBody>
          <a:bodyPr/>
          <a:lstStyle/>
          <a:p>
            <a:r>
              <a:rPr lang="en-US" dirty="0"/>
              <a:t>Health Behaviors</a:t>
            </a:r>
          </a:p>
        </p:txBody>
      </p:sp>
      <p:sp>
        <p:nvSpPr>
          <p:cNvPr id="3" name="Oval 2">
            <a:extLst>
              <a:ext uri="{FF2B5EF4-FFF2-40B4-BE49-F238E27FC236}">
                <a16:creationId xmlns:a16="http://schemas.microsoft.com/office/drawing/2014/main" id="{D6C1C105-D39A-2444-B296-0685EA45FF35}"/>
              </a:ext>
            </a:extLst>
          </p:cNvPr>
          <p:cNvSpPr/>
          <p:nvPr/>
        </p:nvSpPr>
        <p:spPr>
          <a:xfrm>
            <a:off x="731520" y="665604"/>
            <a:ext cx="1584960" cy="1584960"/>
          </a:xfrm>
          <a:prstGeom prst="ellipse">
            <a:avLst/>
          </a:prstGeom>
          <a:solidFill>
            <a:srgbClr val="E5A00B">
              <a:alpha val="25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solidFill>
                <a:srgbClr val="122858"/>
              </a:solidFill>
            </a:endParaRPr>
          </a:p>
        </p:txBody>
      </p:sp>
      <p:graphicFrame>
        <p:nvGraphicFramePr>
          <p:cNvPr id="5" name="Content Placeholder 4">
            <a:extLst>
              <a:ext uri="{FF2B5EF4-FFF2-40B4-BE49-F238E27FC236}">
                <a16:creationId xmlns:a16="http://schemas.microsoft.com/office/drawing/2014/main" id="{204299E3-0856-3142-B6C0-C5FAB939E7D7}"/>
              </a:ext>
            </a:extLst>
          </p:cNvPr>
          <p:cNvGraphicFramePr>
            <a:graphicFrameLocks noGrp="1"/>
          </p:cNvGraphicFramePr>
          <p:nvPr>
            <p:ph sz="quarter" idx="10"/>
          </p:nvPr>
        </p:nvGraphicFramePr>
        <p:xfrm>
          <a:off x="2362200" y="2195512"/>
          <a:ext cx="7468287" cy="3364040"/>
        </p:xfrm>
        <a:graphic>
          <a:graphicData uri="http://schemas.openxmlformats.org/drawingml/2006/table">
            <a:tbl>
              <a:tblPr firstRow="1" bandRow="1">
                <a:tableStyleId>{2D5ABB26-0587-4C30-8999-92F81FD0307C}</a:tableStyleId>
              </a:tblPr>
              <a:tblGrid>
                <a:gridCol w="4504363">
                  <a:extLst>
                    <a:ext uri="{9D8B030D-6E8A-4147-A177-3AD203B41FA5}">
                      <a16:colId xmlns:a16="http://schemas.microsoft.com/office/drawing/2014/main" val="4055647353"/>
                    </a:ext>
                  </a:extLst>
                </a:gridCol>
                <a:gridCol w="2963924">
                  <a:extLst>
                    <a:ext uri="{9D8B030D-6E8A-4147-A177-3AD203B41FA5}">
                      <a16:colId xmlns:a16="http://schemas.microsoft.com/office/drawing/2014/main" val="2105197054"/>
                    </a:ext>
                  </a:extLst>
                </a:gridCol>
              </a:tblGrid>
              <a:tr h="841010">
                <a:tc>
                  <a:txBody>
                    <a:bodyPr/>
                    <a:lstStyle/>
                    <a:p>
                      <a:r>
                        <a:rPr lang="en-US" sz="1600" b="1" dirty="0">
                          <a:solidFill>
                            <a:srgbClr val="122858"/>
                          </a:solidFill>
                        </a:rPr>
                        <a:t>Teen Births</a:t>
                      </a:r>
                    </a:p>
                  </a:txBody>
                  <a:tcPr marL="274320" marR="274320" marT="0" marB="0" anchor="ctr">
                    <a:lnR w="12700" cap="flat" cmpd="sng" algn="ctr">
                      <a:noFill/>
                      <a:prstDash val="solid"/>
                      <a:round/>
                      <a:headEnd type="none" w="med" len="med"/>
                      <a:tailEnd type="none" w="med" len="med"/>
                    </a:lnR>
                    <a:lnB w="12700" cap="flat" cmpd="sng" algn="ctr">
                      <a:solidFill>
                        <a:srgbClr val="E5A00B"/>
                      </a:solidFill>
                      <a:prstDash val="solid"/>
                      <a:round/>
                      <a:headEnd type="none" w="med" len="med"/>
                      <a:tailEnd type="none" w="med" len="med"/>
                    </a:lnB>
                  </a:tcPr>
                </a:tc>
                <a:tc>
                  <a:txBody>
                    <a:bodyPr/>
                    <a:lstStyle/>
                    <a:p>
                      <a:r>
                        <a:rPr lang="en-US" sz="1600" dirty="0">
                          <a:solidFill>
                            <a:srgbClr val="122858"/>
                          </a:solidFill>
                        </a:rPr>
                        <a:t>NVSS</a:t>
                      </a:r>
                    </a:p>
                  </a:txBody>
                  <a:tcPr marL="274320" marR="274320" marT="0" marB="0" anchor="ctr">
                    <a:lnL w="12700" cap="flat" cmpd="sng" algn="ctr">
                      <a:noFill/>
                      <a:prstDash val="solid"/>
                      <a:round/>
                      <a:headEnd type="none" w="med" len="med"/>
                      <a:tailEnd type="none" w="med" len="med"/>
                    </a:lnL>
                    <a:lnB w="12700"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24022522"/>
                  </a:ext>
                </a:extLst>
              </a:tr>
              <a:tr h="841010">
                <a:tc>
                  <a:txBody>
                    <a:bodyPr/>
                    <a:lstStyle/>
                    <a:p>
                      <a:r>
                        <a:rPr lang="en-US" sz="1600" b="1" dirty="0">
                          <a:solidFill>
                            <a:srgbClr val="122858"/>
                          </a:solidFill>
                        </a:rPr>
                        <a:t>Smoking</a:t>
                      </a:r>
                    </a:p>
                  </a:txBody>
                  <a:tcPr marL="274320" marR="274320" marT="0" marB="0" anchor="ctr">
                    <a:lnR w="12700" cap="flat" cmpd="sng" algn="ctr">
                      <a:noFill/>
                      <a:prstDash val="solid"/>
                      <a:round/>
                      <a:headEnd type="none" w="med" len="med"/>
                      <a:tailEnd type="none" w="med" len="med"/>
                    </a:lnR>
                    <a:lnT w="12700" cap="flat" cmpd="sng" algn="ctr">
                      <a:solidFill>
                        <a:srgbClr val="E5A00B"/>
                      </a:solidFill>
                      <a:prstDash val="solid"/>
                      <a:round/>
                      <a:headEnd type="none" w="med" len="med"/>
                      <a:tailEnd type="none" w="med" len="med"/>
                    </a:lnT>
                    <a:lnB w="12700" cap="flat" cmpd="sng" algn="ctr">
                      <a:solidFill>
                        <a:srgbClr val="E5A00B"/>
                      </a:solidFill>
                      <a:prstDash val="solid"/>
                      <a:round/>
                      <a:headEnd type="none" w="med" len="med"/>
                      <a:tailEnd type="none" w="med" len="med"/>
                    </a:lnB>
                  </a:tcPr>
                </a:tc>
                <a:tc>
                  <a:txBody>
                    <a:bodyPr/>
                    <a:lstStyle/>
                    <a:p>
                      <a:r>
                        <a:rPr lang="en-US" sz="1600" dirty="0">
                          <a:solidFill>
                            <a:srgbClr val="122858"/>
                          </a:solidFill>
                        </a:rPr>
                        <a:t>500 Cities (BRFSS)</a:t>
                      </a:r>
                    </a:p>
                  </a:txBody>
                  <a:tcPr marL="274320" marR="274320" marT="0" marB="0" anchor="ctr">
                    <a:lnL w="12700" cap="flat" cmpd="sng" algn="ctr">
                      <a:noFill/>
                      <a:prstDash val="solid"/>
                      <a:round/>
                      <a:headEnd type="none" w="med" len="med"/>
                      <a:tailEnd type="none" w="med" len="med"/>
                    </a:lnL>
                    <a:lnT w="12700" cap="flat" cmpd="sng" algn="ctr">
                      <a:solidFill>
                        <a:srgbClr val="E5A00B"/>
                      </a:solidFill>
                      <a:prstDash val="solid"/>
                      <a:round/>
                      <a:headEnd type="none" w="med" len="med"/>
                      <a:tailEnd type="none" w="med" len="med"/>
                    </a:lnT>
                    <a:lnB w="12700"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3136564626"/>
                  </a:ext>
                </a:extLst>
              </a:tr>
              <a:tr h="841010">
                <a:tc>
                  <a:txBody>
                    <a:bodyPr/>
                    <a:lstStyle/>
                    <a:p>
                      <a:r>
                        <a:rPr lang="en-US" sz="1600" b="1" dirty="0">
                          <a:solidFill>
                            <a:srgbClr val="122858"/>
                          </a:solidFill>
                        </a:rPr>
                        <a:t>Binge Drinking</a:t>
                      </a:r>
                    </a:p>
                  </a:txBody>
                  <a:tcPr marL="274320" marR="274320" marT="0" marB="0" anchor="ctr">
                    <a:lnR w="12700" cap="flat" cmpd="sng" algn="ctr">
                      <a:noFill/>
                      <a:prstDash val="solid"/>
                      <a:round/>
                      <a:headEnd type="none" w="med" len="med"/>
                      <a:tailEnd type="none" w="med" len="med"/>
                    </a:lnR>
                    <a:lnT w="12700" cap="flat" cmpd="sng" algn="ctr">
                      <a:solidFill>
                        <a:srgbClr val="E5A00B"/>
                      </a:solidFill>
                      <a:prstDash val="solid"/>
                      <a:round/>
                      <a:headEnd type="none" w="med" len="med"/>
                      <a:tailEnd type="none" w="med" len="med"/>
                    </a:lnT>
                    <a:lnB w="12700" cap="flat" cmpd="sng" algn="ctr">
                      <a:solidFill>
                        <a:srgbClr val="E5A00B"/>
                      </a:solidFill>
                      <a:prstDash val="solid"/>
                      <a:round/>
                      <a:headEnd type="none" w="med" len="med"/>
                      <a:tailEnd type="none" w="med" len="med"/>
                    </a:lnB>
                  </a:tcPr>
                </a:tc>
                <a:tc>
                  <a:txBody>
                    <a:bodyPr/>
                    <a:lstStyle/>
                    <a:p>
                      <a:r>
                        <a:rPr lang="en-US" sz="1600" dirty="0">
                          <a:solidFill>
                            <a:srgbClr val="122858"/>
                          </a:solidFill>
                        </a:rPr>
                        <a:t>500 Cities (BRFSS)</a:t>
                      </a:r>
                    </a:p>
                  </a:txBody>
                  <a:tcPr marL="274320" marR="274320" marT="0" marB="0" anchor="ctr">
                    <a:lnL w="12700" cap="flat" cmpd="sng" algn="ctr">
                      <a:noFill/>
                      <a:prstDash val="solid"/>
                      <a:round/>
                      <a:headEnd type="none" w="med" len="med"/>
                      <a:tailEnd type="none" w="med" len="med"/>
                    </a:lnL>
                    <a:lnT w="12700" cap="flat" cmpd="sng" algn="ctr">
                      <a:solidFill>
                        <a:srgbClr val="E5A00B"/>
                      </a:solidFill>
                      <a:prstDash val="solid"/>
                      <a:round/>
                      <a:headEnd type="none" w="med" len="med"/>
                      <a:tailEnd type="none" w="med" len="med"/>
                    </a:lnT>
                    <a:lnB w="12700"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82929707"/>
                  </a:ext>
                </a:extLst>
              </a:tr>
              <a:tr h="841010">
                <a:tc>
                  <a:txBody>
                    <a:bodyPr/>
                    <a:lstStyle/>
                    <a:p>
                      <a:r>
                        <a:rPr lang="en-US" sz="1600" b="1" dirty="0">
                          <a:solidFill>
                            <a:srgbClr val="122858"/>
                          </a:solidFill>
                        </a:rPr>
                        <a:t>Physical Inactivity</a:t>
                      </a:r>
                    </a:p>
                  </a:txBody>
                  <a:tcPr marL="274320" marR="274320" marT="0" marB="0" anchor="ctr">
                    <a:lnR w="12700" cap="flat" cmpd="sng" algn="ctr">
                      <a:noFill/>
                      <a:prstDash val="solid"/>
                      <a:round/>
                      <a:headEnd type="none" w="med" len="med"/>
                      <a:tailEnd type="none" w="med" len="med"/>
                    </a:lnR>
                    <a:lnT w="12700" cap="flat" cmpd="sng" algn="ctr">
                      <a:solidFill>
                        <a:srgbClr val="E5A00B"/>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600" dirty="0">
                          <a:solidFill>
                            <a:srgbClr val="122858"/>
                          </a:solidFill>
                        </a:rPr>
                        <a:t>500 Cities (BRFSS)</a:t>
                      </a:r>
                    </a:p>
                  </a:txBody>
                  <a:tcPr marL="274320" marR="274320" marT="0" marB="0" anchor="ctr">
                    <a:lnL w="12700" cap="flat" cmpd="sng" algn="ctr">
                      <a:noFill/>
                      <a:prstDash val="solid"/>
                      <a:round/>
                      <a:headEnd type="none" w="med" len="med"/>
                      <a:tailEnd type="none" w="med" len="med"/>
                    </a:lnL>
                    <a:lnT w="12700" cap="flat" cmpd="sng" algn="ctr">
                      <a:solidFill>
                        <a:srgbClr val="E5A00B"/>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79962867"/>
                  </a:ext>
                </a:extLst>
              </a:tr>
            </a:tbl>
          </a:graphicData>
        </a:graphic>
      </p:graphicFrame>
    </p:spTree>
    <p:extLst>
      <p:ext uri="{BB962C8B-B14F-4D97-AF65-F5344CB8AC3E}">
        <p14:creationId xmlns:p14="http://schemas.microsoft.com/office/powerpoint/2010/main" val="1455965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908958" y="254770"/>
            <a:ext cx="3657601" cy="7088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b="1" kern="1200" spc="0" baseline="0">
                <a:solidFill>
                  <a:srgbClr val="122858"/>
                </a:solidFill>
                <a:latin typeface="Arial" panose="020B0604020202020204" pitchFamily="34" charset="0"/>
                <a:ea typeface="+mj-ea"/>
                <a:cs typeface="Arial" panose="020B0604020202020204" pitchFamily="34" charset="0"/>
              </a:defRPr>
            </a:lvl1pPr>
          </a:lstStyle>
          <a:p>
            <a:r>
              <a:rPr lang="en-US" sz="2000"/>
              <a:t>Measures by Category</a:t>
            </a:r>
            <a:endParaRPr lang="en-US" sz="2000" dirty="0"/>
          </a:p>
        </p:txBody>
      </p:sp>
      <p:graphicFrame>
        <p:nvGraphicFramePr>
          <p:cNvPr id="4" name="Content Placeholder 4">
            <a:extLst>
              <a:ext uri="{FF2B5EF4-FFF2-40B4-BE49-F238E27FC236}">
                <a16:creationId xmlns:a16="http://schemas.microsoft.com/office/drawing/2014/main" id="{C2D579A4-59E4-EC48-B96A-6FDAC4D20618}"/>
              </a:ext>
            </a:extLst>
          </p:cNvPr>
          <p:cNvGraphicFramePr>
            <a:graphicFrameLocks/>
          </p:cNvGraphicFramePr>
          <p:nvPr/>
        </p:nvGraphicFramePr>
        <p:xfrm>
          <a:off x="4566555" y="3971853"/>
          <a:ext cx="3123783" cy="2042160"/>
        </p:xfrm>
        <a:graphic>
          <a:graphicData uri="http://schemas.openxmlformats.org/drawingml/2006/table">
            <a:tbl>
              <a:tblPr firstRow="1" bandRow="1">
                <a:tableStyleId>{2D5ABB26-0587-4C30-8999-92F81FD0307C}</a:tableStyleId>
              </a:tblPr>
              <a:tblGrid>
                <a:gridCol w="3123783">
                  <a:extLst>
                    <a:ext uri="{9D8B030D-6E8A-4147-A177-3AD203B41FA5}">
                      <a16:colId xmlns:a16="http://schemas.microsoft.com/office/drawing/2014/main" val="4055647353"/>
                    </a:ext>
                  </a:extLst>
                </a:gridCol>
              </a:tblGrid>
              <a:tr h="0">
                <a:tc>
                  <a:txBody>
                    <a:bodyPr/>
                    <a:lstStyle/>
                    <a:p>
                      <a:r>
                        <a:rPr lang="en-US" sz="1400" b="1" dirty="0">
                          <a:solidFill>
                            <a:schemeClr val="accent1"/>
                          </a:solidFill>
                        </a:rPr>
                        <a:t>Air pollution – particulate matter</a:t>
                      </a:r>
                    </a:p>
                  </a:txBody>
                  <a:tcPr anchor="ctr">
                    <a:lnR w="12700" cap="flat" cmpd="sng" algn="ctr">
                      <a:noFill/>
                      <a:prstDash val="solid"/>
                      <a:round/>
                      <a:headEnd type="none" w="med" len="med"/>
                      <a:tailEnd type="none" w="med" len="med"/>
                    </a:lnR>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24022522"/>
                  </a:ext>
                </a:extLst>
              </a:tr>
              <a:tr h="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Housing with potential lead risk</a:t>
                      </a: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3136564626"/>
                  </a:ext>
                </a:extLst>
              </a:tr>
              <a:tr h="0">
                <a:tc>
                  <a:txBody>
                    <a:bodyPr/>
                    <a:lstStyle/>
                    <a:p>
                      <a:r>
                        <a:rPr lang="en-US" sz="1400" b="1" dirty="0">
                          <a:solidFill>
                            <a:schemeClr val="accent1"/>
                          </a:solidFill>
                        </a:rPr>
                        <a:t>Lead exposure risk index</a:t>
                      </a: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82929707"/>
                  </a:ext>
                </a:extLst>
              </a:tr>
              <a:tr h="0">
                <a:tc>
                  <a:txBody>
                    <a:bodyPr/>
                    <a:lstStyle/>
                    <a:p>
                      <a:r>
                        <a:rPr lang="en-US" sz="1400" b="1" dirty="0">
                          <a:solidFill>
                            <a:schemeClr val="accent1"/>
                          </a:solidFill>
                        </a:rPr>
                        <a:t>Limited access to healthy foods</a:t>
                      </a: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479962867"/>
                  </a:ext>
                </a:extLst>
              </a:tr>
              <a:tr h="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Park access</a:t>
                      </a: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48548234"/>
                  </a:ext>
                </a:extLst>
              </a:tr>
              <a:tr h="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Walkability</a:t>
                      </a:r>
                    </a:p>
                    <a:p>
                      <a:endParaRPr lang="en-US" sz="1400" b="1" dirty="0">
                        <a:solidFill>
                          <a:schemeClr val="accent1"/>
                        </a:solidFill>
                      </a:endParaRP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178461984"/>
                  </a:ext>
                </a:extLst>
              </a:tr>
            </a:tbl>
          </a:graphicData>
        </a:graphic>
      </p:graphicFrame>
      <p:graphicFrame>
        <p:nvGraphicFramePr>
          <p:cNvPr id="5" name="Content Placeholder 4">
            <a:extLst>
              <a:ext uri="{FF2B5EF4-FFF2-40B4-BE49-F238E27FC236}">
                <a16:creationId xmlns:a16="http://schemas.microsoft.com/office/drawing/2014/main" id="{B547AE8D-BF41-DE48-9A9C-FAD738D8425D}"/>
              </a:ext>
            </a:extLst>
          </p:cNvPr>
          <p:cNvGraphicFramePr>
            <a:graphicFrameLocks/>
          </p:cNvGraphicFramePr>
          <p:nvPr>
            <p:extLst>
              <p:ext uri="{D42A27DB-BD31-4B8C-83A1-F6EECF244321}">
                <p14:modId xmlns:p14="http://schemas.microsoft.com/office/powerpoint/2010/main" val="3587729446"/>
              </p:ext>
            </p:extLst>
          </p:nvPr>
        </p:nvGraphicFramePr>
        <p:xfrm>
          <a:off x="8061294" y="1433303"/>
          <a:ext cx="2660904" cy="1229148"/>
        </p:xfrm>
        <a:graphic>
          <a:graphicData uri="http://schemas.openxmlformats.org/drawingml/2006/table">
            <a:tbl>
              <a:tblPr firstRow="1" bandRow="1">
                <a:tableStyleId>{2D5ABB26-0587-4C30-8999-92F81FD0307C}</a:tableStyleId>
              </a:tblPr>
              <a:tblGrid>
                <a:gridCol w="2660904">
                  <a:extLst>
                    <a:ext uri="{9D8B030D-6E8A-4147-A177-3AD203B41FA5}">
                      <a16:colId xmlns:a16="http://schemas.microsoft.com/office/drawing/2014/main" val="4055647353"/>
                    </a:ext>
                  </a:extLst>
                </a:gridCol>
              </a:tblGrid>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rgbClr val="E5A00B"/>
                          </a:solidFill>
                        </a:rPr>
                        <a:t>Binge Drinking</a:t>
                      </a:r>
                    </a:p>
                  </a:txBody>
                  <a:tcPr anchor="ctr">
                    <a:lnR w="12700" cap="flat" cmpd="sng" algn="ctr">
                      <a:noFill/>
                      <a:prstDash val="solid"/>
                      <a:round/>
                      <a:headEnd type="none" w="med" len="med"/>
                      <a:tailEnd type="none" w="med" len="med"/>
                    </a:lnR>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24022522"/>
                  </a:ext>
                </a:extLst>
              </a:tr>
              <a:tr h="31474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rgbClr val="E5A00B"/>
                          </a:solidFill>
                        </a:rPr>
                        <a:t>Physical Inactivity</a:t>
                      </a: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3136564626"/>
                  </a:ext>
                </a:extLst>
              </a:tr>
              <a:tr h="228600">
                <a:tc>
                  <a:txBody>
                    <a:bodyPr/>
                    <a:lstStyle/>
                    <a:p>
                      <a:r>
                        <a:rPr lang="en-US" sz="1400" b="1" dirty="0">
                          <a:solidFill>
                            <a:srgbClr val="E5A00B"/>
                          </a:solidFill>
                        </a:rPr>
                        <a:t>Smoking</a:t>
                      </a: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82929707"/>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Teen Births</a:t>
                      </a: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79962867"/>
                  </a:ext>
                </a:extLst>
              </a:tr>
            </a:tbl>
          </a:graphicData>
        </a:graphic>
      </p:graphicFrame>
      <p:graphicFrame>
        <p:nvGraphicFramePr>
          <p:cNvPr id="6" name="Content Placeholder 4">
            <a:extLst>
              <a:ext uri="{FF2B5EF4-FFF2-40B4-BE49-F238E27FC236}">
                <a16:creationId xmlns:a16="http://schemas.microsoft.com/office/drawing/2014/main" id="{BD31552E-3BFE-B346-AEDD-24CC328562F0}"/>
              </a:ext>
            </a:extLst>
          </p:cNvPr>
          <p:cNvGraphicFramePr>
            <a:graphicFrameLocks/>
          </p:cNvGraphicFramePr>
          <p:nvPr/>
        </p:nvGraphicFramePr>
        <p:xfrm>
          <a:off x="4566557" y="1433304"/>
          <a:ext cx="2660904" cy="1524000"/>
        </p:xfrm>
        <a:graphic>
          <a:graphicData uri="http://schemas.openxmlformats.org/drawingml/2006/table">
            <a:tbl>
              <a:tblPr firstRow="1" bandRow="1">
                <a:tableStyleId>{2D5ABB26-0587-4C30-8999-92F81FD0307C}</a:tableStyleId>
              </a:tblPr>
              <a:tblGrid>
                <a:gridCol w="2660904">
                  <a:extLst>
                    <a:ext uri="{9D8B030D-6E8A-4147-A177-3AD203B41FA5}">
                      <a16:colId xmlns:a16="http://schemas.microsoft.com/office/drawing/2014/main" val="4055647353"/>
                    </a:ext>
                  </a:extLst>
                </a:gridCol>
              </a:tblGrid>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Dental care</a:t>
                      </a:r>
                    </a:p>
                  </a:txBody>
                  <a:tcPr anchor="ctr">
                    <a:lnR w="12700" cap="flat" cmpd="sng" algn="ctr">
                      <a:noFill/>
                      <a:prstDash val="solid"/>
                      <a:round/>
                      <a:headEnd type="none" w="med" len="med"/>
                      <a:tailEnd type="none" w="med" len="med"/>
                    </a:lnR>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24022522"/>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rgbClr val="122858"/>
                          </a:solidFill>
                        </a:rPr>
                        <a:t>Prenatal care</a:t>
                      </a: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3136564626"/>
                  </a:ext>
                </a:extLst>
              </a:tr>
              <a:tr h="228600">
                <a:tc>
                  <a:txBody>
                    <a:bodyPr/>
                    <a:lstStyle/>
                    <a:p>
                      <a:r>
                        <a:rPr lang="en-US" sz="1400" b="1" dirty="0">
                          <a:solidFill>
                            <a:schemeClr val="accent1"/>
                          </a:solidFill>
                        </a:rPr>
                        <a:t>Preventive services</a:t>
                      </a: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82929707"/>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rgbClr val="122858"/>
                          </a:solidFill>
                        </a:rPr>
                        <a:t>Primary care physicians</a:t>
                      </a: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479962867"/>
                  </a:ext>
                </a:extLst>
              </a:tr>
              <a:tr h="228600">
                <a:tc>
                  <a:txBody>
                    <a:bodyPr/>
                    <a:lstStyle/>
                    <a:p>
                      <a:r>
                        <a:rPr lang="en-US" sz="1400" b="1" dirty="0">
                          <a:solidFill>
                            <a:schemeClr val="accent1"/>
                          </a:solidFill>
                        </a:rPr>
                        <a:t>Uninsured</a:t>
                      </a:r>
                    </a:p>
                  </a:txBody>
                  <a:tcPr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178461984"/>
                  </a:ext>
                </a:extLst>
              </a:tr>
            </a:tbl>
          </a:graphicData>
        </a:graphic>
      </p:graphicFrame>
      <p:sp>
        <p:nvSpPr>
          <p:cNvPr id="7" name="Title 1">
            <a:extLst>
              <a:ext uri="{FF2B5EF4-FFF2-40B4-BE49-F238E27FC236}">
                <a16:creationId xmlns:a16="http://schemas.microsoft.com/office/drawing/2014/main" id="{564ECCB3-99FF-C74B-B1F1-836FDE5DE3E3}"/>
              </a:ext>
            </a:extLst>
          </p:cNvPr>
          <p:cNvSpPr txBox="1">
            <a:spLocks/>
          </p:cNvSpPr>
          <p:nvPr/>
        </p:nvSpPr>
        <p:spPr>
          <a:xfrm>
            <a:off x="4566559" y="1046866"/>
            <a:ext cx="2660903" cy="38652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kern="1200" spc="0" baseline="0">
                <a:solidFill>
                  <a:srgbClr val="122858"/>
                </a:solidFill>
                <a:latin typeface="Arial" panose="020B0604020202020204" pitchFamily="34" charset="0"/>
                <a:ea typeface="+mj-ea"/>
                <a:cs typeface="Arial" panose="020B0604020202020204" pitchFamily="34" charset="0"/>
              </a:defRPr>
            </a:lvl1pPr>
          </a:lstStyle>
          <a:p>
            <a:r>
              <a:rPr lang="en-US" sz="1600" dirty="0">
                <a:solidFill>
                  <a:srgbClr val="CB592A"/>
                </a:solidFill>
              </a:rPr>
              <a:t>Clinical Care</a:t>
            </a:r>
          </a:p>
        </p:txBody>
      </p:sp>
      <p:sp>
        <p:nvSpPr>
          <p:cNvPr id="8" name="Title 1">
            <a:extLst>
              <a:ext uri="{FF2B5EF4-FFF2-40B4-BE49-F238E27FC236}">
                <a16:creationId xmlns:a16="http://schemas.microsoft.com/office/drawing/2014/main" id="{11D74D6A-F667-C946-8C5A-033D8727A760}"/>
              </a:ext>
            </a:extLst>
          </p:cNvPr>
          <p:cNvSpPr txBox="1">
            <a:spLocks/>
          </p:cNvSpPr>
          <p:nvPr/>
        </p:nvSpPr>
        <p:spPr>
          <a:xfrm>
            <a:off x="8061296" y="1046781"/>
            <a:ext cx="2660903" cy="38652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kern="1200" spc="0" baseline="0">
                <a:solidFill>
                  <a:srgbClr val="122858"/>
                </a:solidFill>
                <a:latin typeface="Arial" panose="020B0604020202020204" pitchFamily="34" charset="0"/>
                <a:ea typeface="+mj-ea"/>
                <a:cs typeface="Arial" panose="020B0604020202020204" pitchFamily="34" charset="0"/>
              </a:defRPr>
            </a:lvl1pPr>
          </a:lstStyle>
          <a:p>
            <a:r>
              <a:rPr lang="en-US" sz="1600" dirty="0">
                <a:solidFill>
                  <a:schemeClr val="accent3">
                    <a:lumMod val="50000"/>
                  </a:schemeClr>
                </a:solidFill>
              </a:rPr>
              <a:t>Health Behaviors</a:t>
            </a:r>
          </a:p>
        </p:txBody>
      </p:sp>
      <p:sp>
        <p:nvSpPr>
          <p:cNvPr id="9" name="Title 1">
            <a:extLst>
              <a:ext uri="{FF2B5EF4-FFF2-40B4-BE49-F238E27FC236}">
                <a16:creationId xmlns:a16="http://schemas.microsoft.com/office/drawing/2014/main" id="{1474FC03-73D6-8142-BF3B-30B64FE52079}"/>
              </a:ext>
            </a:extLst>
          </p:cNvPr>
          <p:cNvSpPr txBox="1">
            <a:spLocks/>
          </p:cNvSpPr>
          <p:nvPr/>
        </p:nvSpPr>
        <p:spPr>
          <a:xfrm>
            <a:off x="4566557" y="3585331"/>
            <a:ext cx="2660904" cy="386523"/>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b="1" kern="1200" spc="0" baseline="0">
                <a:solidFill>
                  <a:srgbClr val="122858"/>
                </a:solidFill>
                <a:latin typeface="Arial" panose="020B0604020202020204" pitchFamily="34" charset="0"/>
                <a:ea typeface="+mj-ea"/>
                <a:cs typeface="Arial" panose="020B0604020202020204" pitchFamily="34" charset="0"/>
              </a:defRPr>
            </a:lvl1pPr>
          </a:lstStyle>
          <a:p>
            <a:r>
              <a:rPr lang="en-US" sz="1600" dirty="0">
                <a:solidFill>
                  <a:srgbClr val="009175"/>
                </a:solidFill>
              </a:rPr>
              <a:t>Physical Environment</a:t>
            </a:r>
          </a:p>
        </p:txBody>
      </p:sp>
      <p:graphicFrame>
        <p:nvGraphicFramePr>
          <p:cNvPr id="10" name="Content Placeholder 4">
            <a:extLst>
              <a:ext uri="{FF2B5EF4-FFF2-40B4-BE49-F238E27FC236}">
                <a16:creationId xmlns:a16="http://schemas.microsoft.com/office/drawing/2014/main" id="{AD7E1DDB-2179-A04B-8428-8FA4A75E7A4B}"/>
              </a:ext>
            </a:extLst>
          </p:cNvPr>
          <p:cNvGraphicFramePr>
            <a:graphicFrameLocks/>
          </p:cNvGraphicFramePr>
          <p:nvPr/>
        </p:nvGraphicFramePr>
        <p:xfrm>
          <a:off x="8061296" y="3585331"/>
          <a:ext cx="3831851" cy="2286000"/>
        </p:xfrm>
        <a:graphic>
          <a:graphicData uri="http://schemas.openxmlformats.org/drawingml/2006/table">
            <a:tbl>
              <a:tblPr firstRow="1" bandRow="1">
                <a:tableStyleId>{2D5ABB26-0587-4C30-8999-92F81FD0307C}</a:tableStyleId>
              </a:tblPr>
              <a:tblGrid>
                <a:gridCol w="3831851">
                  <a:extLst>
                    <a:ext uri="{9D8B030D-6E8A-4147-A177-3AD203B41FA5}">
                      <a16:colId xmlns:a16="http://schemas.microsoft.com/office/drawing/2014/main" val="4055647353"/>
                    </a:ext>
                  </a:extLst>
                </a:gridCol>
              </a:tblGrid>
              <a:tr h="228600">
                <a:tc>
                  <a:txBody>
                    <a:bodyPr/>
                    <a:lstStyle/>
                    <a:p>
                      <a:r>
                        <a:rPr lang="en-US" sz="1400" b="1" dirty="0">
                          <a:solidFill>
                            <a:srgbClr val="122858"/>
                          </a:solidFill>
                        </a:rPr>
                        <a:t>Absenteeism </a:t>
                      </a:r>
                    </a:p>
                  </a:txBody>
                  <a:tcPr marT="0" marB="0" anchor="ctr">
                    <a:lnR w="12700" cap="flat" cmpd="sng" algn="ctr">
                      <a:noFill/>
                      <a:prstDash val="solid"/>
                      <a:round/>
                      <a:headEnd type="none" w="med" len="med"/>
                      <a:tailEnd type="none" w="med" len="med"/>
                    </a:lnR>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24022522"/>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Children in poverty</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3136564626"/>
                  </a:ext>
                </a:extLst>
              </a:tr>
              <a:tr h="228600">
                <a:tc>
                  <a:txBody>
                    <a:bodyPr/>
                    <a:lstStyle/>
                    <a:p>
                      <a:r>
                        <a:rPr lang="en-US" sz="1400" b="1" dirty="0">
                          <a:solidFill>
                            <a:srgbClr val="122858"/>
                          </a:solidFill>
                        </a:rPr>
                        <a:t>High School Graduation</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82929707"/>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Housing cost, excessive</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479962867"/>
                  </a:ext>
                </a:extLst>
              </a:tr>
              <a:tr h="228600">
                <a:tc>
                  <a:txBody>
                    <a:bodyPr/>
                    <a:lstStyle/>
                    <a:p>
                      <a:r>
                        <a:rPr lang="en-US" sz="1400" b="1" dirty="0">
                          <a:solidFill>
                            <a:schemeClr val="accent1"/>
                          </a:solidFill>
                        </a:rPr>
                        <a:t>Income inequality</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48548234"/>
                  </a:ext>
                </a:extLst>
              </a:tr>
              <a:tr h="228600">
                <a:tc>
                  <a:txBody>
                    <a:bodyPr/>
                    <a:lstStyle/>
                    <a:p>
                      <a:r>
                        <a:rPr lang="en-US" sz="1400" b="1" dirty="0">
                          <a:solidFill>
                            <a:srgbClr val="122858"/>
                          </a:solidFill>
                        </a:rPr>
                        <a:t>Neighborhood racial/ethnic segregation</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4178461984"/>
                  </a:ext>
                </a:extLst>
              </a:tr>
              <a:tr h="228600">
                <a:tc>
                  <a:txBody>
                    <a:bodyPr/>
                    <a:lstStyle/>
                    <a:p>
                      <a:r>
                        <a:rPr lang="en-US" sz="1400" b="1" dirty="0">
                          <a:solidFill>
                            <a:schemeClr val="accent1"/>
                          </a:solidFill>
                        </a:rPr>
                        <a:t>Racial/ethnic diversity</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2904267153"/>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rgbClr val="122858"/>
                          </a:solidFill>
                        </a:rPr>
                        <a:t>Third-grade reading proficiency</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275493730"/>
                  </a:ext>
                </a:extLst>
              </a:tr>
              <a:tr h="228600">
                <a:tc>
                  <a:txBody>
                    <a:bodyPr/>
                    <a:lstStyle/>
                    <a:p>
                      <a:r>
                        <a:rPr lang="en-US" sz="1400" b="1" dirty="0">
                          <a:solidFill>
                            <a:schemeClr val="accent1"/>
                          </a:solidFill>
                        </a:rPr>
                        <a:t>Unemployment</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894692692"/>
                  </a:ext>
                </a:extLst>
              </a:tr>
              <a:tr h="228600">
                <a:tc>
                  <a:txBody>
                    <a:bodyPr/>
                    <a:lstStyle/>
                    <a:p>
                      <a:r>
                        <a:rPr lang="en-US" sz="1400" b="1" dirty="0">
                          <a:solidFill>
                            <a:srgbClr val="122858"/>
                          </a:solidFill>
                        </a:rPr>
                        <a:t>Violent Crime</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73055843"/>
                  </a:ext>
                </a:extLst>
              </a:tr>
            </a:tbl>
          </a:graphicData>
        </a:graphic>
      </p:graphicFrame>
      <p:graphicFrame>
        <p:nvGraphicFramePr>
          <p:cNvPr id="11" name="Content Placeholder 4">
            <a:extLst>
              <a:ext uri="{FF2B5EF4-FFF2-40B4-BE49-F238E27FC236}">
                <a16:creationId xmlns:a16="http://schemas.microsoft.com/office/drawing/2014/main" id="{263C30C5-5C7C-8C4F-BB27-9D7F9949526D}"/>
              </a:ext>
            </a:extLst>
          </p:cNvPr>
          <p:cNvGraphicFramePr>
            <a:graphicFrameLocks/>
          </p:cNvGraphicFramePr>
          <p:nvPr/>
        </p:nvGraphicFramePr>
        <p:xfrm>
          <a:off x="883547" y="1915683"/>
          <a:ext cx="3043683" cy="2979202"/>
        </p:xfrm>
        <a:graphic>
          <a:graphicData uri="http://schemas.openxmlformats.org/drawingml/2006/table">
            <a:tbl>
              <a:tblPr firstRow="1" bandRow="1">
                <a:tableStyleId>{2D5ABB26-0587-4C30-8999-92F81FD0307C}</a:tableStyleId>
              </a:tblPr>
              <a:tblGrid>
                <a:gridCol w="3043683">
                  <a:extLst>
                    <a:ext uri="{9D8B030D-6E8A-4147-A177-3AD203B41FA5}">
                      <a16:colId xmlns:a16="http://schemas.microsoft.com/office/drawing/2014/main" val="4055647353"/>
                    </a:ext>
                  </a:extLst>
                </a:gridCol>
              </a:tblGrid>
              <a:tr h="228600">
                <a:tc>
                  <a:txBody>
                    <a:bodyPr/>
                    <a:lstStyle/>
                    <a:p>
                      <a:r>
                        <a:rPr lang="en-US" sz="1400" b="1" dirty="0">
                          <a:solidFill>
                            <a:srgbClr val="122858"/>
                          </a:solidFill>
                        </a:rPr>
                        <a:t>Breast cancer deaths</a:t>
                      </a:r>
                    </a:p>
                  </a:txBody>
                  <a:tcPr marT="0" marB="0" anchor="ctr">
                    <a:lnR w="12700" cap="flat" cmpd="sng" algn="ctr">
                      <a:noFill/>
                      <a:prstDash val="solid"/>
                      <a:round/>
                      <a:headEnd type="none" w="med" len="med"/>
                      <a:tailEnd type="none" w="med" len="med"/>
                    </a:lnR>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24022522"/>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rgbClr val="122858"/>
                          </a:solidFill>
                        </a:rPr>
                        <a:t>Cardiovascular disease deaths</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3136564626"/>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rgbClr val="122858"/>
                          </a:solidFill>
                        </a:rPr>
                        <a:t>Colorectal cancer deaths</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82929707"/>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COVID Local Risk Index</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4034768122"/>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Diabetes</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479962867"/>
                  </a:ext>
                </a:extLst>
              </a:tr>
              <a:tr h="23600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Frequent physical distress</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3347433166"/>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Frequent mental distress</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1048548234"/>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High blood pressure</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4282237275"/>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Life expectancy</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3418121953"/>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rgbClr val="122858"/>
                          </a:solidFill>
                        </a:rPr>
                        <a:t>Low birthweight</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3459635011"/>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rgbClr val="122858"/>
                          </a:solidFill>
                        </a:rPr>
                        <a:t>Obesity</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4178461984"/>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rgbClr val="122858"/>
                          </a:solidFill>
                        </a:rPr>
                        <a:t>Opioid overdose deaths</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2904267153"/>
                  </a:ext>
                </a:extLst>
              </a:tr>
              <a:tr h="2286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dirty="0">
                          <a:solidFill>
                            <a:srgbClr val="122858"/>
                          </a:solidFill>
                        </a:rPr>
                        <a:t>Premature deaths (all causes)</a:t>
                      </a:r>
                    </a:p>
                  </a:txBody>
                  <a:tcPr marT="0" marB="0" anchor="ctr">
                    <a:lnR w="12700" cap="flat" cmpd="sng" algn="ctr">
                      <a:noFill/>
                      <a:prstDash val="solid"/>
                      <a:round/>
                      <a:headEnd type="none" w="med" len="med"/>
                      <a:tailEnd type="none" w="med" len="med"/>
                    </a:lnR>
                    <a:lnT w="9525" cap="flat" cmpd="sng" algn="ctr">
                      <a:solidFill>
                        <a:srgbClr val="E5A00B"/>
                      </a:solidFill>
                      <a:prstDash val="solid"/>
                      <a:round/>
                      <a:headEnd type="none" w="med" len="med"/>
                      <a:tailEnd type="none" w="med" len="med"/>
                    </a:lnT>
                    <a:lnB w="9525" cap="flat" cmpd="sng" algn="ctr">
                      <a:solidFill>
                        <a:srgbClr val="E5A00B"/>
                      </a:solidFill>
                      <a:prstDash val="solid"/>
                      <a:round/>
                      <a:headEnd type="none" w="med" len="med"/>
                      <a:tailEnd type="none" w="med" len="med"/>
                    </a:lnB>
                  </a:tcPr>
                </a:tc>
                <a:extLst>
                  <a:ext uri="{0D108BD9-81ED-4DB2-BD59-A6C34878D82A}">
                    <a16:rowId xmlns:a16="http://schemas.microsoft.com/office/drawing/2014/main" val="473055843"/>
                  </a:ext>
                </a:extLst>
              </a:tr>
            </a:tbl>
          </a:graphicData>
        </a:graphic>
      </p:graphicFrame>
      <p:sp>
        <p:nvSpPr>
          <p:cNvPr id="12" name="Title 1">
            <a:extLst>
              <a:ext uri="{FF2B5EF4-FFF2-40B4-BE49-F238E27FC236}">
                <a16:creationId xmlns:a16="http://schemas.microsoft.com/office/drawing/2014/main" id="{A9147DB2-AEA4-8F4A-9EAD-305AEF13BEAD}"/>
              </a:ext>
            </a:extLst>
          </p:cNvPr>
          <p:cNvSpPr txBox="1">
            <a:spLocks/>
          </p:cNvSpPr>
          <p:nvPr/>
        </p:nvSpPr>
        <p:spPr>
          <a:xfrm>
            <a:off x="883548" y="1529076"/>
            <a:ext cx="2700706" cy="38652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kern="1200" spc="0" baseline="0">
                <a:solidFill>
                  <a:srgbClr val="122858"/>
                </a:solidFill>
                <a:latin typeface="Arial" panose="020B0604020202020204" pitchFamily="34" charset="0"/>
                <a:ea typeface="+mj-ea"/>
                <a:cs typeface="Arial" panose="020B0604020202020204" pitchFamily="34" charset="0"/>
              </a:defRPr>
            </a:lvl1pPr>
          </a:lstStyle>
          <a:p>
            <a:r>
              <a:rPr lang="en-US" sz="1600" dirty="0">
                <a:solidFill>
                  <a:srgbClr val="0E6D8E"/>
                </a:solidFill>
              </a:rPr>
              <a:t>Health Outcomes</a:t>
            </a:r>
          </a:p>
        </p:txBody>
      </p:sp>
      <p:sp>
        <p:nvSpPr>
          <p:cNvPr id="13" name="Title 1">
            <a:extLst>
              <a:ext uri="{FF2B5EF4-FFF2-40B4-BE49-F238E27FC236}">
                <a16:creationId xmlns:a16="http://schemas.microsoft.com/office/drawing/2014/main" id="{ACC6D0A3-9A63-BE4F-A88F-C57D040C0CAE}"/>
              </a:ext>
            </a:extLst>
          </p:cNvPr>
          <p:cNvSpPr txBox="1">
            <a:spLocks/>
          </p:cNvSpPr>
          <p:nvPr/>
        </p:nvSpPr>
        <p:spPr>
          <a:xfrm>
            <a:off x="8061296" y="3165584"/>
            <a:ext cx="3075627" cy="386523"/>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b="1" kern="1200" spc="0" baseline="0">
                <a:solidFill>
                  <a:srgbClr val="122858"/>
                </a:solidFill>
                <a:latin typeface="Arial" panose="020B0604020202020204" pitchFamily="34" charset="0"/>
                <a:ea typeface="+mj-ea"/>
                <a:cs typeface="Arial" panose="020B0604020202020204" pitchFamily="34" charset="0"/>
              </a:defRPr>
            </a:lvl1pPr>
          </a:lstStyle>
          <a:p>
            <a:r>
              <a:rPr lang="en-US" sz="1600" dirty="0">
                <a:solidFill>
                  <a:schemeClr val="bg1">
                    <a:lumMod val="50000"/>
                  </a:schemeClr>
                </a:solidFill>
              </a:rPr>
              <a:t>Social and Economic Factors</a:t>
            </a:r>
          </a:p>
        </p:txBody>
      </p:sp>
      <p:sp>
        <p:nvSpPr>
          <p:cNvPr id="14" name="TextBox 13"/>
          <p:cNvSpPr txBox="1"/>
          <p:nvPr/>
        </p:nvSpPr>
        <p:spPr>
          <a:xfrm>
            <a:off x="318901" y="5339942"/>
            <a:ext cx="1952090" cy="523220"/>
          </a:xfrm>
          <a:prstGeom prst="rect">
            <a:avLst/>
          </a:prstGeom>
          <a:noFill/>
          <a:ln w="28575">
            <a:solidFill>
              <a:schemeClr val="tx1"/>
            </a:solidFill>
          </a:ln>
        </p:spPr>
        <p:txBody>
          <a:bodyPr wrap="square" rtlCol="0">
            <a:spAutoFit/>
          </a:bodyPr>
          <a:lstStyle/>
          <a:p>
            <a:r>
              <a:rPr lang="en-US" sz="1400" b="1" dirty="0"/>
              <a:t>City level</a:t>
            </a:r>
            <a:br>
              <a:rPr lang="en-US" sz="1400" dirty="0"/>
            </a:br>
            <a:r>
              <a:rPr lang="en-US" sz="1400" b="1" dirty="0">
                <a:solidFill>
                  <a:schemeClr val="accent1"/>
                </a:solidFill>
              </a:rPr>
              <a:t>Neighborhood level</a:t>
            </a:r>
          </a:p>
        </p:txBody>
      </p:sp>
    </p:spTree>
    <p:extLst>
      <p:ext uri="{BB962C8B-B14F-4D97-AF65-F5344CB8AC3E}">
        <p14:creationId xmlns:p14="http://schemas.microsoft.com/office/powerpoint/2010/main" val="145538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1023582" y="2531799"/>
            <a:ext cx="10304059" cy="1132524"/>
          </a:xfrm>
        </p:spPr>
        <p:txBody>
          <a:bodyPr>
            <a:noAutofit/>
          </a:bodyPr>
          <a:lstStyle/>
          <a:p>
            <a:r>
              <a:rPr lang="en-US" sz="3200" dirty="0">
                <a:solidFill>
                  <a:srgbClr val="FFC000"/>
                </a:solidFill>
              </a:rPr>
              <a:t>A Comparison of County versus City-level Data</a:t>
            </a:r>
            <a:endParaRPr lang="en-US" sz="3200" b="0" dirty="0">
              <a:solidFill>
                <a:srgbClr val="FFC000"/>
              </a:solidFill>
            </a:endParaRPr>
          </a:p>
        </p:txBody>
      </p:sp>
      <p:sp>
        <p:nvSpPr>
          <p:cNvPr id="6" name="Text Placeholder 5"/>
          <p:cNvSpPr>
            <a:spLocks noGrp="1"/>
          </p:cNvSpPr>
          <p:nvPr>
            <p:ph type="body" sz="quarter" idx="4294967295"/>
          </p:nvPr>
        </p:nvSpPr>
        <p:spPr>
          <a:xfrm>
            <a:off x="7137400" y="990601"/>
            <a:ext cx="3530600" cy="246063"/>
          </a:xfrm>
        </p:spPr>
        <p:txBody>
          <a:bodyPr>
            <a:normAutofit fontScale="47500" lnSpcReduction="20000"/>
          </a:bodyPr>
          <a:lstStyle/>
          <a:p>
            <a:r>
              <a:rPr lang="en-US" dirty="0"/>
              <a:t>Department of Population Health </a:t>
            </a:r>
          </a:p>
        </p:txBody>
      </p:sp>
      <p:pic>
        <p:nvPicPr>
          <p:cNvPr id="3" name="Picture 2">
            <a:extLst>
              <a:ext uri="{FF2B5EF4-FFF2-40B4-BE49-F238E27FC236}">
                <a16:creationId xmlns:a16="http://schemas.microsoft.com/office/drawing/2014/main" id="{816D6C7B-EE2B-4DF7-93E4-192B655213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8537" y="5729255"/>
            <a:ext cx="1415143" cy="704753"/>
          </a:xfrm>
          <a:prstGeom prst="rect">
            <a:avLst/>
          </a:prstGeom>
        </p:spPr>
      </p:pic>
      <p:sp>
        <p:nvSpPr>
          <p:cNvPr id="4" name="Subtitle 3">
            <a:extLst>
              <a:ext uri="{FF2B5EF4-FFF2-40B4-BE49-F238E27FC236}">
                <a16:creationId xmlns:a16="http://schemas.microsoft.com/office/drawing/2014/main" id="{ACB547F3-9655-4A71-8F82-8136867ED27F}"/>
              </a:ext>
            </a:extLst>
          </p:cNvPr>
          <p:cNvSpPr>
            <a:spLocks noGrp="1"/>
          </p:cNvSpPr>
          <p:nvPr>
            <p:ph type="subTitle" idx="1"/>
          </p:nvPr>
        </p:nvSpPr>
        <p:spPr/>
        <p:txBody>
          <a:bodyPr>
            <a:normAutofit/>
          </a:bodyPr>
          <a:lstStyle/>
          <a:p>
            <a:endParaRPr lang="en-US" dirty="0"/>
          </a:p>
        </p:txBody>
      </p:sp>
    </p:spTree>
    <p:extLst>
      <p:ext uri="{BB962C8B-B14F-4D97-AF65-F5344CB8AC3E}">
        <p14:creationId xmlns:p14="http://schemas.microsoft.com/office/powerpoint/2010/main" val="3760709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2502-1C49-4A0D-9AC5-9DE0F1B0C903}"/>
              </a:ext>
            </a:extLst>
          </p:cNvPr>
          <p:cNvSpPr>
            <a:spLocks noGrp="1"/>
          </p:cNvSpPr>
          <p:nvPr>
            <p:ph type="title"/>
          </p:nvPr>
        </p:nvSpPr>
        <p:spPr/>
        <p:txBody>
          <a:bodyPr/>
          <a:lstStyle/>
          <a:p>
            <a:r>
              <a:rPr lang="en-US" dirty="0"/>
              <a:t>The need for city-specific data</a:t>
            </a:r>
          </a:p>
        </p:txBody>
      </p:sp>
      <p:sp>
        <p:nvSpPr>
          <p:cNvPr id="3" name="Content Placeholder 2">
            <a:extLst>
              <a:ext uri="{FF2B5EF4-FFF2-40B4-BE49-F238E27FC236}">
                <a16:creationId xmlns:a16="http://schemas.microsoft.com/office/drawing/2014/main" id="{6A07F287-8876-4B95-99BC-515CAFB9D57E}"/>
              </a:ext>
            </a:extLst>
          </p:cNvPr>
          <p:cNvSpPr>
            <a:spLocks noGrp="1"/>
          </p:cNvSpPr>
          <p:nvPr>
            <p:ph sz="quarter" idx="10"/>
          </p:nvPr>
        </p:nvSpPr>
        <p:spPr/>
        <p:txBody>
          <a:bodyPr>
            <a:normAutofit/>
          </a:bodyPr>
          <a:lstStyle/>
          <a:p>
            <a:r>
              <a:rPr lang="en-US" sz="2400" dirty="0">
                <a:effectLst/>
                <a:latin typeface="+mn-lt"/>
                <a:ea typeface="Times New Roman" panose="02020603050405020304" pitchFamily="18" charset="0"/>
              </a:rPr>
              <a:t>Many local health departments develop city-level public health policies but lack city-level health data </a:t>
            </a:r>
          </a:p>
          <a:p>
            <a:r>
              <a:rPr lang="en-US" sz="2400" dirty="0">
                <a:latin typeface="+mn-lt"/>
                <a:ea typeface="Times New Roman" panose="02020603050405020304" pitchFamily="18" charset="0"/>
              </a:rPr>
              <a:t>Local health departments may rely on county-level data in this situation</a:t>
            </a:r>
            <a:endParaRPr lang="en-US" sz="2400" dirty="0">
              <a:effectLst/>
              <a:latin typeface="+mn-lt"/>
              <a:ea typeface="Times New Roman" panose="02020603050405020304" pitchFamily="18" charset="0"/>
            </a:endParaRPr>
          </a:p>
        </p:txBody>
      </p:sp>
    </p:spTree>
    <p:extLst>
      <p:ext uri="{BB962C8B-B14F-4D97-AF65-F5344CB8AC3E}">
        <p14:creationId xmlns:p14="http://schemas.microsoft.com/office/powerpoint/2010/main" val="3090330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2502-1C49-4A0D-9AC5-9DE0F1B0C903}"/>
              </a:ext>
            </a:extLst>
          </p:cNvPr>
          <p:cNvSpPr>
            <a:spLocks noGrp="1"/>
          </p:cNvSpPr>
          <p:nvPr>
            <p:ph type="title"/>
          </p:nvPr>
        </p:nvSpPr>
        <p:spPr/>
        <p:txBody>
          <a:bodyPr/>
          <a:lstStyle/>
          <a:p>
            <a:r>
              <a:rPr lang="en-US" dirty="0"/>
              <a:t>Research question</a:t>
            </a:r>
          </a:p>
        </p:txBody>
      </p:sp>
      <p:sp>
        <p:nvSpPr>
          <p:cNvPr id="3" name="Content Placeholder 2">
            <a:extLst>
              <a:ext uri="{FF2B5EF4-FFF2-40B4-BE49-F238E27FC236}">
                <a16:creationId xmlns:a16="http://schemas.microsoft.com/office/drawing/2014/main" id="{6A07F287-8876-4B95-99BC-515CAFB9D57E}"/>
              </a:ext>
            </a:extLst>
          </p:cNvPr>
          <p:cNvSpPr>
            <a:spLocks noGrp="1"/>
          </p:cNvSpPr>
          <p:nvPr>
            <p:ph sz="quarter" idx="10"/>
          </p:nvPr>
        </p:nvSpPr>
        <p:spPr/>
        <p:txBody>
          <a:bodyPr>
            <a:normAutofit/>
          </a:bodyPr>
          <a:lstStyle/>
          <a:p>
            <a:r>
              <a:rPr lang="en-US" sz="2800" dirty="0"/>
              <a:t>Does the use of county-level data to understand public health needs in cities yield biased profiles of city health?</a:t>
            </a:r>
          </a:p>
        </p:txBody>
      </p:sp>
    </p:spTree>
    <p:extLst>
      <p:ext uri="{BB962C8B-B14F-4D97-AF65-F5344CB8AC3E}">
        <p14:creationId xmlns:p14="http://schemas.microsoft.com/office/powerpoint/2010/main" val="2813544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2502-1C49-4A0D-9AC5-9DE0F1B0C903}"/>
              </a:ext>
            </a:extLst>
          </p:cNvPr>
          <p:cNvSpPr>
            <a:spLocks noGrp="1"/>
          </p:cNvSpPr>
          <p:nvPr>
            <p:ph type="title"/>
          </p:nvPr>
        </p:nvSpPr>
        <p:spPr/>
        <p:txBody>
          <a:bodyPr/>
          <a:lstStyle/>
          <a:p>
            <a:r>
              <a:rPr lang="en-US" dirty="0"/>
              <a:t>Spatial Methods</a:t>
            </a:r>
          </a:p>
        </p:txBody>
      </p:sp>
      <p:sp>
        <p:nvSpPr>
          <p:cNvPr id="3" name="Content Placeholder 2">
            <a:extLst>
              <a:ext uri="{FF2B5EF4-FFF2-40B4-BE49-F238E27FC236}">
                <a16:creationId xmlns:a16="http://schemas.microsoft.com/office/drawing/2014/main" id="{6A07F287-8876-4B95-99BC-515CAFB9D57E}"/>
              </a:ext>
            </a:extLst>
          </p:cNvPr>
          <p:cNvSpPr>
            <a:spLocks noGrp="1"/>
          </p:cNvSpPr>
          <p:nvPr>
            <p:ph sz="quarter" idx="10"/>
          </p:nvPr>
        </p:nvSpPr>
        <p:spPr/>
        <p:txBody>
          <a:bodyPr/>
          <a:lstStyle/>
          <a:p>
            <a:r>
              <a:rPr lang="en-US" dirty="0"/>
              <a:t>Population: US cities with 2010 population of at least 66,000</a:t>
            </a:r>
          </a:p>
          <a:p>
            <a:pPr lvl="1"/>
            <a:r>
              <a:rPr lang="en-US" sz="1800" dirty="0"/>
              <a:t>To ensure all states were represented, three smaller cities </a:t>
            </a:r>
            <a:r>
              <a:rPr lang="en-US" sz="1800" dirty="0">
                <a:effectLst/>
                <a:latin typeface="+mj-lt"/>
                <a:ea typeface="Times New Roman" panose="02020603050405020304" pitchFamily="18" charset="0"/>
              </a:rPr>
              <a:t>(Burlington, Vermont; Cheyenne, Wyoming; and, Charleston, West Virginia) were included</a:t>
            </a:r>
            <a:endParaRPr lang="en-US" sz="1800" dirty="0">
              <a:latin typeface="+mj-lt"/>
            </a:endParaRPr>
          </a:p>
          <a:p>
            <a:r>
              <a:rPr lang="en-US" dirty="0"/>
              <a:t>Sample: </a:t>
            </a:r>
            <a:r>
              <a:rPr lang="en-US" dirty="0">
                <a:effectLst/>
                <a:latin typeface="+mj-lt"/>
                <a:ea typeface="Times New Roman" panose="02020603050405020304" pitchFamily="18" charset="0"/>
              </a:rPr>
              <a:t>The 447 Dashboard cities that are nested within their surrounding counties. </a:t>
            </a:r>
          </a:p>
          <a:p>
            <a:pPr lvl="1"/>
            <a:r>
              <a:rPr lang="en-US" sz="1800" dirty="0">
                <a:effectLst/>
                <a:latin typeface="+mj-lt"/>
                <a:ea typeface="Times New Roman" panose="02020603050405020304" pitchFamily="18" charset="0"/>
              </a:rPr>
              <a:t>Nested means that a minimum of 90% of the city population resides within the surrounding county, omitting the 53 cities that overlapped, or shared, county boundaries</a:t>
            </a:r>
            <a:endParaRPr lang="en-US" sz="1800" dirty="0">
              <a:latin typeface="+mj-lt"/>
            </a:endParaRPr>
          </a:p>
        </p:txBody>
      </p:sp>
    </p:spTree>
    <p:extLst>
      <p:ext uri="{BB962C8B-B14F-4D97-AF65-F5344CB8AC3E}">
        <p14:creationId xmlns:p14="http://schemas.microsoft.com/office/powerpoint/2010/main" val="3288770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BBBCC32-E3CC-400B-9DE5-C87159C5EA93}"/>
              </a:ext>
            </a:extLst>
          </p:cNvPr>
          <p:cNvPicPr>
            <a:picLocks noGrp="1" noChangeAspect="1"/>
          </p:cNvPicPr>
          <p:nvPr>
            <p:ph sz="quarter" idx="10"/>
          </p:nvPr>
        </p:nvPicPr>
        <p:blipFill>
          <a:blip r:embed="rId2"/>
          <a:stretch>
            <a:fillRect/>
          </a:stretch>
        </p:blipFill>
        <p:spPr>
          <a:xfrm>
            <a:off x="2990851" y="185854"/>
            <a:ext cx="5991224" cy="5921879"/>
          </a:xfrm>
        </p:spPr>
      </p:pic>
      <p:sp>
        <p:nvSpPr>
          <p:cNvPr id="2" name="Arrow: Right 1">
            <a:extLst>
              <a:ext uri="{FF2B5EF4-FFF2-40B4-BE49-F238E27FC236}">
                <a16:creationId xmlns:a16="http://schemas.microsoft.com/office/drawing/2014/main" id="{9082F730-6F8B-4317-810D-B3669BDF2970}"/>
              </a:ext>
            </a:extLst>
          </p:cNvPr>
          <p:cNvSpPr/>
          <p:nvPr/>
        </p:nvSpPr>
        <p:spPr>
          <a:xfrm>
            <a:off x="1203960" y="4170045"/>
            <a:ext cx="1520190" cy="12458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0649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2502-1C49-4A0D-9AC5-9DE0F1B0C903}"/>
              </a:ext>
            </a:extLst>
          </p:cNvPr>
          <p:cNvSpPr>
            <a:spLocks noGrp="1"/>
          </p:cNvSpPr>
          <p:nvPr>
            <p:ph type="title"/>
          </p:nvPr>
        </p:nvSpPr>
        <p:spPr/>
        <p:txBody>
          <a:bodyPr/>
          <a:lstStyle/>
          <a:p>
            <a:r>
              <a:rPr lang="en-US" dirty="0"/>
              <a:t>Metric Selection</a:t>
            </a:r>
          </a:p>
        </p:txBody>
      </p:sp>
      <p:sp>
        <p:nvSpPr>
          <p:cNvPr id="3" name="Content Placeholder 2">
            <a:extLst>
              <a:ext uri="{FF2B5EF4-FFF2-40B4-BE49-F238E27FC236}">
                <a16:creationId xmlns:a16="http://schemas.microsoft.com/office/drawing/2014/main" id="{6A07F287-8876-4B95-99BC-515CAFB9D57E}"/>
              </a:ext>
            </a:extLst>
          </p:cNvPr>
          <p:cNvSpPr>
            <a:spLocks noGrp="1"/>
          </p:cNvSpPr>
          <p:nvPr>
            <p:ph sz="quarter" idx="10"/>
          </p:nvPr>
        </p:nvSpPr>
        <p:spPr>
          <a:xfrm>
            <a:off x="1116684" y="1982916"/>
            <a:ext cx="9958633" cy="3554130"/>
          </a:xfrm>
        </p:spPr>
        <p:txBody>
          <a:bodyPr>
            <a:normAutofit fontScale="92500" lnSpcReduction="20000"/>
          </a:bodyPr>
          <a:lstStyle/>
          <a:p>
            <a:r>
              <a:rPr lang="en-US" dirty="0"/>
              <a:t>We compared four metrics across city-county pairs</a:t>
            </a:r>
          </a:p>
          <a:p>
            <a:r>
              <a:rPr lang="en-US" dirty="0"/>
              <a:t>Two demographic measures associated with population health outcomes</a:t>
            </a:r>
          </a:p>
          <a:p>
            <a:pPr lvl="1"/>
            <a:r>
              <a:rPr lang="en-US" dirty="0"/>
              <a:t>Percent non-Hispanic Black population</a:t>
            </a:r>
          </a:p>
          <a:p>
            <a:pPr lvl="1"/>
            <a:r>
              <a:rPr lang="en-US" dirty="0"/>
              <a:t>Percent of children living in poverty</a:t>
            </a:r>
          </a:p>
          <a:p>
            <a:r>
              <a:rPr lang="en-US" dirty="0"/>
              <a:t>Two core public health outcome measures</a:t>
            </a:r>
          </a:p>
          <a:p>
            <a:pPr lvl="1"/>
            <a:r>
              <a:rPr lang="en-US" dirty="0"/>
              <a:t>Life expectancy at birth</a:t>
            </a:r>
          </a:p>
          <a:p>
            <a:pPr lvl="1"/>
            <a:r>
              <a:rPr lang="en-US" dirty="0"/>
              <a:t>Cardiovascular disease death rate per 100,000 population</a:t>
            </a:r>
          </a:p>
        </p:txBody>
      </p:sp>
    </p:spTree>
    <p:extLst>
      <p:ext uri="{BB962C8B-B14F-4D97-AF65-F5344CB8AC3E}">
        <p14:creationId xmlns:p14="http://schemas.microsoft.com/office/powerpoint/2010/main" val="3814721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2502-1C49-4A0D-9AC5-9DE0F1B0C903}"/>
              </a:ext>
            </a:extLst>
          </p:cNvPr>
          <p:cNvSpPr>
            <a:spLocks noGrp="1"/>
          </p:cNvSpPr>
          <p:nvPr>
            <p:ph type="title"/>
          </p:nvPr>
        </p:nvSpPr>
        <p:spPr/>
        <p:txBody>
          <a:bodyPr/>
          <a:lstStyle/>
          <a:p>
            <a:r>
              <a:rPr lang="en-US" dirty="0"/>
              <a:t>Analytic Methods</a:t>
            </a:r>
          </a:p>
        </p:txBody>
      </p:sp>
      <p:sp>
        <p:nvSpPr>
          <p:cNvPr id="3" name="Content Placeholder 2">
            <a:extLst>
              <a:ext uri="{FF2B5EF4-FFF2-40B4-BE49-F238E27FC236}">
                <a16:creationId xmlns:a16="http://schemas.microsoft.com/office/drawing/2014/main" id="{6A07F287-8876-4B95-99BC-515CAFB9D57E}"/>
              </a:ext>
            </a:extLst>
          </p:cNvPr>
          <p:cNvSpPr>
            <a:spLocks noGrp="1"/>
          </p:cNvSpPr>
          <p:nvPr>
            <p:ph sz="quarter" idx="10"/>
          </p:nvPr>
        </p:nvSpPr>
        <p:spPr>
          <a:xfrm>
            <a:off x="871370" y="1858617"/>
            <a:ext cx="10203948" cy="3891734"/>
          </a:xfrm>
        </p:spPr>
        <p:txBody>
          <a:bodyPr>
            <a:normAutofit fontScale="85000" lnSpcReduction="10000"/>
          </a:bodyPr>
          <a:lstStyle/>
          <a:p>
            <a:r>
              <a:rPr lang="en-US" dirty="0"/>
              <a:t>Percent non-Hispanic Black and percent of children living in poverty data were provided by US Census American Community Survey, 2018 5-year estimates</a:t>
            </a:r>
          </a:p>
          <a:p>
            <a:r>
              <a:rPr lang="en-US" dirty="0"/>
              <a:t>CVD Death rate data were provided by CDC. City data were obtained via a data use agreement with NCHS and county data were provided by WONDER</a:t>
            </a:r>
          </a:p>
          <a:p>
            <a:pPr lvl="1"/>
            <a:r>
              <a:rPr lang="en-US" sz="1800" dirty="0">
                <a:effectLst/>
                <a:latin typeface="Times New Roman" panose="02020603050405020304" pitchFamily="18" charset="0"/>
                <a:ea typeface="Times New Roman" panose="02020603050405020304" pitchFamily="18" charset="0"/>
              </a:rPr>
              <a:t>We defined CVD deaths using a standard group of ICD-10 (International Classification of Disease, Revision 10) codes, with certain codes removed because their etiology differs substantially from that of more typical CVD mortality: I00–02 (acute rheumatic fever), I00–09 (chronic rheumatic heart diseases), I26–28 (pulmonary heart disease), and I30-I51 (other forms of heart disease)</a:t>
            </a:r>
            <a:endParaRPr lang="en-US" dirty="0"/>
          </a:p>
          <a:p>
            <a:r>
              <a:rPr lang="en-US" dirty="0"/>
              <a:t>Life expectancy was provided by the US Small-area Life Expectancy Estimates Project at the tract-level. City and county values were calculated used tract population-weighted means in consultation with USA LEEP</a:t>
            </a:r>
          </a:p>
        </p:txBody>
      </p:sp>
    </p:spTree>
    <p:extLst>
      <p:ext uri="{BB962C8B-B14F-4D97-AF65-F5344CB8AC3E}">
        <p14:creationId xmlns:p14="http://schemas.microsoft.com/office/powerpoint/2010/main" val="404166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2502-1C49-4A0D-9AC5-9DE0F1B0C903}"/>
              </a:ext>
            </a:extLst>
          </p:cNvPr>
          <p:cNvSpPr>
            <a:spLocks noGrp="1"/>
          </p:cNvSpPr>
          <p:nvPr>
            <p:ph type="title"/>
          </p:nvPr>
        </p:nvSpPr>
        <p:spPr/>
        <p:txBody>
          <a:bodyPr/>
          <a:lstStyle/>
          <a:p>
            <a:r>
              <a:rPr lang="en-US" dirty="0"/>
              <a:t>Results description</a:t>
            </a:r>
          </a:p>
        </p:txBody>
      </p:sp>
      <p:sp>
        <p:nvSpPr>
          <p:cNvPr id="3" name="Content Placeholder 2">
            <a:extLst>
              <a:ext uri="{FF2B5EF4-FFF2-40B4-BE49-F238E27FC236}">
                <a16:creationId xmlns:a16="http://schemas.microsoft.com/office/drawing/2014/main" id="{6A07F287-8876-4B95-99BC-515CAFB9D57E}"/>
              </a:ext>
            </a:extLst>
          </p:cNvPr>
          <p:cNvSpPr>
            <a:spLocks noGrp="1"/>
          </p:cNvSpPr>
          <p:nvPr>
            <p:ph sz="quarter" idx="10"/>
          </p:nvPr>
        </p:nvSpPr>
        <p:spPr/>
        <p:txBody>
          <a:bodyPr>
            <a:noAutofit/>
          </a:bodyPr>
          <a:lstStyle/>
          <a:p>
            <a:r>
              <a:rPr lang="en-US" sz="1700" dirty="0">
                <a:latin typeface="+mj-lt"/>
              </a:rPr>
              <a:t>Analysis included </a:t>
            </a:r>
            <a:r>
              <a:rPr lang="en-US" sz="1700" dirty="0">
                <a:effectLst/>
                <a:latin typeface="+mj-lt"/>
                <a:ea typeface="Times New Roman" panose="02020603050405020304" pitchFamily="18" charset="0"/>
              </a:rPr>
              <a:t>73.9% of the Dashboard population and 23.3% of the US population</a:t>
            </a:r>
          </a:p>
          <a:p>
            <a:r>
              <a:rPr lang="en-US" sz="1700" dirty="0">
                <a:effectLst/>
                <a:latin typeface="+mj-lt"/>
                <a:ea typeface="Times New Roman" panose="02020603050405020304" pitchFamily="18" charset="0"/>
              </a:rPr>
              <a:t>Estimates for CVD mortality, the percent of non-Hispanic Black population, and the percent of children living in poverty were, on average, </a:t>
            </a:r>
            <a:r>
              <a:rPr lang="en-US" sz="1700" b="1" u="sng" dirty="0">
                <a:effectLst/>
                <a:latin typeface="+mj-lt"/>
                <a:ea typeface="Times New Roman" panose="02020603050405020304" pitchFamily="18" charset="0"/>
              </a:rPr>
              <a:t>higher</a:t>
            </a:r>
            <a:r>
              <a:rPr lang="en-US" sz="1700" dirty="0">
                <a:effectLst/>
                <a:latin typeface="+mj-lt"/>
                <a:ea typeface="Times New Roman" panose="02020603050405020304" pitchFamily="18" charset="0"/>
              </a:rPr>
              <a:t> in cities than in counties</a:t>
            </a:r>
          </a:p>
          <a:p>
            <a:r>
              <a:rPr lang="en-US" sz="1700" dirty="0">
                <a:latin typeface="+mj-lt"/>
                <a:ea typeface="Times New Roman" panose="02020603050405020304" pitchFamily="18" charset="0"/>
              </a:rPr>
              <a:t>M</a:t>
            </a:r>
            <a:r>
              <a:rPr lang="en-US" sz="1700" dirty="0">
                <a:effectLst/>
                <a:latin typeface="+mj-lt"/>
                <a:ea typeface="Times New Roman" panose="02020603050405020304" pitchFamily="18" charset="0"/>
              </a:rPr>
              <a:t>ost city–county pairs had meaningful absolute and relative differences for these 3 metrics</a:t>
            </a:r>
          </a:p>
          <a:p>
            <a:pPr lvl="1"/>
            <a:r>
              <a:rPr lang="en-US" sz="1700" dirty="0">
                <a:effectLst/>
                <a:latin typeface="+mj-lt"/>
                <a:ea typeface="Calibri" panose="020F0502020204030204" pitchFamily="34" charset="0"/>
              </a:rPr>
              <a:t>Consistent with previous literature, absolute differences over 5% and relative differences over 15% were considered meaningful</a:t>
            </a:r>
            <a:endParaRPr lang="en-US" sz="1700" dirty="0">
              <a:effectLst/>
              <a:latin typeface="+mj-lt"/>
              <a:ea typeface="Times New Roman" panose="02020603050405020304" pitchFamily="18" charset="0"/>
            </a:endParaRPr>
          </a:p>
          <a:p>
            <a:r>
              <a:rPr lang="en-US" sz="1700" dirty="0">
                <a:latin typeface="+mj-lt"/>
                <a:ea typeface="Times New Roman" panose="02020603050405020304" pitchFamily="18" charset="0"/>
              </a:rPr>
              <a:t>L</a:t>
            </a:r>
            <a:r>
              <a:rPr lang="en-US" sz="1700" dirty="0">
                <a:effectLst/>
                <a:latin typeface="+mj-lt"/>
                <a:ea typeface="Times New Roman" panose="02020603050405020304" pitchFamily="18" charset="0"/>
              </a:rPr>
              <a:t>ife expectancy was </a:t>
            </a:r>
            <a:r>
              <a:rPr lang="en-US" sz="1700" b="1" u="sng" dirty="0">
                <a:effectLst/>
                <a:latin typeface="+mj-lt"/>
                <a:ea typeface="Times New Roman" panose="02020603050405020304" pitchFamily="18" charset="0"/>
              </a:rPr>
              <a:t>longer</a:t>
            </a:r>
            <a:r>
              <a:rPr lang="en-US" sz="1700" dirty="0">
                <a:effectLst/>
                <a:latin typeface="+mj-lt"/>
                <a:ea typeface="Times New Roman" panose="02020603050405020304" pitchFamily="18" charset="0"/>
              </a:rPr>
              <a:t>, on average, in cities, but for most city—county pairs differences were not considered meaningful</a:t>
            </a:r>
            <a:endParaRPr lang="en-US" sz="1700" dirty="0">
              <a:latin typeface="+mj-lt"/>
            </a:endParaRPr>
          </a:p>
        </p:txBody>
      </p:sp>
    </p:spTree>
    <p:extLst>
      <p:ext uri="{BB962C8B-B14F-4D97-AF65-F5344CB8AC3E}">
        <p14:creationId xmlns:p14="http://schemas.microsoft.com/office/powerpoint/2010/main" val="3714854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96FADD2-23AD-4FB4-83BF-2865B3ADC579}"/>
              </a:ext>
            </a:extLst>
          </p:cNvPr>
          <p:cNvGraphicFramePr>
            <a:graphicFrameLocks noGrp="1"/>
          </p:cNvGraphicFramePr>
          <p:nvPr>
            <p:extLst>
              <p:ext uri="{D42A27DB-BD31-4B8C-83A1-F6EECF244321}">
                <p14:modId xmlns:p14="http://schemas.microsoft.com/office/powerpoint/2010/main" val="3329374656"/>
              </p:ext>
            </p:extLst>
          </p:nvPr>
        </p:nvGraphicFramePr>
        <p:xfrm>
          <a:off x="1045360" y="1663727"/>
          <a:ext cx="10101280" cy="3020459"/>
        </p:xfrm>
        <a:graphic>
          <a:graphicData uri="http://schemas.openxmlformats.org/drawingml/2006/table">
            <a:tbl>
              <a:tblPr firstRow="1" firstCol="1" bandRow="1"/>
              <a:tblGrid>
                <a:gridCol w="1443040">
                  <a:extLst>
                    <a:ext uri="{9D8B030D-6E8A-4147-A177-3AD203B41FA5}">
                      <a16:colId xmlns:a16="http://schemas.microsoft.com/office/drawing/2014/main" val="1702544412"/>
                    </a:ext>
                  </a:extLst>
                </a:gridCol>
                <a:gridCol w="1443040">
                  <a:extLst>
                    <a:ext uri="{9D8B030D-6E8A-4147-A177-3AD203B41FA5}">
                      <a16:colId xmlns:a16="http://schemas.microsoft.com/office/drawing/2014/main" val="1423885633"/>
                    </a:ext>
                  </a:extLst>
                </a:gridCol>
                <a:gridCol w="1443040">
                  <a:extLst>
                    <a:ext uri="{9D8B030D-6E8A-4147-A177-3AD203B41FA5}">
                      <a16:colId xmlns:a16="http://schemas.microsoft.com/office/drawing/2014/main" val="2175004540"/>
                    </a:ext>
                  </a:extLst>
                </a:gridCol>
                <a:gridCol w="1443040">
                  <a:extLst>
                    <a:ext uri="{9D8B030D-6E8A-4147-A177-3AD203B41FA5}">
                      <a16:colId xmlns:a16="http://schemas.microsoft.com/office/drawing/2014/main" val="1889610978"/>
                    </a:ext>
                  </a:extLst>
                </a:gridCol>
                <a:gridCol w="1443040">
                  <a:extLst>
                    <a:ext uri="{9D8B030D-6E8A-4147-A177-3AD203B41FA5}">
                      <a16:colId xmlns:a16="http://schemas.microsoft.com/office/drawing/2014/main" val="189158750"/>
                    </a:ext>
                  </a:extLst>
                </a:gridCol>
                <a:gridCol w="1443040">
                  <a:extLst>
                    <a:ext uri="{9D8B030D-6E8A-4147-A177-3AD203B41FA5}">
                      <a16:colId xmlns:a16="http://schemas.microsoft.com/office/drawing/2014/main" val="2103186748"/>
                    </a:ext>
                  </a:extLst>
                </a:gridCol>
                <a:gridCol w="1443040">
                  <a:extLst>
                    <a:ext uri="{9D8B030D-6E8A-4147-A177-3AD203B41FA5}">
                      <a16:colId xmlns:a16="http://schemas.microsoft.com/office/drawing/2014/main" val="2132533163"/>
                    </a:ext>
                  </a:extLst>
                </a:gridCol>
              </a:tblGrid>
              <a:tr h="174740">
                <a:tc rowSpan="2">
                  <a:txBody>
                    <a:bodyPr/>
                    <a:lstStyle/>
                    <a:p>
                      <a:pPr marL="0" marR="0">
                        <a:lnSpc>
                          <a:spcPct val="107000"/>
                        </a:lnSpc>
                        <a:spcBef>
                          <a:spcPts val="0"/>
                        </a:spcBef>
                        <a:spcAft>
                          <a:spcPts val="0"/>
                        </a:spcAft>
                      </a:pPr>
                      <a:r>
                        <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rPr>
                        <a:t>Metric</a:t>
                      </a: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07000"/>
                        </a:lnSpc>
                        <a:spcBef>
                          <a:spcPts val="0"/>
                        </a:spcBef>
                        <a:spcAft>
                          <a:spcPts val="0"/>
                        </a:spcAft>
                      </a:pPr>
                      <a:r>
                        <a:rPr lang="en-US" sz="1000" b="1">
                          <a:effectLst/>
                          <a:latin typeface="Times New Roman" panose="02020603050405020304" pitchFamily="18" charset="0"/>
                          <a:ea typeface="Times New Roman" panose="02020603050405020304" pitchFamily="18" charset="0"/>
                          <a:cs typeface="Times New Roman" panose="02020603050405020304" pitchFamily="18" charset="0"/>
                        </a:rPr>
                        <a:t>Overall Metric Values</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4">
                  <a:txBody>
                    <a:bodyPr/>
                    <a:lstStyle/>
                    <a:p>
                      <a:pPr marL="0" marR="0" algn="ctr">
                        <a:lnSpc>
                          <a:spcPct val="107000"/>
                        </a:lnSpc>
                        <a:spcBef>
                          <a:spcPts val="0"/>
                        </a:spcBef>
                        <a:spcAft>
                          <a:spcPts val="0"/>
                        </a:spcAft>
                      </a:pPr>
                      <a:r>
                        <a:rPr lang="en-US" sz="1000" b="1">
                          <a:effectLst/>
                          <a:latin typeface="Times New Roman" panose="02020603050405020304" pitchFamily="18" charset="0"/>
                          <a:ea typeface="Times New Roman" panose="02020603050405020304" pitchFamily="18" charset="0"/>
                          <a:cs typeface="Times New Roman" panose="02020603050405020304" pitchFamily="18" charset="0"/>
                        </a:rPr>
                        <a:t>City–county Pair Comparisons</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7315479"/>
                  </a:ext>
                </a:extLst>
              </a:tr>
              <a:tr h="823349">
                <a:tc vMerge="1">
                  <a:txBody>
                    <a:bodyPr/>
                    <a:lstStyle/>
                    <a:p>
                      <a:endParaRPr lang="en-US"/>
                    </a:p>
                  </a:txBody>
                  <a:tcPr/>
                </a:tc>
                <a:tc>
                  <a:txBody>
                    <a:bodyPr/>
                    <a:lstStyle/>
                    <a:p>
                      <a:pPr marL="0" marR="0" algn="ctr">
                        <a:lnSpc>
                          <a:spcPct val="107000"/>
                        </a:lnSpc>
                        <a:spcBef>
                          <a:spcPts val="0"/>
                        </a:spcBef>
                        <a:spcAft>
                          <a:spcPts val="0"/>
                        </a:spcAft>
                      </a:pPr>
                      <a:r>
                        <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rPr>
                        <a:t>City, Mean (SD)</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rPr>
                        <a:t>County, Mean (SD)</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rPr>
                        <a:t>Mean Difference</a:t>
                      </a:r>
                    </a:p>
                    <a:p>
                      <a:pPr marL="0" marR="0" algn="ctr">
                        <a:lnSpc>
                          <a:spcPct val="107000"/>
                        </a:lnSpc>
                        <a:spcBef>
                          <a:spcPts val="0"/>
                        </a:spcBef>
                        <a:spcAft>
                          <a:spcPts val="0"/>
                        </a:spcAft>
                      </a:pPr>
                      <a:r>
                        <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rPr>
                        <a:t>(SD)</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rPr>
                        <a:t>Range</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rPr>
                        <a:t>City–County Pairs with Meaningful Absolute Difference</a:t>
                      </a:r>
                    </a:p>
                    <a:p>
                      <a:pPr marL="0" marR="0" algn="ctr">
                        <a:lnSpc>
                          <a:spcPct val="107000"/>
                        </a:lnSpc>
                        <a:spcBef>
                          <a:spcPts val="0"/>
                        </a:spcBef>
                        <a:spcAft>
                          <a:spcPts val="0"/>
                        </a:spcAft>
                      </a:pPr>
                      <a:r>
                        <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rPr>
                        <a:t>(&gt; 5%)</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rPr>
                        <a:t>City–County Pairs with Meaningful Relative Difference</a:t>
                      </a:r>
                    </a:p>
                    <a:p>
                      <a:pPr marL="0" marR="0" algn="ctr">
                        <a:lnSpc>
                          <a:spcPct val="107000"/>
                        </a:lnSpc>
                        <a:spcBef>
                          <a:spcPts val="0"/>
                        </a:spcBef>
                        <a:spcAft>
                          <a:spcPts val="0"/>
                        </a:spcAft>
                      </a:pPr>
                      <a:r>
                        <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rPr>
                        <a:t>(&gt; 15%)</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6379826"/>
                  </a:ext>
                </a:extLst>
              </a:tr>
              <a:tr h="549463">
                <a:tc>
                  <a:txBody>
                    <a:bodyPr/>
                    <a:lstStyle/>
                    <a:p>
                      <a:pPr marL="0" marR="0" algn="ctr">
                        <a:lnSpc>
                          <a:spcPct val="107000"/>
                        </a:lnSpc>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Cardiovascular disease deaths (per 100,000)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210.42 (58.79)</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180.27 (34.47)</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30.15 (46.68)</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400" dirty="0">
                          <a:effectLst/>
                          <a:latin typeface="Symbol" panose="05050102010706020507" pitchFamily="18" charset="2"/>
                          <a:ea typeface="Times New Roman" panose="02020603050405020304" pitchFamily="18" charset="0"/>
                          <a:cs typeface="Times New Roman" panose="02020603050405020304" pitchFamily="18" charset="0"/>
                        </a:rPr>
                        <a:t>-</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39.10 to 268.80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380 (85.0%)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250 (55.9%)</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19744001"/>
                  </a:ext>
                </a:extLst>
              </a:tr>
              <a:tr h="549463">
                <a:tc>
                  <a:txBody>
                    <a:bodyPr/>
                    <a:lstStyle/>
                    <a:p>
                      <a:pPr marL="0" marR="0" algn="ctr">
                        <a:lnSpc>
                          <a:spcPct val="107000"/>
                        </a:lnSpc>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Children in poverty, no. (%)</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23.49 (11.34)</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20.84 (7.08)</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2.65 (9.65)</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Symbol" panose="05050102010706020507" pitchFamily="18" charset="2"/>
                          <a:ea typeface="Times New Roman" panose="02020603050405020304" pitchFamily="18" charset="0"/>
                          <a:cs typeface="Times New Roman" panose="02020603050405020304" pitchFamily="18" charset="0"/>
                        </a:rPr>
                        <a:t>-</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31.27 to 31.03</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416 (93.0%)</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342 (76.5%)</a:t>
                      </a:r>
                    </a:p>
                  </a:txBody>
                  <a:tcPr marL="68580" marR="68580" marT="0" marB="0" anchor="ctr">
                    <a:lnL>
                      <a:noFill/>
                    </a:lnL>
                    <a:lnR>
                      <a:noFill/>
                    </a:lnR>
                    <a:lnT>
                      <a:noFill/>
                    </a:lnT>
                    <a:lnB>
                      <a:noFill/>
                    </a:lnB>
                  </a:tcPr>
                </a:tc>
                <a:extLst>
                  <a:ext uri="{0D108BD9-81ED-4DB2-BD59-A6C34878D82A}">
                    <a16:rowId xmlns:a16="http://schemas.microsoft.com/office/drawing/2014/main" val="1004149735"/>
                  </a:ext>
                </a:extLst>
              </a:tr>
              <a:tr h="362101">
                <a:tc>
                  <a:txBody>
                    <a:bodyPr/>
                    <a:lstStyle/>
                    <a:p>
                      <a:pPr marL="0" marR="0" algn="ctr">
                        <a:lnSpc>
                          <a:spcPct val="107000"/>
                        </a:lnSpc>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Non-Hispanic Black, no. (%)</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13.88 (15.51)</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11.43 (10.96)</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2.45 (10.43)</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dirty="0">
                          <a:effectLst/>
                          <a:latin typeface="Symbol" panose="05050102010706020507" pitchFamily="18" charset="2"/>
                          <a:ea typeface="Times New Roman" panose="02020603050405020304" pitchFamily="18" charset="0"/>
                          <a:cs typeface="Times New Roman" panose="02020603050405020304" pitchFamily="18" charset="0"/>
                        </a:rPr>
                        <a:t>-</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35.17 to 56.30</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422 (94.4%)</a:t>
                      </a:r>
                    </a:p>
                  </a:txBody>
                  <a:tcPr marL="68580" marR="68580" marT="0" marB="0" anchor="ctr">
                    <a:lnL>
                      <a:noFill/>
                    </a:lnL>
                    <a:lnR>
                      <a:noFill/>
                    </a:lnR>
                    <a:lnT>
                      <a:noFill/>
                    </a:lnT>
                    <a:lnB>
                      <a:noFill/>
                    </a:lnB>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366 (81.9%)</a:t>
                      </a:r>
                    </a:p>
                  </a:txBody>
                  <a:tcPr marL="68580" marR="68580" marT="0" marB="0" anchor="ctr">
                    <a:lnL>
                      <a:noFill/>
                    </a:lnL>
                    <a:lnR>
                      <a:noFill/>
                    </a:lnR>
                    <a:lnT>
                      <a:noFill/>
                    </a:lnT>
                    <a:lnB>
                      <a:noFill/>
                    </a:lnB>
                  </a:tcPr>
                </a:tc>
                <a:extLst>
                  <a:ext uri="{0D108BD9-81ED-4DB2-BD59-A6C34878D82A}">
                    <a16:rowId xmlns:a16="http://schemas.microsoft.com/office/drawing/2014/main" val="608491943"/>
                  </a:ext>
                </a:extLst>
              </a:tr>
              <a:tr h="362101">
                <a:tc>
                  <a:txBody>
                    <a:bodyPr/>
                    <a:lstStyle/>
                    <a:p>
                      <a:pPr marL="0" marR="0" algn="ctr">
                        <a:lnSpc>
                          <a:spcPct val="107000"/>
                        </a:lnSpc>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Life expectancy</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78.95 (2.28)</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78.77 (2.00)</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0.18 (1.23)</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effectLst/>
                          <a:latin typeface="Symbol" panose="05050102010706020507" pitchFamily="18" charset="2"/>
                          <a:ea typeface="Times New Roman" panose="02020603050405020304" pitchFamily="18" charset="0"/>
                          <a:cs typeface="Times New Roman" panose="02020603050405020304" pitchFamily="18" charset="0"/>
                        </a:rPr>
                        <a:t>-</a:t>
                      </a: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4.20 to 5.60</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effectLst/>
                          <a:latin typeface="Times New Roman" panose="02020603050405020304" pitchFamily="18" charset="0"/>
                          <a:ea typeface="Times New Roman" panose="02020603050405020304" pitchFamily="18" charset="0"/>
                          <a:cs typeface="Times New Roman" panose="02020603050405020304" pitchFamily="18" charset="0"/>
                        </a:rPr>
                        <a:t>13 (2.9%)</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7 (1.6%)</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793613"/>
                  </a:ext>
                </a:extLst>
              </a:tr>
            </a:tbl>
          </a:graphicData>
        </a:graphic>
      </p:graphicFrame>
      <p:sp>
        <p:nvSpPr>
          <p:cNvPr id="10" name="TextBox 9">
            <a:extLst>
              <a:ext uri="{FF2B5EF4-FFF2-40B4-BE49-F238E27FC236}">
                <a16:creationId xmlns:a16="http://schemas.microsoft.com/office/drawing/2014/main" id="{89DBD58D-A402-4790-AE89-F298EF7EDD06}"/>
              </a:ext>
            </a:extLst>
          </p:cNvPr>
          <p:cNvSpPr txBox="1"/>
          <p:nvPr/>
        </p:nvSpPr>
        <p:spPr>
          <a:xfrm>
            <a:off x="974036" y="651518"/>
            <a:ext cx="10336694" cy="646331"/>
          </a:xfrm>
          <a:prstGeom prst="rect">
            <a:avLst/>
          </a:prstGeom>
          <a:noFill/>
        </p:spPr>
        <p:txBody>
          <a:bodyPr wrap="square">
            <a:spAutoFit/>
          </a:bodyPr>
          <a:lstStyle/>
          <a:p>
            <a:pPr marL="0" marR="0" indent="-457200">
              <a:spcBef>
                <a:spcPts val="1200"/>
              </a:spcBef>
              <a:spcAft>
                <a:spcPts val="0"/>
              </a:spcAft>
            </a:pPr>
            <a:r>
              <a:rPr lang="en-US" sz="1800" b="1" kern="1400" dirty="0">
                <a:effectLst/>
                <a:latin typeface="Arial" panose="020B0604020202020204" pitchFamily="34" charset="0"/>
                <a:ea typeface="Times New Roman" panose="02020603050405020304" pitchFamily="18" charset="0"/>
                <a:cs typeface="Times New Roman" panose="02020603050405020304" pitchFamily="18" charset="0"/>
              </a:rPr>
              <a:t>Table. Average Difference Between City and County Estimates for 4 Public Health Metrics in Large US Cities Completely Contained in their Counties (N = 447)</a:t>
            </a:r>
            <a:endParaRPr lang="en-US" sz="1800" b="1" kern="1400" dirty="0">
              <a:effectLst/>
              <a:latin typeface="Arial" panose="020B0604020202020204" pitchFamily="34" charset="0"/>
              <a:ea typeface="Times New Roman" panose="02020603050405020304" pitchFamily="18" charset="0"/>
            </a:endParaRPr>
          </a:p>
        </p:txBody>
      </p:sp>
      <p:sp>
        <p:nvSpPr>
          <p:cNvPr id="12" name="TextBox 11">
            <a:extLst>
              <a:ext uri="{FF2B5EF4-FFF2-40B4-BE49-F238E27FC236}">
                <a16:creationId xmlns:a16="http://schemas.microsoft.com/office/drawing/2014/main" id="{932A780F-3819-46B6-8C63-A288735FEAB1}"/>
              </a:ext>
            </a:extLst>
          </p:cNvPr>
          <p:cNvSpPr txBox="1"/>
          <p:nvPr/>
        </p:nvSpPr>
        <p:spPr>
          <a:xfrm>
            <a:off x="1009698" y="4733255"/>
            <a:ext cx="10172604" cy="577081"/>
          </a:xfrm>
          <a:prstGeom prst="rect">
            <a:avLst/>
          </a:prstGeom>
          <a:noFill/>
        </p:spPr>
        <p:txBody>
          <a:bodyPr wrap="square">
            <a:spAutoFit/>
          </a:bodyPr>
          <a:lstStyle/>
          <a:p>
            <a:r>
              <a:rPr lang="en-US" sz="1050" dirty="0">
                <a:effectLst/>
                <a:latin typeface="Times New Roman" panose="02020603050405020304" pitchFamily="18" charset="0"/>
                <a:ea typeface="Times New Roman" panose="02020603050405020304" pitchFamily="18" charset="0"/>
              </a:rPr>
              <a:t>Analysis of city-level data cardiovascular disease death rates required restricted data, which were accessed through the National Vital Statistics System’s Research Data Center. The findings and conclusions in this paper are those of the authors and do not necessarily represent the views of the Research Data Center, the National Center for Health Statistics, or the Centers for Disease Control and Prevention</a:t>
            </a:r>
            <a:endParaRPr lang="en-US" sz="1050" dirty="0"/>
          </a:p>
        </p:txBody>
      </p:sp>
    </p:spTree>
    <p:extLst>
      <p:ext uri="{BB962C8B-B14F-4D97-AF65-F5344CB8AC3E}">
        <p14:creationId xmlns:p14="http://schemas.microsoft.com/office/powerpoint/2010/main" val="3721028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1">
            <a:extLst>
              <a:ext uri="{FF2B5EF4-FFF2-40B4-BE49-F238E27FC236}">
                <a16:creationId xmlns:a16="http://schemas.microsoft.com/office/drawing/2014/main" id="{5A5765A8-FEDF-4C8B-9C30-29994622105A}"/>
              </a:ext>
            </a:extLst>
          </p:cNvPr>
          <p:cNvPicPr/>
          <p:nvPr/>
        </p:nvPicPr>
        <p:blipFill>
          <a:blip r:embed="rId3">
            <a:extLst>
              <a:ext uri="{28A0092B-C50C-407E-A947-70E740481C1C}">
                <a14:useLocalDpi xmlns:a14="http://schemas.microsoft.com/office/drawing/2010/main" val="0"/>
              </a:ext>
            </a:extLst>
          </a:blip>
          <a:srcRect b="1213"/>
          <a:stretch>
            <a:fillRect/>
          </a:stretch>
        </p:blipFill>
        <p:spPr bwMode="auto">
          <a:xfrm>
            <a:off x="3669347" y="218011"/>
            <a:ext cx="4853305" cy="5746115"/>
          </a:xfrm>
          <a:prstGeom prst="rect">
            <a:avLst/>
          </a:prstGeom>
          <a:noFill/>
          <a:ln>
            <a:noFill/>
          </a:ln>
        </p:spPr>
      </p:pic>
    </p:spTree>
    <p:extLst>
      <p:ext uri="{BB962C8B-B14F-4D97-AF65-F5344CB8AC3E}">
        <p14:creationId xmlns:p14="http://schemas.microsoft.com/office/powerpoint/2010/main" val="896340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33C754B-49B7-47DA-93C5-5E09A365D66E}"/>
              </a:ext>
            </a:extLst>
          </p:cNvPr>
          <p:cNvPicPr>
            <a:picLocks noChangeAspect="1"/>
          </p:cNvPicPr>
          <p:nvPr/>
        </p:nvPicPr>
        <p:blipFill>
          <a:blip r:embed="rId2"/>
          <a:stretch>
            <a:fillRect/>
          </a:stretch>
        </p:blipFill>
        <p:spPr>
          <a:xfrm>
            <a:off x="425232" y="280900"/>
            <a:ext cx="5104506" cy="5414222"/>
          </a:xfrm>
          <a:prstGeom prst="rect">
            <a:avLst/>
          </a:prstGeom>
        </p:spPr>
      </p:pic>
      <p:pic>
        <p:nvPicPr>
          <p:cNvPr id="9" name="Picture 8">
            <a:extLst>
              <a:ext uri="{FF2B5EF4-FFF2-40B4-BE49-F238E27FC236}">
                <a16:creationId xmlns:a16="http://schemas.microsoft.com/office/drawing/2014/main" id="{489C2CFC-A014-4152-84B9-6D95E29508BE}"/>
              </a:ext>
            </a:extLst>
          </p:cNvPr>
          <p:cNvPicPr>
            <a:picLocks noChangeAspect="1"/>
          </p:cNvPicPr>
          <p:nvPr/>
        </p:nvPicPr>
        <p:blipFill>
          <a:blip r:embed="rId3"/>
          <a:stretch>
            <a:fillRect/>
          </a:stretch>
        </p:blipFill>
        <p:spPr>
          <a:xfrm>
            <a:off x="5895500" y="280900"/>
            <a:ext cx="4709551" cy="5489980"/>
          </a:xfrm>
          <a:prstGeom prst="rect">
            <a:avLst/>
          </a:prstGeom>
        </p:spPr>
      </p:pic>
    </p:spTree>
    <p:extLst>
      <p:ext uri="{BB962C8B-B14F-4D97-AF65-F5344CB8AC3E}">
        <p14:creationId xmlns:p14="http://schemas.microsoft.com/office/powerpoint/2010/main" val="2964308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2502-1C49-4A0D-9AC5-9DE0F1B0C903}"/>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6A07F287-8876-4B95-99BC-515CAFB9D57E}"/>
              </a:ext>
            </a:extLst>
          </p:cNvPr>
          <p:cNvSpPr>
            <a:spLocks noGrp="1"/>
          </p:cNvSpPr>
          <p:nvPr>
            <p:ph sz="quarter" idx="10"/>
          </p:nvPr>
        </p:nvSpPr>
        <p:spPr/>
        <p:txBody>
          <a:bodyPr/>
          <a:lstStyle/>
          <a:p>
            <a:r>
              <a:rPr lang="en-US" dirty="0">
                <a:effectLst/>
                <a:latin typeface="+mn-lt"/>
                <a:ea typeface="Times New Roman" panose="02020603050405020304" pitchFamily="18" charset="0"/>
              </a:rPr>
              <a:t>Although the general tendency was toward underrepresentation of poorer health outcomes when county-level metrics were compared with city-level metrics, there was substantial variation in observed differences.</a:t>
            </a:r>
          </a:p>
          <a:p>
            <a:r>
              <a:rPr lang="en-US" dirty="0">
                <a:effectLst/>
                <a:latin typeface="+mn-lt"/>
                <a:ea typeface="Times New Roman" panose="02020603050405020304" pitchFamily="18" charset="0"/>
              </a:rPr>
              <a:t>As key public health actors, cities’ reliance on county-level estimates could in some cases attenuate the apparent need for action and resources.</a:t>
            </a:r>
            <a:endParaRPr lang="en-US" dirty="0">
              <a:latin typeface="+mn-lt"/>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655912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2502-1C49-4A0D-9AC5-9DE0F1B0C903}"/>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6A07F287-8876-4B95-99BC-515CAFB9D57E}"/>
              </a:ext>
            </a:extLst>
          </p:cNvPr>
          <p:cNvSpPr>
            <a:spLocks noGrp="1"/>
          </p:cNvSpPr>
          <p:nvPr>
            <p:ph sz="quarter" idx="10"/>
          </p:nvPr>
        </p:nvSpPr>
        <p:spPr/>
        <p:txBody>
          <a:bodyPr>
            <a:normAutofit/>
          </a:bodyPr>
          <a:lstStyle/>
          <a:p>
            <a:r>
              <a:rPr lang="en-US" dirty="0">
                <a:latin typeface="+mn-lt"/>
              </a:rPr>
              <a:t>Geographically granular data is increasingly available for cities from numerous sources, including the City Health Dashboard (www.cityhealthdashboard.com)</a:t>
            </a:r>
          </a:p>
          <a:p>
            <a:r>
              <a:rPr lang="en-US" dirty="0">
                <a:latin typeface="+mn-lt"/>
              </a:rPr>
              <a:t>Cities should use such data whenever possible</a:t>
            </a:r>
          </a:p>
          <a:p>
            <a:r>
              <a:rPr lang="en-US" dirty="0">
                <a:latin typeface="+mn-lt"/>
              </a:rPr>
              <a:t>The use of granular data </a:t>
            </a:r>
            <a:r>
              <a:rPr lang="en-US" dirty="0">
                <a:effectLst/>
                <a:latin typeface="+mn-lt"/>
                <a:ea typeface="Times New Roman" panose="02020603050405020304" pitchFamily="18" charset="0"/>
              </a:rPr>
              <a:t>should result in more accurately targeted interventions and programs, which can contribute to better overall health outcomes</a:t>
            </a:r>
            <a:endParaRPr lang="en-US" dirty="0">
              <a:latin typeface="+mn-lt"/>
            </a:endParaRPr>
          </a:p>
        </p:txBody>
      </p:sp>
    </p:spTree>
    <p:extLst>
      <p:ext uri="{BB962C8B-B14F-4D97-AF65-F5344CB8AC3E}">
        <p14:creationId xmlns:p14="http://schemas.microsoft.com/office/powerpoint/2010/main" val="2620264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C443DB-084E-4836-B25A-675535AF48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58615A78-CAF9-42E5-99E1-69925C89C9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26413" y="5038855"/>
            <a:ext cx="1905660" cy="945683"/>
          </a:xfrm>
          <a:prstGeom prst="rect">
            <a:avLst/>
          </a:prstGeom>
          <a:effectLst>
            <a:outerShdw blurRad="304800" sx="51000" sy="51000" algn="ctr" rotWithShape="0">
              <a:schemeClr val="bg1">
                <a:alpha val="58000"/>
              </a:schemeClr>
            </a:outerShdw>
          </a:effectLst>
        </p:spPr>
      </p:pic>
      <p:pic>
        <p:nvPicPr>
          <p:cNvPr id="8" name="Picture 7">
            <a:extLst>
              <a:ext uri="{FF2B5EF4-FFF2-40B4-BE49-F238E27FC236}">
                <a16:creationId xmlns:a16="http://schemas.microsoft.com/office/drawing/2014/main" id="{6C2F78D3-A907-4417-89A3-10DD5C4234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80461" y="5424674"/>
            <a:ext cx="2347265" cy="327388"/>
          </a:xfrm>
          <a:prstGeom prst="rect">
            <a:avLst/>
          </a:prstGeom>
          <a:effectLst>
            <a:outerShdw blurRad="304800" sx="51000" sy="51000" algn="ctr" rotWithShape="0">
              <a:schemeClr val="bg1">
                <a:alpha val="58000"/>
              </a:schemeClr>
            </a:outerShdw>
          </a:effectLst>
        </p:spPr>
      </p:pic>
      <p:pic>
        <p:nvPicPr>
          <p:cNvPr id="9" name="Picture 8">
            <a:extLst>
              <a:ext uri="{FF2B5EF4-FFF2-40B4-BE49-F238E27FC236}">
                <a16:creationId xmlns:a16="http://schemas.microsoft.com/office/drawing/2014/main" id="{7D09F065-EE52-40A7-9905-76C8AE96041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61512" y="5145804"/>
            <a:ext cx="1881436" cy="855198"/>
          </a:xfrm>
          <a:prstGeom prst="rect">
            <a:avLst/>
          </a:prstGeom>
          <a:effectLst>
            <a:outerShdw blurRad="304800" sx="51000" sy="51000" algn="ctr" rotWithShape="0">
              <a:schemeClr val="bg1">
                <a:alpha val="58000"/>
              </a:schemeClr>
            </a:outerShdw>
          </a:effectLst>
        </p:spPr>
      </p:pic>
      <p:sp>
        <p:nvSpPr>
          <p:cNvPr id="2" name="Title 1">
            <a:extLst>
              <a:ext uri="{FF2B5EF4-FFF2-40B4-BE49-F238E27FC236}">
                <a16:creationId xmlns:a16="http://schemas.microsoft.com/office/drawing/2014/main" id="{139CC100-32DF-364A-8735-9E7316E7BEFC}"/>
              </a:ext>
            </a:extLst>
          </p:cNvPr>
          <p:cNvSpPr>
            <a:spLocks noGrp="1"/>
          </p:cNvSpPr>
          <p:nvPr>
            <p:ph type="title"/>
          </p:nvPr>
        </p:nvSpPr>
        <p:spPr>
          <a:xfrm>
            <a:off x="2347564" y="1012221"/>
            <a:ext cx="7468975" cy="1049661"/>
          </a:xfrm>
        </p:spPr>
        <p:txBody>
          <a:bodyPr/>
          <a:lstStyle/>
          <a:p>
            <a:r>
              <a:rPr lang="en-US" dirty="0"/>
              <a:t>Stay in touch</a:t>
            </a:r>
          </a:p>
        </p:txBody>
      </p:sp>
      <p:sp>
        <p:nvSpPr>
          <p:cNvPr id="4" name="Content Placeholder 3">
            <a:extLst>
              <a:ext uri="{FF2B5EF4-FFF2-40B4-BE49-F238E27FC236}">
                <a16:creationId xmlns:a16="http://schemas.microsoft.com/office/drawing/2014/main" id="{E6F524B9-6BF9-7D43-982B-7C5694B4B085}"/>
              </a:ext>
            </a:extLst>
          </p:cNvPr>
          <p:cNvSpPr>
            <a:spLocks noGrp="1"/>
          </p:cNvSpPr>
          <p:nvPr>
            <p:ph sz="quarter" idx="10"/>
          </p:nvPr>
        </p:nvSpPr>
        <p:spPr>
          <a:xfrm>
            <a:off x="2748915" y="2207489"/>
            <a:ext cx="7468975" cy="1704199"/>
          </a:xfrm>
        </p:spPr>
        <p:txBody>
          <a:bodyPr numCol="2">
            <a:normAutofit/>
          </a:bodyPr>
          <a:lstStyle/>
          <a:p>
            <a:pPr marL="227018" lvl="1" indent="0">
              <a:lnSpc>
                <a:spcPct val="210000"/>
              </a:lnSpc>
              <a:spcBef>
                <a:spcPts val="0"/>
              </a:spcBef>
              <a:spcAft>
                <a:spcPts val="1200"/>
              </a:spcAft>
              <a:buNone/>
            </a:pPr>
            <a:r>
              <a:rPr lang="en-US" sz="1800" dirty="0"/>
              <a:t>@</a:t>
            </a:r>
            <a:r>
              <a:rPr lang="en-US" sz="1800" dirty="0" err="1"/>
              <a:t>CityHealthData</a:t>
            </a:r>
            <a:endParaRPr lang="en-US" sz="1800" dirty="0"/>
          </a:p>
          <a:p>
            <a:pPr marL="227018" lvl="1" indent="0">
              <a:lnSpc>
                <a:spcPct val="210000"/>
              </a:lnSpc>
              <a:spcBef>
                <a:spcPts val="0"/>
              </a:spcBef>
              <a:spcAft>
                <a:spcPts val="1200"/>
              </a:spcAft>
              <a:buNone/>
            </a:pPr>
            <a:r>
              <a:rPr lang="en-US" sz="1800" dirty="0"/>
              <a:t>@</a:t>
            </a:r>
            <a:r>
              <a:rPr lang="en-US" sz="1800" dirty="0" err="1"/>
              <a:t>CityHealthData</a:t>
            </a:r>
            <a:endParaRPr lang="en-US" sz="1800" dirty="0"/>
          </a:p>
          <a:p>
            <a:pPr marL="227018" lvl="1" indent="0">
              <a:lnSpc>
                <a:spcPct val="210000"/>
              </a:lnSpc>
              <a:spcBef>
                <a:spcPts val="0"/>
              </a:spcBef>
              <a:spcAft>
                <a:spcPts val="1200"/>
              </a:spcAft>
              <a:buNone/>
            </a:pPr>
            <a:r>
              <a:rPr lang="en-US" sz="1800" dirty="0">
                <a:hlinkClick r:id="rId7"/>
              </a:rPr>
              <a:t>info@cityhealthdashboard.com</a:t>
            </a:r>
            <a:endParaRPr lang="en-US" sz="1800" dirty="0"/>
          </a:p>
          <a:p>
            <a:pPr marL="227018" lvl="1" indent="0">
              <a:lnSpc>
                <a:spcPct val="210000"/>
              </a:lnSpc>
              <a:spcBef>
                <a:spcPts val="0"/>
              </a:spcBef>
              <a:spcAft>
                <a:spcPts val="1200"/>
              </a:spcAft>
              <a:buNone/>
            </a:pPr>
            <a:r>
              <a:rPr lang="en-US" sz="1800" dirty="0">
                <a:hlinkClick r:id="rId8"/>
              </a:rPr>
              <a:t>www.cityhealthdashboard.com</a:t>
            </a:r>
            <a:endParaRPr lang="en-US" sz="1800" dirty="0"/>
          </a:p>
        </p:txBody>
      </p:sp>
      <p:pic>
        <p:nvPicPr>
          <p:cNvPr id="1026" name="Picture 2" descr="New, correct Facebook 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4341" y="3180706"/>
            <a:ext cx="377185" cy="3771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twitter square log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25924" y="2362413"/>
            <a:ext cx="825559" cy="4805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close up of a logo&#10;&#10;Description automatically generated">
            <a:extLst>
              <a:ext uri="{FF2B5EF4-FFF2-40B4-BE49-F238E27FC236}">
                <a16:creationId xmlns:a16="http://schemas.microsoft.com/office/drawing/2014/main" id="{9C7D5408-6AA5-CC4D-A99E-F36D1955C47B}"/>
              </a:ext>
            </a:extLst>
          </p:cNvPr>
          <p:cNvPicPr>
            <a:picLocks noChangeAspect="1"/>
          </p:cNvPicPr>
          <p:nvPr/>
        </p:nvPicPr>
        <p:blipFill>
          <a:blip r:embed="rId11"/>
          <a:stretch>
            <a:fillRect/>
          </a:stretch>
        </p:blipFill>
        <p:spPr>
          <a:xfrm>
            <a:off x="6050114" y="3114668"/>
            <a:ext cx="496898" cy="496898"/>
          </a:xfrm>
          <a:prstGeom prst="rect">
            <a:avLst/>
          </a:prstGeom>
        </p:spPr>
      </p:pic>
      <p:pic>
        <p:nvPicPr>
          <p:cNvPr id="12" name="Picture 11" descr="A close up of a logo&#10;&#10;Description automatically generated">
            <a:extLst>
              <a:ext uri="{FF2B5EF4-FFF2-40B4-BE49-F238E27FC236}">
                <a16:creationId xmlns:a16="http://schemas.microsoft.com/office/drawing/2014/main" id="{A25ACD3E-5E56-2549-8F17-F12B19506A31}"/>
              </a:ext>
            </a:extLst>
          </p:cNvPr>
          <p:cNvPicPr>
            <a:picLocks noChangeAspect="1"/>
          </p:cNvPicPr>
          <p:nvPr/>
        </p:nvPicPr>
        <p:blipFill>
          <a:blip r:embed="rId12"/>
          <a:stretch>
            <a:fillRect/>
          </a:stretch>
        </p:blipFill>
        <p:spPr>
          <a:xfrm>
            <a:off x="6023428" y="2331007"/>
            <a:ext cx="543310" cy="543310"/>
          </a:xfrm>
          <a:prstGeom prst="rect">
            <a:avLst/>
          </a:prstGeom>
        </p:spPr>
      </p:pic>
    </p:spTree>
    <p:extLst>
      <p:ext uri="{BB962C8B-B14F-4D97-AF65-F5344CB8AC3E}">
        <p14:creationId xmlns:p14="http://schemas.microsoft.com/office/powerpoint/2010/main" val="1859406127"/>
      </p:ext>
    </p:extLst>
  </p:cSld>
  <p:clrMapOvr>
    <a:masterClrMapping/>
  </p:clrMapOvr>
</p:sld>
</file>

<file path=ppt/theme/theme1.xml><?xml version="1.0" encoding="utf-8"?>
<a:theme xmlns:a="http://schemas.openxmlformats.org/drawingml/2006/main" name="CHDB">
  <a:themeElements>
    <a:clrScheme name="CHDB Colors">
      <a:dk1>
        <a:srgbClr val="122858"/>
      </a:dk1>
      <a:lt1>
        <a:srgbClr val="FFFFFF"/>
      </a:lt1>
      <a:dk2>
        <a:srgbClr val="0E6D8E"/>
      </a:dk2>
      <a:lt2>
        <a:srgbClr val="92B0CB"/>
      </a:lt2>
      <a:accent1>
        <a:srgbClr val="E29F29"/>
      </a:accent1>
      <a:accent2>
        <a:srgbClr val="D8D8D8"/>
      </a:accent2>
      <a:accent3>
        <a:srgbClr val="BBCCF1"/>
      </a:accent3>
      <a:accent4>
        <a:srgbClr val="BEE9F8"/>
      </a:accent4>
      <a:accent5>
        <a:srgbClr val="D3DFEA"/>
      </a:accent5>
      <a:accent6>
        <a:srgbClr val="F3D8A9"/>
      </a:accent6>
      <a:hlink>
        <a:srgbClr val="0E6D8E"/>
      </a:hlink>
      <a:folHlink>
        <a:srgbClr val="92B0CB"/>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DB" id="{E9D9EFC7-A03B-4850-B08C-A5F532C17D02}" vid="{D0573590-4975-41FE-B66A-2569883F15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95C8BF2F4F7554FAEE0A73D4B80A94D" ma:contentTypeVersion="9" ma:contentTypeDescription="Create a new document." ma:contentTypeScope="" ma:versionID="244a9f52d9d164a2988330a800c9abaa">
  <xsd:schema xmlns:xsd="http://www.w3.org/2001/XMLSchema" xmlns:xs="http://www.w3.org/2001/XMLSchema" xmlns:p="http://schemas.microsoft.com/office/2006/metadata/properties" xmlns:ns3="ffbaa41d-1154-42d1-ac5d-48f5098af74a" targetNamespace="http://schemas.microsoft.com/office/2006/metadata/properties" ma:root="true" ma:fieldsID="dcf1d8498fb5c3f390666e71e063f2de" ns3:_="">
    <xsd:import namespace="ffbaa41d-1154-42d1-ac5d-48f5098af74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baa41d-1154-42d1-ac5d-48f5098af7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A8300D-262E-4242-BF49-3BC636BBF4E1}">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ffbaa41d-1154-42d1-ac5d-48f5098af74a"/>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EA6F07A3-468A-4DE1-AAFE-A59AF3C81F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baa41d-1154-42d1-ac5d-48f5098af7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849FC5-D042-45EB-8DF5-25565CD9671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23087</TotalTime>
  <Words>1679</Words>
  <Application>Microsoft Office PowerPoint</Application>
  <PresentationFormat>Widescreen</PresentationFormat>
  <Paragraphs>246</Paragraphs>
  <Slides>30</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Symbol</vt:lpstr>
      <vt:lpstr>System Font Regular</vt:lpstr>
      <vt:lpstr>Times New Roman</vt:lpstr>
      <vt:lpstr>CHDB</vt:lpstr>
      <vt:lpstr>Health and Health Determinants Metrics for Cities: A Comparison of County versus City-level Data</vt:lpstr>
      <vt:lpstr>PowerPoint Presentation</vt:lpstr>
      <vt:lpstr>What  Gets Measured Gets Done</vt:lpstr>
      <vt:lpstr>The Challenge</vt:lpstr>
      <vt:lpstr>US cities are responsible for many strong influences on health</vt:lpstr>
      <vt:lpstr>PowerPoint Presentation</vt:lpstr>
      <vt:lpstr>PowerPoint Presentation</vt:lpstr>
      <vt:lpstr>Without data cities are making decisions in the dark</vt:lpstr>
      <vt:lpstr>City Health Dashboard</vt:lpstr>
      <vt:lpstr>PowerPoint Presentation</vt:lpstr>
      <vt:lpstr>Power of the Dashboard</vt:lpstr>
      <vt:lpstr>Measure Selection Criteria</vt:lpstr>
      <vt:lpstr>Measures by Category</vt:lpstr>
      <vt:lpstr>Clinical Care</vt:lpstr>
      <vt:lpstr>Health Behaviors</vt:lpstr>
      <vt:lpstr>PowerPoint Presentation</vt:lpstr>
      <vt:lpstr>A Comparison of County versus City-level Data</vt:lpstr>
      <vt:lpstr>The need for city-specific data</vt:lpstr>
      <vt:lpstr>Research question</vt:lpstr>
      <vt:lpstr>Spatial Methods</vt:lpstr>
      <vt:lpstr>PowerPoint Presentation</vt:lpstr>
      <vt:lpstr>Metric Selection</vt:lpstr>
      <vt:lpstr>Analytic Methods</vt:lpstr>
      <vt:lpstr>Results description</vt:lpstr>
      <vt:lpstr>PowerPoint Presentation</vt:lpstr>
      <vt:lpstr>PowerPoint Presentation</vt:lpstr>
      <vt:lpstr>PowerPoint Presentation</vt:lpstr>
      <vt:lpstr>Discussion</vt:lpstr>
      <vt:lpstr>Conclusion</vt:lpstr>
      <vt:lpstr>Stay in touch</vt:lpstr>
    </vt:vector>
  </TitlesOfParts>
  <Company>NYU Langone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in this Area</dc:title>
  <dc:creator>Admin</dc:creator>
  <cp:lastModifiedBy>Ben Spoer</cp:lastModifiedBy>
  <cp:revision>726</cp:revision>
  <cp:lastPrinted>2019-07-23T13:58:52Z</cp:lastPrinted>
  <dcterms:created xsi:type="dcterms:W3CDTF">2017-09-25T17:33:42Z</dcterms:created>
  <dcterms:modified xsi:type="dcterms:W3CDTF">2020-11-11T14:54:43Z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0x010100495C8BF2F4F7554FAEE0A73D4B80A94D</vt:lpwstr>
  </property>
</Properties>
</file>