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88" r:id="rId1"/>
    <p:sldMasterId id="2147483995" r:id="rId2"/>
    <p:sldMasterId id="2147484000" r:id="rId3"/>
    <p:sldMasterId id="214748401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76" r:id="rId6"/>
    <p:sldId id="277" r:id="rId7"/>
    <p:sldId id="278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2" userDrawn="1">
          <p15:clr>
            <a:srgbClr val="A4A3A4"/>
          </p15:clr>
        </p15:guide>
        <p15:guide id="2" pos="7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D"/>
    <a:srgbClr val="002344"/>
    <a:srgbClr val="C4A474"/>
    <a:srgbClr val="005A5B"/>
    <a:srgbClr val="D8872A"/>
    <a:srgbClr val="FFFFFF"/>
    <a:srgbClr val="BCC135"/>
    <a:srgbClr val="DFA333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67"/>
    <p:restoredTop sz="94622"/>
  </p:normalViewPr>
  <p:slideViewPr>
    <p:cSldViewPr snapToGrid="0" snapToObjects="1">
      <p:cViewPr>
        <p:scale>
          <a:sx n="77" d="100"/>
          <a:sy n="77" d="100"/>
        </p:scale>
        <p:origin x="714" y="630"/>
      </p:cViewPr>
      <p:guideLst>
        <p:guide orient="horz" pos="4152"/>
        <p:guide pos="7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586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9D85E-939B-F44F-A06B-8ADEE0F99366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8527-D853-AA43-922D-46269FE724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463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D7CEB-8877-C748-AC58-FC405D8BA0F4}" type="datetimeFigureOut">
              <a:rPr lang="en-US" smtClean="0"/>
              <a:t>11/16/2020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BD1CD-C9A7-3343-AB3F-0F32B4D81F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57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157102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375157"/>
            <a:ext cx="9144000" cy="48182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3946525"/>
            <a:ext cx="9144000" cy="384843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Presenter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24000" y="3279465"/>
            <a:ext cx="914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4420913"/>
            <a:ext cx="9144000" cy="384843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679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962527" y="1120846"/>
            <a:ext cx="10266947" cy="441882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en-US" dirty="0"/>
              <a:t>Point 1</a:t>
            </a:r>
          </a:p>
          <a:p>
            <a:pPr lvl="0"/>
            <a:r>
              <a:rPr lang="en-US" dirty="0"/>
              <a:t>Point 2</a:t>
            </a:r>
          </a:p>
          <a:p>
            <a:pPr lvl="0"/>
            <a:r>
              <a:rPr lang="en-US" dirty="0"/>
              <a:t>Point 3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4097" y="5083569"/>
            <a:ext cx="10265395" cy="473852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962527" y="1182535"/>
            <a:ext cx="10266947" cy="3709061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ym typeface="Wingdings"/>
              </a:defRPr>
            </a:lvl1pPr>
          </a:lstStyle>
          <a:p>
            <a:r>
              <a:rPr lang="en-US" dirty="0"/>
              <a:t>To insert image here, click icon 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3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/>
          <p:cNvSpPr>
            <a:spLocks noGrp="1"/>
          </p:cNvSpPr>
          <p:nvPr>
            <p:ph type="tbl" sz="quarter" idx="13" hasCustomPrompt="1"/>
          </p:nvPr>
        </p:nvSpPr>
        <p:spPr>
          <a:xfrm>
            <a:off x="962528" y="1155031"/>
            <a:ext cx="10254245" cy="4340247"/>
          </a:xfrm>
        </p:spPr>
        <p:txBody>
          <a:bodyPr anchor="ctr"/>
          <a:lstStyle>
            <a:lvl1pPr marL="0" indent="0">
              <a:buNone/>
              <a:defRPr baseline="0">
                <a:sym typeface="Wingdings"/>
              </a:defRPr>
            </a:lvl1pPr>
          </a:lstStyle>
          <a:p>
            <a:r>
              <a:rPr lang="en-US" dirty="0"/>
              <a:t>Click icon to create table 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19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Tex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962527" y="1182531"/>
            <a:ext cx="10266947" cy="327405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aseline="0">
                <a:sym typeface="Wingdings"/>
              </a:defRPr>
            </a:lvl1pPr>
          </a:lstStyle>
          <a:p>
            <a:endParaRPr lang="en-US" dirty="0"/>
          </a:p>
          <a:p>
            <a:r>
              <a:rPr lang="en-US" dirty="0"/>
              <a:t>Click icon to create table 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962528" y="4600966"/>
            <a:ext cx="10254245" cy="9120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idx="14"/>
          </p:nvPr>
        </p:nvSpPr>
        <p:spPr>
          <a:xfrm>
            <a:off x="962527" y="1230659"/>
            <a:ext cx="3190088" cy="431788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400" spc="0" baseline="0">
                <a:sym typeface="Wingdings"/>
              </a:defRPr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5"/>
          </p:nvPr>
        </p:nvSpPr>
        <p:spPr>
          <a:xfrm>
            <a:off x="4500956" y="1230659"/>
            <a:ext cx="3190088" cy="431788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400">
                <a:sym typeface="Wingdings"/>
              </a:defRPr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idx="16"/>
          </p:nvPr>
        </p:nvSpPr>
        <p:spPr>
          <a:xfrm>
            <a:off x="8039385" y="1230651"/>
            <a:ext cx="3190088" cy="431788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400">
                <a:sym typeface="Wingdings"/>
              </a:defRPr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2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-1 text,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/>
          <p:cNvSpPr>
            <a:spLocks noGrp="1"/>
          </p:cNvSpPr>
          <p:nvPr>
            <p:ph type="pic" idx="15"/>
          </p:nvPr>
        </p:nvSpPr>
        <p:spPr>
          <a:xfrm>
            <a:off x="4414095" y="1230659"/>
            <a:ext cx="3276949" cy="431788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400">
                <a:sym typeface="Wingdings"/>
              </a:defRPr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idx="16"/>
          </p:nvPr>
        </p:nvSpPr>
        <p:spPr>
          <a:xfrm>
            <a:off x="7952524" y="1230651"/>
            <a:ext cx="3276949" cy="431788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400">
                <a:sym typeface="Wingdings"/>
              </a:defRPr>
            </a:lvl1pPr>
            <a:lvl2pPr marL="342884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5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62528" y="1230651"/>
            <a:ext cx="3135340" cy="431831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220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962527" y="1120846"/>
            <a:ext cx="10266947" cy="440106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First level text</a:t>
            </a:r>
          </a:p>
          <a:p>
            <a:pPr lvl="1"/>
            <a:r>
              <a:rPr lang="en-US" dirty="0"/>
              <a:t>Second level text</a:t>
            </a:r>
          </a:p>
          <a:p>
            <a:pPr lvl="2"/>
            <a:r>
              <a:rPr lang="en-US" dirty="0"/>
              <a:t>Third level text</a:t>
            </a:r>
          </a:p>
          <a:p>
            <a:pPr lvl="3"/>
            <a:r>
              <a:rPr lang="en-US" dirty="0"/>
              <a:t>Fourth level text</a:t>
            </a:r>
          </a:p>
          <a:p>
            <a:pPr lvl="4"/>
            <a:r>
              <a:rPr lang="en-US" dirty="0"/>
              <a:t>Fifth level text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94043" y="1127527"/>
            <a:ext cx="4885192" cy="4421017"/>
          </a:xfrm>
        </p:spPr>
        <p:txBody>
          <a:bodyPr/>
          <a:lstStyle>
            <a:lvl1pPr marL="285750" indent="-285750">
              <a:lnSpc>
                <a:spcPct val="100000"/>
              </a:lnSpc>
              <a:buFont typeface="Arial" charset="0"/>
              <a:buChar char="•"/>
              <a:defRPr baseline="0"/>
            </a:lvl1pPr>
            <a:lvl2pPr marL="342883" indent="0">
              <a:buFont typeface="Arial" charset="0"/>
              <a:buNone/>
              <a:defRPr/>
            </a:lvl2pPr>
            <a:lvl3pPr marL="685765" indent="0">
              <a:buFont typeface="Arial" charset="0"/>
              <a:buNone/>
              <a:defRPr/>
            </a:lvl3pPr>
            <a:lvl4pPr marL="1028648" indent="0">
              <a:buFont typeface="Arial" charset="0"/>
              <a:buNone/>
              <a:defRPr/>
            </a:lvl4pPr>
            <a:lvl5pPr marL="1371532" indent="0">
              <a:buFont typeface="Arial" charset="0"/>
              <a:buNone/>
              <a:defRPr/>
            </a:lvl5pPr>
          </a:lstStyle>
          <a:p>
            <a:pPr lvl="0"/>
            <a:r>
              <a:rPr lang="en-US" dirty="0"/>
              <a:t>Point 1</a:t>
            </a:r>
          </a:p>
          <a:p>
            <a:pPr lvl="0"/>
            <a:r>
              <a:rPr lang="en-US" dirty="0"/>
              <a:t>Point 2</a:t>
            </a:r>
          </a:p>
          <a:p>
            <a:pPr lvl="0"/>
            <a:r>
              <a:rPr lang="en-US" dirty="0"/>
              <a:t>Point 3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344283" y="1127531"/>
            <a:ext cx="4885192" cy="4421016"/>
          </a:xfrm>
        </p:spPr>
        <p:txBody>
          <a:bodyPr/>
          <a:lstStyle>
            <a:lvl1pPr marL="285750" indent="-285750">
              <a:buFont typeface="Arial" charset="0"/>
              <a:buChar char="•"/>
              <a:defRPr/>
            </a:lvl1pPr>
          </a:lstStyle>
          <a:p>
            <a:pPr lvl="0"/>
            <a:r>
              <a:rPr lang="en-US" dirty="0"/>
              <a:t>Point 1</a:t>
            </a:r>
          </a:p>
          <a:p>
            <a:pPr lvl="0"/>
            <a:r>
              <a:rPr lang="en-US" dirty="0"/>
              <a:t>Point 2</a:t>
            </a:r>
          </a:p>
          <a:p>
            <a:pPr lvl="0"/>
            <a:r>
              <a:rPr lang="en-US" dirty="0"/>
              <a:t>Point 3</a:t>
            </a:r>
          </a:p>
          <a:p>
            <a:pPr lvl="0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90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lumn with Chart/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sz="quarter" idx="13" hasCustomPrompt="1"/>
          </p:nvPr>
        </p:nvSpPr>
        <p:spPr>
          <a:xfrm>
            <a:off x="962527" y="1145219"/>
            <a:ext cx="4688973" cy="44299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6040999" y="1358283"/>
            <a:ext cx="5364132" cy="4250943"/>
          </a:xfrm>
        </p:spPr>
        <p:txBody>
          <a:bodyPr anchor="ctr"/>
          <a:lstStyle>
            <a:lvl1pPr marL="0" indent="0">
              <a:buNone/>
              <a:defRPr sz="2400" baseline="0">
                <a:sym typeface="Wingdings"/>
              </a:defRPr>
            </a:lvl1pPr>
          </a:lstStyle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962527" y="365130"/>
            <a:ext cx="10442604" cy="673024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962527" y="1038154"/>
            <a:ext cx="10442604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7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8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Graph with Tex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/>
          <p:cNvSpPr>
            <a:spLocks noGrp="1"/>
          </p:cNvSpPr>
          <p:nvPr>
            <p:ph sz="quarter" idx="13" hasCustomPrompt="1"/>
          </p:nvPr>
        </p:nvSpPr>
        <p:spPr>
          <a:xfrm>
            <a:off x="962527" y="4941199"/>
            <a:ext cx="10266947" cy="5087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9" hasCustomPrompt="1"/>
          </p:nvPr>
        </p:nvSpPr>
        <p:spPr>
          <a:xfrm>
            <a:off x="962527" y="1132146"/>
            <a:ext cx="10266947" cy="3715062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ym typeface="Wingdings"/>
              </a:defRPr>
            </a:lvl1pPr>
          </a:lstStyle>
          <a:p>
            <a:r>
              <a:rPr lang="en-US" dirty="0"/>
              <a:t>Click icon to create a chart/graph 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8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4107" y="4877313"/>
            <a:ext cx="4919524" cy="724498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96676" y="4877313"/>
            <a:ext cx="4943752" cy="724498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962527" y="1148158"/>
            <a:ext cx="4921040" cy="3619151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500">
                <a:sym typeface="Wingdings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6308435" y="1148158"/>
            <a:ext cx="4921040" cy="3619151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500">
                <a:sym typeface="Wingdings"/>
              </a:defRPr>
            </a:lvl1pPr>
          </a:lstStyle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1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580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-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4107" y="1127533"/>
            <a:ext cx="4919524" cy="4403256"/>
          </a:xfrm>
        </p:spPr>
        <p:txBody>
          <a:bodyPr anchor="t"/>
          <a:lstStyle>
            <a:lvl1pPr marL="0" indent="0">
              <a:buNone/>
              <a:defRPr sz="1800" b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dirty="0"/>
              <a:t>Image caption</a:t>
            </a:r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6308435" y="1127533"/>
            <a:ext cx="4921040" cy="440325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2500" baseline="0">
                <a:sym typeface="Wingdings"/>
              </a:defRPr>
            </a:lvl1pPr>
          </a:lstStyle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1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10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2528" y="1237535"/>
            <a:ext cx="6892323" cy="4335359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First level text</a:t>
            </a:r>
          </a:p>
          <a:p>
            <a:pPr lvl="1"/>
            <a:r>
              <a:rPr lang="en-US" dirty="0"/>
              <a:t>Second level text</a:t>
            </a:r>
          </a:p>
          <a:p>
            <a:pPr lvl="2"/>
            <a:r>
              <a:rPr lang="en-US" dirty="0"/>
              <a:t>Third level text</a:t>
            </a:r>
          </a:p>
          <a:p>
            <a:pPr lvl="3"/>
            <a:r>
              <a:rPr lang="en-US" dirty="0"/>
              <a:t>Fourth level text</a:t>
            </a:r>
          </a:p>
          <a:p>
            <a:pPr lvl="4"/>
            <a:r>
              <a:rPr lang="en-US" dirty="0"/>
              <a:t>Fifth level text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8039387" y="1243754"/>
            <a:ext cx="3190087" cy="135712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350">
                <a:sym typeface="Wingdings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0">
            <a:extLst>
              <a:ext uri="{FF2B5EF4-FFF2-40B4-BE49-F238E27FC236}">
                <a16:creationId xmlns:a16="http://schemas.microsoft.com/office/drawing/2014/main" id="{1DE1E80F-26B3-FD4A-B761-1187FECCCFA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39387" y="4219920"/>
            <a:ext cx="3190087" cy="135712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350">
                <a:sym typeface="Wingdings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id="{18724761-5325-8E47-A067-DDC53F01E6D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039387" y="2726651"/>
            <a:ext cx="3190087" cy="1357126"/>
          </a:xfrm>
          <a:solidFill>
            <a:schemeClr val="accent2">
              <a:alpha val="29804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350">
                <a:sym typeface="Wingding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14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527" y="365125"/>
            <a:ext cx="10266948" cy="67302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ing, short under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2527" y="365125"/>
            <a:ext cx="10266948" cy="67302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62527" y="1038154"/>
            <a:ext cx="604329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65503"/>
            <a:ext cx="9144000" cy="2157102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9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109197" y="3687730"/>
            <a:ext cx="10052711" cy="659493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latin typeface="Garamond" charset="0"/>
                <a:ea typeface="Garamond" charset="0"/>
                <a:cs typeface="Garamond" charset="0"/>
              </a:defRPr>
            </a:lvl1pPr>
          </a:lstStyle>
          <a:p>
            <a:pPr lvl="0"/>
            <a:r>
              <a:rPr lang="en-US" dirty="0"/>
              <a:t>-Author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109197" y="693739"/>
            <a:ext cx="10051988" cy="2860734"/>
          </a:xfrm>
        </p:spPr>
        <p:txBody>
          <a:bodyPr anchor="b">
            <a:normAutofit/>
          </a:bodyPr>
          <a:lstStyle>
            <a:lvl1pPr marL="0" indent="0">
              <a:buNone/>
              <a:defRPr sz="3600" b="0" i="1">
                <a:latin typeface="Garamond" charset="0"/>
                <a:ea typeface="Garamond" charset="0"/>
                <a:cs typeface="Garamond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“Quote”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3371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65504"/>
            <a:ext cx="9144000" cy="1531459"/>
          </a:xfrm>
          <a:prstGeom prst="rect">
            <a:avLst/>
          </a:prstGeom>
        </p:spPr>
        <p:txBody>
          <a:bodyPr anchor="b"/>
          <a:lstStyle>
            <a:lvl1pPr algn="l">
              <a:defRPr sz="6000" baseline="0"/>
            </a:lvl1pPr>
          </a:lstStyle>
          <a:p>
            <a:r>
              <a:rPr lang="en-US" dirty="0"/>
              <a:t>Final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524001" y="3262032"/>
            <a:ext cx="9168348" cy="756271"/>
          </a:xfrm>
        </p:spPr>
        <p:txBody>
          <a:bodyPr anchor="b">
            <a:normAutofit/>
          </a:bodyPr>
          <a:lstStyle>
            <a:lvl1pPr marL="0" indent="0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Subhead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524001" y="4018304"/>
            <a:ext cx="9168348" cy="1478165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Additional info</a:t>
            </a:r>
          </a:p>
        </p:txBody>
      </p:sp>
    </p:spTree>
    <p:extLst>
      <p:ext uri="{BB962C8B-B14F-4D97-AF65-F5344CB8AC3E}">
        <p14:creationId xmlns:p14="http://schemas.microsoft.com/office/powerpoint/2010/main" val="16361223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527" y="365125"/>
            <a:ext cx="10266948" cy="67302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62527" y="1038154"/>
            <a:ext cx="102669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202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heading, short under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62527" y="365125"/>
            <a:ext cx="10266948" cy="67302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62527" y="1038154"/>
            <a:ext cx="604329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600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260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slide,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aseline="0">
                <a:latin typeface="Arial" charset="0"/>
                <a:ea typeface="Arial" charset="0"/>
                <a:cs typeface="Arial" charset="0"/>
                <a:sym typeface="Wingdings"/>
              </a:defRPr>
            </a:lvl1pPr>
          </a:lstStyle>
          <a:p>
            <a:r>
              <a:rPr lang="en-US" dirty="0"/>
              <a:t>To place background image, click icon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10437016" y="6459484"/>
            <a:ext cx="968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3416" y="6459484"/>
            <a:ext cx="76489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6301" y="6459484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0D0AAA5-4F8E-0145-95BC-C03E9F448E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0040" y="5788152"/>
            <a:ext cx="1645920" cy="6217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7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full image,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aseline="0">
                <a:latin typeface="Arial" charset="0"/>
                <a:ea typeface="Arial" charset="0"/>
                <a:cs typeface="Arial" charset="0"/>
                <a:sym typeface="Wingdings"/>
              </a:defRPr>
            </a:lvl1pPr>
          </a:lstStyle>
          <a:p>
            <a:r>
              <a:rPr lang="en-US" dirty="0"/>
              <a:t>To place background image, click icon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06399" y="1594827"/>
            <a:ext cx="10259273" cy="476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06399" y="572203"/>
            <a:ext cx="10259273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FFFFFF"/>
                </a:solidFill>
                <a:latin typeface="Gill Sans" charset="0"/>
                <a:ea typeface="Gill Sans" charset="0"/>
                <a:cs typeface="Gill Sans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0437016" y="6459484"/>
            <a:ext cx="968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3416" y="6459484"/>
            <a:ext cx="76489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6301" y="6459484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91E91C5E-1159-8A4D-8E44-8248561E3E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0040" y="5788152"/>
            <a:ext cx="1645920" cy="62179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75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4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full image,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Wingdings"/>
              </a:defRPr>
            </a:lvl1pPr>
          </a:lstStyle>
          <a:p>
            <a:r>
              <a:rPr lang="en-US" dirty="0"/>
              <a:t>To place background image, click icon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06399" y="1594827"/>
            <a:ext cx="10259273" cy="476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06399" y="572203"/>
            <a:ext cx="10259273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accent1"/>
                </a:solidFill>
                <a:latin typeface="Gill Sans" charset="0"/>
                <a:ea typeface="Gill Sans" charset="0"/>
                <a:cs typeface="Gill Sans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0" y="6254496"/>
            <a:ext cx="12188952" cy="60350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0437016" y="6459484"/>
            <a:ext cx="968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3416" y="6459484"/>
            <a:ext cx="76489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6301" y="6459484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675F511-84C2-D140-93E9-B70710677C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0040" y="5788152"/>
            <a:ext cx="1645920" cy="6217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5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emf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C29CA-936E-E34C-BF27-ACC7A1B365D4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6272784"/>
            <a:ext cx="12192000" cy="600075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962527" y="365130"/>
            <a:ext cx="10266947" cy="6730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962527" y="1210034"/>
            <a:ext cx="10266947" cy="4418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10437016" y="6459484"/>
            <a:ext cx="968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3416" y="6459484"/>
            <a:ext cx="76489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6301" y="6459484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D618DF-78AB-A54E-A540-AB7393AA74CA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17061" y="5784178"/>
            <a:ext cx="1648437" cy="61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1" r:id="rId2"/>
    <p:sldLayoutId id="2147483990" r:id="rId3"/>
    <p:sldLayoutId id="2147483992" r:id="rId4"/>
    <p:sldLayoutId id="2147483993" r:id="rId5"/>
    <p:sldLayoutId id="2147483975" r:id="rId6"/>
    <p:sldLayoutId id="2147483999" r:id="rId7"/>
    <p:sldLayoutId id="2147483978" r:id="rId8"/>
    <p:sldLayoutId id="2147483976" r:id="rId9"/>
    <p:sldLayoutId id="2147483986" r:id="rId10"/>
    <p:sldLayoutId id="2147483987" r:id="rId11"/>
    <p:sldLayoutId id="2147483984" r:id="rId12"/>
    <p:sldLayoutId id="2147483998" r:id="rId13"/>
    <p:sldLayoutId id="2147483977" r:id="rId14"/>
    <p:sldLayoutId id="2147484029" r:id="rId15"/>
    <p:sldLayoutId id="2147484030" r:id="rId16"/>
    <p:sldLayoutId id="2147484031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2" userDrawn="1">
          <p15:clr>
            <a:srgbClr val="F26B43"/>
          </p15:clr>
        </p15:guide>
        <p15:guide id="2" pos="7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4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4572"/>
            <a:ext cx="12192000" cy="60342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3749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0437016" y="6459484"/>
            <a:ext cx="968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44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3416" y="6459484"/>
            <a:ext cx="76489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00244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6301" y="6459484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rgbClr val="00244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B5FF0A-3612-DA4E-BD42-08BA663F20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7060" y="5788152"/>
            <a:ext cx="1646381" cy="61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769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96" r:id="rId1"/>
    <p:sldLayoutId id="2147483994" r:id="rId2"/>
    <p:sldLayoutId id="2147483997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2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1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0437016" y="6459484"/>
            <a:ext cx="968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244D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3416" y="6459484"/>
            <a:ext cx="76489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rgbClr val="00244D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36301" y="6459484"/>
            <a:ext cx="571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rgbClr val="00244D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D3A08C5-CC68-3947-88A8-A9E34C1A68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47EB92-4609-6B4F-8385-C68A46CB113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7061" y="5784178"/>
            <a:ext cx="1648437" cy="61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47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7" r:id="rId2"/>
    <p:sldLayoutId id="2147484009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Gill Sans" charset="0"/>
          <a:ea typeface="Gill Sans" charset="0"/>
          <a:cs typeface="Gill Sans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55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27" r:id="rId2"/>
    <p:sldLayoutId id="2147484028" r:id="rId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lark.wa.gov/InfoMa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ark.wa.gov/InfoMap" TargetMode="External"/><Relationship Id="rId2" Type="http://schemas.openxmlformats.org/officeDocument/2006/relationships/hyperlink" Target="mailto:Kathleen.Lovgren@clark.wa.gov" TargetMode="Externa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clark.wa.gov/public-health/healthier-clark-county-infom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ArcGIS Story Maps to display health assessment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45E6B-45C1-4D89-9752-86854C4CA3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24001" y="3336588"/>
            <a:ext cx="9168348" cy="2159882"/>
          </a:xfrm>
        </p:spPr>
        <p:txBody>
          <a:bodyPr>
            <a:normAutofit/>
          </a:bodyPr>
          <a:lstStyle/>
          <a:p>
            <a:r>
              <a:rPr lang="en-US" dirty="0"/>
              <a:t>Kathleen Lovgren, MPH</a:t>
            </a:r>
            <a:br>
              <a:rPr lang="en-US" dirty="0"/>
            </a:br>
            <a:r>
              <a:rPr lang="en-US" dirty="0"/>
              <a:t>Epidemiologist</a:t>
            </a:r>
          </a:p>
          <a:p>
            <a:pPr>
              <a:spcAft>
                <a:spcPts val="0"/>
              </a:spcAft>
            </a:pPr>
            <a:r>
              <a:rPr lang="en-US" dirty="0"/>
              <a:t>Clark County Public Health 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Vancouver, WA</a:t>
            </a:r>
          </a:p>
          <a:p>
            <a:pPr>
              <a:spcBef>
                <a:spcPts val="0"/>
              </a:spcBef>
            </a:pPr>
            <a:r>
              <a:rPr lang="en-US" dirty="0"/>
              <a:t>11.17.2020 CSTE Spatial Analysis Workgroup Meeting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799603-65B6-41D3-92C9-181C48E7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2A50A3-4EEC-41DE-90FE-70C2DF4A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22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BBE220B-FD23-43C8-B1E6-5067D2911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Clark County, Washington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43254-CDD9-41A3-8790-B0662EF3F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EFA10-A39C-406A-BB16-EAD97000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 descr="Clark County, Washington - Wikipedia">
            <a:extLst>
              <a:ext uri="{FF2B5EF4-FFF2-40B4-BE49-F238E27FC236}">
                <a16:creationId xmlns:a16="http://schemas.microsoft.com/office/drawing/2014/main" id="{B6CCF3EC-21B5-4C46-9D91-CF928202B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52" y="2497050"/>
            <a:ext cx="3939327" cy="256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06F3B8-37B4-47A0-BEEC-B64D4FB92EB2}"/>
              </a:ext>
            </a:extLst>
          </p:cNvPr>
          <p:cNvSpPr txBox="1"/>
          <p:nvPr/>
        </p:nvSpPr>
        <p:spPr>
          <a:xfrm>
            <a:off x="962527" y="1365337"/>
            <a:ext cx="5776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Population: 488,500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Portland, OR metropolitan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8" name="Picture 4" descr="Mount St. Helens | Vancouver, WA Regional Attractions">
            <a:extLst>
              <a:ext uri="{FF2B5EF4-FFF2-40B4-BE49-F238E27FC236}">
                <a16:creationId xmlns:a16="http://schemas.microsoft.com/office/drawing/2014/main" id="{9766C67B-041D-4CBB-BED6-72772B486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93456"/>
            <a:ext cx="5105044" cy="271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57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EDE2D-97AE-4E06-A2C1-9D904FD49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Healthier Clark County InfoMap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DF70BC-170A-45AF-B72B-1C40A3AA5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F0EB6-21BE-494C-847D-44137657E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2C8C95-EEA3-4B47-9B38-D27D7C1FEADC}"/>
              </a:ext>
            </a:extLst>
          </p:cNvPr>
          <p:cNvSpPr txBox="1"/>
          <p:nvPr/>
        </p:nvSpPr>
        <p:spPr>
          <a:xfrm>
            <a:off x="962528" y="1290181"/>
            <a:ext cx="413556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Product of Clark County Public Health’s Health Assessment &amp; Evaluation team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Visual and interactive way to explore health assessment data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ESRI’s Story Maps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DE81C17E-684A-44C5-9081-6509C5B6E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872" y="1290181"/>
            <a:ext cx="5754778" cy="48242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EA5245-AE02-43D6-898E-23C41AD61175}"/>
              </a:ext>
            </a:extLst>
          </p:cNvPr>
          <p:cNvSpPr txBox="1"/>
          <p:nvPr/>
        </p:nvSpPr>
        <p:spPr>
          <a:xfrm>
            <a:off x="962528" y="3804365"/>
            <a:ext cx="5133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3"/>
              </a:rPr>
              <a:t>https://clark.wa.gov/InfoMap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853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4565F-D150-41AA-A69F-39878F3BC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Healthier Clark County InfoMap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7F086A-307C-433B-B67A-11AA4FD88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5C3E2-4E03-47B8-BF36-DF5B1B7C0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CB9CD-5CFD-4099-B492-3F9FE89070EF}"/>
              </a:ext>
            </a:extLst>
          </p:cNvPr>
          <p:cNvSpPr txBox="1"/>
          <p:nvPr/>
        </p:nvSpPr>
        <p:spPr>
          <a:xfrm>
            <a:off x="962527" y="1288074"/>
            <a:ext cx="4331324" cy="17543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b="1" dirty="0"/>
              <a:t>Useful for: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Community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Non-profits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Policy makers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Our own county staff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907EB53E-946E-49FA-ADB1-4185A3B2E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332" y="1332267"/>
            <a:ext cx="1080031" cy="96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35F41BBC-637D-4A29-AD55-FAF7DBDE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610" y="2631742"/>
            <a:ext cx="854204" cy="797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A357DCE9-5701-4ECC-8334-E6AE7B5FD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57" y="3723113"/>
            <a:ext cx="889180" cy="79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23F3DF8E-9ACE-4DC5-9485-8E75EE92A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322" y="4900043"/>
            <a:ext cx="714050" cy="74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4C1A5E-591C-4492-86EE-15891E4DE0DF}"/>
              </a:ext>
            </a:extLst>
          </p:cNvPr>
          <p:cNvSpPr txBox="1"/>
          <p:nvPr/>
        </p:nvSpPr>
        <p:spPr>
          <a:xfrm>
            <a:off x="6616295" y="1393722"/>
            <a:ext cx="37302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Understand</a:t>
            </a:r>
            <a:r>
              <a:rPr lang="en-US" dirty="0"/>
              <a:t> factors that influence the health of communities in Clark County.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Inform</a:t>
            </a:r>
            <a:r>
              <a:rPr lang="en-US" dirty="0"/>
              <a:t> decision making and strategic planning.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Use data </a:t>
            </a:r>
            <a:r>
              <a:rPr lang="en-US" dirty="0"/>
              <a:t>to support work and incorporate into grant applications.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Implement</a:t>
            </a:r>
            <a:r>
              <a:rPr lang="en-US" dirty="0"/>
              <a:t> change that will benefit the health of the community. </a:t>
            </a:r>
          </a:p>
        </p:txBody>
      </p:sp>
    </p:spTree>
    <p:extLst>
      <p:ext uri="{BB962C8B-B14F-4D97-AF65-F5344CB8AC3E}">
        <p14:creationId xmlns:p14="http://schemas.microsoft.com/office/powerpoint/2010/main" val="166401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11.17.2020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08C5-CC68-3947-88A8-A9E34C1A68A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Kathleen.Lovgren@clark.wa.gov</a:t>
            </a:r>
            <a:endParaRPr lang="en-US" dirty="0"/>
          </a:p>
          <a:p>
            <a:r>
              <a:rPr lang="en-US" dirty="0"/>
              <a:t>Healthier Clark County InfoMap: </a:t>
            </a:r>
            <a:r>
              <a:rPr lang="en-US" dirty="0">
                <a:hlinkClick r:id="rId3"/>
              </a:rPr>
              <a:t>https://clark.wa.gov/InfoMap</a:t>
            </a:r>
            <a:r>
              <a:rPr lang="en-US" dirty="0"/>
              <a:t> </a:t>
            </a:r>
          </a:p>
          <a:p>
            <a:r>
              <a:rPr lang="en-US" dirty="0"/>
              <a:t>Demo video: </a:t>
            </a:r>
            <a:r>
              <a:rPr lang="en-US" dirty="0">
                <a:hlinkClick r:id="rId4"/>
              </a:rPr>
              <a:t>https://clark.wa.gov/public-health/healthier-clark-county-infomap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915082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1: standard slide">
  <a:themeElements>
    <a:clrScheme name="Clark_County">
      <a:dk1>
        <a:srgbClr val="000000"/>
      </a:dk1>
      <a:lt1>
        <a:srgbClr val="FFFFFF"/>
      </a:lt1>
      <a:dk2>
        <a:srgbClr val="565F65"/>
      </a:dk2>
      <a:lt2>
        <a:srgbClr val="E7E6E6"/>
      </a:lt2>
      <a:accent1>
        <a:srgbClr val="00595B"/>
      </a:accent1>
      <a:accent2>
        <a:srgbClr val="BBC035"/>
      </a:accent2>
      <a:accent3>
        <a:srgbClr val="D7872A"/>
      </a:accent3>
      <a:accent4>
        <a:srgbClr val="BB4050"/>
      </a:accent4>
      <a:accent5>
        <a:srgbClr val="81627B"/>
      </a:accent5>
      <a:accent6>
        <a:srgbClr val="D3E2D6"/>
      </a:accent6>
      <a:hlink>
        <a:srgbClr val="BCC135"/>
      </a:hlink>
      <a:folHlink>
        <a:srgbClr val="D7872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308PPTtemplate-widescreenV2" id="{CE5D76EA-F285-5C46-B7FC-10D67A87D625}" vid="{6584357F-6C1A-5F46-B421-E0E8B8DD0D40}"/>
    </a:ext>
  </a:extLst>
</a:theme>
</file>

<file path=ppt/theme/theme2.xml><?xml version="1.0" encoding="utf-8"?>
<a:theme xmlns:a="http://schemas.openxmlformats.org/drawingml/2006/main" name="MASTER 2: full color slide">
  <a:themeElements>
    <a:clrScheme name="Clark_County">
      <a:dk1>
        <a:srgbClr val="000000"/>
      </a:dk1>
      <a:lt1>
        <a:srgbClr val="FFFFFF"/>
      </a:lt1>
      <a:dk2>
        <a:srgbClr val="565F65"/>
      </a:dk2>
      <a:lt2>
        <a:srgbClr val="E7E6E6"/>
      </a:lt2>
      <a:accent1>
        <a:srgbClr val="00595B"/>
      </a:accent1>
      <a:accent2>
        <a:srgbClr val="BBC035"/>
      </a:accent2>
      <a:accent3>
        <a:srgbClr val="D7872A"/>
      </a:accent3>
      <a:accent4>
        <a:srgbClr val="BB4050"/>
      </a:accent4>
      <a:accent5>
        <a:srgbClr val="81627B"/>
      </a:accent5>
      <a:accent6>
        <a:srgbClr val="D3E2D6"/>
      </a:accent6>
      <a:hlink>
        <a:srgbClr val="BCC135"/>
      </a:hlink>
      <a:folHlink>
        <a:srgbClr val="D7872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308PPTtemplate-widescreenV2" id="{CE5D76EA-F285-5C46-B7FC-10D67A87D625}" vid="{0B011555-5D57-4640-BBEF-58C720999D0F}"/>
    </a:ext>
  </a:extLst>
</a:theme>
</file>

<file path=ppt/theme/theme3.xml><?xml version="1.0" encoding="utf-8"?>
<a:theme xmlns:a="http://schemas.openxmlformats.org/drawingml/2006/main" name="MASTER 3: simple slide">
  <a:themeElements>
    <a:clrScheme name="Clark_County">
      <a:dk1>
        <a:srgbClr val="000000"/>
      </a:dk1>
      <a:lt1>
        <a:srgbClr val="FFFFFF"/>
      </a:lt1>
      <a:dk2>
        <a:srgbClr val="565F65"/>
      </a:dk2>
      <a:lt2>
        <a:srgbClr val="E7E6E6"/>
      </a:lt2>
      <a:accent1>
        <a:srgbClr val="00595B"/>
      </a:accent1>
      <a:accent2>
        <a:srgbClr val="BBC035"/>
      </a:accent2>
      <a:accent3>
        <a:srgbClr val="D7872A"/>
      </a:accent3>
      <a:accent4>
        <a:srgbClr val="BB4050"/>
      </a:accent4>
      <a:accent5>
        <a:srgbClr val="81627B"/>
      </a:accent5>
      <a:accent6>
        <a:srgbClr val="D3E2D6"/>
      </a:accent6>
      <a:hlink>
        <a:srgbClr val="BCC135"/>
      </a:hlink>
      <a:folHlink>
        <a:srgbClr val="D7872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ASTER 4: blank">
  <a:themeElements>
    <a:clrScheme name="Clark_County">
      <a:dk1>
        <a:srgbClr val="000000"/>
      </a:dk1>
      <a:lt1>
        <a:srgbClr val="FFFFFF"/>
      </a:lt1>
      <a:dk2>
        <a:srgbClr val="565F65"/>
      </a:dk2>
      <a:lt2>
        <a:srgbClr val="E7E6E6"/>
      </a:lt2>
      <a:accent1>
        <a:srgbClr val="00595B"/>
      </a:accent1>
      <a:accent2>
        <a:srgbClr val="BBC035"/>
      </a:accent2>
      <a:accent3>
        <a:srgbClr val="D7872A"/>
      </a:accent3>
      <a:accent4>
        <a:srgbClr val="BB4050"/>
      </a:accent4>
      <a:accent5>
        <a:srgbClr val="81627B"/>
      </a:accent5>
      <a:accent6>
        <a:srgbClr val="D3E2D6"/>
      </a:accent6>
      <a:hlink>
        <a:srgbClr val="BCC135"/>
      </a:hlink>
      <a:folHlink>
        <a:srgbClr val="D7872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ClarkCo_template</Template>
  <TotalTime>1513</TotalTime>
  <Words>184</Words>
  <Application>Microsoft Office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Garamond</vt:lpstr>
      <vt:lpstr>Gill Sans</vt:lpstr>
      <vt:lpstr>MASTER 1: standard slide</vt:lpstr>
      <vt:lpstr>MASTER 2: full color slide</vt:lpstr>
      <vt:lpstr>MASTER 3: simple slide</vt:lpstr>
      <vt:lpstr>MASTER 4: blank</vt:lpstr>
      <vt:lpstr>Using ArcGIS Story Maps to display health assessment data</vt:lpstr>
      <vt:lpstr>Clark County, Washington</vt:lpstr>
      <vt:lpstr>Healthier Clark County InfoMap</vt:lpstr>
      <vt:lpstr>Healthier Clark County InfoMap</vt:lpstr>
      <vt:lpstr>Thank you!</vt:lpstr>
    </vt:vector>
  </TitlesOfParts>
  <Company>Clark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Colete Anderson</dc:creator>
  <cp:lastModifiedBy>Kathleen Lovgren</cp:lastModifiedBy>
  <cp:revision>83</cp:revision>
  <cp:lastPrinted>2017-08-07T16:32:17Z</cp:lastPrinted>
  <dcterms:created xsi:type="dcterms:W3CDTF">2017-07-26T13:51:17Z</dcterms:created>
  <dcterms:modified xsi:type="dcterms:W3CDTF">2020-11-17T01:10:01Z</dcterms:modified>
</cp:coreProperties>
</file>