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78" r:id="rId3"/>
  </p:sldMasterIdLst>
  <p:notesMasterIdLst>
    <p:notesMasterId r:id="rId11"/>
  </p:notesMasterIdLst>
  <p:sldIdLst>
    <p:sldId id="256" r:id="rId4"/>
    <p:sldId id="257" r:id="rId5"/>
    <p:sldId id="260" r:id="rId6"/>
    <p:sldId id="264" r:id="rId7"/>
    <p:sldId id="265" r:id="rId8"/>
    <p:sldId id="266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118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7B9AD0-A810-45AC-A3E6-7CDCDC024766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E70B8C-3F33-4D45-A2E7-7D0CF2A88504}">
      <dgm:prSet phldrT="[Text]"/>
      <dgm:spPr/>
      <dgm:t>
        <a:bodyPr/>
        <a:lstStyle/>
        <a:p>
          <a:pPr algn="ctr"/>
          <a:r>
            <a:rPr lang="en-US" dirty="0" smtClean="0"/>
            <a:t>Epidemiology</a:t>
          </a:r>
          <a:endParaRPr lang="en-US" dirty="0"/>
        </a:p>
      </dgm:t>
    </dgm:pt>
    <dgm:pt modelId="{95DE80DE-9545-42FD-BB2F-2104C412A97C}" type="parTrans" cxnId="{0A4DCAEC-69EF-45E9-AA1C-B770097166B2}">
      <dgm:prSet/>
      <dgm:spPr/>
      <dgm:t>
        <a:bodyPr/>
        <a:lstStyle/>
        <a:p>
          <a:pPr algn="ctr"/>
          <a:endParaRPr lang="en-US"/>
        </a:p>
      </dgm:t>
    </dgm:pt>
    <dgm:pt modelId="{5F594AAE-C986-4271-B7BD-E26006CB2031}" type="sibTrans" cxnId="{0A4DCAEC-69EF-45E9-AA1C-B770097166B2}">
      <dgm:prSet/>
      <dgm:spPr/>
      <dgm:t>
        <a:bodyPr/>
        <a:lstStyle/>
        <a:p>
          <a:pPr algn="ctr"/>
          <a:endParaRPr lang="en-US"/>
        </a:p>
      </dgm:t>
    </dgm:pt>
    <dgm:pt modelId="{FADE1D5C-9925-43D2-84D8-2A09B863D57D}">
      <dgm:prSet phldrT="[Text]"/>
      <dgm:spPr/>
      <dgm:t>
        <a:bodyPr/>
        <a:lstStyle/>
        <a:p>
          <a:pPr algn="ctr"/>
          <a:r>
            <a:rPr lang="en-US" dirty="0" smtClean="0"/>
            <a:t>Surveillance</a:t>
          </a:r>
          <a:endParaRPr lang="en-US" dirty="0"/>
        </a:p>
      </dgm:t>
    </dgm:pt>
    <dgm:pt modelId="{55970545-135E-4343-97A3-CF221EA70696}" type="parTrans" cxnId="{F7FDA9B3-F247-4231-B97F-745E4476DBE0}">
      <dgm:prSet/>
      <dgm:spPr/>
      <dgm:t>
        <a:bodyPr/>
        <a:lstStyle/>
        <a:p>
          <a:pPr algn="ctr"/>
          <a:endParaRPr lang="en-US"/>
        </a:p>
      </dgm:t>
    </dgm:pt>
    <dgm:pt modelId="{088FBAAB-5573-43F0-97CF-072504E58920}" type="sibTrans" cxnId="{F7FDA9B3-F247-4231-B97F-745E4476DBE0}">
      <dgm:prSet/>
      <dgm:spPr/>
      <dgm:t>
        <a:bodyPr/>
        <a:lstStyle/>
        <a:p>
          <a:pPr algn="ctr"/>
          <a:endParaRPr lang="en-US"/>
        </a:p>
      </dgm:t>
    </dgm:pt>
    <dgm:pt modelId="{C60B2E48-3AF8-4A77-9AA5-E96AA4B63C48}">
      <dgm:prSet phldrT="[Text]"/>
      <dgm:spPr/>
      <dgm:t>
        <a:bodyPr/>
        <a:lstStyle/>
        <a:p>
          <a:pPr algn="ctr"/>
          <a:r>
            <a:rPr lang="en-US" dirty="0" smtClean="0"/>
            <a:t>Public Health</a:t>
          </a:r>
          <a:endParaRPr lang="en-US" dirty="0"/>
        </a:p>
      </dgm:t>
    </dgm:pt>
    <dgm:pt modelId="{1AD86A9B-AF0B-4FE4-98EC-84DB2262785F}" type="parTrans" cxnId="{678D345A-8CFA-460A-93E5-589403D77F12}">
      <dgm:prSet/>
      <dgm:spPr/>
      <dgm:t>
        <a:bodyPr/>
        <a:lstStyle/>
        <a:p>
          <a:pPr algn="ctr"/>
          <a:endParaRPr lang="en-US"/>
        </a:p>
      </dgm:t>
    </dgm:pt>
    <dgm:pt modelId="{6F43BCE0-5313-4068-967A-25C5DC8D1853}" type="sibTrans" cxnId="{678D345A-8CFA-460A-93E5-589403D77F12}">
      <dgm:prSet/>
      <dgm:spPr/>
      <dgm:t>
        <a:bodyPr/>
        <a:lstStyle/>
        <a:p>
          <a:pPr algn="ctr"/>
          <a:endParaRPr lang="en-US"/>
        </a:p>
      </dgm:t>
    </dgm:pt>
    <dgm:pt modelId="{2452806F-50BE-41FE-AD5E-0A0BB83BEA0D}">
      <dgm:prSet phldrT="[Text]"/>
      <dgm:spPr/>
      <dgm:t>
        <a:bodyPr/>
        <a:lstStyle/>
        <a:p>
          <a:pPr algn="ctr"/>
          <a:r>
            <a:rPr lang="en-US" dirty="0" smtClean="0"/>
            <a:t>Geography</a:t>
          </a:r>
          <a:endParaRPr lang="en-US" dirty="0"/>
        </a:p>
      </dgm:t>
    </dgm:pt>
    <dgm:pt modelId="{C1477429-9F46-4080-ADFF-232A416D1984}" type="parTrans" cxnId="{3858F71B-AC85-4771-BB5C-811001645B58}">
      <dgm:prSet/>
      <dgm:spPr/>
      <dgm:t>
        <a:bodyPr/>
        <a:lstStyle/>
        <a:p>
          <a:pPr algn="ctr"/>
          <a:endParaRPr lang="en-US"/>
        </a:p>
      </dgm:t>
    </dgm:pt>
    <dgm:pt modelId="{8EDCE7BA-4CB4-4FC2-A5FA-D3463F830CB1}" type="sibTrans" cxnId="{3858F71B-AC85-4771-BB5C-811001645B58}">
      <dgm:prSet/>
      <dgm:spPr/>
      <dgm:t>
        <a:bodyPr/>
        <a:lstStyle/>
        <a:p>
          <a:pPr algn="ctr"/>
          <a:endParaRPr lang="en-US"/>
        </a:p>
      </dgm:t>
    </dgm:pt>
    <dgm:pt modelId="{A4A03C47-9D19-4523-8588-501F4AF39A00}" type="pres">
      <dgm:prSet presAssocID="{D77B9AD0-A810-45AC-A3E6-7CDCDC02476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A7A329-3939-46DF-B91B-4BFF9FA52597}" type="pres">
      <dgm:prSet presAssocID="{0EE70B8C-3F33-4D45-A2E7-7D0CF2A8850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CA584-92AA-4E2C-A85F-AC30DB8D5DFA}" type="pres">
      <dgm:prSet presAssocID="{0EE70B8C-3F33-4D45-A2E7-7D0CF2A88504}" presName="spNode" presStyleCnt="0"/>
      <dgm:spPr/>
    </dgm:pt>
    <dgm:pt modelId="{53CF3888-1BC8-4253-83C3-927205A0B6F9}" type="pres">
      <dgm:prSet presAssocID="{5F594AAE-C986-4271-B7BD-E26006CB2031}" presName="sibTrans" presStyleLbl="sibTrans1D1" presStyleIdx="0" presStyleCnt="4"/>
      <dgm:spPr/>
      <dgm:t>
        <a:bodyPr/>
        <a:lstStyle/>
        <a:p>
          <a:endParaRPr lang="en-US"/>
        </a:p>
      </dgm:t>
    </dgm:pt>
    <dgm:pt modelId="{B43054C8-854E-4ECA-B3D8-5E9B2DFCC09B}" type="pres">
      <dgm:prSet presAssocID="{FADE1D5C-9925-43D2-84D8-2A09B863D57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28316-63D5-460E-8C5C-249F36E6254B}" type="pres">
      <dgm:prSet presAssocID="{FADE1D5C-9925-43D2-84D8-2A09B863D57D}" presName="spNode" presStyleCnt="0"/>
      <dgm:spPr/>
    </dgm:pt>
    <dgm:pt modelId="{A7D799C7-F0CB-4B49-94FE-52EC862F404C}" type="pres">
      <dgm:prSet presAssocID="{088FBAAB-5573-43F0-97CF-072504E58920}" presName="sibTrans" presStyleLbl="sibTrans1D1" presStyleIdx="1" presStyleCnt="4"/>
      <dgm:spPr/>
      <dgm:t>
        <a:bodyPr/>
        <a:lstStyle/>
        <a:p>
          <a:endParaRPr lang="en-US"/>
        </a:p>
      </dgm:t>
    </dgm:pt>
    <dgm:pt modelId="{28400C96-A882-4789-82BD-858C22E233F3}" type="pres">
      <dgm:prSet presAssocID="{C60B2E48-3AF8-4A77-9AA5-E96AA4B63C4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A8488F-ED9C-41DB-8265-CF68C9F70574}" type="pres">
      <dgm:prSet presAssocID="{C60B2E48-3AF8-4A77-9AA5-E96AA4B63C48}" presName="spNode" presStyleCnt="0"/>
      <dgm:spPr/>
    </dgm:pt>
    <dgm:pt modelId="{238D282D-FBC4-41B1-8284-4064A773782F}" type="pres">
      <dgm:prSet presAssocID="{6F43BCE0-5313-4068-967A-25C5DC8D1853}" presName="sibTrans" presStyleLbl="sibTrans1D1" presStyleIdx="2" presStyleCnt="4"/>
      <dgm:spPr/>
      <dgm:t>
        <a:bodyPr/>
        <a:lstStyle/>
        <a:p>
          <a:endParaRPr lang="en-US"/>
        </a:p>
      </dgm:t>
    </dgm:pt>
    <dgm:pt modelId="{B6DB9977-15FD-4061-BD43-66D3F904C256}" type="pres">
      <dgm:prSet presAssocID="{2452806F-50BE-41FE-AD5E-0A0BB83BEA0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4AEDB-68E7-42C4-BF2D-83CE02D616D4}" type="pres">
      <dgm:prSet presAssocID="{2452806F-50BE-41FE-AD5E-0A0BB83BEA0D}" presName="spNode" presStyleCnt="0"/>
      <dgm:spPr/>
    </dgm:pt>
    <dgm:pt modelId="{35991747-85D5-4BBE-A90A-E1F2FC7D3774}" type="pres">
      <dgm:prSet presAssocID="{8EDCE7BA-4CB4-4FC2-A5FA-D3463F830CB1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7A3548B5-D60A-464F-BD5F-AA9039B1F779}" type="presOf" srcId="{2452806F-50BE-41FE-AD5E-0A0BB83BEA0D}" destId="{B6DB9977-15FD-4061-BD43-66D3F904C256}" srcOrd="0" destOrd="0" presId="urn:microsoft.com/office/officeart/2005/8/layout/cycle6"/>
    <dgm:cxn modelId="{96DE4C55-9264-4D61-B019-3248B185EEF6}" type="presOf" srcId="{0EE70B8C-3F33-4D45-A2E7-7D0CF2A88504}" destId="{5BA7A329-3939-46DF-B91B-4BFF9FA52597}" srcOrd="0" destOrd="0" presId="urn:microsoft.com/office/officeart/2005/8/layout/cycle6"/>
    <dgm:cxn modelId="{600CD6AD-CFE9-40CE-84B6-435C90EDAFC8}" type="presOf" srcId="{6F43BCE0-5313-4068-967A-25C5DC8D1853}" destId="{238D282D-FBC4-41B1-8284-4064A773782F}" srcOrd="0" destOrd="0" presId="urn:microsoft.com/office/officeart/2005/8/layout/cycle6"/>
    <dgm:cxn modelId="{0A4DCAEC-69EF-45E9-AA1C-B770097166B2}" srcId="{D77B9AD0-A810-45AC-A3E6-7CDCDC024766}" destId="{0EE70B8C-3F33-4D45-A2E7-7D0CF2A88504}" srcOrd="0" destOrd="0" parTransId="{95DE80DE-9545-42FD-BB2F-2104C412A97C}" sibTransId="{5F594AAE-C986-4271-B7BD-E26006CB2031}"/>
    <dgm:cxn modelId="{5E779A2A-4710-4F53-AC2E-7BCABB9FC5C6}" type="presOf" srcId="{D77B9AD0-A810-45AC-A3E6-7CDCDC024766}" destId="{A4A03C47-9D19-4523-8588-501F4AF39A00}" srcOrd="0" destOrd="0" presId="urn:microsoft.com/office/officeart/2005/8/layout/cycle6"/>
    <dgm:cxn modelId="{037B844E-2E3C-41CA-8EAF-BD493F88A5F7}" type="presOf" srcId="{5F594AAE-C986-4271-B7BD-E26006CB2031}" destId="{53CF3888-1BC8-4253-83C3-927205A0B6F9}" srcOrd="0" destOrd="0" presId="urn:microsoft.com/office/officeart/2005/8/layout/cycle6"/>
    <dgm:cxn modelId="{51BBA67F-514E-4E3D-A48E-1F6AC07132F4}" type="presOf" srcId="{088FBAAB-5573-43F0-97CF-072504E58920}" destId="{A7D799C7-F0CB-4B49-94FE-52EC862F404C}" srcOrd="0" destOrd="0" presId="urn:microsoft.com/office/officeart/2005/8/layout/cycle6"/>
    <dgm:cxn modelId="{678D345A-8CFA-460A-93E5-589403D77F12}" srcId="{D77B9AD0-A810-45AC-A3E6-7CDCDC024766}" destId="{C60B2E48-3AF8-4A77-9AA5-E96AA4B63C48}" srcOrd="2" destOrd="0" parTransId="{1AD86A9B-AF0B-4FE4-98EC-84DB2262785F}" sibTransId="{6F43BCE0-5313-4068-967A-25C5DC8D1853}"/>
    <dgm:cxn modelId="{1B0BBBBE-0EC6-491F-83B1-570C63877672}" type="presOf" srcId="{FADE1D5C-9925-43D2-84D8-2A09B863D57D}" destId="{B43054C8-854E-4ECA-B3D8-5E9B2DFCC09B}" srcOrd="0" destOrd="0" presId="urn:microsoft.com/office/officeart/2005/8/layout/cycle6"/>
    <dgm:cxn modelId="{B9576EB4-5613-4378-9646-B235E1691F72}" type="presOf" srcId="{C60B2E48-3AF8-4A77-9AA5-E96AA4B63C48}" destId="{28400C96-A882-4789-82BD-858C22E233F3}" srcOrd="0" destOrd="0" presId="urn:microsoft.com/office/officeart/2005/8/layout/cycle6"/>
    <dgm:cxn modelId="{F6568F61-0DF2-47A1-8135-265D1AF1B737}" type="presOf" srcId="{8EDCE7BA-4CB4-4FC2-A5FA-D3463F830CB1}" destId="{35991747-85D5-4BBE-A90A-E1F2FC7D3774}" srcOrd="0" destOrd="0" presId="urn:microsoft.com/office/officeart/2005/8/layout/cycle6"/>
    <dgm:cxn modelId="{F7FDA9B3-F247-4231-B97F-745E4476DBE0}" srcId="{D77B9AD0-A810-45AC-A3E6-7CDCDC024766}" destId="{FADE1D5C-9925-43D2-84D8-2A09B863D57D}" srcOrd="1" destOrd="0" parTransId="{55970545-135E-4343-97A3-CF221EA70696}" sibTransId="{088FBAAB-5573-43F0-97CF-072504E58920}"/>
    <dgm:cxn modelId="{3858F71B-AC85-4771-BB5C-811001645B58}" srcId="{D77B9AD0-A810-45AC-A3E6-7CDCDC024766}" destId="{2452806F-50BE-41FE-AD5E-0A0BB83BEA0D}" srcOrd="3" destOrd="0" parTransId="{C1477429-9F46-4080-ADFF-232A416D1984}" sibTransId="{8EDCE7BA-4CB4-4FC2-A5FA-D3463F830CB1}"/>
    <dgm:cxn modelId="{3E15F5DF-A411-413C-ACD0-23AF376E927A}" type="presParOf" srcId="{A4A03C47-9D19-4523-8588-501F4AF39A00}" destId="{5BA7A329-3939-46DF-B91B-4BFF9FA52597}" srcOrd="0" destOrd="0" presId="urn:microsoft.com/office/officeart/2005/8/layout/cycle6"/>
    <dgm:cxn modelId="{7B502BA2-907B-4995-A941-9C0FF610C9BA}" type="presParOf" srcId="{A4A03C47-9D19-4523-8588-501F4AF39A00}" destId="{857CA584-92AA-4E2C-A85F-AC30DB8D5DFA}" srcOrd="1" destOrd="0" presId="urn:microsoft.com/office/officeart/2005/8/layout/cycle6"/>
    <dgm:cxn modelId="{F94C4666-A4B0-423E-BC44-65F20B1AC79F}" type="presParOf" srcId="{A4A03C47-9D19-4523-8588-501F4AF39A00}" destId="{53CF3888-1BC8-4253-83C3-927205A0B6F9}" srcOrd="2" destOrd="0" presId="urn:microsoft.com/office/officeart/2005/8/layout/cycle6"/>
    <dgm:cxn modelId="{69448DA7-2844-46E6-B59D-10BA3B3486A9}" type="presParOf" srcId="{A4A03C47-9D19-4523-8588-501F4AF39A00}" destId="{B43054C8-854E-4ECA-B3D8-5E9B2DFCC09B}" srcOrd="3" destOrd="0" presId="urn:microsoft.com/office/officeart/2005/8/layout/cycle6"/>
    <dgm:cxn modelId="{7BA536E6-B680-42FC-996B-0F07027D13F8}" type="presParOf" srcId="{A4A03C47-9D19-4523-8588-501F4AF39A00}" destId="{F9D28316-63D5-460E-8C5C-249F36E6254B}" srcOrd="4" destOrd="0" presId="urn:microsoft.com/office/officeart/2005/8/layout/cycle6"/>
    <dgm:cxn modelId="{D142F7CB-6C7D-4D24-9B92-F044A05E7C0C}" type="presParOf" srcId="{A4A03C47-9D19-4523-8588-501F4AF39A00}" destId="{A7D799C7-F0CB-4B49-94FE-52EC862F404C}" srcOrd="5" destOrd="0" presId="urn:microsoft.com/office/officeart/2005/8/layout/cycle6"/>
    <dgm:cxn modelId="{CC625BAD-AB36-43E5-986C-D51628D2070D}" type="presParOf" srcId="{A4A03C47-9D19-4523-8588-501F4AF39A00}" destId="{28400C96-A882-4789-82BD-858C22E233F3}" srcOrd="6" destOrd="0" presId="urn:microsoft.com/office/officeart/2005/8/layout/cycle6"/>
    <dgm:cxn modelId="{79366FF5-2661-4AD7-B76B-16D1A1FF2916}" type="presParOf" srcId="{A4A03C47-9D19-4523-8588-501F4AF39A00}" destId="{9CA8488F-ED9C-41DB-8265-CF68C9F70574}" srcOrd="7" destOrd="0" presId="urn:microsoft.com/office/officeart/2005/8/layout/cycle6"/>
    <dgm:cxn modelId="{6B716E0B-3FCE-4715-8C6A-12C055456858}" type="presParOf" srcId="{A4A03C47-9D19-4523-8588-501F4AF39A00}" destId="{238D282D-FBC4-41B1-8284-4064A773782F}" srcOrd="8" destOrd="0" presId="urn:microsoft.com/office/officeart/2005/8/layout/cycle6"/>
    <dgm:cxn modelId="{88552825-2377-4A0B-AB5A-19DFDAE5CFE7}" type="presParOf" srcId="{A4A03C47-9D19-4523-8588-501F4AF39A00}" destId="{B6DB9977-15FD-4061-BD43-66D3F904C256}" srcOrd="9" destOrd="0" presId="urn:microsoft.com/office/officeart/2005/8/layout/cycle6"/>
    <dgm:cxn modelId="{DC356067-EBB1-4D00-9B47-4D6A4945C4D5}" type="presParOf" srcId="{A4A03C47-9D19-4523-8588-501F4AF39A00}" destId="{BA04AEDB-68E7-42C4-BF2D-83CE02D616D4}" srcOrd="10" destOrd="0" presId="urn:microsoft.com/office/officeart/2005/8/layout/cycle6"/>
    <dgm:cxn modelId="{DF268D1B-E969-4965-A2CF-FF6D2AEE67D2}" type="presParOf" srcId="{A4A03C47-9D19-4523-8588-501F4AF39A00}" destId="{35991747-85D5-4BBE-A90A-E1F2FC7D3774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7A329-3939-46DF-B91B-4BFF9FA52597}">
      <dsp:nvSpPr>
        <dsp:cNvPr id="0" name=""/>
        <dsp:cNvSpPr/>
      </dsp:nvSpPr>
      <dsp:spPr>
        <a:xfrm>
          <a:off x="1017984" y="357"/>
          <a:ext cx="707231" cy="45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Epidemiology</a:t>
          </a:r>
          <a:endParaRPr lang="en-US" sz="700" kern="1200" dirty="0"/>
        </a:p>
      </dsp:txBody>
      <dsp:txXfrm>
        <a:off x="1040425" y="22798"/>
        <a:ext cx="662349" cy="414818"/>
      </dsp:txXfrm>
    </dsp:sp>
    <dsp:sp modelId="{53CF3888-1BC8-4253-83C3-927205A0B6F9}">
      <dsp:nvSpPr>
        <dsp:cNvPr id="0" name=""/>
        <dsp:cNvSpPr/>
      </dsp:nvSpPr>
      <dsp:spPr>
        <a:xfrm>
          <a:off x="611207" y="230207"/>
          <a:ext cx="1520784" cy="1520784"/>
        </a:xfrm>
        <a:custGeom>
          <a:avLst/>
          <a:gdLst/>
          <a:ahLst/>
          <a:cxnLst/>
          <a:rect l="0" t="0" r="0" b="0"/>
          <a:pathLst>
            <a:path>
              <a:moveTo>
                <a:pt x="1119116" y="89934"/>
              </a:moveTo>
              <a:arcTo wR="760392" hR="760392" stAng="17888924" swAng="262926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054C8-854E-4ECA-B3D8-5E9B2DFCC09B}">
      <dsp:nvSpPr>
        <dsp:cNvPr id="0" name=""/>
        <dsp:cNvSpPr/>
      </dsp:nvSpPr>
      <dsp:spPr>
        <a:xfrm>
          <a:off x="1778376" y="760749"/>
          <a:ext cx="707231" cy="45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Surveillance</a:t>
          </a:r>
          <a:endParaRPr lang="en-US" sz="700" kern="1200" dirty="0"/>
        </a:p>
      </dsp:txBody>
      <dsp:txXfrm>
        <a:off x="1800817" y="783190"/>
        <a:ext cx="662349" cy="414818"/>
      </dsp:txXfrm>
    </dsp:sp>
    <dsp:sp modelId="{A7D799C7-F0CB-4B49-94FE-52EC862F404C}">
      <dsp:nvSpPr>
        <dsp:cNvPr id="0" name=""/>
        <dsp:cNvSpPr/>
      </dsp:nvSpPr>
      <dsp:spPr>
        <a:xfrm>
          <a:off x="611207" y="230207"/>
          <a:ext cx="1520784" cy="1520784"/>
        </a:xfrm>
        <a:custGeom>
          <a:avLst/>
          <a:gdLst/>
          <a:ahLst/>
          <a:cxnLst/>
          <a:rect l="0" t="0" r="0" b="0"/>
          <a:pathLst>
            <a:path>
              <a:moveTo>
                <a:pt x="1483444" y="995747"/>
              </a:moveTo>
              <a:arcTo wR="760392" hR="760392" stAng="1081811" swAng="262926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00C96-A882-4789-82BD-858C22E233F3}">
      <dsp:nvSpPr>
        <dsp:cNvPr id="0" name=""/>
        <dsp:cNvSpPr/>
      </dsp:nvSpPr>
      <dsp:spPr>
        <a:xfrm>
          <a:off x="1017984" y="1521142"/>
          <a:ext cx="707231" cy="45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Public Health</a:t>
          </a:r>
          <a:endParaRPr lang="en-US" sz="700" kern="1200" dirty="0"/>
        </a:p>
      </dsp:txBody>
      <dsp:txXfrm>
        <a:off x="1040425" y="1543583"/>
        <a:ext cx="662349" cy="414818"/>
      </dsp:txXfrm>
    </dsp:sp>
    <dsp:sp modelId="{238D282D-FBC4-41B1-8284-4064A773782F}">
      <dsp:nvSpPr>
        <dsp:cNvPr id="0" name=""/>
        <dsp:cNvSpPr/>
      </dsp:nvSpPr>
      <dsp:spPr>
        <a:xfrm>
          <a:off x="611207" y="230207"/>
          <a:ext cx="1520784" cy="1520784"/>
        </a:xfrm>
        <a:custGeom>
          <a:avLst/>
          <a:gdLst/>
          <a:ahLst/>
          <a:cxnLst/>
          <a:rect l="0" t="0" r="0" b="0"/>
          <a:pathLst>
            <a:path>
              <a:moveTo>
                <a:pt x="401668" y="1430849"/>
              </a:moveTo>
              <a:arcTo wR="760392" hR="760392" stAng="7088924" swAng="262926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DB9977-15FD-4061-BD43-66D3F904C256}">
      <dsp:nvSpPr>
        <dsp:cNvPr id="0" name=""/>
        <dsp:cNvSpPr/>
      </dsp:nvSpPr>
      <dsp:spPr>
        <a:xfrm>
          <a:off x="257592" y="760749"/>
          <a:ext cx="707231" cy="45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Geography</a:t>
          </a:r>
          <a:endParaRPr lang="en-US" sz="700" kern="1200" dirty="0"/>
        </a:p>
      </dsp:txBody>
      <dsp:txXfrm>
        <a:off x="280033" y="783190"/>
        <a:ext cx="662349" cy="414818"/>
      </dsp:txXfrm>
    </dsp:sp>
    <dsp:sp modelId="{35991747-85D5-4BBE-A90A-E1F2FC7D3774}">
      <dsp:nvSpPr>
        <dsp:cNvPr id="0" name=""/>
        <dsp:cNvSpPr/>
      </dsp:nvSpPr>
      <dsp:spPr>
        <a:xfrm>
          <a:off x="611207" y="230207"/>
          <a:ext cx="1520784" cy="1520784"/>
        </a:xfrm>
        <a:custGeom>
          <a:avLst/>
          <a:gdLst/>
          <a:ahLst/>
          <a:cxnLst/>
          <a:rect l="0" t="0" r="0" b="0"/>
          <a:pathLst>
            <a:path>
              <a:moveTo>
                <a:pt x="37340" y="525037"/>
              </a:moveTo>
              <a:arcTo wR="760392" hR="760392" stAng="11881811" swAng="262926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4FAC-7E96-4EE8-9C37-13CD3027F6C3}" type="datetimeFigureOut">
              <a:rPr lang="en-US" smtClean="0"/>
              <a:t>2/15/2018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8093A-7E03-446F-8C81-A2C8B6B4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28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28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901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01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126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431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1604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2930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7331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780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518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220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841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177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87151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7993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194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208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047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890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0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1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91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3.basecamp.com/3164497/projects/53058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tbigos@esri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CSTE Spatial Analysis Working Group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572000"/>
            <a:ext cx="6019800" cy="1447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02/20/2017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Basecamp Link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693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&amp;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Welcome</a:t>
            </a:r>
          </a:p>
          <a:p>
            <a:pPr lvl="1"/>
            <a:r>
              <a:rPr lang="en-US" sz="2000" dirty="0" smtClean="0"/>
              <a:t>Scott </a:t>
            </a:r>
            <a:r>
              <a:rPr lang="en-US" sz="2000" dirty="0" err="1" smtClean="0"/>
              <a:t>Troppy</a:t>
            </a:r>
            <a:r>
              <a:rPr lang="en-US" sz="2000" dirty="0" smtClean="0"/>
              <a:t>, Evan </a:t>
            </a:r>
            <a:r>
              <a:rPr lang="en-US" sz="2000" dirty="0" err="1" smtClean="0"/>
              <a:t>Caten</a:t>
            </a:r>
            <a:r>
              <a:rPr lang="en-US" sz="2000" dirty="0" smtClean="0"/>
              <a:t> (MA), Jessica </a:t>
            </a:r>
            <a:r>
              <a:rPr lang="en-US" sz="2000" dirty="0" err="1" smtClean="0"/>
              <a:t>Arrazola</a:t>
            </a:r>
            <a:r>
              <a:rPr lang="en-US" sz="2000" dirty="0" smtClean="0"/>
              <a:t> (CSTE)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Today’s agenda</a:t>
            </a:r>
          </a:p>
          <a:p>
            <a:pPr lvl="1"/>
            <a:r>
              <a:rPr lang="en-US" sz="2400" dirty="0"/>
              <a:t>Next Meeting &amp; </a:t>
            </a:r>
            <a:r>
              <a:rPr lang="en-US" sz="2400" dirty="0" smtClean="0"/>
              <a:t>Logistics</a:t>
            </a:r>
          </a:p>
          <a:p>
            <a:pPr lvl="1"/>
            <a:r>
              <a:rPr lang="en-US" sz="2400" dirty="0" smtClean="0"/>
              <a:t>Recap from </a:t>
            </a:r>
            <a:r>
              <a:rPr lang="en-US" sz="2400" dirty="0" smtClean="0"/>
              <a:t>01</a:t>
            </a:r>
            <a:r>
              <a:rPr lang="en-US" sz="2400" dirty="0" smtClean="0"/>
              <a:t>/16/2018 </a:t>
            </a:r>
            <a:r>
              <a:rPr lang="en-US" sz="2400" dirty="0" smtClean="0"/>
              <a:t>webinar</a:t>
            </a:r>
          </a:p>
          <a:p>
            <a:pPr lvl="1"/>
            <a:r>
              <a:rPr lang="en-US" sz="2400" dirty="0" smtClean="0"/>
              <a:t>ArcGIS Online (Introduction &amp; Tour)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67072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 &amp;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Next Meeting </a:t>
            </a:r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/20/2018 </a:t>
            </a:r>
            <a:r>
              <a:rPr lang="en-US" dirty="0">
                <a:solidFill>
                  <a:srgbClr val="FF0000"/>
                </a:solidFill>
              </a:rPr>
              <a:t>1-2P </a:t>
            </a:r>
            <a:r>
              <a:rPr lang="en-US" dirty="0" smtClean="0">
                <a:solidFill>
                  <a:srgbClr val="FF0000"/>
                </a:solidFill>
              </a:rPr>
              <a:t>EST</a:t>
            </a:r>
            <a:endParaRPr lang="en-US" dirty="0" smtClean="0"/>
          </a:p>
          <a:p>
            <a:pPr lvl="1"/>
            <a:r>
              <a:rPr lang="en-US" dirty="0" smtClean="0"/>
              <a:t>Topic: “TBD”</a:t>
            </a:r>
          </a:p>
          <a:p>
            <a:pPr lvl="2"/>
            <a:r>
              <a:rPr lang="en-US" dirty="0" smtClean="0"/>
              <a:t>Watch basecamp for more info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</a:p>
          <a:p>
            <a:pPr lvl="2"/>
            <a:endParaRPr lang="en-US" dirty="0" smtClean="0">
              <a:solidFill>
                <a:srgbClr val="FF0000"/>
              </a:solidFill>
            </a:endParaRPr>
          </a:p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CSTE Conference </a:t>
            </a:r>
            <a:r>
              <a:rPr lang="en-US" dirty="0" smtClean="0"/>
              <a:t>Update</a:t>
            </a:r>
            <a:r>
              <a:rPr lang="en-US" dirty="0" smtClean="0"/>
              <a:t>: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Roundtable Request Update</a:t>
            </a:r>
          </a:p>
          <a:p>
            <a:pPr lvl="1"/>
            <a:r>
              <a:rPr lang="en-US" dirty="0" smtClean="0"/>
              <a:t>Attendance/Presentations?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046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Prior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447800"/>
          </a:xfrm>
        </p:spPr>
        <p:txBody>
          <a:bodyPr/>
          <a:lstStyle/>
          <a:p>
            <a:r>
              <a:rPr lang="en-US" dirty="0"/>
              <a:t>Health Disparities (Definitions &amp; Scope)</a:t>
            </a:r>
          </a:p>
          <a:p>
            <a:pPr lvl="1"/>
            <a:r>
              <a:rPr lang="en-US" sz="2400" dirty="0" smtClean="0"/>
              <a:t>Many definitions and much work in the space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00700868"/>
              </p:ext>
            </p:extLst>
          </p:nvPr>
        </p:nvGraphicFramePr>
        <p:xfrm>
          <a:off x="5410200" y="3657600"/>
          <a:ext cx="27432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00" y="4038600"/>
            <a:ext cx="4648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2400" kern="0" dirty="0" smtClean="0"/>
              <a:t>The Spatial Analysis WG will focus on the intersection between: </a:t>
            </a:r>
          </a:p>
          <a:p>
            <a:pPr lvl="1"/>
            <a:endParaRPr lang="en-US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37610893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ArcGIS Online </a:t>
            </a:r>
            <a:r>
              <a:rPr lang="en-US" sz="2800" dirty="0" smtClean="0"/>
              <a:t>(</a:t>
            </a:r>
            <a:r>
              <a:rPr lang="en-US" sz="2800" dirty="0" smtClean="0"/>
              <a:t>Introduction &amp; Tour</a:t>
            </a:r>
            <a:r>
              <a:rPr lang="en-US" sz="2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Welcom</a:t>
            </a:r>
            <a:r>
              <a:rPr lang="en-US" sz="2800" dirty="0" smtClean="0"/>
              <a:t>e!</a:t>
            </a:r>
          </a:p>
          <a:p>
            <a:pPr marL="0" indent="0">
              <a:buNone/>
            </a:pPr>
            <a:endParaRPr lang="en-US" sz="2800" dirty="0"/>
          </a:p>
          <a:p>
            <a:pPr marL="914400" indent="0">
              <a:buNone/>
            </a:pPr>
            <a:r>
              <a:rPr lang="en-US" dirty="0" smtClean="0"/>
              <a:t>Tanya </a:t>
            </a:r>
            <a:r>
              <a:rPr lang="en-US" dirty="0" err="1" smtClean="0"/>
              <a:t>Bigos</a:t>
            </a:r>
            <a:endParaRPr lang="en-US" dirty="0" smtClean="0"/>
          </a:p>
          <a:p>
            <a:pPr marL="914400" indent="0">
              <a:buNone/>
            </a:pPr>
            <a:r>
              <a:rPr lang="en-US" sz="1800" dirty="0" smtClean="0"/>
              <a:t>Solutions Engineer</a:t>
            </a:r>
          </a:p>
          <a:p>
            <a:pPr marL="914400" indent="0">
              <a:buNone/>
            </a:pPr>
            <a:r>
              <a:rPr lang="en-US" sz="1800" dirty="0" smtClean="0"/>
              <a:t>ESRI Health &amp; Human Services</a:t>
            </a:r>
          </a:p>
          <a:p>
            <a:pPr marL="914400" indent="0">
              <a:buNone/>
            </a:pPr>
            <a:r>
              <a:rPr lang="en-US" sz="1800" dirty="0" smtClean="0">
                <a:hlinkClick r:id="rId3"/>
              </a:rPr>
              <a:t>tbigos@esri.com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72511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Open Forum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Questions &amp; Thoughts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1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7592710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1106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bid_theme</Template>
  <TotalTime>268</TotalTime>
  <Words>125</Words>
  <Application>Microsoft Office PowerPoint</Application>
  <PresentationFormat>On-screen Show (4:3)</PresentationFormat>
  <Paragraphs>41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bid_theme</vt:lpstr>
      <vt:lpstr>Default Design</vt:lpstr>
      <vt:lpstr>1_Default Design</vt:lpstr>
      <vt:lpstr>CSTE Spatial Analysis Working Group</vt:lpstr>
      <vt:lpstr>Welcome &amp; Agenda</vt:lpstr>
      <vt:lpstr>Next Meeting &amp; Logistics</vt:lpstr>
      <vt:lpstr>Recap from Prior Call</vt:lpstr>
      <vt:lpstr>ArcGIS Online (Introduction &amp; Tour)</vt:lpstr>
      <vt:lpstr>Open Forum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 Spatial Analysis Working Group</dc:title>
  <dc:creator>Evan</dc:creator>
  <cp:lastModifiedBy>Evan Caten</cp:lastModifiedBy>
  <cp:revision>55</cp:revision>
  <dcterms:created xsi:type="dcterms:W3CDTF">2006-08-16T00:00:00Z</dcterms:created>
  <dcterms:modified xsi:type="dcterms:W3CDTF">2018-02-15T15:51:01Z</dcterms:modified>
</cp:coreProperties>
</file>