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embeddedFontLst>
    <p:embeddedFont>
      <p:font typeface="Arial Black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font" Target="fonts/ArialBlack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12121"/>
                </a:solidFill>
                <a:highlight>
                  <a:srgbClr val="FFFFFF"/>
                </a:highlight>
              </a:rPr>
              <a:t>Diana Lavery, Content Product Engineer, from ESRI will be presenting </a:t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12121"/>
                </a:solidFill>
                <a:highlight>
                  <a:srgbClr val="FFFFFF"/>
                </a:highlight>
              </a:rPr>
              <a:t>“From web maps to Story Map: showcase your work in a compelling way.”  </a:t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12121"/>
                </a:solidFill>
                <a:highlight>
                  <a:srgbClr val="FFFFFF"/>
                </a:highlight>
              </a:rPr>
              <a:t>She will present examples of effective web maps that display Hospital Compare data from Center for Medicare and Medicaid Services (CMS), and we will use these web maps to create a story map together live! We’ll end with some resources (FAQs docs and blog posts) on various tips for authoring and sharing story maps.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a90129af5_0_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3a90129af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3a90129af5_0_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2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7" name="Google Shape;27;p2"/>
            <p:cNvSpPr/>
            <p:nvPr/>
          </p:nvSpPr>
          <p:spPr>
            <a:xfrm>
              <a:off x="0" y="0"/>
              <a:ext cx="2208" cy="4320"/>
            </a:xfrm>
            <a:prstGeom prst="rect">
              <a:avLst/>
            </a:pr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081" y="1065"/>
              <a:ext cx="4679" cy="1596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9" name="Google Shape;29;p2"/>
            <p:cNvGrpSpPr/>
            <p:nvPr/>
          </p:nvGrpSpPr>
          <p:grpSpPr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30" name="Google Shape;30;p2"/>
              <p:cNvSpPr/>
              <p:nvPr/>
            </p:nvSpPr>
            <p:spPr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40" name="Google Shape;40;p2"/>
          <p:cNvSpPr txBox="1"/>
          <p:nvPr>
            <p:ph type="ctrTitle"/>
          </p:nvPr>
        </p:nvSpPr>
        <p:spPr>
          <a:xfrm>
            <a:off x="2971800" y="1828800"/>
            <a:ext cx="6019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2"/>
          <p:cNvSpPr txBox="1"/>
          <p:nvPr>
            <p:ph idx="1" type="subTitle"/>
          </p:nvPr>
        </p:nvSpPr>
        <p:spPr>
          <a:xfrm>
            <a:off x="2971800" y="4267200"/>
            <a:ext cx="6019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2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2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3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3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040"/>
              <a:buFont typeface="Noto Sans Symbols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98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" name="Google Shape;56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5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0519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11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861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5"/>
          <p:cNvSpPr txBox="1"/>
          <p:nvPr>
            <p:ph idx="2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0519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11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861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5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2894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9719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2894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9719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6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Google Shape;77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8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65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63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9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" name="Google Shape;88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65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63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0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11"/>
          <p:cNvSpPr txBox="1"/>
          <p:nvPr>
            <p:ph idx="1" type="body"/>
          </p:nvPr>
        </p:nvSpPr>
        <p:spPr>
          <a:xfrm rot="5400000">
            <a:off x="2628900" y="-190500"/>
            <a:ext cx="38862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11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Google Shape;101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"/>
          <p:cNvSpPr txBox="1"/>
          <p:nvPr>
            <p:ph type="title"/>
          </p:nvPr>
        </p:nvSpPr>
        <p:spPr>
          <a:xfrm rot="5400000">
            <a:off x="4953000" y="2133600"/>
            <a:ext cx="54102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12"/>
          <p:cNvSpPr txBox="1"/>
          <p:nvPr>
            <p:ph idx="1" type="body"/>
          </p:nvPr>
        </p:nvSpPr>
        <p:spPr>
          <a:xfrm rot="5400000">
            <a:off x="762000" y="152400"/>
            <a:ext cx="54102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12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Text and Clip Art" type="txAndClipArt">
  <p:cSld name="TEXT_AND_CLIPAR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13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p13"/>
          <p:cNvSpPr/>
          <p:nvPr>
            <p:ph idx="2" type="clipArt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" name="Google Shape;114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lip Art and Text" type="clipArtAndTx">
  <p:cSld name="CLIPART_AND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14"/>
          <p:cNvSpPr/>
          <p:nvPr>
            <p:ph idx="2" type="clipArt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p14"/>
          <p:cNvSpPr txBox="1"/>
          <p:nvPr>
            <p:ph idx="1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1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p14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1" name="Google Shape;121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ext over Content" type="txOverObj">
  <p:cSld name="TEXT_OVER_OBJEC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5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4" name="Google Shape;124;p15"/>
          <p:cNvSpPr txBox="1"/>
          <p:nvPr>
            <p:ph idx="1" type="body"/>
          </p:nvPr>
        </p:nvSpPr>
        <p:spPr>
          <a:xfrm>
            <a:off x="457200" y="1981200"/>
            <a:ext cx="8229600" cy="1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Google Shape;125;p15"/>
          <p:cNvSpPr txBox="1"/>
          <p:nvPr>
            <p:ph idx="2" type="body"/>
          </p:nvPr>
        </p:nvSpPr>
        <p:spPr>
          <a:xfrm>
            <a:off x="457200" y="4000500"/>
            <a:ext cx="8229600" cy="1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1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15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8" name="Google Shape;128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Text, and Content" type="txAndObj">
  <p:cSld name="TEXT_AND_OBJEC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1" name="Google Shape;131;p16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Google Shape;132;p16"/>
          <p:cNvSpPr txBox="1"/>
          <p:nvPr>
            <p:ph idx="2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1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16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" name="Google Shape;135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2" name="Google Shape;12;p1"/>
          <p:cNvGrpSpPr/>
          <p:nvPr/>
        </p:nvGrpSpPr>
        <p:grpSpPr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3" name="Google Shape;13;p1"/>
            <p:cNvSpPr/>
            <p:nvPr/>
          </p:nvSpPr>
          <p:spPr>
            <a:xfrm>
              <a:off x="0" y="0"/>
              <a:ext cx="180" cy="336"/>
            </a:xfrm>
            <a:prstGeom prst="rect">
              <a:avLst/>
            </a:pr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60" y="85"/>
              <a:ext cx="5500" cy="173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83" y="86"/>
              <a:ext cx="89" cy="8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22;p1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3.basecamp.com/3164497/projects/5305845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7"/>
          <p:cNvSpPr txBox="1"/>
          <p:nvPr>
            <p:ph type="ctrTitle"/>
          </p:nvPr>
        </p:nvSpPr>
        <p:spPr>
          <a:xfrm>
            <a:off x="2971800" y="1828800"/>
            <a:ext cx="6019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CSTE Spatial Analysis Working Group</a:t>
            </a:r>
            <a:endParaRPr b="0" i="0" sz="4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7"/>
          <p:cNvSpPr txBox="1"/>
          <p:nvPr>
            <p:ph idx="1" type="subTitle"/>
          </p:nvPr>
        </p:nvSpPr>
        <p:spPr>
          <a:xfrm>
            <a:off x="2971800" y="4572000"/>
            <a:ext cx="60198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b="0" i="0" lang="en-US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lang="en-US">
                <a:solidFill>
                  <a:srgbClr val="7F7F7F"/>
                </a:solidFill>
              </a:rPr>
              <a:t>7</a:t>
            </a:r>
            <a:r>
              <a:rPr b="0" i="0" lang="en-US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>
                <a:solidFill>
                  <a:srgbClr val="7F7F7F"/>
                </a:solidFill>
              </a:rPr>
              <a:t>17</a:t>
            </a:r>
            <a:r>
              <a:rPr b="0" i="0" lang="en-US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/201</a:t>
            </a:r>
            <a:r>
              <a:rPr lang="en-US">
                <a:solidFill>
                  <a:srgbClr val="7F7F7F"/>
                </a:solidFill>
              </a:rPr>
              <a:t>8</a:t>
            </a:r>
            <a:endParaRPr b="0" i="0" sz="3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b="0" i="0" lang="en-US" sz="32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Basecamp Link</a:t>
            </a:r>
            <a:endParaRPr b="0" i="0" sz="3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Welcome &amp; Agenda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8"/>
          <p:cNvSpPr txBox="1"/>
          <p:nvPr>
            <p:ph idx="1" type="body"/>
          </p:nvPr>
        </p:nvSpPr>
        <p:spPr>
          <a:xfrm>
            <a:off x="457200" y="1828800"/>
            <a:ext cx="8229600" cy="46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Welcome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Scott Troppy, Evan Caten (MA), Jessica Arrazola (CSTE)</a:t>
            </a:r>
            <a:endParaRPr sz="2000"/>
          </a:p>
          <a:p>
            <a:pPr indent="0" lvl="0" marL="4572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42900" lvl="0" marL="342900" marR="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Today’s agenda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&amp; Logistics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lang="en-US" sz="2400">
                <a:solidFill>
                  <a:srgbClr val="212121"/>
                </a:solidFill>
                <a:highlight>
                  <a:srgbClr val="FFFFFF"/>
                </a:highlight>
              </a:rPr>
              <a:t>From web maps to Story Map</a:t>
            </a:r>
            <a:endParaRPr sz="2400"/>
          </a:p>
          <a:p>
            <a:pPr indent="-243839" lvl="2" marL="1143000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■"/>
            </a:pP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</a:rPr>
              <a:t>Diana Lavery, Content Product Engineer (ESRI)</a:t>
            </a:r>
            <a:endParaRPr sz="1800"/>
          </a:p>
          <a:p>
            <a:pPr indent="-285750" lvl="1" marL="742950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lang="en-US" sz="2400"/>
              <a:t>Open Forum</a:t>
            </a:r>
            <a:endParaRPr sz="2400"/>
          </a:p>
          <a:p>
            <a:pPr indent="-243839" lvl="2" marL="1143000" rtl="0">
              <a:spcBef>
                <a:spcPts val="48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Future WG topics &amp; ideas</a:t>
            </a:r>
            <a:endParaRPr sz="1800"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&amp; Logistics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9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1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</a:t>
            </a:r>
            <a:r>
              <a:rPr lang="en-US">
                <a:solidFill>
                  <a:srgbClr val="FF0000"/>
                </a:solidFill>
              </a:rPr>
              <a:t>8</a:t>
            </a:r>
            <a:r>
              <a:rPr b="0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/21/2018 1-2P EST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Topic: “TBD”</a:t>
            </a:r>
            <a:endParaRPr/>
          </a:p>
          <a:p>
            <a:pPr indent="-228600" lvl="2" marL="114300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560"/>
              <a:buFont typeface="Noto Sans Symbols"/>
              <a:buChar char="■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Watch basecamp for more info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2" marL="114300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560"/>
              <a:buFont typeface="Noto Sans Symbols"/>
              <a:buChar char="■"/>
            </a:pPr>
            <a:r>
              <a:rPr lang="en-US">
                <a:solidFill>
                  <a:srgbClr val="000000"/>
                </a:solidFill>
              </a:rPr>
              <a:t>Please continue to spread the invitation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>
              <a:solidFill>
                <a:srgbClr val="000000"/>
              </a:solidFill>
            </a:endParaRPr>
          </a:p>
          <a:p>
            <a:pPr indent="-129539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CSTE Conference </a:t>
            </a:r>
            <a:r>
              <a:rPr lang="en-US"/>
              <a:t>Thoughts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2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</a:pPr>
            <a:r>
              <a:rPr lang="en-US"/>
              <a:t>Presentations of Interest?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</a:pPr>
            <a:r>
              <a:rPr lang="en-US"/>
              <a:t>Ideas for future WG presentations?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212121"/>
                </a:solidFill>
                <a:highlight>
                  <a:srgbClr val="FFFFFF"/>
                </a:highlight>
              </a:rPr>
              <a:t>From web maps to Story Map</a:t>
            </a:r>
            <a:endParaRPr sz="24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12121"/>
                </a:solidFill>
                <a:highlight>
                  <a:srgbClr val="FFFFFF"/>
                </a:highlight>
              </a:rPr>
              <a:t>(showcase your work in a compelling way)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0"/>
          <p:cNvSpPr txBox="1"/>
          <p:nvPr>
            <p:ph idx="1" type="body"/>
          </p:nvPr>
        </p:nvSpPr>
        <p:spPr>
          <a:xfrm>
            <a:off x="457200" y="16764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</a:rPr>
              <a:t>D</a:t>
            </a: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</a:rPr>
              <a:t>iana Lavery, MA</a:t>
            </a:r>
            <a:endParaRPr sz="18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12121"/>
                </a:solidFill>
                <a:highlight>
                  <a:srgbClr val="FFFFFF"/>
                </a:highlight>
              </a:rPr>
              <a:t>Content Product Engineer (ESRI)</a:t>
            </a:r>
            <a:endParaRPr sz="1400"/>
          </a:p>
          <a:p>
            <a:pPr indent="0" lvl="1" marL="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35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Forum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1"/>
          <p:cNvSpPr txBox="1"/>
          <p:nvPr>
            <p:ph idx="1" type="body"/>
          </p:nvPr>
        </p:nvSpPr>
        <p:spPr>
          <a:xfrm>
            <a:off x="457200" y="16764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 &amp; Thoughts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16230" lvl="1" marL="742950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◻"/>
            </a:pPr>
            <a:r>
              <a:rPr lang="en-US" sz="2400"/>
              <a:t>Future webinar suggestions?</a:t>
            </a:r>
            <a:endParaRPr sz="2400"/>
          </a:p>
          <a:p>
            <a:pPr indent="-3162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◻"/>
            </a:pPr>
            <a:r>
              <a:rPr lang="en-US" sz="2400"/>
              <a:t>CSTE conference proceedings of interest?</a:t>
            </a:r>
            <a:endParaRPr sz="2400"/>
          </a:p>
          <a:p>
            <a:pPr indent="-3162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◻"/>
            </a:pPr>
            <a:r>
              <a:rPr lang="en-US" sz="2400"/>
              <a:t>Where do we go from here?</a:t>
            </a:r>
            <a:endParaRPr sz="2400"/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35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2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id_theme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