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4" r:id="rId2"/>
    <p:sldId id="286" r:id="rId3"/>
    <p:sldId id="288" r:id="rId4"/>
    <p:sldId id="260" r:id="rId5"/>
    <p:sldId id="263" r:id="rId6"/>
    <p:sldId id="280" r:id="rId7"/>
    <p:sldId id="278" r:id="rId8"/>
    <p:sldId id="287" r:id="rId9"/>
    <p:sldId id="292" r:id="rId10"/>
    <p:sldId id="293" r:id="rId11"/>
    <p:sldId id="294" r:id="rId12"/>
    <p:sldId id="273" r:id="rId13"/>
    <p:sldId id="269" r:id="rId14"/>
    <p:sldId id="274" r:id="rId15"/>
    <p:sldId id="283" r:id="rId16"/>
    <p:sldId id="272" r:id="rId17"/>
    <p:sldId id="275" r:id="rId18"/>
    <p:sldId id="265" r:id="rId19"/>
    <p:sldId id="267" r:id="rId20"/>
    <p:sldId id="266" r:id="rId21"/>
    <p:sldId id="296" r:id="rId22"/>
    <p:sldId id="276" r:id="rId23"/>
    <p:sldId id="297" r:id="rId24"/>
    <p:sldId id="298" r:id="rId25"/>
  </p:sldIdLst>
  <p:sldSz cx="12192000" cy="6858000"/>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2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00" autoAdjust="0"/>
    <p:restoredTop sz="86715" autoAdjust="0"/>
  </p:normalViewPr>
  <p:slideViewPr>
    <p:cSldViewPr snapToGrid="0">
      <p:cViewPr varScale="1">
        <p:scale>
          <a:sx n="71" d="100"/>
          <a:sy n="71" d="100"/>
        </p:scale>
        <p:origin x="720" y="66"/>
      </p:cViewPr>
      <p:guideLst/>
    </p:cSldViewPr>
  </p:slideViewPr>
  <p:notesTextViewPr>
    <p:cViewPr>
      <p:scale>
        <a:sx n="1" d="1"/>
        <a:sy n="1" d="1"/>
      </p:scale>
      <p:origin x="0" y="0"/>
    </p:cViewPr>
  </p:notesTextViewPr>
  <p:notesViewPr>
    <p:cSldViewPr snapToGrid="0">
      <p:cViewPr>
        <p:scale>
          <a:sx n="90" d="100"/>
          <a:sy n="90" d="100"/>
        </p:scale>
        <p:origin x="1740"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idx="1"/>
          </p:nvPr>
        </p:nvSpPr>
        <p:spPr>
          <a:xfrm>
            <a:off x="3956550" y="0"/>
            <a:ext cx="3026833" cy="465797"/>
          </a:xfrm>
          <a:prstGeom prst="rect">
            <a:avLst/>
          </a:prstGeom>
        </p:spPr>
        <p:txBody>
          <a:bodyPr vert="horz" lIns="92958" tIns="46479" rIns="92958" bIns="46479" rtlCol="0"/>
          <a:lstStyle>
            <a:lvl1pPr algn="r">
              <a:defRPr sz="1200"/>
            </a:lvl1pPr>
          </a:lstStyle>
          <a:p>
            <a:fld id="{383556C1-C74E-4A78-9C7D-B1CD636F3D08}" type="datetimeFigureOut">
              <a:rPr lang="en-US" smtClean="0"/>
              <a:t>8/21/2018</a:t>
            </a:fld>
            <a:endParaRPr lang="en-US"/>
          </a:p>
        </p:txBody>
      </p:sp>
      <p:sp>
        <p:nvSpPr>
          <p:cNvPr id="4" name="Slide Image Placeholder 3"/>
          <p:cNvSpPr>
            <a:spLocks noGrp="1" noRot="1" noChangeAspect="1"/>
          </p:cNvSpPr>
          <p:nvPr>
            <p:ph type="sldImg" idx="2"/>
          </p:nvPr>
        </p:nvSpPr>
        <p:spPr>
          <a:xfrm>
            <a:off x="706438" y="1160463"/>
            <a:ext cx="5572125" cy="3133725"/>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698500" y="4467781"/>
            <a:ext cx="5588000" cy="3655457"/>
          </a:xfrm>
          <a:prstGeom prst="rect">
            <a:avLst/>
          </a:prstGeom>
        </p:spPr>
        <p:txBody>
          <a:bodyPr vert="horz" lIns="92958" tIns="46479" rIns="92958" bIns="4647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17904"/>
            <a:ext cx="3026833" cy="465796"/>
          </a:xfrm>
          <a:prstGeom prst="rect">
            <a:avLst/>
          </a:prstGeom>
        </p:spPr>
        <p:txBody>
          <a:bodyPr vert="horz" lIns="92958" tIns="46479" rIns="92958" bIns="46479"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904"/>
            <a:ext cx="3026833" cy="465796"/>
          </a:xfrm>
          <a:prstGeom prst="rect">
            <a:avLst/>
          </a:prstGeom>
        </p:spPr>
        <p:txBody>
          <a:bodyPr vert="horz" lIns="92958" tIns="46479" rIns="92958" bIns="46479" rtlCol="0" anchor="b"/>
          <a:lstStyle>
            <a:lvl1pPr algn="r">
              <a:defRPr sz="1200"/>
            </a:lvl1pPr>
          </a:lstStyle>
          <a:p>
            <a:fld id="{B506CF11-EE5B-4C91-A805-BB82F18A9546}" type="slidenum">
              <a:rPr lang="en-US" smtClean="0"/>
              <a:t>‹#›</a:t>
            </a:fld>
            <a:endParaRPr lang="en-US"/>
          </a:p>
        </p:txBody>
      </p:sp>
    </p:spTree>
    <p:extLst>
      <p:ext uri="{BB962C8B-B14F-4D97-AF65-F5344CB8AC3E}">
        <p14:creationId xmlns:p14="http://schemas.microsoft.com/office/powerpoint/2010/main" val="13337596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579"/>
            <a:r>
              <a:rPr lang="en-US" i="1" dirty="0" smtClean="0"/>
              <a:t>Previously presented</a:t>
            </a:r>
            <a:r>
              <a:rPr lang="en-US" i="1" baseline="0" dirty="0" smtClean="0"/>
              <a:t>: </a:t>
            </a:r>
            <a:r>
              <a:rPr lang="en-US" i="1" dirty="0" smtClean="0"/>
              <a:t>2017 CSTE Annual Conference </a:t>
            </a:r>
            <a:r>
              <a:rPr lang="en-US" dirty="0" smtClean="0"/>
              <a:t>June 5, 2017</a:t>
            </a:r>
          </a:p>
          <a:p>
            <a:endParaRPr lang="en-US" dirty="0" smtClean="0"/>
          </a:p>
          <a:p>
            <a:r>
              <a:rPr lang="en-US" dirty="0" smtClean="0"/>
              <a:t>Chronic disease epidemiologist at St. Louis County DPH</a:t>
            </a:r>
          </a:p>
          <a:p>
            <a:endParaRPr lang="en-US" dirty="0"/>
          </a:p>
          <a:p>
            <a:r>
              <a:rPr lang="en-US" dirty="0" smtClean="0"/>
              <a:t>Thank you for the opportunity to present to you work that I did using the SVI in relation to Asthma ED visits</a:t>
            </a:r>
          </a:p>
          <a:p>
            <a:endParaRPr lang="en-US" dirty="0"/>
          </a:p>
          <a:p>
            <a:r>
              <a:rPr lang="en-US" dirty="0" smtClean="0"/>
              <a:t>I’ll give you a brief overview of St. Louis County, Associations of SES and Asthma, refresh your memories of the SVI, and discuss my study results</a:t>
            </a:r>
            <a:endParaRPr lang="en-US" dirty="0"/>
          </a:p>
        </p:txBody>
      </p:sp>
      <p:sp>
        <p:nvSpPr>
          <p:cNvPr id="4" name="Slide Number Placeholder 3"/>
          <p:cNvSpPr>
            <a:spLocks noGrp="1"/>
          </p:cNvSpPr>
          <p:nvPr>
            <p:ph type="sldNum" sz="quarter" idx="10"/>
          </p:nvPr>
        </p:nvSpPr>
        <p:spPr/>
        <p:txBody>
          <a:bodyPr/>
          <a:lstStyle/>
          <a:p>
            <a:fld id="{B506CF11-EE5B-4C91-A805-BB82F18A9546}" type="slidenum">
              <a:rPr lang="en-US" smtClean="0"/>
              <a:t>1</a:t>
            </a:fld>
            <a:endParaRPr lang="en-US"/>
          </a:p>
        </p:txBody>
      </p:sp>
    </p:spTree>
    <p:extLst>
      <p:ext uri="{BB962C8B-B14F-4D97-AF65-F5344CB8AC3E}">
        <p14:creationId xmlns:p14="http://schemas.microsoft.com/office/powerpoint/2010/main" val="2159354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579">
              <a:defRPr/>
            </a:pPr>
            <a:r>
              <a:rPr lang="en-US" dirty="0"/>
              <a:t>2010-2014 &gt;32,000 ED visits for Asthma in </a:t>
            </a:r>
            <a:r>
              <a:rPr lang="en-US" dirty="0" err="1"/>
              <a:t>StLCO</a:t>
            </a:r>
            <a:endParaRPr lang="en-US" dirty="0"/>
          </a:p>
          <a:p>
            <a:pPr defTabSz="929579">
              <a:defRPr/>
            </a:pPr>
            <a:endParaRPr lang="en-US" dirty="0"/>
          </a:p>
          <a:p>
            <a:pPr defTabSz="929579">
              <a:defRPr/>
            </a:pPr>
            <a:r>
              <a:rPr lang="en-US" dirty="0" smtClean="0"/>
              <a:t>Severe </a:t>
            </a:r>
            <a:r>
              <a:rPr lang="en-US" dirty="0" smtClean="0"/>
              <a:t>asthma attacks can require emergency care or even be life </a:t>
            </a:r>
            <a:r>
              <a:rPr lang="en-US" dirty="0" smtClean="0"/>
              <a:t>threatening</a:t>
            </a:r>
          </a:p>
          <a:p>
            <a:pPr marL="174296" indent="-174296" defTabSz="929579">
              <a:buFontTx/>
              <a:buChar char="-"/>
              <a:defRPr/>
            </a:pPr>
            <a:r>
              <a:rPr lang="en-US" baseline="0" dirty="0" smtClean="0"/>
              <a:t>Preventable </a:t>
            </a:r>
          </a:p>
          <a:p>
            <a:pPr marL="174296" indent="-174296" defTabSz="929579">
              <a:buFontTx/>
              <a:buChar char="-"/>
              <a:defRPr/>
            </a:pPr>
            <a:r>
              <a:rPr lang="en-US" dirty="0"/>
              <a:t>Medication management: inhaled corticosteroids and other prescribed daily long-term control medicine</a:t>
            </a:r>
            <a:endParaRPr lang="en-US" dirty="0" smtClean="0"/>
          </a:p>
          <a:p>
            <a:pPr marL="174296" indent="-174296" defTabSz="929579">
              <a:buFontTx/>
              <a:buChar char="-"/>
              <a:defRPr/>
            </a:pPr>
            <a:r>
              <a:rPr lang="en-US" dirty="0" smtClean="0"/>
              <a:t>Avoid Triggers</a:t>
            </a:r>
            <a:r>
              <a:rPr lang="en-US" dirty="0" smtClean="0"/>
              <a:t>: </a:t>
            </a:r>
            <a:r>
              <a:rPr lang="en-US" b="1" dirty="0" smtClean="0"/>
              <a:t>cigarette smoke; air pollution; </a:t>
            </a:r>
            <a:r>
              <a:rPr lang="en-US" dirty="0" smtClean="0"/>
              <a:t>chemicals or dust in the workplace; </a:t>
            </a:r>
            <a:r>
              <a:rPr lang="en-US" b="1" dirty="0" smtClean="0"/>
              <a:t>allergens from dust</a:t>
            </a:r>
            <a:r>
              <a:rPr lang="en-US" dirty="0" smtClean="0"/>
              <a:t>, animal fur, </a:t>
            </a:r>
            <a:r>
              <a:rPr lang="en-US" b="1" dirty="0" smtClean="0"/>
              <a:t>cockroaches, mold, and pollen;</a:t>
            </a:r>
            <a:r>
              <a:rPr lang="en-US" dirty="0" smtClean="0"/>
              <a:t> viral respiratory infections (a cold or the flu); fragrances; and physical activity.</a:t>
            </a:r>
          </a:p>
          <a:p>
            <a:pPr defTabSz="929579">
              <a:defRPr/>
            </a:pPr>
            <a:endParaRPr lang="en-US" dirty="0" smtClean="0"/>
          </a:p>
          <a:p>
            <a:pPr defTabSz="929579">
              <a:defRPr/>
            </a:pPr>
            <a:r>
              <a:rPr lang="en-US" dirty="0"/>
              <a:t>Asthma has a high cost to the health care system </a:t>
            </a:r>
          </a:p>
          <a:p>
            <a:pPr defTabSz="929579">
              <a:defRPr/>
            </a:pPr>
            <a:endParaRPr lang="en-US" dirty="0" smtClean="0"/>
          </a:p>
          <a:p>
            <a:pPr defTabSz="929579">
              <a:defRPr/>
            </a:pPr>
            <a:r>
              <a:rPr lang="en-US" dirty="0" smtClean="0"/>
              <a:t>Socioeconomic </a:t>
            </a:r>
            <a:r>
              <a:rPr lang="en-US" dirty="0" smtClean="0"/>
              <a:t>factors:</a:t>
            </a:r>
            <a:r>
              <a:rPr lang="en-US" baseline="0" dirty="0" smtClean="0"/>
              <a:t> </a:t>
            </a:r>
            <a:r>
              <a:rPr lang="en-US" dirty="0"/>
              <a:t>About 2 in 5 (40%) uninsured people with asthma could not afford their prescription medicines and about 1 in 9 (11%) insured people with asthma could not afford their prescription medicines. (CDC)</a:t>
            </a:r>
            <a:endParaRPr lang="en-US" dirty="0" smtClean="0"/>
          </a:p>
          <a:p>
            <a:pPr defTabSz="929579">
              <a:defRPr/>
            </a:pPr>
            <a:endParaRPr lang="en-US" dirty="0" smtClean="0"/>
          </a:p>
          <a:p>
            <a:pPr defTabSz="929579">
              <a:defRPr/>
            </a:pPr>
            <a:r>
              <a:rPr lang="en-US" dirty="0" smtClean="0"/>
              <a:t>Medicaid is the dominant payer (62%) of asthma-related pediatric (age 0 to 17) hospital visits. </a:t>
            </a:r>
            <a:r>
              <a:rPr lang="en-US" dirty="0" smtClean="0"/>
              <a:t>The </a:t>
            </a:r>
            <a:r>
              <a:rPr lang="en-US" dirty="0" smtClean="0"/>
              <a:t>highest poverty (5</a:t>
            </a:r>
            <a:r>
              <a:rPr lang="en-US" baseline="30000" dirty="0" smtClean="0"/>
              <a:t>th</a:t>
            </a:r>
            <a:r>
              <a:rPr lang="en-US" dirty="0" smtClean="0"/>
              <a:t> quintile) zip codes in Missouri accounted for 43% of pediatric asthma ED visits (Oct 2013-Sept 2014). (</a:t>
            </a:r>
            <a:r>
              <a:rPr lang="en-US" dirty="0" err="1" smtClean="0"/>
              <a:t>Reidhead</a:t>
            </a:r>
            <a:r>
              <a:rPr lang="en-US" dirty="0" smtClean="0"/>
              <a:t>, 2015) </a:t>
            </a:r>
            <a:endParaRPr lang="en-US" dirty="0" smtClean="0">
              <a:solidFill>
                <a:srgbClr val="FF0000"/>
              </a:solidFill>
            </a:endParaRPr>
          </a:p>
          <a:p>
            <a:endParaRPr lang="en-US" dirty="0"/>
          </a:p>
        </p:txBody>
      </p:sp>
      <p:sp>
        <p:nvSpPr>
          <p:cNvPr id="4" name="Slide Number Placeholder 3"/>
          <p:cNvSpPr>
            <a:spLocks noGrp="1"/>
          </p:cNvSpPr>
          <p:nvPr>
            <p:ph type="sldNum" sz="quarter" idx="10"/>
          </p:nvPr>
        </p:nvSpPr>
        <p:spPr/>
        <p:txBody>
          <a:bodyPr/>
          <a:lstStyle/>
          <a:p>
            <a:fld id="{B506CF11-EE5B-4C91-A805-BB82F18A9546}" type="slidenum">
              <a:rPr lang="en-US" smtClean="0"/>
              <a:t>2</a:t>
            </a:fld>
            <a:endParaRPr lang="en-US"/>
          </a:p>
        </p:txBody>
      </p:sp>
    </p:spTree>
    <p:extLst>
      <p:ext uri="{BB962C8B-B14F-4D97-AF65-F5344CB8AC3E}">
        <p14:creationId xmlns:p14="http://schemas.microsoft.com/office/powerpoint/2010/main" val="32152127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Previous</a:t>
            </a:r>
            <a:r>
              <a:rPr lang="en-US" baseline="0" dirty="0" smtClean="0"/>
              <a:t> </a:t>
            </a:r>
            <a:r>
              <a:rPr lang="en-US" baseline="0" dirty="0" smtClean="0"/>
              <a:t>studies have shown links between social and environmental factors </a:t>
            </a:r>
            <a:r>
              <a:rPr lang="en-US" baseline="0" dirty="0" smtClean="0"/>
              <a:t>and various </a:t>
            </a:r>
            <a:r>
              <a:rPr lang="en-US" baseline="0" dirty="0" smtClean="0"/>
              <a:t>asthma </a:t>
            </a:r>
            <a:r>
              <a:rPr lang="en-US" baseline="0" dirty="0" smtClean="0"/>
              <a:t>outcomes</a:t>
            </a:r>
            <a:endParaRPr lang="en-US" dirty="0" smtClean="0"/>
          </a:p>
          <a:p>
            <a:r>
              <a:rPr lang="en-US" dirty="0" smtClean="0"/>
              <a:t>Most study </a:t>
            </a:r>
            <a:r>
              <a:rPr lang="en-US" baseline="0" dirty="0" smtClean="0"/>
              <a:t>children and asthma</a:t>
            </a:r>
          </a:p>
          <a:p>
            <a:r>
              <a:rPr lang="en-US" baseline="0" dirty="0" smtClean="0"/>
              <a:t>- </a:t>
            </a:r>
            <a:r>
              <a:rPr lang="en-US" baseline="0" dirty="0" smtClean="0">
                <a:solidFill>
                  <a:schemeClr val="accent2"/>
                </a:solidFill>
              </a:rPr>
              <a:t>Blue text highlights the definition of the SES indicator used for each study</a:t>
            </a:r>
          </a:p>
          <a:p>
            <a:endParaRPr lang="en-US" baseline="0" dirty="0" smtClean="0"/>
          </a:p>
          <a:p>
            <a:r>
              <a:rPr lang="en-US" dirty="0" smtClean="0"/>
              <a:t>Indicators included: </a:t>
            </a:r>
            <a:endParaRPr lang="en-US" baseline="0" dirty="0" smtClean="0"/>
          </a:p>
          <a:p>
            <a:r>
              <a:rPr lang="en-US" baseline="0" dirty="0" smtClean="0"/>
              <a:t>Low SES/ED Visits</a:t>
            </a:r>
          </a:p>
          <a:p>
            <a:pPr defTabSz="929579"/>
            <a:r>
              <a:rPr lang="en-US" baseline="0" dirty="0" smtClean="0"/>
              <a:t>- </a:t>
            </a:r>
            <a:r>
              <a:rPr lang="en-US" dirty="0" smtClean="0"/>
              <a:t>Largent et al (2012)</a:t>
            </a:r>
            <a:r>
              <a:rPr lang="en-US" baseline="0" dirty="0" smtClean="0"/>
              <a:t> purpose to examine trends and identify vulnerable populations; children 0-14 years Orange County, CA</a:t>
            </a:r>
          </a:p>
          <a:p>
            <a:endParaRPr lang="en-US" dirty="0" smtClean="0"/>
          </a:p>
          <a:p>
            <a:r>
              <a:rPr lang="en-US" dirty="0" smtClean="0"/>
              <a:t>Social disadvantage/Asthma</a:t>
            </a:r>
            <a:r>
              <a:rPr lang="en-US" baseline="0" dirty="0" smtClean="0"/>
              <a:t> control</a:t>
            </a:r>
          </a:p>
          <a:p>
            <a:r>
              <a:rPr lang="en-US" baseline="0" dirty="0" smtClean="0"/>
              <a:t>Neighborhood Concentrated disadvantage/asthma</a:t>
            </a:r>
            <a:r>
              <a:rPr lang="en-US" dirty="0" smtClean="0"/>
              <a:t> diagnosis</a:t>
            </a:r>
            <a:endParaRPr lang="en-US" baseline="0" dirty="0" smtClean="0"/>
          </a:p>
          <a:p>
            <a:endParaRPr lang="en-US" baseline="0" dirty="0" smtClean="0"/>
          </a:p>
          <a:p>
            <a:r>
              <a:rPr lang="en-US" baseline="0" dirty="0" smtClean="0"/>
              <a:t>SVI combines several similar social and environmental factors, capturing synergistic effects of factors</a:t>
            </a:r>
            <a:endParaRPr lang="en-US" dirty="0"/>
          </a:p>
        </p:txBody>
      </p:sp>
      <p:sp>
        <p:nvSpPr>
          <p:cNvPr id="4" name="Slide Number Placeholder 3"/>
          <p:cNvSpPr>
            <a:spLocks noGrp="1"/>
          </p:cNvSpPr>
          <p:nvPr>
            <p:ph type="sldNum" sz="quarter" idx="10"/>
          </p:nvPr>
        </p:nvSpPr>
        <p:spPr/>
        <p:txBody>
          <a:bodyPr/>
          <a:lstStyle/>
          <a:p>
            <a:fld id="{B506CF11-EE5B-4C91-A805-BB82F18A9546}" type="slidenum">
              <a:rPr lang="en-US" smtClean="0"/>
              <a:t>3</a:t>
            </a:fld>
            <a:endParaRPr lang="en-US"/>
          </a:p>
        </p:txBody>
      </p:sp>
    </p:spTree>
    <p:extLst>
      <p:ext uri="{BB962C8B-B14F-4D97-AF65-F5344CB8AC3E}">
        <p14:creationId xmlns:p14="http://schemas.microsoft.com/office/powerpoint/2010/main" val="368729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defTabSz="929579">
              <a:buFontTx/>
              <a:buChar char="-"/>
              <a:defRPr/>
            </a:pPr>
            <a:r>
              <a:rPr lang="en-US" dirty="0" smtClean="0"/>
              <a:t>SVI was</a:t>
            </a:r>
            <a:r>
              <a:rPr lang="en-US" baseline="0" dirty="0" smtClean="0"/>
              <a:t> a tool designed to help Emergency Preparedness/Public Health Officials identify and map communities likely to need more assistance in emergency or disaster</a:t>
            </a:r>
            <a:endParaRPr lang="en-US" dirty="0" smtClean="0"/>
          </a:p>
          <a:p>
            <a:pPr marL="174296" indent="-174296" defTabSz="929579">
              <a:buFontTx/>
              <a:buChar char="-"/>
              <a:defRPr/>
            </a:pPr>
            <a:r>
              <a:rPr lang="en-US" dirty="0" smtClean="0"/>
              <a:t>Free,</a:t>
            </a:r>
            <a:r>
              <a:rPr lang="en-US" baseline="0" dirty="0" smtClean="0"/>
              <a:t> </a:t>
            </a:r>
            <a:r>
              <a:rPr lang="en-US" dirty="0" smtClean="0"/>
              <a:t>Publicly </a:t>
            </a:r>
            <a:r>
              <a:rPr lang="en-US" dirty="0" smtClean="0"/>
              <a:t>available </a:t>
            </a:r>
            <a:r>
              <a:rPr lang="en-US" dirty="0" smtClean="0"/>
              <a:t>dataset</a:t>
            </a:r>
          </a:p>
          <a:p>
            <a:pPr marL="174296" indent="-174296" defTabSz="929579">
              <a:buFontTx/>
              <a:buChar char="-"/>
              <a:defRPr/>
            </a:pPr>
            <a:r>
              <a:rPr lang="en-US" dirty="0" smtClean="0"/>
              <a:t>Ranking for census tracts within States</a:t>
            </a:r>
            <a:r>
              <a:rPr lang="en-US" baseline="0" dirty="0" smtClean="0"/>
              <a:t> </a:t>
            </a:r>
            <a:r>
              <a:rPr lang="en-US" dirty="0" smtClean="0"/>
              <a:t>or all U.S. census</a:t>
            </a:r>
            <a:r>
              <a:rPr lang="en-US" baseline="0" dirty="0" smtClean="0"/>
              <a:t> tracts</a:t>
            </a:r>
          </a:p>
          <a:p>
            <a:pPr marL="639086" lvl="1" indent="-174296" defTabSz="929579">
              <a:buFontTx/>
              <a:buChar char="-"/>
              <a:defRPr/>
            </a:pPr>
            <a:r>
              <a:rPr lang="en-US" dirty="0" smtClean="0"/>
              <a:t>State-specific database ranks only against other tracts/counties in specified state</a:t>
            </a:r>
          </a:p>
          <a:p>
            <a:pPr marL="639086" lvl="1" indent="-174296" defTabSz="929579">
              <a:buFontTx/>
              <a:buChar char="-"/>
              <a:defRPr/>
            </a:pPr>
            <a:r>
              <a:rPr lang="en-US" dirty="0" smtClean="0"/>
              <a:t>Relative vulnerability based on percentiles (0 to 1), higher values greater vulnerability</a:t>
            </a:r>
          </a:p>
          <a:p>
            <a:pPr marL="639086" lvl="1" indent="-174296" defTabSz="929579">
              <a:buFontTx/>
              <a:buChar char="-"/>
              <a:defRPr/>
            </a:pPr>
            <a:r>
              <a:rPr lang="en-US" dirty="0" smtClean="0"/>
              <a:t>Themes - summed percentiles for each variable, then ordered summed percentiles for each theme for theme-specific rankings</a:t>
            </a:r>
          </a:p>
          <a:p>
            <a:pPr lvl="1"/>
            <a:endParaRPr lang="en-US" dirty="0" smtClean="0"/>
          </a:p>
          <a:p>
            <a:pPr marL="174296" indent="-174296" defTabSz="929579">
              <a:buFontTx/>
              <a:buChar char="-"/>
              <a:defRPr/>
            </a:pPr>
            <a:r>
              <a:rPr lang="en-US" dirty="0" smtClean="0"/>
              <a:t>Why</a:t>
            </a:r>
            <a:r>
              <a:rPr lang="en-US" baseline="0" dirty="0" smtClean="0"/>
              <a:t> use SVI to study Asthma? </a:t>
            </a:r>
          </a:p>
          <a:p>
            <a:pPr marL="639086" lvl="1" indent="-174296" defTabSz="929579">
              <a:buFontTx/>
              <a:buChar char="-"/>
              <a:defRPr/>
            </a:pPr>
            <a:r>
              <a:rPr lang="en-US" baseline="0" dirty="0" smtClean="0"/>
              <a:t>SES theme – access to care/medication/lack of adequate insurance; education important for understanding asthma/control </a:t>
            </a:r>
          </a:p>
          <a:p>
            <a:pPr marL="639086" lvl="1" indent="-174296" defTabSz="929579">
              <a:buFontTx/>
              <a:buChar char="-"/>
              <a:defRPr/>
            </a:pPr>
            <a:r>
              <a:rPr lang="en-US" baseline="0" dirty="0" smtClean="0"/>
              <a:t>Minority status theme - Asthma severity found to be higher in African American children (closely tied to SES)</a:t>
            </a:r>
          </a:p>
          <a:p>
            <a:pPr marL="639086" lvl="1" indent="-174296" defTabSz="929579">
              <a:buFontTx/>
              <a:buChar char="-"/>
              <a:defRPr/>
            </a:pPr>
            <a:r>
              <a:rPr lang="en-US" baseline="0" dirty="0" smtClean="0"/>
              <a:t>Hispanic/Black households higher level of allergens-cockroaches; crowding/multi-unit structures relate cockroaches/building degradation</a:t>
            </a:r>
            <a:endParaRPr lang="en-US" dirty="0" smtClean="0"/>
          </a:p>
          <a:p>
            <a:pPr defTabSz="929579">
              <a:defRPr/>
            </a:pPr>
            <a:endParaRPr lang="en-US" dirty="0" smtClean="0"/>
          </a:p>
        </p:txBody>
      </p:sp>
      <p:sp>
        <p:nvSpPr>
          <p:cNvPr id="4" name="Slide Number Placeholder 3"/>
          <p:cNvSpPr>
            <a:spLocks noGrp="1"/>
          </p:cNvSpPr>
          <p:nvPr>
            <p:ph type="sldNum" sz="quarter" idx="10"/>
          </p:nvPr>
        </p:nvSpPr>
        <p:spPr/>
        <p:txBody>
          <a:bodyPr/>
          <a:lstStyle/>
          <a:p>
            <a:fld id="{B506CF11-EE5B-4C91-A805-BB82F18A9546}" type="slidenum">
              <a:rPr lang="en-US" smtClean="0"/>
              <a:t>4</a:t>
            </a:fld>
            <a:endParaRPr lang="en-US"/>
          </a:p>
        </p:txBody>
      </p:sp>
    </p:spTree>
    <p:extLst>
      <p:ext uri="{BB962C8B-B14F-4D97-AF65-F5344CB8AC3E}">
        <p14:creationId xmlns:p14="http://schemas.microsoft.com/office/powerpoint/2010/main" val="4036815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Located on the eastern side of Missouri and is the most populous county in the state (~1  million)</a:t>
            </a:r>
          </a:p>
          <a:p>
            <a:r>
              <a:rPr lang="en-US" dirty="0"/>
              <a:t>- Mostly White, highly educated, but high black-white disparities</a:t>
            </a:r>
          </a:p>
          <a:p>
            <a:endParaRPr lang="en-US" dirty="0"/>
          </a:p>
          <a:p>
            <a:r>
              <a:rPr lang="en-US" dirty="0"/>
              <a:t>St. Louis continues to be one of the most racially and economically segregated regions in the country </a:t>
            </a:r>
          </a:p>
          <a:p>
            <a:pPr marL="639086" lvl="1" indent="-174296">
              <a:buFontTx/>
              <a:buChar char="-"/>
            </a:pPr>
            <a:r>
              <a:rPr lang="en-US" dirty="0"/>
              <a:t>This residential segregation and income inequality has created school districts with a large majority of either White or Black students, as well as drastic disparities in resources. </a:t>
            </a:r>
          </a:p>
          <a:p>
            <a:pPr marL="174296" indent="-174296">
              <a:buFontTx/>
              <a:buChar char="-"/>
            </a:pPr>
            <a:endParaRPr lang="en-US" dirty="0" smtClean="0"/>
          </a:p>
          <a:p>
            <a:endParaRPr lang="en-US" dirty="0"/>
          </a:p>
        </p:txBody>
      </p:sp>
      <p:sp>
        <p:nvSpPr>
          <p:cNvPr id="4" name="Slide Number Placeholder 3"/>
          <p:cNvSpPr>
            <a:spLocks noGrp="1"/>
          </p:cNvSpPr>
          <p:nvPr>
            <p:ph type="sldNum" sz="quarter" idx="10"/>
          </p:nvPr>
        </p:nvSpPr>
        <p:spPr/>
        <p:txBody>
          <a:bodyPr/>
          <a:lstStyle/>
          <a:p>
            <a:fld id="{B506CF11-EE5B-4C91-A805-BB82F18A9546}" type="slidenum">
              <a:rPr lang="en-US" smtClean="0"/>
              <a:t>5</a:t>
            </a:fld>
            <a:endParaRPr lang="en-US"/>
          </a:p>
        </p:txBody>
      </p:sp>
    </p:spTree>
    <p:extLst>
      <p:ext uri="{BB962C8B-B14F-4D97-AF65-F5344CB8AC3E}">
        <p14:creationId xmlns:p14="http://schemas.microsoft.com/office/powerpoint/2010/main" val="1740864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Cross</a:t>
            </a:r>
            <a:r>
              <a:rPr lang="en-US" baseline="0" dirty="0" smtClean="0"/>
              <a:t> Sectional Study</a:t>
            </a:r>
          </a:p>
          <a:p>
            <a:endParaRPr lang="en-US" baseline="0" dirty="0" smtClean="0"/>
          </a:p>
          <a:p>
            <a:pPr marL="174296" indent="-174296">
              <a:buFontTx/>
              <a:buChar char="-"/>
            </a:pPr>
            <a:r>
              <a:rPr lang="en-US" baseline="0" dirty="0" smtClean="0"/>
              <a:t>Emergency Department data obtained from Missouri DHSS</a:t>
            </a:r>
          </a:p>
          <a:p>
            <a:pPr marL="174296" indent="-174296">
              <a:buFontTx/>
              <a:buChar char="-"/>
            </a:pPr>
            <a:r>
              <a:rPr lang="en-US" baseline="0" dirty="0" smtClean="0"/>
              <a:t>Downloaded SVI 2014 Tract Shapefile for Missouri from the CDC – ATSDR – SVI website</a:t>
            </a:r>
          </a:p>
          <a:p>
            <a:pPr marL="174296" indent="-174296">
              <a:buFontTx/>
              <a:buChar char="-"/>
            </a:pPr>
            <a:r>
              <a:rPr lang="en-US" baseline="0" dirty="0" smtClean="0"/>
              <a:t>Mapped themes and overall SVI</a:t>
            </a:r>
          </a:p>
          <a:p>
            <a:pPr marL="174296" indent="-174296">
              <a:buFontTx/>
              <a:buChar char="-"/>
            </a:pPr>
            <a:r>
              <a:rPr lang="en-US" baseline="0" dirty="0" smtClean="0"/>
              <a:t>Performed statistical analysis in SAS</a:t>
            </a:r>
            <a:r>
              <a:rPr lang="en-US" dirty="0" smtClean="0"/>
              <a:t/>
            </a:r>
            <a:br>
              <a:rPr lang="en-US" dirty="0" smtClean="0"/>
            </a:br>
            <a:endParaRPr lang="en-US" dirty="0" smtClean="0"/>
          </a:p>
        </p:txBody>
      </p:sp>
      <p:sp>
        <p:nvSpPr>
          <p:cNvPr id="4" name="Slide Number Placeholder 3"/>
          <p:cNvSpPr>
            <a:spLocks noGrp="1"/>
          </p:cNvSpPr>
          <p:nvPr>
            <p:ph type="sldNum" sz="quarter" idx="10"/>
          </p:nvPr>
        </p:nvSpPr>
        <p:spPr/>
        <p:txBody>
          <a:bodyPr/>
          <a:lstStyle/>
          <a:p>
            <a:fld id="{B506CF11-EE5B-4C91-A805-BB82F18A9546}" type="slidenum">
              <a:rPr lang="en-US" smtClean="0"/>
              <a:t>6</a:t>
            </a:fld>
            <a:endParaRPr lang="en-US"/>
          </a:p>
        </p:txBody>
      </p:sp>
    </p:spTree>
    <p:extLst>
      <p:ext uri="{BB962C8B-B14F-4D97-AF65-F5344CB8AC3E}">
        <p14:creationId xmlns:p14="http://schemas.microsoft.com/office/powerpoint/2010/main" val="16917342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SVI</a:t>
            </a:r>
            <a:r>
              <a:rPr lang="en-US" baseline="0" dirty="0" smtClean="0"/>
              <a:t> percentiles have 0 to 1 values – for analyses multiplied by 100 to use percentages (units)</a:t>
            </a:r>
          </a:p>
          <a:p>
            <a:endParaRPr lang="en-US" baseline="0" dirty="0" smtClean="0"/>
          </a:p>
          <a:p>
            <a:r>
              <a:rPr lang="en-US" baseline="0" dirty="0" smtClean="0"/>
              <a:t>Estimates account/adjust for the total population in census tracts</a:t>
            </a:r>
          </a:p>
          <a:p>
            <a:endParaRPr lang="en-US" baseline="0" dirty="0" smtClean="0"/>
          </a:p>
          <a:p>
            <a:endParaRPr lang="en-US" baseline="0" dirty="0" smtClean="0"/>
          </a:p>
          <a:p>
            <a:r>
              <a:rPr lang="en-US" baseline="0" dirty="0" smtClean="0"/>
              <a:t>The next few slides will show the theme maps and distribution among census tracts using quartiles </a:t>
            </a:r>
            <a:endParaRPr lang="en-US" dirty="0"/>
          </a:p>
        </p:txBody>
      </p:sp>
      <p:sp>
        <p:nvSpPr>
          <p:cNvPr id="4" name="Slide Number Placeholder 3"/>
          <p:cNvSpPr>
            <a:spLocks noGrp="1"/>
          </p:cNvSpPr>
          <p:nvPr>
            <p:ph type="sldNum" sz="quarter" idx="10"/>
          </p:nvPr>
        </p:nvSpPr>
        <p:spPr/>
        <p:txBody>
          <a:bodyPr/>
          <a:lstStyle/>
          <a:p>
            <a:fld id="{B506CF11-EE5B-4C91-A805-BB82F18A9546}" type="slidenum">
              <a:rPr lang="en-US" smtClean="0"/>
              <a:t>7</a:t>
            </a:fld>
            <a:endParaRPr lang="en-US"/>
          </a:p>
        </p:txBody>
      </p:sp>
    </p:spTree>
    <p:extLst>
      <p:ext uri="{BB962C8B-B14F-4D97-AF65-F5344CB8AC3E}">
        <p14:creationId xmlns:p14="http://schemas.microsoft.com/office/powerpoint/2010/main" val="2264533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579">
              <a:defRPr/>
            </a:pPr>
            <a:r>
              <a:rPr lang="en-US" b="1" dirty="0"/>
              <a:t>Map  </a:t>
            </a:r>
            <a:r>
              <a:rPr lang="en-US" dirty="0"/>
              <a:t>shows the range of vulnerability in St. Louis County for the </a:t>
            </a:r>
            <a:r>
              <a:rPr lang="en-US" i="1" dirty="0"/>
              <a:t>Socioeconomic Status </a:t>
            </a:r>
            <a:r>
              <a:rPr lang="en-US" dirty="0"/>
              <a:t>theme, which consists of income, poverty, employment, and education variables. </a:t>
            </a:r>
          </a:p>
          <a:p>
            <a:pPr defTabSz="929579">
              <a:defRPr/>
            </a:pPr>
            <a:endParaRPr lang="en-US" dirty="0"/>
          </a:p>
          <a:p>
            <a:pPr defTabSz="929579">
              <a:defRPr/>
            </a:pPr>
            <a:r>
              <a:rPr lang="en-US" dirty="0"/>
              <a:t>The highest vulnerability was in areas bordering St. Louis City—especially in North and South County. </a:t>
            </a:r>
          </a:p>
          <a:p>
            <a:pPr defTabSz="929579">
              <a:defRPr/>
            </a:pPr>
            <a:endParaRPr lang="en-US" dirty="0"/>
          </a:p>
          <a:p>
            <a:pPr defTabSz="929579">
              <a:defRPr/>
            </a:pPr>
            <a:r>
              <a:rPr lang="en-US" dirty="0"/>
              <a:t>These communities are less likely to have adequate income or employee benefits plans to support proper preventative care for asthma.</a:t>
            </a:r>
          </a:p>
          <a:p>
            <a:endParaRPr lang="en-US" dirty="0"/>
          </a:p>
        </p:txBody>
      </p:sp>
      <p:sp>
        <p:nvSpPr>
          <p:cNvPr id="4" name="Slide Number Placeholder 3"/>
          <p:cNvSpPr>
            <a:spLocks noGrp="1"/>
          </p:cNvSpPr>
          <p:nvPr>
            <p:ph type="sldNum" sz="quarter" idx="10"/>
          </p:nvPr>
        </p:nvSpPr>
        <p:spPr/>
        <p:txBody>
          <a:bodyPr/>
          <a:lstStyle/>
          <a:p>
            <a:fld id="{B506CF11-EE5B-4C91-A805-BB82F18A9546}" type="slidenum">
              <a:rPr lang="en-US" smtClean="0"/>
              <a:t>8</a:t>
            </a:fld>
            <a:endParaRPr lang="en-US"/>
          </a:p>
        </p:txBody>
      </p:sp>
    </p:spTree>
    <p:extLst>
      <p:ext uri="{BB962C8B-B14F-4D97-AF65-F5344CB8AC3E}">
        <p14:creationId xmlns:p14="http://schemas.microsoft.com/office/powerpoint/2010/main" val="7861823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Map </a:t>
            </a:r>
            <a:r>
              <a:rPr lang="en-US" dirty="0"/>
              <a:t>shows the range of vulnerability in St. Louis County for the </a:t>
            </a:r>
            <a:r>
              <a:rPr lang="en-US" i="1" dirty="0"/>
              <a:t>Household Composition/Disability </a:t>
            </a:r>
            <a:r>
              <a:rPr lang="en-US" dirty="0"/>
              <a:t>theme, including age (i.e., less than 17 years; 65 years and older), single parent households, and civilians with a disability variables. </a:t>
            </a:r>
          </a:p>
          <a:p>
            <a:endParaRPr lang="en-US" dirty="0"/>
          </a:p>
          <a:p>
            <a:r>
              <a:rPr lang="en-US" dirty="0"/>
              <a:t>Again, similar to SES Theme, the highest vulnerability areas bordered St. Louis City but were also spread more throughout the county. </a:t>
            </a:r>
          </a:p>
          <a:p>
            <a:endParaRPr lang="en-US" dirty="0"/>
          </a:p>
          <a:p>
            <a:r>
              <a:rPr lang="en-US" dirty="0"/>
              <a:t>Single-parent households have higher responsibility as caretakers, and children have less control of exposures to asthma triggers. </a:t>
            </a:r>
          </a:p>
          <a:p>
            <a:endParaRPr lang="en-US" dirty="0"/>
          </a:p>
        </p:txBody>
      </p:sp>
      <p:sp>
        <p:nvSpPr>
          <p:cNvPr id="4" name="Slide Number Placeholder 3"/>
          <p:cNvSpPr>
            <a:spLocks noGrp="1"/>
          </p:cNvSpPr>
          <p:nvPr>
            <p:ph type="sldNum" sz="quarter" idx="10"/>
          </p:nvPr>
        </p:nvSpPr>
        <p:spPr/>
        <p:txBody>
          <a:bodyPr/>
          <a:lstStyle/>
          <a:p>
            <a:fld id="{B506CF11-EE5B-4C91-A805-BB82F18A9546}" type="slidenum">
              <a:rPr lang="en-US" smtClean="0"/>
              <a:t>9</a:t>
            </a:fld>
            <a:endParaRPr lang="en-US"/>
          </a:p>
        </p:txBody>
      </p:sp>
    </p:spTree>
    <p:extLst>
      <p:ext uri="{BB962C8B-B14F-4D97-AF65-F5344CB8AC3E}">
        <p14:creationId xmlns:p14="http://schemas.microsoft.com/office/powerpoint/2010/main" val="39531611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579">
              <a:defRPr/>
            </a:pPr>
            <a:r>
              <a:rPr lang="en-US" dirty="0"/>
              <a:t> </a:t>
            </a:r>
            <a:r>
              <a:rPr lang="en-US" b="1" dirty="0"/>
              <a:t>Map </a:t>
            </a:r>
            <a:r>
              <a:rPr lang="en-US" dirty="0"/>
              <a:t>shows the range of vulnerability in St. Louis County for the </a:t>
            </a:r>
            <a:r>
              <a:rPr lang="en-US" i="1" dirty="0"/>
              <a:t>Race/Ethnicity/Language </a:t>
            </a:r>
            <a:r>
              <a:rPr lang="en-US" dirty="0"/>
              <a:t>theme, comprising race, ethnicity and English-language proficiency (people who Speak English "Less than Well“) variables. </a:t>
            </a:r>
          </a:p>
          <a:p>
            <a:pPr defTabSz="929579">
              <a:defRPr/>
            </a:pPr>
            <a:endParaRPr lang="en-US" dirty="0"/>
          </a:p>
          <a:p>
            <a:pPr defTabSz="929579">
              <a:defRPr/>
            </a:pPr>
            <a:r>
              <a:rPr lang="en-US" dirty="0"/>
              <a:t>The highest vulnerability areas bordered St. Louis City, some in the North and West. </a:t>
            </a:r>
          </a:p>
          <a:p>
            <a:pPr defTabSz="929579">
              <a:defRPr/>
            </a:pPr>
            <a:endParaRPr lang="en-US" dirty="0"/>
          </a:p>
          <a:p>
            <a:pPr defTabSz="929579">
              <a:defRPr/>
            </a:pPr>
            <a:r>
              <a:rPr lang="en-US" dirty="0"/>
              <a:t>These communities have disproportionately burdened, non-white race groups. Also, immigrant populations with limited literacy rates, could have lower access to care for asthma. </a:t>
            </a:r>
          </a:p>
          <a:p>
            <a:endParaRPr lang="en-US" dirty="0" smtClean="0"/>
          </a:p>
          <a:p>
            <a:r>
              <a:rPr lang="en-US" dirty="0" smtClean="0"/>
              <a:t>In</a:t>
            </a:r>
            <a:r>
              <a:rPr lang="en-US" baseline="0" dirty="0" smtClean="0"/>
              <a:t> St. Louis race and SES are usually strongly linked – unexpected to see this geographic pattern; expected to look more like the SES theme map.  Will discuss this later.</a:t>
            </a:r>
            <a:endParaRPr lang="en-US" dirty="0"/>
          </a:p>
        </p:txBody>
      </p:sp>
      <p:sp>
        <p:nvSpPr>
          <p:cNvPr id="4" name="Slide Number Placeholder 3"/>
          <p:cNvSpPr>
            <a:spLocks noGrp="1"/>
          </p:cNvSpPr>
          <p:nvPr>
            <p:ph type="sldNum" sz="quarter" idx="10"/>
          </p:nvPr>
        </p:nvSpPr>
        <p:spPr/>
        <p:txBody>
          <a:bodyPr/>
          <a:lstStyle/>
          <a:p>
            <a:fld id="{B506CF11-EE5B-4C91-A805-BB82F18A9546}" type="slidenum">
              <a:rPr lang="en-US" smtClean="0"/>
              <a:t>10</a:t>
            </a:fld>
            <a:endParaRPr lang="en-US"/>
          </a:p>
        </p:txBody>
      </p:sp>
    </p:spTree>
    <p:extLst>
      <p:ext uri="{BB962C8B-B14F-4D97-AF65-F5344CB8AC3E}">
        <p14:creationId xmlns:p14="http://schemas.microsoft.com/office/powerpoint/2010/main" val="9234371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579">
              <a:defRPr/>
            </a:pPr>
            <a:r>
              <a:rPr lang="en-US" b="1" dirty="0"/>
              <a:t>Map </a:t>
            </a:r>
            <a:r>
              <a:rPr lang="en-US" dirty="0"/>
              <a:t>shows the range of vulnerability in St. Louis County for the </a:t>
            </a:r>
            <a:r>
              <a:rPr lang="en-US" i="1" dirty="0"/>
              <a:t>Housing/Transportation </a:t>
            </a:r>
            <a:r>
              <a:rPr lang="en-US" dirty="0"/>
              <a:t>theme, which consists of housing structure, crowding, and vehicle access variables. </a:t>
            </a:r>
          </a:p>
          <a:p>
            <a:pPr defTabSz="929579">
              <a:defRPr/>
            </a:pPr>
            <a:endParaRPr lang="en-US" dirty="0"/>
          </a:p>
          <a:p>
            <a:pPr defTabSz="929579">
              <a:defRPr/>
            </a:pPr>
            <a:r>
              <a:rPr lang="en-US" dirty="0"/>
              <a:t>The highest vulnerability areas bordered St. Louis City, with some in West County – similar to SES Theme map</a:t>
            </a:r>
          </a:p>
          <a:p>
            <a:pPr defTabSz="929579">
              <a:defRPr/>
            </a:pPr>
            <a:endParaRPr lang="en-US" dirty="0"/>
          </a:p>
          <a:p>
            <a:pPr defTabSz="929579">
              <a:defRPr/>
            </a:pPr>
            <a:r>
              <a:rPr lang="en-US" dirty="0"/>
              <a:t>Housing quality is an important factor for asthma triggers (e.g., indoor air quality, allergens, and mold) and asthma attacks. </a:t>
            </a:r>
            <a:endParaRPr lang="en-US" dirty="0" smtClean="0"/>
          </a:p>
          <a:p>
            <a:endParaRPr lang="en-US" dirty="0"/>
          </a:p>
        </p:txBody>
      </p:sp>
      <p:sp>
        <p:nvSpPr>
          <p:cNvPr id="4" name="Slide Number Placeholder 3"/>
          <p:cNvSpPr>
            <a:spLocks noGrp="1"/>
          </p:cNvSpPr>
          <p:nvPr>
            <p:ph type="sldNum" sz="quarter" idx="10"/>
          </p:nvPr>
        </p:nvSpPr>
        <p:spPr/>
        <p:txBody>
          <a:bodyPr/>
          <a:lstStyle/>
          <a:p>
            <a:fld id="{B506CF11-EE5B-4C91-A805-BB82F18A9546}" type="slidenum">
              <a:rPr lang="en-US" smtClean="0"/>
              <a:t>11</a:t>
            </a:fld>
            <a:endParaRPr lang="en-US"/>
          </a:p>
        </p:txBody>
      </p:sp>
    </p:spTree>
    <p:extLst>
      <p:ext uri="{BB962C8B-B14F-4D97-AF65-F5344CB8AC3E}">
        <p14:creationId xmlns:p14="http://schemas.microsoft.com/office/powerpoint/2010/main" val="26690598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SVI (all</a:t>
            </a:r>
            <a:r>
              <a:rPr lang="en-US" baseline="0" dirty="0" smtClean="0"/>
              <a:t> Themes together) mapped as quartiles; </a:t>
            </a:r>
            <a:r>
              <a:rPr lang="en-US" baseline="0" dirty="0" err="1" smtClean="0"/>
              <a:t>overlayed</a:t>
            </a:r>
            <a:r>
              <a:rPr lang="en-US" baseline="0" dirty="0" smtClean="0"/>
              <a:t> with ED visit rates – for visual inspection of the relationship between SVI and Asthma ED visits</a:t>
            </a:r>
          </a:p>
          <a:p>
            <a:endParaRPr lang="en-US" baseline="0" dirty="0" smtClean="0"/>
          </a:p>
          <a:p>
            <a:r>
              <a:rPr lang="en-US" baseline="0" dirty="0" smtClean="0"/>
              <a:t>Highest Vulnerability ranking correspond with highest Asthma ED visit rates</a:t>
            </a:r>
            <a:endParaRPr lang="en-US" dirty="0"/>
          </a:p>
        </p:txBody>
      </p:sp>
      <p:sp>
        <p:nvSpPr>
          <p:cNvPr id="4" name="Slide Number Placeholder 3"/>
          <p:cNvSpPr>
            <a:spLocks noGrp="1"/>
          </p:cNvSpPr>
          <p:nvPr>
            <p:ph type="sldNum" sz="quarter" idx="10"/>
          </p:nvPr>
        </p:nvSpPr>
        <p:spPr/>
        <p:txBody>
          <a:bodyPr/>
          <a:lstStyle/>
          <a:p>
            <a:fld id="{B506CF11-EE5B-4C91-A805-BB82F18A9546}" type="slidenum">
              <a:rPr lang="en-US" smtClean="0"/>
              <a:t>12</a:t>
            </a:fld>
            <a:endParaRPr lang="en-US"/>
          </a:p>
        </p:txBody>
      </p:sp>
    </p:spTree>
    <p:extLst>
      <p:ext uri="{BB962C8B-B14F-4D97-AF65-F5344CB8AC3E}">
        <p14:creationId xmlns:p14="http://schemas.microsoft.com/office/powerpoint/2010/main" val="13587058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the results from the regression analysis – confirming</a:t>
            </a:r>
            <a:r>
              <a:rPr lang="en-US" baseline="0" dirty="0" smtClean="0"/>
              <a:t> what we saw in the map</a:t>
            </a:r>
          </a:p>
          <a:p>
            <a:endParaRPr lang="en-US" baseline="0" dirty="0" smtClean="0"/>
          </a:p>
          <a:p>
            <a:r>
              <a:rPr lang="en-US" baseline="0" dirty="0" smtClean="0"/>
              <a:t>Factors included in the SVI significantly associated with Asthma ED visits</a:t>
            </a:r>
            <a:endParaRPr lang="en-US" dirty="0" smtClean="0"/>
          </a:p>
          <a:p>
            <a:endParaRPr lang="en-US" dirty="0" smtClean="0"/>
          </a:p>
          <a:p>
            <a:r>
              <a:rPr lang="en-US" dirty="0" smtClean="0"/>
              <a:t>For </a:t>
            </a:r>
            <a:r>
              <a:rPr lang="en-US" dirty="0" smtClean="0"/>
              <a:t>a 1%</a:t>
            </a:r>
            <a:r>
              <a:rPr lang="en-US" baseline="0" dirty="0" smtClean="0"/>
              <a:t> increase in SVI (percentile rank) expect a 3% increase in ED visit rate</a:t>
            </a:r>
            <a:endParaRPr lang="en-US" dirty="0"/>
          </a:p>
        </p:txBody>
      </p:sp>
      <p:sp>
        <p:nvSpPr>
          <p:cNvPr id="4" name="Slide Number Placeholder 3"/>
          <p:cNvSpPr>
            <a:spLocks noGrp="1"/>
          </p:cNvSpPr>
          <p:nvPr>
            <p:ph type="sldNum" sz="quarter" idx="10"/>
          </p:nvPr>
        </p:nvSpPr>
        <p:spPr/>
        <p:txBody>
          <a:bodyPr/>
          <a:lstStyle/>
          <a:p>
            <a:fld id="{B506CF11-EE5B-4C91-A805-BB82F18A9546}" type="slidenum">
              <a:rPr lang="en-US" smtClean="0"/>
              <a:t>13</a:t>
            </a:fld>
            <a:endParaRPr lang="en-US"/>
          </a:p>
        </p:txBody>
      </p:sp>
    </p:spTree>
    <p:extLst>
      <p:ext uri="{BB962C8B-B14F-4D97-AF65-F5344CB8AC3E}">
        <p14:creationId xmlns:p14="http://schemas.microsoft.com/office/powerpoint/2010/main" val="10349671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defTabSz="929579">
              <a:buFontTx/>
              <a:buChar char="-"/>
              <a:defRPr/>
            </a:pPr>
            <a:r>
              <a:rPr lang="en-US" dirty="0" smtClean="0"/>
              <a:t>Also looked at Quartiles of SVI and estimated absolute</a:t>
            </a:r>
            <a:r>
              <a:rPr lang="en-US" baseline="0" dirty="0" smtClean="0"/>
              <a:t> rates at each quartile</a:t>
            </a:r>
          </a:p>
          <a:p>
            <a:pPr defTabSz="929579">
              <a:defRPr/>
            </a:pPr>
            <a:r>
              <a:rPr lang="en-US" baseline="0" dirty="0" smtClean="0"/>
              <a:t> </a:t>
            </a:r>
          </a:p>
          <a:p>
            <a:pPr marL="174296" indent="-174296" defTabSz="929579">
              <a:buFontTx/>
              <a:buChar char="-"/>
              <a:defRPr/>
            </a:pPr>
            <a:r>
              <a:rPr lang="en-US" baseline="0" dirty="0" smtClean="0"/>
              <a:t>With increasing quartile of SVI increasing ED visit rates</a:t>
            </a:r>
          </a:p>
          <a:p>
            <a:pPr marL="174296" indent="-174296" defTabSz="929579">
              <a:buFontTx/>
              <a:buChar char="-"/>
              <a:defRPr/>
            </a:pPr>
            <a:endParaRPr lang="en-US" baseline="0" dirty="0" smtClean="0"/>
          </a:p>
          <a:p>
            <a:pPr marL="174296" indent="-174296" defTabSz="929579">
              <a:buFontTx/>
              <a:buChar char="-"/>
              <a:defRPr/>
            </a:pPr>
            <a:r>
              <a:rPr lang="en-US" baseline="0" dirty="0" smtClean="0"/>
              <a:t>4 times higher ED rates comparing the 3</a:t>
            </a:r>
            <a:r>
              <a:rPr lang="en-US" baseline="30000" dirty="0" smtClean="0"/>
              <a:t>rd</a:t>
            </a:r>
            <a:r>
              <a:rPr lang="en-US" baseline="0" dirty="0" smtClean="0"/>
              <a:t> to the 1</a:t>
            </a:r>
            <a:r>
              <a:rPr lang="en-US" baseline="30000" dirty="0" smtClean="0"/>
              <a:t>st</a:t>
            </a:r>
            <a:r>
              <a:rPr lang="en-US" baseline="0" dirty="0" smtClean="0"/>
              <a:t> quartile</a:t>
            </a:r>
          </a:p>
          <a:p>
            <a:pPr marL="174296" indent="-174296" defTabSz="929579">
              <a:buFontTx/>
              <a:buChar char="-"/>
              <a:defRPr/>
            </a:pPr>
            <a:endParaRPr lang="en-US" baseline="0" dirty="0" smtClean="0"/>
          </a:p>
          <a:p>
            <a:pPr marL="174296" indent="-174296" defTabSz="929579">
              <a:buFontTx/>
              <a:buChar char="-"/>
              <a:defRPr/>
            </a:pPr>
            <a:r>
              <a:rPr lang="en-US" dirty="0" smtClean="0"/>
              <a:t>ED visit rates </a:t>
            </a:r>
            <a:r>
              <a:rPr lang="en-US" dirty="0" smtClean="0"/>
              <a:t>for asthma in the highest quartile of social vulnerability was 9.5 times higher compared to the lowest quartile. </a:t>
            </a:r>
          </a:p>
          <a:p>
            <a:endParaRPr lang="en-US" dirty="0"/>
          </a:p>
        </p:txBody>
      </p:sp>
      <p:sp>
        <p:nvSpPr>
          <p:cNvPr id="4" name="Slide Number Placeholder 3"/>
          <p:cNvSpPr>
            <a:spLocks noGrp="1"/>
          </p:cNvSpPr>
          <p:nvPr>
            <p:ph type="sldNum" sz="quarter" idx="10"/>
          </p:nvPr>
        </p:nvSpPr>
        <p:spPr/>
        <p:txBody>
          <a:bodyPr/>
          <a:lstStyle/>
          <a:p>
            <a:fld id="{B506CF11-EE5B-4C91-A805-BB82F18A9546}" type="slidenum">
              <a:rPr lang="en-US" smtClean="0"/>
              <a:t>14</a:t>
            </a:fld>
            <a:endParaRPr lang="en-US"/>
          </a:p>
        </p:txBody>
      </p:sp>
    </p:spTree>
    <p:extLst>
      <p:ext uri="{BB962C8B-B14F-4D97-AF65-F5344CB8AC3E}">
        <p14:creationId xmlns:p14="http://schemas.microsoft.com/office/powerpoint/2010/main" val="22697268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Tx/>
              <a:buChar char="-"/>
            </a:pPr>
            <a:r>
              <a:rPr lang="en-US" dirty="0" smtClean="0"/>
              <a:t>Also looked</a:t>
            </a:r>
            <a:r>
              <a:rPr lang="en-US" baseline="0" dirty="0" smtClean="0"/>
              <a:t> at regression models for each themes to determine statistical associations in maps</a:t>
            </a:r>
          </a:p>
          <a:p>
            <a:pPr marL="174296" indent="-174296">
              <a:buFontTx/>
              <a:buChar char="-"/>
            </a:pPr>
            <a:endParaRPr lang="en-US" baseline="0" dirty="0" smtClean="0"/>
          </a:p>
          <a:p>
            <a:pPr marL="174296" indent="-174296">
              <a:buFontTx/>
              <a:buChar char="-"/>
            </a:pPr>
            <a:r>
              <a:rPr lang="en-US" baseline="0" dirty="0" smtClean="0"/>
              <a:t>Unadjusted models only Race/Ethnicity/Language NOT Significant </a:t>
            </a:r>
          </a:p>
          <a:p>
            <a:pPr marL="639086" lvl="1" indent="-174296">
              <a:buFontTx/>
              <a:buChar char="-"/>
            </a:pPr>
            <a:r>
              <a:rPr lang="en-US" baseline="0" dirty="0" smtClean="0"/>
              <a:t>Again, this was a surprising result</a:t>
            </a:r>
          </a:p>
          <a:p>
            <a:pPr marL="639086" lvl="1" indent="-174296">
              <a:buFontTx/>
              <a:buChar char="-"/>
            </a:pPr>
            <a:endParaRPr lang="en-US" baseline="0" dirty="0" smtClean="0"/>
          </a:p>
          <a:p>
            <a:pPr marL="174296" indent="-174296">
              <a:buFontTx/>
              <a:buChar char="-"/>
            </a:pPr>
            <a:r>
              <a:rPr lang="en-US" baseline="0" dirty="0" smtClean="0"/>
              <a:t>In adjusted models, only SES and Housing Composition Themes remained significant</a:t>
            </a:r>
          </a:p>
          <a:p>
            <a:pPr marL="639086" lvl="1" indent="-174296">
              <a:buFontTx/>
              <a:buChar char="-"/>
            </a:pPr>
            <a:r>
              <a:rPr lang="en-US" baseline="0" dirty="0" smtClean="0"/>
              <a:t>1 percent increase SES, 3% increase in ED visit rates</a:t>
            </a:r>
          </a:p>
          <a:p>
            <a:pPr marL="639086" lvl="1" indent="-174296" defTabSz="929579">
              <a:buFontTx/>
              <a:buChar char="-"/>
            </a:pPr>
            <a:r>
              <a:rPr lang="en-US" baseline="0" dirty="0" smtClean="0"/>
              <a:t>Less strong association for Housing: 1 percent increase, &lt;1% increase in ED visit rates</a:t>
            </a:r>
          </a:p>
          <a:p>
            <a:pPr marL="639086" lvl="1" indent="-174296">
              <a:buFontTx/>
              <a:buChar cha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506CF11-EE5B-4C91-A805-BB82F18A9546}" type="slidenum">
              <a:rPr lang="en-US" smtClean="0"/>
              <a:t>15</a:t>
            </a:fld>
            <a:endParaRPr lang="en-US"/>
          </a:p>
        </p:txBody>
      </p:sp>
    </p:spTree>
    <p:extLst>
      <p:ext uri="{BB962C8B-B14F-4D97-AF65-F5344CB8AC3E}">
        <p14:creationId xmlns:p14="http://schemas.microsoft.com/office/powerpoint/2010/main" val="670738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06CF11-EE5B-4C91-A805-BB82F18A9546}" type="slidenum">
              <a:rPr lang="en-US" smtClean="0"/>
              <a:t>16</a:t>
            </a:fld>
            <a:endParaRPr lang="en-US"/>
          </a:p>
        </p:txBody>
      </p:sp>
    </p:spTree>
    <p:extLst>
      <p:ext uri="{BB962C8B-B14F-4D97-AF65-F5344CB8AC3E}">
        <p14:creationId xmlns:p14="http://schemas.microsoft.com/office/powerpoint/2010/main" val="34311409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defTabSz="929579">
              <a:buFontTx/>
              <a:buChar char="-"/>
              <a:defRPr/>
            </a:pPr>
            <a:r>
              <a:rPr lang="en-US" dirty="0" smtClean="0"/>
              <a:t>SVI includes</a:t>
            </a:r>
            <a:r>
              <a:rPr lang="en-US" baseline="0" dirty="0" smtClean="0"/>
              <a:t> multiple factors that may be inextricably linked – poverty, employment, education, race, and housing</a:t>
            </a:r>
          </a:p>
          <a:p>
            <a:pPr marL="174296" indent="-174296" defTabSz="929579">
              <a:buFontTx/>
              <a:buChar char="-"/>
              <a:defRPr/>
            </a:pPr>
            <a:endParaRPr lang="en-US" baseline="0" dirty="0" smtClean="0"/>
          </a:p>
          <a:p>
            <a:pPr marL="174296" indent="-174296" defTabSz="929579">
              <a:buFontTx/>
              <a:buChar char="-"/>
              <a:defRPr/>
            </a:pPr>
            <a:r>
              <a:rPr lang="en-US" baseline="0" dirty="0" smtClean="0"/>
              <a:t>Factors related to barriers in access to care – income or increase in environmental exposure (Crowding, multi-unit housing – increase smoke exposure)</a:t>
            </a:r>
          </a:p>
          <a:p>
            <a:pPr defTabSz="929579">
              <a:defRPr/>
            </a:pPr>
            <a:endParaRPr lang="en-US" dirty="0" smtClean="0"/>
          </a:p>
          <a:p>
            <a:pPr marL="174296" indent="-174296" defTabSz="929579">
              <a:buFontTx/>
              <a:buChar char="-"/>
              <a:defRPr/>
            </a:pPr>
            <a:r>
              <a:rPr lang="en-US" dirty="0" smtClean="0"/>
              <a:t>Unexpected results</a:t>
            </a:r>
            <a:r>
              <a:rPr lang="en-US" baseline="0" dirty="0" smtClean="0"/>
              <a:t> for Race/Language theme; outlined next steps</a:t>
            </a:r>
          </a:p>
          <a:p>
            <a:pPr marL="639086" lvl="1" indent="-174296" defTabSz="929579">
              <a:buFontTx/>
              <a:buChar char="-"/>
              <a:defRPr/>
            </a:pPr>
            <a:r>
              <a:rPr lang="en-US" baseline="0" dirty="0" smtClean="0"/>
              <a:t>Several studies have found racial disparities in asthma prevalence/ED visits</a:t>
            </a:r>
          </a:p>
          <a:p>
            <a:pPr marL="639086" lvl="1" indent="-174296" defTabSz="929579">
              <a:buFontTx/>
              <a:buChar char="-"/>
              <a:defRPr/>
            </a:pPr>
            <a:r>
              <a:rPr lang="en-US" dirty="0" smtClean="0"/>
              <a:t>Brewer </a:t>
            </a:r>
            <a:r>
              <a:rPr lang="en-US" dirty="0" smtClean="0"/>
              <a:t>et al. 2017, after adjusting for neighborhood disadvantage, particulate matter, ozone concentration, and race/ethnic composition, black children had higher odds of asthma diagnosis vs white</a:t>
            </a:r>
          </a:p>
          <a:p>
            <a:endParaRPr lang="en-US" dirty="0"/>
          </a:p>
        </p:txBody>
      </p:sp>
      <p:sp>
        <p:nvSpPr>
          <p:cNvPr id="4" name="Slide Number Placeholder 3"/>
          <p:cNvSpPr>
            <a:spLocks noGrp="1"/>
          </p:cNvSpPr>
          <p:nvPr>
            <p:ph type="sldNum" sz="quarter" idx="10"/>
          </p:nvPr>
        </p:nvSpPr>
        <p:spPr/>
        <p:txBody>
          <a:bodyPr/>
          <a:lstStyle/>
          <a:p>
            <a:fld id="{B506CF11-EE5B-4C91-A805-BB82F18A9546}" type="slidenum">
              <a:rPr lang="en-US" smtClean="0"/>
              <a:t>17</a:t>
            </a:fld>
            <a:endParaRPr lang="en-US"/>
          </a:p>
        </p:txBody>
      </p:sp>
    </p:spTree>
    <p:extLst>
      <p:ext uri="{BB962C8B-B14F-4D97-AF65-F5344CB8AC3E}">
        <p14:creationId xmlns:p14="http://schemas.microsoft.com/office/powerpoint/2010/main" val="26727449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St. Louis County, Blacks/African</a:t>
            </a:r>
            <a:r>
              <a:rPr lang="en-US" baseline="0" dirty="0" smtClean="0"/>
              <a:t> Americans have the highest rates of ED visits for asthma – almost 10x rate for whites and Hispanic/</a:t>
            </a:r>
            <a:r>
              <a:rPr lang="en-US" baseline="0" dirty="0" err="1" smtClean="0"/>
              <a:t>latinos</a:t>
            </a:r>
            <a:endParaRPr lang="en-US" dirty="0" smtClean="0"/>
          </a:p>
          <a:p>
            <a:endParaRPr lang="en-US" dirty="0" smtClean="0"/>
          </a:p>
          <a:p>
            <a:r>
              <a:rPr lang="en-US" dirty="0" smtClean="0"/>
              <a:t>Rate </a:t>
            </a:r>
            <a:r>
              <a:rPr lang="en-US" dirty="0" smtClean="0"/>
              <a:t>per 1,000</a:t>
            </a:r>
          </a:p>
          <a:p>
            <a:endParaRPr lang="en-US" dirty="0" smtClean="0"/>
          </a:p>
        </p:txBody>
      </p:sp>
      <p:sp>
        <p:nvSpPr>
          <p:cNvPr id="4" name="Slide Number Placeholder 3"/>
          <p:cNvSpPr>
            <a:spLocks noGrp="1"/>
          </p:cNvSpPr>
          <p:nvPr>
            <p:ph type="sldNum" sz="quarter" idx="10"/>
          </p:nvPr>
        </p:nvSpPr>
        <p:spPr/>
        <p:txBody>
          <a:bodyPr/>
          <a:lstStyle/>
          <a:p>
            <a:fld id="{746A98B5-130E-431A-B275-D3779A745573}" type="slidenum">
              <a:rPr lang="en-US" smtClean="0"/>
              <a:t>18</a:t>
            </a:fld>
            <a:endParaRPr lang="en-US"/>
          </a:p>
        </p:txBody>
      </p:sp>
    </p:spTree>
    <p:extLst>
      <p:ext uri="{BB962C8B-B14F-4D97-AF65-F5344CB8AC3E}">
        <p14:creationId xmlns:p14="http://schemas.microsoft.com/office/powerpoint/2010/main" val="25715774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Tx/>
              <a:buChar char="-"/>
            </a:pPr>
            <a:r>
              <a:rPr lang="en-US" dirty="0" smtClean="0"/>
              <a:t>Here</a:t>
            </a:r>
            <a:r>
              <a:rPr lang="en-US" baseline="0" dirty="0" smtClean="0"/>
              <a:t> side by side comparisons of the Asthma ED Visit rates and SVI data for Race/Ethnicity factor alone (Proportion of non-white Race/ethnicity</a:t>
            </a:r>
          </a:p>
          <a:p>
            <a:pPr marL="639086" lvl="1" indent="-174296">
              <a:buFontTx/>
              <a:buChar char="-"/>
            </a:pPr>
            <a:r>
              <a:rPr lang="en-US" baseline="0" dirty="0" smtClean="0"/>
              <a:t>This correlation is more what we expected for the relationship</a:t>
            </a:r>
            <a:endParaRPr lang="en-US" dirty="0" smtClean="0"/>
          </a:p>
          <a:p>
            <a:endParaRPr lang="en-US" dirty="0" smtClean="0"/>
          </a:p>
          <a:p>
            <a:endParaRPr lang="en-US" dirty="0" smtClean="0"/>
          </a:p>
          <a:p>
            <a:r>
              <a:rPr lang="en-US" dirty="0" smtClean="0"/>
              <a:t>During </a:t>
            </a:r>
            <a:r>
              <a:rPr lang="en-US" dirty="0" smtClean="0"/>
              <a:t>2010</a:t>
            </a:r>
            <a:r>
              <a:rPr lang="en-US" baseline="0" dirty="0" smtClean="0"/>
              <a:t> to 2014 ED visit rates for asthma ranged from 0.5 to 52.6 per 1,000 population. The highest burden of ED visits for asthma were among residents living in census tracts in North </a:t>
            </a:r>
            <a:endParaRPr lang="en-US" dirty="0"/>
          </a:p>
        </p:txBody>
      </p:sp>
      <p:sp>
        <p:nvSpPr>
          <p:cNvPr id="4" name="Slide Number Placeholder 3"/>
          <p:cNvSpPr>
            <a:spLocks noGrp="1"/>
          </p:cNvSpPr>
          <p:nvPr>
            <p:ph type="sldNum" sz="quarter" idx="10"/>
          </p:nvPr>
        </p:nvSpPr>
        <p:spPr/>
        <p:txBody>
          <a:bodyPr/>
          <a:lstStyle/>
          <a:p>
            <a:fld id="{B506CF11-EE5B-4C91-A805-BB82F18A9546}" type="slidenum">
              <a:rPr lang="en-US" smtClean="0"/>
              <a:t>19</a:t>
            </a:fld>
            <a:endParaRPr lang="en-US"/>
          </a:p>
        </p:txBody>
      </p:sp>
    </p:spTree>
    <p:extLst>
      <p:ext uri="{BB962C8B-B14F-4D97-AF65-F5344CB8AC3E}">
        <p14:creationId xmlns:p14="http://schemas.microsoft.com/office/powerpoint/2010/main" val="3938534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Here's a table looking at Pearson correlation coefficients for SVI overall, Themes, and individual factors</a:t>
            </a:r>
          </a:p>
          <a:p>
            <a:endParaRPr lang="en-US" baseline="0" dirty="0" smtClean="0"/>
          </a:p>
          <a:p>
            <a:r>
              <a:rPr lang="en-US" baseline="0" dirty="0" smtClean="0"/>
              <a:t>Notably the correlation between Minority/non-white and Asthma ED is strong and positively associated, in contrast to the correlation with the language factor which is negatively associated with ED visit rates</a:t>
            </a:r>
          </a:p>
          <a:p>
            <a:endParaRPr lang="en-US" baseline="0" dirty="0" smtClean="0"/>
          </a:p>
          <a:p>
            <a:r>
              <a:rPr lang="en-US" baseline="0" dirty="0" smtClean="0"/>
              <a:t>Other factors have opposing directions of correlation  that are summed into themes of the SVI – this is something to be aware of. </a:t>
            </a:r>
          </a:p>
          <a:p>
            <a:r>
              <a:rPr lang="en-US" baseline="0" dirty="0" smtClean="0"/>
              <a:t>- Perhaps, the factors should be transformed so that the associations are in the same direction before being summed</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506CF11-EE5B-4C91-A805-BB82F18A9546}" type="slidenum">
              <a:rPr lang="en-US" smtClean="0"/>
              <a:t>20</a:t>
            </a:fld>
            <a:endParaRPr lang="en-US"/>
          </a:p>
        </p:txBody>
      </p:sp>
    </p:spTree>
    <p:extLst>
      <p:ext uri="{BB962C8B-B14F-4D97-AF65-F5344CB8AC3E}">
        <p14:creationId xmlns:p14="http://schemas.microsoft.com/office/powerpoint/2010/main" val="42143087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579">
              <a:defRPr/>
            </a:pPr>
            <a:r>
              <a:rPr lang="en-US" dirty="0" smtClean="0"/>
              <a:t>Communities less resilient in emergencies or disasters may also lack resources to prevent emergency department visits for asthma</a:t>
            </a:r>
          </a:p>
          <a:p>
            <a:endParaRPr lang="en-US" dirty="0"/>
          </a:p>
        </p:txBody>
      </p:sp>
      <p:sp>
        <p:nvSpPr>
          <p:cNvPr id="4" name="Slide Number Placeholder 3"/>
          <p:cNvSpPr>
            <a:spLocks noGrp="1"/>
          </p:cNvSpPr>
          <p:nvPr>
            <p:ph type="sldNum" sz="quarter" idx="10"/>
          </p:nvPr>
        </p:nvSpPr>
        <p:spPr/>
        <p:txBody>
          <a:bodyPr/>
          <a:lstStyle/>
          <a:p>
            <a:fld id="{B506CF11-EE5B-4C91-A805-BB82F18A9546}" type="slidenum">
              <a:rPr lang="en-US" smtClean="0"/>
              <a:t>21</a:t>
            </a:fld>
            <a:endParaRPr lang="en-US"/>
          </a:p>
        </p:txBody>
      </p:sp>
    </p:spTree>
    <p:extLst>
      <p:ext uri="{BB962C8B-B14F-4D97-AF65-F5344CB8AC3E}">
        <p14:creationId xmlns:p14="http://schemas.microsoft.com/office/powerpoint/2010/main" val="8164069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579">
              <a:defRPr/>
            </a:pPr>
            <a:r>
              <a:rPr lang="en-US" dirty="0" err="1" smtClean="0"/>
              <a:t>Reidhead</a:t>
            </a:r>
            <a:r>
              <a:rPr lang="en-US" dirty="0" smtClean="0"/>
              <a:t>, M. Hospital utilization for pediatric asthma in Missouri. HIDI </a:t>
            </a:r>
            <a:r>
              <a:rPr lang="en-US" dirty="0" err="1" smtClean="0"/>
              <a:t>HealthStats</a:t>
            </a:r>
            <a:r>
              <a:rPr lang="en-US" dirty="0" smtClean="0"/>
              <a:t>. Missouri Hospital Association. Hospital Industry Data Institute. 2015 June. Available at http://web.mhanet.com/hidi</a:t>
            </a:r>
          </a:p>
          <a:p>
            <a:pPr defTabSz="929579">
              <a:defRPr/>
            </a:pPr>
            <a:endParaRPr lang="en-US" dirty="0" smtClean="0"/>
          </a:p>
          <a:p>
            <a:pPr defTabSz="929579">
              <a:defRPr/>
            </a:pPr>
            <a:r>
              <a:rPr lang="en-US" dirty="0" smtClean="0"/>
              <a:t>Gay JL, Robb SW, Benson KM, White A. Can the social vulnerability index be used for more than emergency preparedness? An examination using youth physical fitness data. Journal of Physical Activity and Health. 2016; 13:121-130. PMID: 27029324</a:t>
            </a:r>
          </a:p>
          <a:p>
            <a:pPr defTabSz="929579">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B506CF11-EE5B-4C91-A805-BB82F18A9546}" type="slidenum">
              <a:rPr lang="en-US" smtClean="0"/>
              <a:t>22</a:t>
            </a:fld>
            <a:endParaRPr lang="en-US"/>
          </a:p>
        </p:txBody>
      </p:sp>
    </p:spTree>
    <p:extLst>
      <p:ext uri="{BB962C8B-B14F-4D97-AF65-F5344CB8AC3E}">
        <p14:creationId xmlns:p14="http://schemas.microsoft.com/office/powerpoint/2010/main" val="24197284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06CF11-EE5B-4C91-A805-BB82F18A9546}" type="slidenum">
              <a:rPr lang="en-US" smtClean="0"/>
              <a:t>23</a:t>
            </a:fld>
            <a:endParaRPr lang="en-US"/>
          </a:p>
        </p:txBody>
      </p:sp>
    </p:spTree>
    <p:extLst>
      <p:ext uri="{BB962C8B-B14F-4D97-AF65-F5344CB8AC3E}">
        <p14:creationId xmlns:p14="http://schemas.microsoft.com/office/powerpoint/2010/main" val="32439421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06CF11-EE5B-4C91-A805-BB82F18A9546}" type="slidenum">
              <a:rPr lang="en-US" smtClean="0"/>
              <a:t>24</a:t>
            </a:fld>
            <a:endParaRPr lang="en-US"/>
          </a:p>
        </p:txBody>
      </p:sp>
    </p:spTree>
    <p:extLst>
      <p:ext uri="{BB962C8B-B14F-4D97-AF65-F5344CB8AC3E}">
        <p14:creationId xmlns:p14="http://schemas.microsoft.com/office/powerpoint/2010/main" val="1423564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07A87B6-C11C-488D-A56A-0A5E131E1FE5}" type="datetimeFigureOut">
              <a:rPr lang="en-US" smtClean="0"/>
              <a:t>8/21/2018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F7BF1D-CD2A-4059-BB23-08961E358061}" type="slidenum">
              <a:rPr lang="en-US" smtClean="0"/>
              <a:t>‹#›</a:t>
            </a:fld>
            <a:endParaRPr lang="en-US"/>
          </a:p>
        </p:txBody>
      </p:sp>
    </p:spTree>
    <p:extLst>
      <p:ext uri="{BB962C8B-B14F-4D97-AF65-F5344CB8AC3E}">
        <p14:creationId xmlns:p14="http://schemas.microsoft.com/office/powerpoint/2010/main" val="588006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31875"/>
          </a:xfrm>
        </p:spPr>
        <p:txBody>
          <a:bodyPr>
            <a:normAutofit/>
          </a:bodyPr>
          <a:lstStyle>
            <a:lvl1pPr>
              <a:defRPr sz="3600">
                <a:solidFill>
                  <a:schemeClr val="accent3"/>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838200" y="1524000"/>
            <a:ext cx="10515600" cy="46529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307A87B6-C11C-488D-A56A-0A5E131E1FE5}" type="datetimeFigureOut">
              <a:rPr lang="en-US" smtClean="0"/>
              <a:t>8/21/2018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F7BF1D-CD2A-4059-BB23-08961E358061}" type="slidenum">
              <a:rPr lang="en-US" smtClean="0"/>
              <a:t>‹#›</a:t>
            </a:fld>
            <a:endParaRPr lang="en-US"/>
          </a:p>
        </p:txBody>
      </p:sp>
    </p:spTree>
    <p:extLst>
      <p:ext uri="{BB962C8B-B14F-4D97-AF65-F5344CB8AC3E}">
        <p14:creationId xmlns:p14="http://schemas.microsoft.com/office/powerpoint/2010/main" val="2619305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7A87B6-C11C-488D-A56A-0A5E131E1FE5}" type="datetimeFigureOut">
              <a:rPr lang="en-US" smtClean="0"/>
              <a:t>8/21/2018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F7BF1D-CD2A-4059-BB23-08961E358061}" type="slidenum">
              <a:rPr lang="en-US" smtClean="0"/>
              <a:t>‹#›</a:t>
            </a:fld>
            <a:endParaRPr lang="en-US"/>
          </a:p>
        </p:txBody>
      </p:sp>
    </p:spTree>
    <p:extLst>
      <p:ext uri="{BB962C8B-B14F-4D97-AF65-F5344CB8AC3E}">
        <p14:creationId xmlns:p14="http://schemas.microsoft.com/office/powerpoint/2010/main" val="3945287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07A87B6-C11C-488D-A56A-0A5E131E1FE5}" type="datetimeFigureOut">
              <a:rPr lang="en-US" smtClean="0"/>
              <a:t>8/21/2018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F7BF1D-CD2A-4059-BB23-08961E358061}" type="slidenum">
              <a:rPr lang="en-US" smtClean="0"/>
              <a:t>‹#›</a:t>
            </a:fld>
            <a:endParaRPr lang="en-US"/>
          </a:p>
        </p:txBody>
      </p:sp>
    </p:spTree>
    <p:extLst>
      <p:ext uri="{BB962C8B-B14F-4D97-AF65-F5344CB8AC3E}">
        <p14:creationId xmlns:p14="http://schemas.microsoft.com/office/powerpoint/2010/main" val="3428630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07A87B6-C11C-488D-A56A-0A5E131E1FE5}" type="datetimeFigureOut">
              <a:rPr lang="en-US" smtClean="0"/>
              <a:t>8/21/2018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F7BF1D-CD2A-4059-BB23-08961E358061}" type="slidenum">
              <a:rPr lang="en-US" smtClean="0"/>
              <a:t>‹#›</a:t>
            </a:fld>
            <a:endParaRPr lang="en-US"/>
          </a:p>
        </p:txBody>
      </p:sp>
    </p:spTree>
    <p:extLst>
      <p:ext uri="{BB962C8B-B14F-4D97-AF65-F5344CB8AC3E}">
        <p14:creationId xmlns:p14="http://schemas.microsoft.com/office/powerpoint/2010/main" val="3215288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07A87B6-C11C-488D-A56A-0A5E131E1FE5}" type="datetimeFigureOut">
              <a:rPr lang="en-US" smtClean="0"/>
              <a:t>8/21/2018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F7BF1D-CD2A-4059-BB23-08961E358061}" type="slidenum">
              <a:rPr lang="en-US" smtClean="0"/>
              <a:t>‹#›</a:t>
            </a:fld>
            <a:endParaRPr lang="en-US"/>
          </a:p>
        </p:txBody>
      </p:sp>
    </p:spTree>
    <p:extLst>
      <p:ext uri="{BB962C8B-B14F-4D97-AF65-F5344CB8AC3E}">
        <p14:creationId xmlns:p14="http://schemas.microsoft.com/office/powerpoint/2010/main" val="473089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7A87B6-C11C-488D-A56A-0A5E131E1FE5}" type="datetimeFigureOut">
              <a:rPr lang="en-US" smtClean="0"/>
              <a:t>8/21/2018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F7BF1D-CD2A-4059-BB23-08961E358061}" type="slidenum">
              <a:rPr lang="en-US" smtClean="0"/>
              <a:t>‹#›</a:t>
            </a:fld>
            <a:endParaRPr lang="en-US"/>
          </a:p>
        </p:txBody>
      </p:sp>
    </p:spTree>
    <p:extLst>
      <p:ext uri="{BB962C8B-B14F-4D97-AF65-F5344CB8AC3E}">
        <p14:creationId xmlns:p14="http://schemas.microsoft.com/office/powerpoint/2010/main" val="2572282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7A87B6-C11C-488D-A56A-0A5E131E1FE5}" type="datetimeFigureOut">
              <a:rPr lang="en-US" smtClean="0"/>
              <a:t>8/21/2018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F7BF1D-CD2A-4059-BB23-08961E358061}" type="slidenum">
              <a:rPr lang="en-US" smtClean="0"/>
              <a:t>‹#›</a:t>
            </a:fld>
            <a:endParaRPr lang="en-US"/>
          </a:p>
        </p:txBody>
      </p:sp>
    </p:spTree>
    <p:extLst>
      <p:ext uri="{BB962C8B-B14F-4D97-AF65-F5344CB8AC3E}">
        <p14:creationId xmlns:p14="http://schemas.microsoft.com/office/powerpoint/2010/main" val="178155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7A87B6-C11C-488D-A56A-0A5E131E1FE5}" type="datetimeFigureOut">
              <a:rPr lang="en-US" smtClean="0"/>
              <a:t>8/21/2018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F7BF1D-CD2A-4059-BB23-08961E358061}" type="slidenum">
              <a:rPr lang="en-US" smtClean="0"/>
              <a:t>‹#›</a:t>
            </a:fld>
            <a:endParaRPr lang="en-US"/>
          </a:p>
        </p:txBody>
      </p:sp>
    </p:spTree>
    <p:extLst>
      <p:ext uri="{BB962C8B-B14F-4D97-AF65-F5344CB8AC3E}">
        <p14:creationId xmlns:p14="http://schemas.microsoft.com/office/powerpoint/2010/main" val="915866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7A87B6-C11C-488D-A56A-0A5E131E1FE5}" type="datetimeFigureOut">
              <a:rPr lang="en-US" smtClean="0"/>
              <a:t>8/21/2018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F7BF1D-CD2A-4059-BB23-08961E358061}" type="slidenum">
              <a:rPr lang="en-US" smtClean="0"/>
              <a:t>‹#›</a:t>
            </a:fld>
            <a:endParaRPr lang="en-US"/>
          </a:p>
        </p:txBody>
      </p:sp>
    </p:spTree>
    <p:extLst>
      <p:ext uri="{BB962C8B-B14F-4D97-AF65-F5344CB8AC3E}">
        <p14:creationId xmlns:p14="http://schemas.microsoft.com/office/powerpoint/2010/main" val="3418050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7A87B6-C11C-488D-A56A-0A5E131E1FE5}" type="datetimeFigureOut">
              <a:rPr lang="en-US" smtClean="0"/>
              <a:t>8/21/2018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F7BF1D-CD2A-4059-BB23-08961E358061}" type="slidenum">
              <a:rPr lang="en-US" smtClean="0"/>
              <a:t>‹#›</a:t>
            </a:fld>
            <a:endParaRPr lang="en-US"/>
          </a:p>
        </p:txBody>
      </p:sp>
    </p:spTree>
    <p:extLst>
      <p:ext uri="{BB962C8B-B14F-4D97-AF65-F5344CB8AC3E}">
        <p14:creationId xmlns:p14="http://schemas.microsoft.com/office/powerpoint/2010/main" val="254262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123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7A87B6-C11C-488D-A56A-0A5E131E1FE5}" type="datetimeFigureOut">
              <a:rPr lang="en-US" smtClean="0"/>
              <a:t>8/21/2018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F7BF1D-CD2A-4059-BB23-08961E358061}" type="slidenum">
              <a:rPr lang="en-US" smtClean="0"/>
              <a:t>‹#›</a:t>
            </a:fld>
            <a:endParaRPr lang="en-US"/>
          </a:p>
        </p:txBody>
      </p:sp>
      <p:pic>
        <p:nvPicPr>
          <p:cNvPr id="11" name="Picture 2" descr="Department of Public Health LOGO_two color"/>
          <p:cNvPicPr>
            <a:picLocks noChangeAspect="1" noChangeArrowheads="1"/>
          </p:cNvPicPr>
          <p:nvPr userDrawn="1"/>
        </p:nvPicPr>
        <p:blipFill>
          <a:blip r:embed="rId13">
            <a:lum contrast="-60000"/>
            <a:extLst>
              <a:ext uri="{28A0092B-C50C-407E-A947-70E740481C1C}">
                <a14:useLocalDpi xmlns:a14="http://schemas.microsoft.com/office/drawing/2010/main" val="0"/>
              </a:ext>
            </a:extLst>
          </a:blip>
          <a:srcRect/>
          <a:stretch>
            <a:fillRect/>
          </a:stretch>
        </p:blipFill>
        <p:spPr bwMode="auto">
          <a:xfrm>
            <a:off x="10777537" y="6073775"/>
            <a:ext cx="1152525"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7961849"/>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1" kern="1200">
          <a:solidFill>
            <a:schemeClr val="accent3">
              <a:lumMod val="60000"/>
              <a:lumOff val="40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microsoft.com/office/2007/relationships/hdphoto" Target="../media/hdphoto4.wdp"/></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microsoft.com/office/2007/relationships/hdphoto" Target="../media/hdphoto5.wdp"/></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microsoft.com/office/2007/relationships/hdphoto" Target="../media/hdphoto7.wdp"/><Relationship Id="rId5" Type="http://schemas.openxmlformats.org/officeDocument/2006/relationships/image" Target="../media/image9.png"/><Relationship Id="rId4" Type="http://schemas.microsoft.com/office/2007/relationships/hdphoto" Target="../media/hdphoto6.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vi.cdc.gov/SVIDataToolsDownload.html"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cste.confex.com/cste/2018/meetingapp.cgi/Paper/10199"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60832" y="854349"/>
            <a:ext cx="11021568" cy="2387600"/>
          </a:xfrm>
        </p:spPr>
        <p:txBody>
          <a:bodyPr anchor="ctr">
            <a:noAutofit/>
          </a:bodyPr>
          <a:lstStyle/>
          <a:p>
            <a:r>
              <a:rPr lang="en-US" sz="4400" dirty="0" smtClean="0">
                <a:solidFill>
                  <a:schemeClr val="accent3"/>
                </a:solidFill>
              </a:rPr>
              <a:t>Relating the Social Vulnerability Index to Emergency Department Visits </a:t>
            </a:r>
            <a:br>
              <a:rPr lang="en-US" sz="4400" dirty="0" smtClean="0">
                <a:solidFill>
                  <a:schemeClr val="accent3"/>
                </a:solidFill>
              </a:rPr>
            </a:br>
            <a:r>
              <a:rPr lang="en-US" sz="4400" dirty="0" smtClean="0">
                <a:solidFill>
                  <a:schemeClr val="accent3"/>
                </a:solidFill>
              </a:rPr>
              <a:t>for Asthma in Saint Louis County, Missouri 2010-2014</a:t>
            </a:r>
            <a:endParaRPr lang="en-US" sz="4400" dirty="0">
              <a:solidFill>
                <a:schemeClr val="accent3"/>
              </a:solidFill>
            </a:endParaRPr>
          </a:p>
        </p:txBody>
      </p:sp>
      <p:sp>
        <p:nvSpPr>
          <p:cNvPr id="5" name="Subtitle 4"/>
          <p:cNvSpPr>
            <a:spLocks noGrp="1"/>
          </p:cNvSpPr>
          <p:nvPr>
            <p:ph type="subTitle" idx="1"/>
          </p:nvPr>
        </p:nvSpPr>
        <p:spPr>
          <a:xfrm>
            <a:off x="1499616" y="3529014"/>
            <a:ext cx="9144000" cy="2228850"/>
          </a:xfrm>
        </p:spPr>
        <p:txBody>
          <a:bodyPr>
            <a:normAutofit lnSpcReduction="10000"/>
          </a:bodyPr>
          <a:lstStyle/>
          <a:p>
            <a:r>
              <a:rPr lang="en-US" sz="2800" b="1" dirty="0" smtClean="0"/>
              <a:t>Jennifer Kret, MPH</a:t>
            </a:r>
          </a:p>
          <a:p>
            <a:r>
              <a:rPr lang="en-US" dirty="0" smtClean="0"/>
              <a:t>Saint Louis County Department of Public Health</a:t>
            </a:r>
          </a:p>
          <a:p>
            <a:endParaRPr lang="en-US" dirty="0" smtClean="0"/>
          </a:p>
          <a:p>
            <a:r>
              <a:rPr lang="en-US" i="1" dirty="0" smtClean="0"/>
              <a:t>CSTE Spatial Analysis Subcommittee</a:t>
            </a:r>
          </a:p>
          <a:p>
            <a:r>
              <a:rPr lang="en-US" i="1" dirty="0" smtClean="0"/>
              <a:t>August 21, 2018</a:t>
            </a:r>
          </a:p>
        </p:txBody>
      </p:sp>
    </p:spTree>
    <p:extLst>
      <p:ext uri="{BB962C8B-B14F-4D97-AF65-F5344CB8AC3E}">
        <p14:creationId xmlns:p14="http://schemas.microsoft.com/office/powerpoint/2010/main" val="6086785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Asthma Emergency Department (ED) Visits</a:t>
            </a:r>
            <a:endParaRPr lang="en-US" dirty="0"/>
          </a:p>
        </p:txBody>
      </p:sp>
      <p:sp>
        <p:nvSpPr>
          <p:cNvPr id="3" name="Content Placeholder 2"/>
          <p:cNvSpPr>
            <a:spLocks noGrp="1"/>
          </p:cNvSpPr>
          <p:nvPr>
            <p:ph idx="1"/>
          </p:nvPr>
        </p:nvSpPr>
        <p:spPr/>
        <p:txBody>
          <a:bodyPr/>
          <a:lstStyle/>
          <a:p>
            <a:r>
              <a:rPr lang="en-US" dirty="0"/>
              <a:t>32,387 </a:t>
            </a:r>
            <a:r>
              <a:rPr lang="en-US" dirty="0" smtClean="0"/>
              <a:t>in </a:t>
            </a:r>
            <a:r>
              <a:rPr lang="en-US" dirty="0"/>
              <a:t>St. Louis </a:t>
            </a:r>
            <a:r>
              <a:rPr lang="en-US" dirty="0" smtClean="0"/>
              <a:t>County during 2010–2014</a:t>
            </a:r>
            <a:endParaRPr lang="en-US" dirty="0"/>
          </a:p>
          <a:p>
            <a:pPr lvl="1"/>
            <a:r>
              <a:rPr lang="en-US" dirty="0" smtClean="0"/>
              <a:t>Over half children under 17 years</a:t>
            </a:r>
          </a:p>
          <a:p>
            <a:r>
              <a:rPr lang="en-US" dirty="0" smtClean="0"/>
              <a:t>Total charges ~$9.5 </a:t>
            </a:r>
            <a:r>
              <a:rPr lang="en-US" dirty="0"/>
              <a:t>million </a:t>
            </a:r>
            <a:r>
              <a:rPr lang="en-US" dirty="0" smtClean="0"/>
              <a:t>annually, average $1,500 per </a:t>
            </a:r>
            <a:r>
              <a:rPr lang="en-US" dirty="0" smtClean="0"/>
              <a:t>visit (</a:t>
            </a:r>
            <a:r>
              <a:rPr lang="en-US" dirty="0" err="1" smtClean="0"/>
              <a:t>StL</a:t>
            </a:r>
            <a:r>
              <a:rPr lang="en-US" dirty="0" smtClean="0"/>
              <a:t> CO)</a:t>
            </a:r>
            <a:endParaRPr lang="en-US" dirty="0" smtClean="0"/>
          </a:p>
          <a:p>
            <a:r>
              <a:rPr lang="en-US" dirty="0" smtClean="0"/>
              <a:t>Severe </a:t>
            </a:r>
            <a:r>
              <a:rPr lang="en-US" dirty="0"/>
              <a:t>asthma </a:t>
            </a:r>
            <a:r>
              <a:rPr lang="en-US" dirty="0" smtClean="0"/>
              <a:t>attacks potentially life-threatening</a:t>
            </a:r>
          </a:p>
          <a:p>
            <a:r>
              <a:rPr lang="en-US" dirty="0" smtClean="0"/>
              <a:t>Preventable through proper medication use </a:t>
            </a:r>
            <a:r>
              <a:rPr lang="en-US" dirty="0"/>
              <a:t>and </a:t>
            </a:r>
            <a:r>
              <a:rPr lang="en-US" dirty="0" smtClean="0"/>
              <a:t>avoid </a:t>
            </a:r>
            <a:r>
              <a:rPr lang="en-US" dirty="0"/>
              <a:t>triggers </a:t>
            </a:r>
          </a:p>
          <a:p>
            <a:r>
              <a:rPr lang="en-US" dirty="0"/>
              <a:t>Disparities </a:t>
            </a:r>
            <a:r>
              <a:rPr lang="en-US" dirty="0" smtClean="0"/>
              <a:t>likely due </a:t>
            </a:r>
            <a:r>
              <a:rPr lang="en-US" dirty="0"/>
              <a:t>to lack of </a:t>
            </a:r>
            <a:r>
              <a:rPr lang="en-US" dirty="0" smtClean="0"/>
              <a:t>high‐quality </a:t>
            </a:r>
            <a:r>
              <a:rPr lang="en-US" dirty="0"/>
              <a:t>health care and </a:t>
            </a:r>
            <a:r>
              <a:rPr lang="en-US" dirty="0" smtClean="0"/>
              <a:t>education on asthma control</a:t>
            </a:r>
            <a:endParaRPr lang="en-US" dirty="0"/>
          </a:p>
          <a:p>
            <a:r>
              <a:rPr lang="en-US" dirty="0" smtClean="0"/>
              <a:t>Socioeconomic </a:t>
            </a:r>
            <a:r>
              <a:rPr lang="en-US" dirty="0"/>
              <a:t>factors can be a barrier to preventative </a:t>
            </a:r>
            <a:r>
              <a:rPr lang="en-US" dirty="0" smtClean="0"/>
              <a:t>care</a:t>
            </a:r>
            <a:endParaRPr lang="en-US" dirty="0"/>
          </a:p>
        </p:txBody>
      </p:sp>
    </p:spTree>
    <p:extLst>
      <p:ext uri="{BB962C8B-B14F-4D97-AF65-F5344CB8AC3E}">
        <p14:creationId xmlns:p14="http://schemas.microsoft.com/office/powerpoint/2010/main" val="23928072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and Environmental Factors Related to Asthma</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Low </a:t>
            </a:r>
            <a:r>
              <a:rPr lang="en-US" dirty="0"/>
              <a:t>socioeconomic status (SES) zip </a:t>
            </a:r>
            <a:r>
              <a:rPr lang="en-US" dirty="0" smtClean="0"/>
              <a:t>codes have </a:t>
            </a:r>
            <a:r>
              <a:rPr lang="en-US" dirty="0"/>
              <a:t>significantly higher rates of ED visits for asthma</a:t>
            </a:r>
            <a:r>
              <a:rPr lang="en-US" dirty="0" smtClean="0"/>
              <a:t> (Largent 2012) </a:t>
            </a:r>
          </a:p>
          <a:p>
            <a:pPr lvl="1"/>
            <a:r>
              <a:rPr lang="en-US" dirty="0" smtClean="0">
                <a:solidFill>
                  <a:schemeClr val="accent2">
                    <a:lumMod val="60000"/>
                    <a:lumOff val="40000"/>
                  </a:schemeClr>
                </a:solidFill>
              </a:rPr>
              <a:t>SES: 200</a:t>
            </a:r>
            <a:r>
              <a:rPr lang="en-US" dirty="0">
                <a:solidFill>
                  <a:schemeClr val="accent2">
                    <a:lumMod val="60000"/>
                    <a:lumOff val="40000"/>
                  </a:schemeClr>
                </a:solidFill>
              </a:rPr>
              <a:t>% poverty level, median household income, associate </a:t>
            </a:r>
            <a:r>
              <a:rPr lang="en-US" dirty="0" smtClean="0">
                <a:solidFill>
                  <a:schemeClr val="accent2">
                    <a:lumMod val="60000"/>
                    <a:lumOff val="40000"/>
                  </a:schemeClr>
                </a:solidFill>
              </a:rPr>
              <a:t>degree</a:t>
            </a:r>
          </a:p>
          <a:p>
            <a:r>
              <a:rPr lang="en-US" dirty="0" smtClean="0"/>
              <a:t>Social </a:t>
            </a:r>
            <a:r>
              <a:rPr lang="en-US" dirty="0"/>
              <a:t>disadvantage </a:t>
            </a:r>
            <a:r>
              <a:rPr lang="en-US" dirty="0" smtClean="0"/>
              <a:t>increases </a:t>
            </a:r>
            <a:r>
              <a:rPr lang="en-US" dirty="0"/>
              <a:t>asthma </a:t>
            </a:r>
            <a:r>
              <a:rPr lang="en-US" dirty="0" smtClean="0"/>
              <a:t>morbidity, decreased control (</a:t>
            </a:r>
            <a:r>
              <a:rPr lang="en-US" dirty="0" err="1" smtClean="0"/>
              <a:t>Kopel</a:t>
            </a:r>
            <a:r>
              <a:rPr lang="en-US" dirty="0" smtClean="0"/>
              <a:t> 2014) </a:t>
            </a:r>
          </a:p>
          <a:p>
            <a:pPr lvl="1"/>
            <a:r>
              <a:rPr lang="en-US" dirty="0" smtClean="0">
                <a:solidFill>
                  <a:schemeClr val="accent2">
                    <a:lumMod val="60000"/>
                    <a:lumOff val="40000"/>
                  </a:schemeClr>
                </a:solidFill>
              </a:rPr>
              <a:t>Social disadvantage: SES (i.e., household </a:t>
            </a:r>
            <a:r>
              <a:rPr lang="en-US" dirty="0">
                <a:solidFill>
                  <a:schemeClr val="accent2">
                    <a:lumMod val="60000"/>
                    <a:lumOff val="40000"/>
                  </a:schemeClr>
                </a:solidFill>
              </a:rPr>
              <a:t>income, employment, education, living conditions, living in predominantly poor geographic </a:t>
            </a:r>
            <a:r>
              <a:rPr lang="en-US" dirty="0" smtClean="0">
                <a:solidFill>
                  <a:schemeClr val="accent2">
                    <a:lumMod val="60000"/>
                    <a:lumOff val="40000"/>
                  </a:schemeClr>
                </a:solidFill>
              </a:rPr>
              <a:t>locations), psychosocial </a:t>
            </a:r>
            <a:r>
              <a:rPr lang="en-US" dirty="0">
                <a:solidFill>
                  <a:schemeClr val="accent2">
                    <a:lumMod val="60000"/>
                    <a:lumOff val="40000"/>
                  </a:schemeClr>
                </a:solidFill>
              </a:rPr>
              <a:t>stress and violence, minority, environmental allergens and pollution, poverty in rural </a:t>
            </a:r>
            <a:r>
              <a:rPr lang="en-US" dirty="0" smtClean="0">
                <a:solidFill>
                  <a:schemeClr val="accent2">
                    <a:lumMod val="60000"/>
                    <a:lumOff val="40000"/>
                  </a:schemeClr>
                </a:solidFill>
              </a:rPr>
              <a:t>setting</a:t>
            </a:r>
            <a:endParaRPr lang="en-US" dirty="0">
              <a:solidFill>
                <a:schemeClr val="accent2">
                  <a:lumMod val="60000"/>
                  <a:lumOff val="40000"/>
                </a:schemeClr>
              </a:solidFill>
            </a:endParaRPr>
          </a:p>
          <a:p>
            <a:r>
              <a:rPr lang="en-US" dirty="0" smtClean="0"/>
              <a:t>Neighborhood </a:t>
            </a:r>
            <a:r>
              <a:rPr lang="en-US" dirty="0"/>
              <a:t>concentrated disadvantage </a:t>
            </a:r>
            <a:r>
              <a:rPr lang="en-US" dirty="0" smtClean="0"/>
              <a:t>increases odds of asthma diagnosis (Brewer 2017) </a:t>
            </a:r>
          </a:p>
          <a:p>
            <a:pPr lvl="1"/>
            <a:r>
              <a:rPr lang="en-US" dirty="0" smtClean="0">
                <a:solidFill>
                  <a:schemeClr val="accent2">
                    <a:lumMod val="60000"/>
                    <a:lumOff val="40000"/>
                  </a:schemeClr>
                </a:solidFill>
              </a:rPr>
              <a:t>Concentrated disadvantage: poverty</a:t>
            </a:r>
            <a:r>
              <a:rPr lang="en-US" dirty="0">
                <a:solidFill>
                  <a:schemeClr val="accent2">
                    <a:lumMod val="60000"/>
                    <a:lumOff val="40000"/>
                  </a:schemeClr>
                </a:solidFill>
              </a:rPr>
              <a:t>, use of public assistance, female-headed households, unemployment, and density of </a:t>
            </a:r>
            <a:r>
              <a:rPr lang="en-US" dirty="0" smtClean="0">
                <a:solidFill>
                  <a:schemeClr val="accent2">
                    <a:lumMod val="60000"/>
                    <a:lumOff val="40000"/>
                  </a:schemeClr>
                </a:solidFill>
              </a:rPr>
              <a:t>children</a:t>
            </a:r>
          </a:p>
          <a:p>
            <a:pPr lvl="1"/>
            <a:endParaRPr lang="en-US" dirty="0" smtClean="0">
              <a:solidFill>
                <a:schemeClr val="accent2">
                  <a:lumMod val="60000"/>
                  <a:lumOff val="40000"/>
                </a:schemeClr>
              </a:solidFill>
            </a:endParaRPr>
          </a:p>
          <a:p>
            <a:r>
              <a:rPr lang="en-US" dirty="0" smtClean="0">
                <a:solidFill>
                  <a:schemeClr val="accent3"/>
                </a:solidFill>
              </a:rPr>
              <a:t>Current study: social vulnerability index (SVI) and asthma ED visits</a:t>
            </a:r>
            <a:endParaRPr lang="en-US" dirty="0">
              <a:solidFill>
                <a:schemeClr val="accent3"/>
              </a:solidFill>
            </a:endParaRPr>
          </a:p>
          <a:p>
            <a:endParaRPr lang="en-US" dirty="0" smtClean="0"/>
          </a:p>
          <a:p>
            <a:pPr marL="0" indent="0">
              <a:buNone/>
            </a:pPr>
            <a:endParaRPr lang="en-US" dirty="0"/>
          </a:p>
        </p:txBody>
      </p:sp>
    </p:spTree>
    <p:extLst>
      <p:ext uri="{BB962C8B-B14F-4D97-AF65-F5344CB8AC3E}">
        <p14:creationId xmlns:p14="http://schemas.microsoft.com/office/powerpoint/2010/main" val="21422463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Social Vulnerability Index (SVI)</a:t>
            </a:r>
            <a:endParaRPr lang="en-US" dirty="0">
              <a:solidFill>
                <a:srgbClr val="FFFF00"/>
              </a:solidFill>
            </a:endParaRPr>
          </a:p>
        </p:txBody>
      </p:sp>
      <p:sp>
        <p:nvSpPr>
          <p:cNvPr id="3" name="Content Placeholder 2"/>
          <p:cNvSpPr>
            <a:spLocks noGrp="1"/>
          </p:cNvSpPr>
          <p:nvPr>
            <p:ph idx="1"/>
          </p:nvPr>
        </p:nvSpPr>
        <p:spPr>
          <a:xfrm>
            <a:off x="838200" y="1296276"/>
            <a:ext cx="5391150" cy="5048250"/>
          </a:xfrm>
        </p:spPr>
        <p:txBody>
          <a:bodyPr>
            <a:normAutofit fontScale="92500" lnSpcReduction="10000"/>
          </a:bodyPr>
          <a:lstStyle/>
          <a:p>
            <a:r>
              <a:rPr lang="en-US" dirty="0" smtClean="0"/>
              <a:t>Agency </a:t>
            </a:r>
            <a:r>
              <a:rPr lang="en-US" dirty="0"/>
              <a:t>for Toxic Substances and Disease Registry (ATSDR) Geospatial Research, Analysis &amp; Services Program (GRASP)</a:t>
            </a:r>
          </a:p>
          <a:p>
            <a:pPr>
              <a:lnSpc>
                <a:spcPct val="80000"/>
              </a:lnSpc>
            </a:pPr>
            <a:r>
              <a:rPr lang="en-US" dirty="0" smtClean="0"/>
              <a:t>Identify and map </a:t>
            </a:r>
            <a:r>
              <a:rPr lang="en-US" dirty="0"/>
              <a:t>communities socially vulnerable communities for emergency preparedness and disaster relief </a:t>
            </a:r>
          </a:p>
          <a:p>
            <a:r>
              <a:rPr lang="en-US" dirty="0"/>
              <a:t>Census </a:t>
            </a:r>
            <a:r>
              <a:rPr lang="en-US" dirty="0" smtClean="0"/>
              <a:t>tracts – American Community Survey (ACS) data</a:t>
            </a:r>
          </a:p>
          <a:p>
            <a:r>
              <a:rPr lang="en-US" dirty="0" smtClean="0"/>
              <a:t>Rank on 15 social factors, 4 themes, and overall </a:t>
            </a:r>
          </a:p>
          <a:p>
            <a:r>
              <a:rPr lang="en-US" dirty="0" smtClean="0"/>
              <a:t>Percentiles (</a:t>
            </a:r>
            <a:r>
              <a:rPr lang="en-US" dirty="0"/>
              <a:t>0 to 1), higher </a:t>
            </a:r>
            <a:r>
              <a:rPr lang="en-US" dirty="0" smtClean="0"/>
              <a:t>values have </a:t>
            </a:r>
            <a:r>
              <a:rPr lang="en-US" dirty="0"/>
              <a:t>greater </a:t>
            </a:r>
            <a:r>
              <a:rPr lang="en-US" dirty="0" smtClean="0"/>
              <a:t>vulnerability</a:t>
            </a:r>
          </a:p>
          <a:p>
            <a:endParaRPr lang="en-US" dirty="0" smtClean="0"/>
          </a:p>
          <a:p>
            <a:endParaRPr lang="en-US" dirty="0"/>
          </a:p>
        </p:txBody>
      </p:sp>
      <p:pic>
        <p:nvPicPr>
          <p:cNvPr id="4" name="Content Placeholder 3"/>
          <p:cNvPicPr>
            <a:picLocks noChangeAspect="1"/>
          </p:cNvPicPr>
          <p:nvPr/>
        </p:nvPicPr>
        <p:blipFill rotWithShape="1">
          <a:blip r:embed="rId3"/>
          <a:srcRect l="4771" r="4043"/>
          <a:stretch/>
        </p:blipFill>
        <p:spPr>
          <a:xfrm>
            <a:off x="6286500" y="1257300"/>
            <a:ext cx="5572269" cy="4572000"/>
          </a:xfrm>
          <a:prstGeom prst="rect">
            <a:avLst/>
          </a:prstGeom>
        </p:spPr>
      </p:pic>
    </p:spTree>
    <p:extLst>
      <p:ext uri="{BB962C8B-B14F-4D97-AF65-F5344CB8AC3E}">
        <p14:creationId xmlns:p14="http://schemas.microsoft.com/office/powerpoint/2010/main" val="20309913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Saint Louis County, Missouri</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t>Population: 1,001,327 (2011-2015 ACS)</a:t>
            </a:r>
          </a:p>
          <a:p>
            <a:r>
              <a:rPr lang="en-US" dirty="0"/>
              <a:t>69.6% White, 23.4% Black/African American, 2.7% Hispanic/Latino</a:t>
            </a:r>
          </a:p>
          <a:p>
            <a:r>
              <a:rPr lang="en-US" dirty="0"/>
              <a:t>8.2% without high school degree </a:t>
            </a:r>
          </a:p>
          <a:p>
            <a:r>
              <a:rPr lang="en-US" dirty="0"/>
              <a:t>10.9% below poverty level</a:t>
            </a:r>
          </a:p>
          <a:p>
            <a:r>
              <a:rPr lang="en-US" dirty="0"/>
              <a:t>8.6% uninsured</a:t>
            </a:r>
          </a:p>
          <a:p>
            <a:r>
              <a:rPr lang="en-US" dirty="0" smtClean="0"/>
              <a:t>7.4</a:t>
            </a:r>
            <a:r>
              <a:rPr lang="en-US" dirty="0"/>
              <a:t>% unemployment (e.g., 5.1% White, 15% Black/African American)</a:t>
            </a:r>
          </a:p>
          <a:p>
            <a:r>
              <a:rPr lang="en-US" dirty="0" smtClean="0"/>
              <a:t>High </a:t>
            </a:r>
            <a:r>
              <a:rPr lang="en-US" dirty="0" smtClean="0"/>
              <a:t>segmentation and neighborhood segregation </a:t>
            </a:r>
          </a:p>
          <a:p>
            <a:pPr lvl="1"/>
            <a:r>
              <a:rPr lang="en-US" dirty="0"/>
              <a:t>Seceded from St. Louis City in 1876</a:t>
            </a:r>
          </a:p>
          <a:p>
            <a:pPr lvl="1"/>
            <a:r>
              <a:rPr lang="en-US" dirty="0" smtClean="0"/>
              <a:t>90 </a:t>
            </a:r>
            <a:r>
              <a:rPr lang="en-US" dirty="0"/>
              <a:t>municipalities, 24 independent public school districts, 60 police departments </a:t>
            </a:r>
          </a:p>
        </p:txBody>
      </p:sp>
    </p:spTree>
    <p:extLst>
      <p:ext uri="{BB962C8B-B14F-4D97-AF65-F5344CB8AC3E}">
        <p14:creationId xmlns:p14="http://schemas.microsoft.com/office/powerpoint/2010/main" val="11403751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Methods</a:t>
            </a:r>
            <a:endParaRPr lang="en-US" dirty="0"/>
          </a:p>
        </p:txBody>
      </p:sp>
      <p:sp>
        <p:nvSpPr>
          <p:cNvPr id="3" name="Content Placeholder 2"/>
          <p:cNvSpPr>
            <a:spLocks noGrp="1"/>
          </p:cNvSpPr>
          <p:nvPr>
            <p:ph idx="1"/>
          </p:nvPr>
        </p:nvSpPr>
        <p:spPr/>
        <p:txBody>
          <a:bodyPr>
            <a:normAutofit/>
          </a:bodyPr>
          <a:lstStyle/>
          <a:p>
            <a:r>
              <a:rPr lang="en-US" dirty="0"/>
              <a:t>Cross-sectional study</a:t>
            </a:r>
          </a:p>
          <a:p>
            <a:r>
              <a:rPr lang="en-US" dirty="0" smtClean="0"/>
              <a:t>Emergency Department (ED) visits, </a:t>
            </a:r>
            <a:r>
              <a:rPr lang="en-US" dirty="0"/>
              <a:t>with </a:t>
            </a:r>
            <a:r>
              <a:rPr lang="en-US" dirty="0" smtClean="0"/>
              <a:t>principal </a:t>
            </a:r>
            <a:r>
              <a:rPr lang="en-US" dirty="0"/>
              <a:t>diagnosis of </a:t>
            </a:r>
            <a:r>
              <a:rPr lang="en-US" i="1" dirty="0"/>
              <a:t>ICD</a:t>
            </a:r>
            <a:r>
              <a:rPr lang="en-US" dirty="0"/>
              <a:t>-9 code </a:t>
            </a:r>
            <a:r>
              <a:rPr lang="en-US" dirty="0" smtClean="0"/>
              <a:t>493, during 2010-2014 </a:t>
            </a:r>
          </a:p>
          <a:p>
            <a:pPr lvl="1"/>
            <a:r>
              <a:rPr lang="en-US" dirty="0" smtClean="0"/>
              <a:t>MO Department of Health and Senior Services</a:t>
            </a:r>
          </a:p>
          <a:p>
            <a:pPr lvl="1"/>
            <a:r>
              <a:rPr lang="en-US" dirty="0" smtClean="0"/>
              <a:t>Data included Census tract and patient age</a:t>
            </a:r>
          </a:p>
          <a:p>
            <a:r>
              <a:rPr lang="en-US" dirty="0" smtClean="0"/>
              <a:t>ACS </a:t>
            </a:r>
            <a:r>
              <a:rPr lang="en-US" dirty="0"/>
              <a:t>2009-2013 (5-year estimates) used </a:t>
            </a:r>
            <a:r>
              <a:rPr lang="en-US" dirty="0" smtClean="0"/>
              <a:t>for </a:t>
            </a:r>
            <a:r>
              <a:rPr lang="en-US" dirty="0"/>
              <a:t>ED visit rate calculation </a:t>
            </a:r>
          </a:p>
          <a:p>
            <a:r>
              <a:rPr lang="en-US" dirty="0"/>
              <a:t>SVI 2014 Tract Shapefile for Missouri accessed online (CDC, ATSDR)</a:t>
            </a:r>
          </a:p>
          <a:p>
            <a:r>
              <a:rPr lang="en-US" dirty="0" smtClean="0"/>
              <a:t>Maps </a:t>
            </a:r>
            <a:r>
              <a:rPr lang="en-US" dirty="0"/>
              <a:t>created using ESRI ArcMap version 10.3 </a:t>
            </a:r>
          </a:p>
          <a:p>
            <a:r>
              <a:rPr lang="en-US" dirty="0"/>
              <a:t>Statistical analysis performed in SAS version 9.3 </a:t>
            </a:r>
          </a:p>
          <a:p>
            <a:endParaRPr lang="en-US" dirty="0"/>
          </a:p>
        </p:txBody>
      </p:sp>
    </p:spTree>
    <p:extLst>
      <p:ext uri="{BB962C8B-B14F-4D97-AF65-F5344CB8AC3E}">
        <p14:creationId xmlns:p14="http://schemas.microsoft.com/office/powerpoint/2010/main" val="29163498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Analytic Methods</a:t>
            </a:r>
            <a:endParaRPr lang="en-US" dirty="0"/>
          </a:p>
        </p:txBody>
      </p:sp>
      <p:sp>
        <p:nvSpPr>
          <p:cNvPr id="3" name="Content Placeholder 2"/>
          <p:cNvSpPr>
            <a:spLocks noGrp="1"/>
          </p:cNvSpPr>
          <p:nvPr>
            <p:ph idx="1"/>
          </p:nvPr>
        </p:nvSpPr>
        <p:spPr/>
        <p:txBody>
          <a:bodyPr/>
          <a:lstStyle/>
          <a:p>
            <a:r>
              <a:rPr lang="en-US" dirty="0" smtClean="0"/>
              <a:t>Negative Binomial Regression</a:t>
            </a:r>
          </a:p>
          <a:p>
            <a:r>
              <a:rPr lang="en-US" dirty="0" smtClean="0"/>
              <a:t>SVI percentile rank variables converted to percentage units </a:t>
            </a:r>
          </a:p>
          <a:p>
            <a:pPr lvl="1"/>
            <a:r>
              <a:rPr lang="en-US" dirty="0" smtClean="0"/>
              <a:t>Multiplied by 100</a:t>
            </a:r>
          </a:p>
          <a:p>
            <a:r>
              <a:rPr lang="en-US" dirty="0" smtClean="0"/>
              <a:t>Offset variable: log of population estimates per census tract</a:t>
            </a:r>
          </a:p>
          <a:p>
            <a:endParaRPr lang="en-US" dirty="0"/>
          </a:p>
        </p:txBody>
      </p:sp>
    </p:spTree>
    <p:extLst>
      <p:ext uri="{BB962C8B-B14F-4D97-AF65-F5344CB8AC3E}">
        <p14:creationId xmlns:p14="http://schemas.microsoft.com/office/powerpoint/2010/main" val="30368639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760347" cy="1600200"/>
          </a:xfrm>
        </p:spPr>
        <p:txBody>
          <a:bodyPr anchor="ctr">
            <a:noAutofit/>
          </a:bodyPr>
          <a:lstStyle/>
          <a:p>
            <a:r>
              <a:rPr lang="en-US" sz="3600" dirty="0">
                <a:solidFill>
                  <a:schemeClr val="accent3"/>
                </a:solidFill>
              </a:rPr>
              <a:t>Socioeconomic </a:t>
            </a:r>
            <a:r>
              <a:rPr lang="en-US" sz="3600" dirty="0" smtClean="0">
                <a:solidFill>
                  <a:schemeClr val="accent3"/>
                </a:solidFill>
              </a:rPr>
              <a:t>Status Theme </a:t>
            </a:r>
            <a:r>
              <a:rPr lang="en-US" sz="3600" dirty="0">
                <a:solidFill>
                  <a:srgbClr val="FFFF00"/>
                </a:solidFill>
              </a:rPr>
              <a:t>Quartiles by Census Tract</a:t>
            </a:r>
            <a:endParaRPr lang="en-US" sz="3600" dirty="0"/>
          </a:p>
        </p:txBody>
      </p:sp>
      <p:sp>
        <p:nvSpPr>
          <p:cNvPr id="4" name="Text Placeholder 3"/>
          <p:cNvSpPr>
            <a:spLocks noGrp="1"/>
          </p:cNvSpPr>
          <p:nvPr>
            <p:ph type="body" sz="half" idx="2"/>
          </p:nvPr>
        </p:nvSpPr>
        <p:spPr>
          <a:xfrm>
            <a:off x="839788" y="2476500"/>
            <a:ext cx="3760347" cy="3392488"/>
          </a:xfrm>
        </p:spPr>
        <p:txBody>
          <a:bodyPr>
            <a:normAutofit/>
          </a:bodyPr>
          <a:lstStyle/>
          <a:p>
            <a:r>
              <a:rPr lang="en-US" sz="2800" dirty="0" smtClean="0"/>
              <a:t>Average: 0.32</a:t>
            </a:r>
          </a:p>
          <a:p>
            <a:r>
              <a:rPr lang="en-US" sz="2800" dirty="0" smtClean="0"/>
              <a:t>SD: 0.30</a:t>
            </a:r>
          </a:p>
          <a:p>
            <a:endParaRPr lang="en-US" sz="2800" dirty="0"/>
          </a:p>
          <a:p>
            <a:r>
              <a:rPr lang="en-US" sz="2800" dirty="0" smtClean="0"/>
              <a:t>Highest vulnerability clustered in north, near city border</a:t>
            </a:r>
            <a:endParaRPr lang="en-US" sz="2800" dirty="0"/>
          </a:p>
        </p:txBody>
      </p:sp>
      <p:pic>
        <p:nvPicPr>
          <p:cNvPr id="5" name="Content Placeholder 4"/>
          <p:cNvPicPr>
            <a:picLocks noGrp="1" noChangeAspect="1"/>
          </p:cNvPicPr>
          <p:nvPr>
            <p:ph idx="1"/>
          </p:nvPr>
        </p:nvPicPr>
        <p:blipFill rotWithShape="1">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10041" t="15908" r="12160" b="19765"/>
          <a:stretch/>
        </p:blipFill>
        <p:spPr>
          <a:xfrm>
            <a:off x="4772025" y="344658"/>
            <a:ext cx="5859135" cy="6272087"/>
          </a:xfrm>
          <a:prstGeom prst="rect">
            <a:avLst/>
          </a:prstGeom>
        </p:spPr>
      </p:pic>
    </p:spTree>
    <p:extLst>
      <p:ext uri="{BB962C8B-B14F-4D97-AF65-F5344CB8AC3E}">
        <p14:creationId xmlns:p14="http://schemas.microsoft.com/office/powerpoint/2010/main" val="23729174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760347" cy="1600200"/>
          </a:xfrm>
        </p:spPr>
        <p:txBody>
          <a:bodyPr anchor="ctr">
            <a:noAutofit/>
          </a:bodyPr>
          <a:lstStyle/>
          <a:p>
            <a:r>
              <a:rPr lang="en-US" sz="3600" dirty="0" smtClean="0">
                <a:solidFill>
                  <a:schemeClr val="accent3"/>
                </a:solidFill>
              </a:rPr>
              <a:t>Household Composition Theme </a:t>
            </a:r>
            <a:r>
              <a:rPr lang="en-US" sz="3600" dirty="0">
                <a:solidFill>
                  <a:srgbClr val="FFFF00"/>
                </a:solidFill>
              </a:rPr>
              <a:t>Quartiles by Census Tract</a:t>
            </a:r>
            <a:endParaRPr lang="en-US" sz="3600" dirty="0"/>
          </a:p>
        </p:txBody>
      </p:sp>
      <p:sp>
        <p:nvSpPr>
          <p:cNvPr id="4" name="Text Placeholder 3"/>
          <p:cNvSpPr>
            <a:spLocks noGrp="1"/>
          </p:cNvSpPr>
          <p:nvPr>
            <p:ph type="body" sz="half" idx="2"/>
          </p:nvPr>
        </p:nvSpPr>
        <p:spPr>
          <a:xfrm>
            <a:off x="839788" y="2476500"/>
            <a:ext cx="3760347" cy="3392488"/>
          </a:xfrm>
        </p:spPr>
        <p:txBody>
          <a:bodyPr>
            <a:normAutofit/>
          </a:bodyPr>
          <a:lstStyle/>
          <a:p>
            <a:r>
              <a:rPr lang="en-US" sz="2800" dirty="0" smtClean="0"/>
              <a:t>Average: 0.39</a:t>
            </a:r>
          </a:p>
          <a:p>
            <a:r>
              <a:rPr lang="en-US" sz="2800" dirty="0" smtClean="0"/>
              <a:t>SD: 0.26</a:t>
            </a:r>
          </a:p>
          <a:p>
            <a:endParaRPr lang="en-US" sz="2800" dirty="0"/>
          </a:p>
          <a:p>
            <a:r>
              <a:rPr lang="en-US" sz="2800" dirty="0" smtClean="0"/>
              <a:t>Highest vulnerability in north and near city border</a:t>
            </a:r>
            <a:endParaRPr lang="en-US" sz="2800" dirty="0"/>
          </a:p>
        </p:txBody>
      </p:sp>
      <p:pic>
        <p:nvPicPr>
          <p:cNvPr id="5" name="Content Placeholder 4"/>
          <p:cNvPicPr>
            <a:picLocks noGrp="1" noChangeAspect="1"/>
          </p:cNvPicPr>
          <p:nvPr>
            <p:ph idx="1"/>
          </p:nvPr>
        </p:nvPicPr>
        <p:blipFill rotWithShape="1">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10041" t="15908" r="12160" b="19765"/>
          <a:stretch/>
        </p:blipFill>
        <p:spPr>
          <a:xfrm>
            <a:off x="4772025" y="344658"/>
            <a:ext cx="5859135" cy="6272087"/>
          </a:xfrm>
          <a:prstGeom prst="rect">
            <a:avLst/>
          </a:prstGeom>
        </p:spPr>
      </p:pic>
      <p:pic>
        <p:nvPicPr>
          <p:cNvPr id="6" name="Content Placeholder 4"/>
          <p:cNvPicPr>
            <a:picLocks noChangeAspect="1"/>
          </p:cNvPicPr>
          <p:nvPr/>
        </p:nvPicPr>
        <p:blipFill rotWithShape="1">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l="9635" t="16080" r="12264" b="19621"/>
          <a:stretch/>
        </p:blipFill>
        <p:spPr>
          <a:xfrm>
            <a:off x="4772025" y="321295"/>
            <a:ext cx="5885094" cy="6272784"/>
          </a:xfrm>
          <a:prstGeom prst="rect">
            <a:avLst/>
          </a:prstGeom>
        </p:spPr>
      </p:pic>
    </p:spTree>
    <p:extLst>
      <p:ext uri="{BB962C8B-B14F-4D97-AF65-F5344CB8AC3E}">
        <p14:creationId xmlns:p14="http://schemas.microsoft.com/office/powerpoint/2010/main" val="886031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760347" cy="1600200"/>
          </a:xfrm>
        </p:spPr>
        <p:txBody>
          <a:bodyPr anchor="ctr">
            <a:noAutofit/>
          </a:bodyPr>
          <a:lstStyle/>
          <a:p>
            <a:r>
              <a:rPr lang="en-US" sz="3600" dirty="0" smtClean="0">
                <a:solidFill>
                  <a:schemeClr val="accent3"/>
                </a:solidFill>
              </a:rPr>
              <a:t>Race/Ethnicity/</a:t>
            </a:r>
            <a:r>
              <a:rPr lang="en-US" sz="3600" dirty="0">
                <a:solidFill>
                  <a:schemeClr val="accent3"/>
                </a:solidFill>
              </a:rPr>
              <a:t> </a:t>
            </a:r>
            <a:r>
              <a:rPr lang="en-US" sz="3600" dirty="0" smtClean="0">
                <a:solidFill>
                  <a:schemeClr val="accent3"/>
                </a:solidFill>
              </a:rPr>
              <a:t>Language Theme </a:t>
            </a:r>
            <a:r>
              <a:rPr lang="en-US" sz="3600" dirty="0">
                <a:solidFill>
                  <a:srgbClr val="FFFF00"/>
                </a:solidFill>
              </a:rPr>
              <a:t>Quartiles by Census Tract</a:t>
            </a:r>
            <a:endParaRPr lang="en-US" sz="3600" dirty="0"/>
          </a:p>
        </p:txBody>
      </p:sp>
      <p:sp>
        <p:nvSpPr>
          <p:cNvPr id="4" name="Text Placeholder 3"/>
          <p:cNvSpPr>
            <a:spLocks noGrp="1"/>
          </p:cNvSpPr>
          <p:nvPr>
            <p:ph type="body" sz="half" idx="2"/>
          </p:nvPr>
        </p:nvSpPr>
        <p:spPr>
          <a:xfrm>
            <a:off x="839788" y="2476500"/>
            <a:ext cx="3760347" cy="3392488"/>
          </a:xfrm>
        </p:spPr>
        <p:txBody>
          <a:bodyPr>
            <a:normAutofit/>
          </a:bodyPr>
          <a:lstStyle/>
          <a:p>
            <a:r>
              <a:rPr lang="en-US" sz="2800" dirty="0" smtClean="0"/>
              <a:t>Average: 0.64</a:t>
            </a:r>
          </a:p>
          <a:p>
            <a:r>
              <a:rPr lang="en-US" sz="2800" dirty="0" smtClean="0"/>
              <a:t>SD: 0.23</a:t>
            </a:r>
          </a:p>
          <a:p>
            <a:endParaRPr lang="en-US" sz="2800" dirty="0"/>
          </a:p>
          <a:p>
            <a:r>
              <a:rPr lang="en-US" sz="2800" dirty="0" smtClean="0"/>
              <a:t>Highest vulnerability more dispersed</a:t>
            </a:r>
            <a:endParaRPr lang="en-US" sz="2800" dirty="0"/>
          </a:p>
        </p:txBody>
      </p:sp>
      <p:pic>
        <p:nvPicPr>
          <p:cNvPr id="7" name="Picture 6"/>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9990" t="15788" r="11909" b="19650"/>
          <a:stretch/>
        </p:blipFill>
        <p:spPr>
          <a:xfrm>
            <a:off x="4821238" y="323850"/>
            <a:ext cx="5863689" cy="6272784"/>
          </a:xfrm>
          <a:prstGeom prst="rect">
            <a:avLst/>
          </a:prstGeom>
        </p:spPr>
      </p:pic>
    </p:spTree>
    <p:extLst>
      <p:ext uri="{BB962C8B-B14F-4D97-AF65-F5344CB8AC3E}">
        <p14:creationId xmlns:p14="http://schemas.microsoft.com/office/powerpoint/2010/main" val="13291512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760347" cy="1600200"/>
          </a:xfrm>
        </p:spPr>
        <p:txBody>
          <a:bodyPr anchor="ctr">
            <a:noAutofit/>
          </a:bodyPr>
          <a:lstStyle/>
          <a:p>
            <a:r>
              <a:rPr lang="en-US" sz="3600" dirty="0" smtClean="0">
                <a:solidFill>
                  <a:schemeClr val="accent3"/>
                </a:solidFill>
              </a:rPr>
              <a:t>Housing/ Transportation Theme </a:t>
            </a:r>
            <a:r>
              <a:rPr lang="en-US" sz="3600" dirty="0">
                <a:solidFill>
                  <a:srgbClr val="FFFF00"/>
                </a:solidFill>
              </a:rPr>
              <a:t>Quartiles by Census Tract</a:t>
            </a:r>
            <a:endParaRPr lang="en-US" sz="3600" dirty="0"/>
          </a:p>
        </p:txBody>
      </p:sp>
      <p:sp>
        <p:nvSpPr>
          <p:cNvPr id="4" name="Text Placeholder 3"/>
          <p:cNvSpPr>
            <a:spLocks noGrp="1"/>
          </p:cNvSpPr>
          <p:nvPr>
            <p:ph type="body" sz="half" idx="2"/>
          </p:nvPr>
        </p:nvSpPr>
        <p:spPr>
          <a:xfrm>
            <a:off x="839788" y="2476500"/>
            <a:ext cx="3760347" cy="3392488"/>
          </a:xfrm>
        </p:spPr>
        <p:txBody>
          <a:bodyPr>
            <a:normAutofit/>
          </a:bodyPr>
          <a:lstStyle/>
          <a:p>
            <a:r>
              <a:rPr lang="en-US" sz="2800" dirty="0" smtClean="0"/>
              <a:t>Average: 0.35</a:t>
            </a:r>
          </a:p>
          <a:p>
            <a:r>
              <a:rPr lang="en-US" sz="2800" dirty="0" smtClean="0"/>
              <a:t>SD: 0.26</a:t>
            </a:r>
          </a:p>
          <a:p>
            <a:endParaRPr lang="en-US" sz="2800" dirty="0"/>
          </a:p>
          <a:p>
            <a:r>
              <a:rPr lang="en-US" sz="2800" dirty="0" smtClean="0"/>
              <a:t>Highest vulnerability in north, south – near city</a:t>
            </a:r>
            <a:endParaRPr lang="en-US" sz="2800" dirty="0"/>
          </a:p>
        </p:txBody>
      </p:sp>
      <p:pic>
        <p:nvPicPr>
          <p:cNvPr id="7" name="Picture 6"/>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9764" t="15786" r="12135" b="19887"/>
          <a:stretch/>
        </p:blipFill>
        <p:spPr>
          <a:xfrm>
            <a:off x="4797483" y="304800"/>
            <a:ext cx="5885011" cy="6272784"/>
          </a:xfrm>
          <a:prstGeom prst="rect">
            <a:avLst/>
          </a:prstGeom>
        </p:spPr>
      </p:pic>
    </p:spTree>
    <p:extLst>
      <p:ext uri="{BB962C8B-B14F-4D97-AF65-F5344CB8AC3E}">
        <p14:creationId xmlns:p14="http://schemas.microsoft.com/office/powerpoint/2010/main" val="7406861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3799114" cy="3074761"/>
          </a:xfrm>
        </p:spPr>
        <p:txBody>
          <a:bodyPr>
            <a:normAutofit fontScale="90000"/>
          </a:bodyPr>
          <a:lstStyle/>
          <a:p>
            <a:r>
              <a:rPr lang="en-US" sz="4000" dirty="0" smtClean="0">
                <a:solidFill>
                  <a:schemeClr val="accent3"/>
                </a:solidFill>
              </a:rPr>
              <a:t>SVI and Asthma ED Visit Rate per 1,000 population in St. Louis County, 2010-2014</a:t>
            </a:r>
            <a:endParaRPr lang="en-US" sz="4000" dirty="0">
              <a:solidFill>
                <a:schemeClr val="accent3"/>
              </a:solidFill>
            </a:endParaRPr>
          </a:p>
        </p:txBody>
      </p:sp>
      <p:pic>
        <p:nvPicPr>
          <p:cNvPr id="4" name="Picture 3"/>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6874" t="5670" r="10787" b="21114"/>
          <a:stretch/>
        </p:blipFill>
        <p:spPr>
          <a:xfrm>
            <a:off x="4928735" y="0"/>
            <a:ext cx="5800740" cy="6675120"/>
          </a:xfrm>
          <a:prstGeom prst="rect">
            <a:avLst/>
          </a:prstGeom>
        </p:spPr>
      </p:pic>
      <p:sp>
        <p:nvSpPr>
          <p:cNvPr id="3" name="TextBox 2"/>
          <p:cNvSpPr txBox="1"/>
          <p:nvPr/>
        </p:nvSpPr>
        <p:spPr>
          <a:xfrm>
            <a:off x="977462" y="3326524"/>
            <a:ext cx="3659852" cy="1938992"/>
          </a:xfrm>
          <a:prstGeom prst="rect">
            <a:avLst/>
          </a:prstGeom>
          <a:noFill/>
        </p:spPr>
        <p:txBody>
          <a:bodyPr wrap="square" rtlCol="0">
            <a:spAutoFit/>
          </a:bodyPr>
          <a:lstStyle/>
          <a:p>
            <a:r>
              <a:rPr lang="en-US" sz="2400" dirty="0" smtClean="0"/>
              <a:t>Average ED Visits: 167.7</a:t>
            </a:r>
          </a:p>
          <a:p>
            <a:r>
              <a:rPr lang="en-US" sz="2400" dirty="0" smtClean="0"/>
              <a:t>Average Rate: 7.8 per 1,000</a:t>
            </a:r>
          </a:p>
          <a:p>
            <a:endParaRPr lang="en-US" sz="2400" dirty="0"/>
          </a:p>
          <a:p>
            <a:r>
              <a:rPr lang="en-US" sz="2400" dirty="0" smtClean="0"/>
              <a:t>Average SVI: 0.37</a:t>
            </a:r>
          </a:p>
          <a:p>
            <a:r>
              <a:rPr lang="en-US" sz="2400" dirty="0" smtClean="0"/>
              <a:t>SD SVI: 0.29</a:t>
            </a:r>
            <a:endParaRPr lang="en-US" sz="2400" dirty="0"/>
          </a:p>
        </p:txBody>
      </p:sp>
    </p:spTree>
    <p:extLst>
      <p:ext uri="{BB962C8B-B14F-4D97-AF65-F5344CB8AC3E}">
        <p14:creationId xmlns:p14="http://schemas.microsoft.com/office/powerpoint/2010/main" val="35499222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9273"/>
            <a:ext cx="10515600" cy="1325563"/>
          </a:xfrm>
        </p:spPr>
        <p:txBody>
          <a:bodyPr>
            <a:normAutofit/>
          </a:bodyPr>
          <a:lstStyle/>
          <a:p>
            <a:r>
              <a:rPr lang="en-US" dirty="0" smtClean="0"/>
              <a:t>Association Between Overall SVI and Asthma ED Visits per Census Tract in 2010-2014</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50335888"/>
              </p:ext>
            </p:extLst>
          </p:nvPr>
        </p:nvGraphicFramePr>
        <p:xfrm>
          <a:off x="838200" y="2387282"/>
          <a:ext cx="10515600" cy="1463040"/>
        </p:xfrm>
        <a:graphic>
          <a:graphicData uri="http://schemas.openxmlformats.org/drawingml/2006/table">
            <a:tbl>
              <a:tblPr firstRow="1" bandRow="1">
                <a:tableStyleId>{5A111915-BE36-4E01-A7E5-04B1672EAD32}</a:tableStyleId>
              </a:tblPr>
              <a:tblGrid>
                <a:gridCol w="1752600"/>
                <a:gridCol w="1530096"/>
                <a:gridCol w="1267968"/>
                <a:gridCol w="2218944"/>
                <a:gridCol w="1755648"/>
                <a:gridCol w="1990344"/>
              </a:tblGrid>
              <a:tr h="370840">
                <a:tc>
                  <a:txBody>
                    <a:bodyPr/>
                    <a:lstStyle/>
                    <a:p>
                      <a:r>
                        <a:rPr lang="en-US" sz="2800" b="1" dirty="0" smtClean="0"/>
                        <a:t>Predictor</a:t>
                      </a:r>
                      <a:endParaRPr lang="en-US" sz="2800" b="1" dirty="0">
                        <a:latin typeface="+mn-lt"/>
                      </a:endParaRPr>
                    </a:p>
                  </a:txBody>
                  <a:tcPr anchor="b"/>
                </a:tc>
                <a:tc>
                  <a:txBody>
                    <a:bodyPr/>
                    <a:lstStyle/>
                    <a:p>
                      <a:pPr algn="ctr"/>
                      <a:r>
                        <a:rPr lang="en-US" sz="2800" b="1" dirty="0" smtClean="0"/>
                        <a:t>Estimate</a:t>
                      </a:r>
                      <a:endParaRPr lang="en-US" sz="2800" b="1" dirty="0">
                        <a:latin typeface="+mn-lt"/>
                      </a:endParaRPr>
                    </a:p>
                  </a:txBody>
                  <a:tcPr anchor="b"/>
                </a:tc>
                <a:tc>
                  <a:txBody>
                    <a:bodyPr/>
                    <a:lstStyle/>
                    <a:p>
                      <a:pPr algn="ctr"/>
                      <a:r>
                        <a:rPr lang="en-US" sz="2800" b="1" dirty="0" smtClean="0"/>
                        <a:t>SE</a:t>
                      </a:r>
                      <a:endParaRPr lang="en-US" sz="2800" b="1" dirty="0">
                        <a:latin typeface="+mn-lt"/>
                      </a:endParaRPr>
                    </a:p>
                  </a:txBody>
                  <a:tcPr anchor="b"/>
                </a:tc>
                <a:tc>
                  <a:txBody>
                    <a:bodyPr/>
                    <a:lstStyle/>
                    <a:p>
                      <a:pPr algn="ctr"/>
                      <a:r>
                        <a:rPr lang="en-US" sz="2800" b="1" dirty="0" smtClean="0"/>
                        <a:t>95%</a:t>
                      </a:r>
                      <a:r>
                        <a:rPr lang="en-US" sz="2800" b="1" baseline="0" dirty="0" smtClean="0"/>
                        <a:t> CI</a:t>
                      </a:r>
                      <a:endParaRPr lang="en-US" sz="2800" b="1" dirty="0">
                        <a:latin typeface="+mn-lt"/>
                      </a:endParaRPr>
                    </a:p>
                  </a:txBody>
                  <a:tcPr anchor="b"/>
                </a:tc>
                <a:tc>
                  <a:txBody>
                    <a:bodyPr/>
                    <a:lstStyle/>
                    <a:p>
                      <a:pPr algn="ctr"/>
                      <a:r>
                        <a:rPr lang="en-US" sz="2800" b="1" dirty="0" smtClean="0"/>
                        <a:t>Rate</a:t>
                      </a:r>
                      <a:r>
                        <a:rPr lang="en-US" sz="2800" b="1" baseline="0" dirty="0" smtClean="0"/>
                        <a:t> Ratio</a:t>
                      </a:r>
                      <a:endParaRPr lang="en-US" sz="2800" b="1" dirty="0">
                        <a:latin typeface="+mn-lt"/>
                      </a:endParaRPr>
                    </a:p>
                  </a:txBody>
                  <a:tcPr anchor="b"/>
                </a:tc>
                <a:tc>
                  <a:txBody>
                    <a:bodyPr/>
                    <a:lstStyle/>
                    <a:p>
                      <a:pPr algn="ctr"/>
                      <a:r>
                        <a:rPr lang="en-US" sz="2800" b="1" dirty="0" smtClean="0"/>
                        <a:t>95% CI</a:t>
                      </a:r>
                      <a:endParaRPr lang="en-US" sz="2800" b="1" dirty="0">
                        <a:latin typeface="+mn-lt"/>
                      </a:endParaRPr>
                    </a:p>
                  </a:txBody>
                  <a:tcPr anchor="b"/>
                </a:tc>
              </a:tr>
              <a:tr h="370840">
                <a:tc>
                  <a:txBody>
                    <a:bodyPr/>
                    <a:lstStyle/>
                    <a:p>
                      <a:r>
                        <a:rPr lang="en-US" sz="2800" b="1" dirty="0" smtClean="0"/>
                        <a:t>Overall</a:t>
                      </a:r>
                      <a:r>
                        <a:rPr lang="en-US" sz="2800" b="1" baseline="0" dirty="0" smtClean="0"/>
                        <a:t> SVI</a:t>
                      </a:r>
                      <a:endParaRPr lang="en-US" sz="2800" b="1" dirty="0">
                        <a:latin typeface="+mn-lt"/>
                      </a:endParaRPr>
                    </a:p>
                  </a:txBody>
                  <a:tcPr anchor="ctr"/>
                </a:tc>
                <a:tc>
                  <a:txBody>
                    <a:bodyPr/>
                    <a:lstStyle/>
                    <a:p>
                      <a:pPr algn="ctr" fontAlgn="b"/>
                      <a:r>
                        <a:rPr lang="en-US" sz="2800" b="1" u="none" strike="noStrike" dirty="0" smtClean="0">
                          <a:effectLst/>
                        </a:rPr>
                        <a:t>0.030**</a:t>
                      </a:r>
                      <a:endParaRPr lang="en-US" sz="2800" b="1" i="0" u="none" strike="noStrike" dirty="0">
                        <a:solidFill>
                          <a:schemeClr val="tx1"/>
                        </a:solidFill>
                        <a:effectLst/>
                        <a:latin typeface="+mn-lt"/>
                      </a:endParaRPr>
                    </a:p>
                  </a:txBody>
                  <a:tcPr marL="9525" marR="9525" marT="9525" marB="0" anchor="ctr"/>
                </a:tc>
                <a:tc>
                  <a:txBody>
                    <a:bodyPr/>
                    <a:lstStyle/>
                    <a:p>
                      <a:pPr algn="ctr" fontAlgn="b"/>
                      <a:r>
                        <a:rPr lang="en-US" sz="2800" b="1" u="none" strike="noStrike" dirty="0" smtClean="0">
                          <a:effectLst/>
                        </a:rPr>
                        <a:t>0.002</a:t>
                      </a:r>
                      <a:endParaRPr lang="en-US" sz="2800" b="1" i="0" u="none" strike="noStrike" dirty="0">
                        <a:solidFill>
                          <a:schemeClr val="tx1"/>
                        </a:solidFill>
                        <a:effectLst/>
                        <a:latin typeface="+mn-lt"/>
                      </a:endParaRPr>
                    </a:p>
                  </a:txBody>
                  <a:tcPr marL="9525" marR="9525" marT="9525" marB="0" anchor="ctr"/>
                </a:tc>
                <a:tc>
                  <a:txBody>
                    <a:bodyPr/>
                    <a:lstStyle/>
                    <a:p>
                      <a:pPr algn="ctr" fontAlgn="b"/>
                      <a:r>
                        <a:rPr lang="en-US" sz="2800" b="1" u="none" strike="noStrike" dirty="0" smtClean="0">
                          <a:effectLst/>
                        </a:rPr>
                        <a:t>0.027 to</a:t>
                      </a:r>
                      <a:r>
                        <a:rPr lang="en-US" sz="2800" b="1" u="none" strike="noStrike" baseline="0" dirty="0" smtClean="0">
                          <a:effectLst/>
                        </a:rPr>
                        <a:t> 0.034</a:t>
                      </a:r>
                      <a:endParaRPr lang="en-US" sz="2800" b="1" i="0" u="none" strike="noStrike" dirty="0">
                        <a:solidFill>
                          <a:schemeClr val="tx1"/>
                        </a:solidFill>
                        <a:effectLst/>
                        <a:latin typeface="+mn-lt"/>
                      </a:endParaRPr>
                    </a:p>
                  </a:txBody>
                  <a:tcPr marL="9525" marR="9525" marT="9525" marB="0" anchor="ctr"/>
                </a:tc>
                <a:tc>
                  <a:txBody>
                    <a:bodyPr/>
                    <a:lstStyle/>
                    <a:p>
                      <a:pPr algn="ctr" fontAlgn="b"/>
                      <a:r>
                        <a:rPr lang="en-US" sz="2800" b="1" u="none" strike="noStrike" dirty="0" smtClean="0">
                          <a:effectLst/>
                        </a:rPr>
                        <a:t>1.031</a:t>
                      </a:r>
                      <a:endParaRPr lang="en-US" sz="2800" b="1" i="0" u="none" strike="noStrike" dirty="0">
                        <a:solidFill>
                          <a:schemeClr val="bg1"/>
                        </a:solidFill>
                        <a:effectLst/>
                        <a:latin typeface="+mn-lt"/>
                      </a:endParaRPr>
                    </a:p>
                  </a:txBody>
                  <a:tcPr marL="9525" marR="9525" marT="9525" marB="0" anchor="ctr"/>
                </a:tc>
                <a:tc>
                  <a:txBody>
                    <a:bodyPr/>
                    <a:lstStyle/>
                    <a:p>
                      <a:pPr algn="ctr" fontAlgn="b"/>
                      <a:r>
                        <a:rPr lang="en-US" sz="2800" b="1" u="none" strike="noStrike" dirty="0" smtClean="0">
                          <a:effectLst/>
                        </a:rPr>
                        <a:t>(1.027-1.034)</a:t>
                      </a:r>
                      <a:endParaRPr lang="en-US" sz="2800" b="1" i="0" u="none" strike="noStrike" dirty="0" smtClean="0">
                        <a:solidFill>
                          <a:schemeClr val="bg1"/>
                        </a:solidFill>
                        <a:effectLst/>
                        <a:latin typeface="+mn-lt"/>
                      </a:endParaRPr>
                    </a:p>
                  </a:txBody>
                  <a:tcPr marL="9525" marR="9525" marT="9525" marB="0" anchor="ctr"/>
                </a:tc>
              </a:tr>
            </a:tbl>
          </a:graphicData>
        </a:graphic>
      </p:graphicFrame>
      <p:sp>
        <p:nvSpPr>
          <p:cNvPr id="3" name="TextBox 2"/>
          <p:cNvSpPr txBox="1"/>
          <p:nvPr/>
        </p:nvSpPr>
        <p:spPr>
          <a:xfrm>
            <a:off x="838199" y="3850322"/>
            <a:ext cx="10515601" cy="2062103"/>
          </a:xfrm>
          <a:prstGeom prst="rect">
            <a:avLst/>
          </a:prstGeom>
          <a:noFill/>
        </p:spPr>
        <p:txBody>
          <a:bodyPr wrap="square" rtlCol="0">
            <a:spAutoFit/>
          </a:bodyPr>
          <a:lstStyle/>
          <a:p>
            <a:r>
              <a:rPr lang="en-US" sz="2000" dirty="0" smtClean="0"/>
              <a:t>SE, standard error</a:t>
            </a:r>
          </a:p>
          <a:p>
            <a:r>
              <a:rPr lang="en-US" sz="2000" dirty="0" smtClean="0"/>
              <a:t>CI, confidence interval</a:t>
            </a:r>
          </a:p>
          <a:p>
            <a:r>
              <a:rPr lang="en-US" sz="2000" dirty="0" smtClean="0"/>
              <a:t>** P &lt; 0.0001</a:t>
            </a:r>
          </a:p>
          <a:p>
            <a:endParaRPr lang="en-US" sz="2000" dirty="0"/>
          </a:p>
          <a:p>
            <a:r>
              <a:rPr lang="en-US" sz="2800" dirty="0">
                <a:solidFill>
                  <a:schemeClr val="accent3"/>
                </a:solidFill>
              </a:rPr>
              <a:t>For a 1% increase in </a:t>
            </a:r>
            <a:r>
              <a:rPr lang="en-US" sz="2800" dirty="0" smtClean="0">
                <a:solidFill>
                  <a:schemeClr val="accent3"/>
                </a:solidFill>
              </a:rPr>
              <a:t>SVI, expect </a:t>
            </a:r>
            <a:r>
              <a:rPr lang="en-US" sz="2800" dirty="0">
                <a:solidFill>
                  <a:schemeClr val="accent3"/>
                </a:solidFill>
              </a:rPr>
              <a:t>3% increase in ED visit rate</a:t>
            </a:r>
          </a:p>
          <a:p>
            <a:endParaRPr lang="en-US" sz="2000" dirty="0"/>
          </a:p>
        </p:txBody>
      </p:sp>
    </p:spTree>
    <p:extLst>
      <p:ext uri="{BB962C8B-B14F-4D97-AF65-F5344CB8AC3E}">
        <p14:creationId xmlns:p14="http://schemas.microsoft.com/office/powerpoint/2010/main" val="33431327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90855"/>
            <a:ext cx="10515600" cy="1244600"/>
          </a:xfrm>
        </p:spPr>
        <p:txBody>
          <a:bodyPr>
            <a:noAutofit/>
          </a:bodyPr>
          <a:lstStyle/>
          <a:p>
            <a:r>
              <a:rPr lang="en-US" dirty="0" smtClean="0">
                <a:solidFill>
                  <a:srgbClr val="FFFF00"/>
                </a:solidFill>
              </a:rPr>
              <a:t>Association Between SVI Quartiles and Asthma ED visits by Census </a:t>
            </a:r>
            <a:r>
              <a:rPr lang="en-US" dirty="0" smtClean="0"/>
              <a:t>in </a:t>
            </a:r>
            <a:r>
              <a:rPr lang="en-US" dirty="0"/>
              <a:t>2010-2014</a:t>
            </a:r>
            <a:endParaRPr lang="en-US" dirty="0">
              <a:solidFill>
                <a:srgbClr val="FFFF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48990821"/>
              </p:ext>
            </p:extLst>
          </p:nvPr>
        </p:nvGraphicFramePr>
        <p:xfrm>
          <a:off x="838200" y="1939925"/>
          <a:ext cx="10515602" cy="3017520"/>
        </p:xfrm>
        <a:graphic>
          <a:graphicData uri="http://schemas.openxmlformats.org/drawingml/2006/table">
            <a:tbl>
              <a:tblPr firstRow="1" bandRow="1">
                <a:tableStyleId>{5A111915-BE36-4E01-A7E5-04B1672EAD32}</a:tableStyleId>
              </a:tblPr>
              <a:tblGrid>
                <a:gridCol w="1986023"/>
                <a:gridCol w="2401747"/>
                <a:gridCol w="2401747"/>
                <a:gridCol w="3726085"/>
              </a:tblGrid>
              <a:tr h="370840">
                <a:tc>
                  <a:txBody>
                    <a:bodyPr/>
                    <a:lstStyle/>
                    <a:p>
                      <a:r>
                        <a:rPr lang="en-US" sz="2800" b="1" dirty="0" smtClean="0">
                          <a:solidFill>
                            <a:schemeClr val="tx1"/>
                          </a:solidFill>
                        </a:rPr>
                        <a:t>SVI Quartile</a:t>
                      </a:r>
                      <a:endParaRPr lang="en-US" sz="2800" b="1" dirty="0">
                        <a:solidFill>
                          <a:schemeClr val="tx1"/>
                        </a:solidFill>
                        <a:latin typeface="+mn-lt"/>
                      </a:endParaRPr>
                    </a:p>
                  </a:txBody>
                  <a:tcPr anchor="b">
                    <a:noFill/>
                  </a:tcPr>
                </a:tc>
                <a:tc>
                  <a:txBody>
                    <a:bodyPr/>
                    <a:lstStyle/>
                    <a:p>
                      <a:pPr algn="ctr"/>
                      <a:r>
                        <a:rPr lang="en-US" sz="2800" b="1" dirty="0" smtClean="0">
                          <a:solidFill>
                            <a:schemeClr val="tx1"/>
                          </a:solidFill>
                        </a:rPr>
                        <a:t>Rate Ratio</a:t>
                      </a:r>
                      <a:endParaRPr lang="en-US" sz="2800" b="1" dirty="0">
                        <a:solidFill>
                          <a:schemeClr val="tx1"/>
                        </a:solidFill>
                        <a:latin typeface="+mn-lt"/>
                      </a:endParaRPr>
                    </a:p>
                  </a:txBody>
                  <a:tcPr anchor="b">
                    <a:noFill/>
                  </a:tcPr>
                </a:tc>
                <a:tc>
                  <a:txBody>
                    <a:bodyPr/>
                    <a:lstStyle/>
                    <a:p>
                      <a:pPr algn="ctr"/>
                      <a:r>
                        <a:rPr lang="en-US" sz="2800" b="1" dirty="0" smtClean="0">
                          <a:solidFill>
                            <a:schemeClr val="tx1"/>
                          </a:solidFill>
                        </a:rPr>
                        <a:t>95%</a:t>
                      </a:r>
                      <a:r>
                        <a:rPr lang="en-US" sz="2800" b="1" baseline="0" dirty="0" smtClean="0">
                          <a:solidFill>
                            <a:schemeClr val="tx1"/>
                          </a:solidFill>
                        </a:rPr>
                        <a:t> CI</a:t>
                      </a:r>
                      <a:endParaRPr lang="en-US" sz="2800" b="1" dirty="0">
                        <a:solidFill>
                          <a:schemeClr val="tx1"/>
                        </a:solidFill>
                        <a:latin typeface="+mn-lt"/>
                      </a:endParaRPr>
                    </a:p>
                  </a:txBody>
                  <a:tcPr anchor="b">
                    <a:lnR w="12700" cap="flat" cmpd="sng" algn="ctr">
                      <a:solidFill>
                        <a:schemeClr val="tx1"/>
                      </a:solidFill>
                      <a:prstDash val="solid"/>
                      <a:round/>
                      <a:headEnd type="none" w="med" len="med"/>
                      <a:tailEnd type="none" w="med" len="med"/>
                    </a:lnR>
                    <a:noFill/>
                  </a:tcPr>
                </a:tc>
                <a:tc>
                  <a:txBody>
                    <a:bodyPr/>
                    <a:lstStyle/>
                    <a:p>
                      <a:pPr algn="ctr"/>
                      <a:r>
                        <a:rPr lang="en-US" sz="2800" b="1" dirty="0" smtClean="0"/>
                        <a:t>Estimated</a:t>
                      </a:r>
                      <a:r>
                        <a:rPr lang="en-US" sz="2800" b="1" baseline="0" dirty="0" smtClean="0"/>
                        <a:t> ED visits per 1,000 population</a:t>
                      </a:r>
                      <a:endParaRPr lang="en-US" sz="2800" b="1" dirty="0">
                        <a:latin typeface="+mn-lt"/>
                      </a:endParaRPr>
                    </a:p>
                  </a:txBody>
                  <a:tcPr anchor="b">
                    <a:lnL w="12700" cap="flat" cmpd="sng" algn="ctr">
                      <a:solidFill>
                        <a:schemeClr val="tx1"/>
                      </a:solidFill>
                      <a:prstDash val="solid"/>
                      <a:round/>
                      <a:headEnd type="none" w="med" len="med"/>
                      <a:tailEnd type="none" w="med" len="med"/>
                    </a:lnL>
                  </a:tcPr>
                </a:tc>
              </a:tr>
              <a:tr h="370840">
                <a:tc>
                  <a:txBody>
                    <a:bodyPr/>
                    <a:lstStyle/>
                    <a:p>
                      <a:r>
                        <a:rPr lang="en-US" sz="2800" b="1" dirty="0" smtClean="0"/>
                        <a:t>1</a:t>
                      </a:r>
                      <a:r>
                        <a:rPr lang="en-US" sz="2800" b="1" baseline="30000" dirty="0" smtClean="0"/>
                        <a:t>st</a:t>
                      </a:r>
                      <a:r>
                        <a:rPr lang="en-US" sz="2800" b="1" dirty="0" smtClean="0"/>
                        <a:t> quartile</a:t>
                      </a:r>
                      <a:endParaRPr lang="en-US" sz="2800" b="1" dirty="0" smtClean="0">
                        <a:solidFill>
                          <a:schemeClr val="tx1"/>
                        </a:solidFill>
                        <a:latin typeface="+mn-lt"/>
                      </a:endParaRPr>
                    </a:p>
                  </a:txBody>
                  <a:tcPr/>
                </a:tc>
                <a:tc>
                  <a:txBody>
                    <a:bodyPr/>
                    <a:lstStyle/>
                    <a:p>
                      <a:pPr algn="ctr" fontAlgn="b"/>
                      <a:r>
                        <a:rPr lang="en-US" sz="2800" b="1" u="none" strike="noStrike" dirty="0" smtClean="0">
                          <a:effectLst/>
                        </a:rPr>
                        <a:t>Reference</a:t>
                      </a:r>
                      <a:endParaRPr lang="en-US" sz="2800" b="1" i="0" u="none" strike="noStrike" dirty="0">
                        <a:solidFill>
                          <a:schemeClr val="bg1"/>
                        </a:solidFill>
                        <a:effectLst/>
                        <a:latin typeface="+mn-lt"/>
                      </a:endParaRPr>
                    </a:p>
                  </a:txBody>
                  <a:tcPr marL="9525" marR="9525" marT="9525"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2800" b="1" i="0" u="none" strike="noStrike" dirty="0" smtClean="0">
                        <a:solidFill>
                          <a:schemeClr val="tx1"/>
                        </a:solidFill>
                        <a:effectLst/>
                        <a:latin typeface="+mn-lt"/>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2800" b="1" u="none" strike="noStrike" dirty="0" smtClean="0">
                          <a:effectLst/>
                        </a:rPr>
                        <a:t>8.61</a:t>
                      </a:r>
                    </a:p>
                  </a:txBody>
                  <a:tcPr marL="9525" marR="9525" marT="9525" marB="0" anchor="b">
                    <a:lnL w="12700" cap="flat" cmpd="sng" algn="ctr">
                      <a:solidFill>
                        <a:schemeClr val="tx1"/>
                      </a:solidFill>
                      <a:prstDash val="solid"/>
                      <a:round/>
                      <a:headEnd type="none" w="med" len="med"/>
                      <a:tailEnd type="none" w="med" len="med"/>
                    </a:lnL>
                  </a:tcPr>
                </a:tc>
              </a:tr>
              <a:tr h="370840">
                <a:tc>
                  <a:txBody>
                    <a:bodyPr/>
                    <a:lstStyle/>
                    <a:p>
                      <a:r>
                        <a:rPr lang="en-US" sz="2800" b="1" dirty="0" smtClean="0"/>
                        <a:t>2</a:t>
                      </a:r>
                      <a:r>
                        <a:rPr lang="en-US" sz="2800" b="1" baseline="30000" dirty="0" smtClean="0"/>
                        <a:t>nd</a:t>
                      </a:r>
                      <a:r>
                        <a:rPr lang="en-US" sz="2800" b="1" baseline="0" dirty="0" smtClean="0"/>
                        <a:t> quartile</a:t>
                      </a:r>
                      <a:endParaRPr lang="en-US" sz="2800" b="1" dirty="0">
                        <a:solidFill>
                          <a:schemeClr val="tx1"/>
                        </a:solidFill>
                        <a:latin typeface="+mn-lt"/>
                      </a:endParaRPr>
                    </a:p>
                  </a:txBody>
                  <a:tcPr/>
                </a:tc>
                <a:tc>
                  <a:txBody>
                    <a:bodyPr/>
                    <a:lstStyle/>
                    <a:p>
                      <a:pPr algn="ctr" fontAlgn="b"/>
                      <a:r>
                        <a:rPr lang="en-US" sz="2800" b="1" u="none" strike="noStrike" dirty="0" smtClean="0">
                          <a:effectLst/>
                        </a:rPr>
                        <a:t>1.68*</a:t>
                      </a:r>
                      <a:endParaRPr lang="en-US" sz="2800" b="1" i="0" u="none" strike="noStrike" dirty="0">
                        <a:solidFill>
                          <a:schemeClr val="tx1"/>
                        </a:solidFill>
                        <a:effectLst/>
                        <a:latin typeface="+mn-lt"/>
                      </a:endParaRPr>
                    </a:p>
                  </a:txBody>
                  <a:tcPr marL="9525" marR="9525" marT="9525"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2800" b="1" u="none" strike="noStrike" dirty="0" smtClean="0">
                          <a:effectLst/>
                        </a:rPr>
                        <a:t>(1.29-2.19)</a:t>
                      </a:r>
                      <a:endParaRPr lang="en-US" sz="2800" b="1" i="0" u="none" strike="noStrike" dirty="0" smtClean="0">
                        <a:solidFill>
                          <a:schemeClr val="bg1"/>
                        </a:solidFill>
                        <a:effectLst/>
                        <a:latin typeface="+mn-lt"/>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2800" b="1" u="none" strike="noStrike" dirty="0" smtClean="0">
                          <a:effectLst/>
                        </a:rPr>
                        <a:t>14.47</a:t>
                      </a:r>
                    </a:p>
                  </a:txBody>
                  <a:tcPr marL="9525" marR="9525" marT="9525" marB="0" anchor="b">
                    <a:lnL w="12700" cap="flat" cmpd="sng" algn="ctr">
                      <a:solidFill>
                        <a:schemeClr val="tx1"/>
                      </a:solidFill>
                      <a:prstDash val="solid"/>
                      <a:round/>
                      <a:headEnd type="none" w="med" len="med"/>
                      <a:tailEnd type="none" w="med" len="med"/>
                    </a:lnL>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smtClean="0"/>
                        <a:t>3</a:t>
                      </a:r>
                      <a:r>
                        <a:rPr lang="en-US" sz="2800" b="1" baseline="30000" dirty="0" smtClean="0"/>
                        <a:t>rd</a:t>
                      </a:r>
                      <a:r>
                        <a:rPr lang="en-US" sz="2800" b="1" dirty="0" smtClean="0"/>
                        <a:t> quartile</a:t>
                      </a:r>
                      <a:endParaRPr lang="en-US" sz="2800" b="1" dirty="0" smtClean="0">
                        <a:solidFill>
                          <a:schemeClr val="tx1"/>
                        </a:solidFill>
                        <a:latin typeface="+mn-lt"/>
                      </a:endParaRPr>
                    </a:p>
                  </a:txBody>
                  <a:tcPr/>
                </a:tc>
                <a:tc>
                  <a:txBody>
                    <a:bodyPr/>
                    <a:lstStyle/>
                    <a:p>
                      <a:pPr algn="ctr" fontAlgn="b"/>
                      <a:r>
                        <a:rPr lang="en-US" sz="2800" b="1" u="none" strike="noStrike" dirty="0" smtClean="0">
                          <a:effectLst/>
                        </a:rPr>
                        <a:t>4.02**</a:t>
                      </a:r>
                      <a:endParaRPr lang="en-US" sz="2800" b="1" i="0" u="none" strike="noStrike" dirty="0">
                        <a:solidFill>
                          <a:schemeClr val="tx1"/>
                        </a:solidFill>
                        <a:effectLst/>
                        <a:latin typeface="+mn-lt"/>
                      </a:endParaRPr>
                    </a:p>
                  </a:txBody>
                  <a:tcPr marL="9525" marR="9525" marT="9525"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2800" b="1" u="none" strike="noStrike" dirty="0" smtClean="0">
                          <a:effectLst/>
                        </a:rPr>
                        <a:t>(3.08-5.24)</a:t>
                      </a:r>
                      <a:endParaRPr lang="en-US" sz="2800" b="1" i="0" u="none" strike="noStrike" dirty="0" smtClean="0">
                        <a:solidFill>
                          <a:schemeClr val="bg1"/>
                        </a:solidFill>
                        <a:effectLst/>
                        <a:latin typeface="+mn-lt"/>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2800" b="1" u="none" strike="noStrike" dirty="0" smtClean="0">
                          <a:effectLst/>
                        </a:rPr>
                        <a:t>34.62</a:t>
                      </a:r>
                    </a:p>
                  </a:txBody>
                  <a:tcPr marL="9525" marR="9525" marT="9525" marB="0" anchor="b">
                    <a:lnL w="12700" cap="flat" cmpd="sng" algn="ctr">
                      <a:solidFill>
                        <a:schemeClr val="tx1"/>
                      </a:solidFill>
                      <a:prstDash val="solid"/>
                      <a:round/>
                      <a:headEnd type="none" w="med" len="med"/>
                      <a:tailEnd type="none" w="med" len="med"/>
                    </a:lnL>
                  </a:tcPr>
                </a:tc>
              </a:tr>
              <a:tr h="370840">
                <a:tc>
                  <a:txBody>
                    <a:bodyPr/>
                    <a:lstStyle/>
                    <a:p>
                      <a:r>
                        <a:rPr lang="en-US" sz="2800" b="1" dirty="0" smtClean="0"/>
                        <a:t>4</a:t>
                      </a:r>
                      <a:r>
                        <a:rPr lang="en-US" sz="2800" b="1" baseline="30000" dirty="0" smtClean="0"/>
                        <a:t>th</a:t>
                      </a:r>
                      <a:r>
                        <a:rPr lang="en-US" sz="2800" b="1" dirty="0" smtClean="0"/>
                        <a:t> quartile</a:t>
                      </a:r>
                      <a:endParaRPr lang="en-US" sz="2800" b="1" dirty="0">
                        <a:solidFill>
                          <a:schemeClr val="tx1"/>
                        </a:solidFill>
                        <a:latin typeface="+mn-lt"/>
                      </a:endParaRPr>
                    </a:p>
                  </a:txBody>
                  <a:tcPr/>
                </a:tc>
                <a:tc>
                  <a:txBody>
                    <a:bodyPr/>
                    <a:lstStyle/>
                    <a:p>
                      <a:pPr algn="ctr" fontAlgn="b"/>
                      <a:r>
                        <a:rPr lang="en-US" sz="2800" b="1" u="none" strike="noStrike" dirty="0" smtClean="0">
                          <a:effectLst/>
                        </a:rPr>
                        <a:t>9.51**</a:t>
                      </a:r>
                      <a:endParaRPr lang="en-US" sz="2800" b="1" i="0" u="none" strike="noStrike" dirty="0">
                        <a:solidFill>
                          <a:schemeClr val="tx1"/>
                        </a:solidFill>
                        <a:effectLst/>
                        <a:latin typeface="+mn-lt"/>
                      </a:endParaRPr>
                    </a:p>
                  </a:txBody>
                  <a:tcPr marL="9525" marR="9525" marT="9525"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2800" b="1" u="none" strike="noStrike" dirty="0" smtClean="0">
                          <a:effectLst/>
                        </a:rPr>
                        <a:t>(7.30-12.39)</a:t>
                      </a:r>
                      <a:endParaRPr lang="en-US" sz="2800" b="1" i="0" u="none" strike="noStrike" dirty="0" smtClean="0">
                        <a:solidFill>
                          <a:schemeClr val="bg1"/>
                        </a:solidFill>
                        <a:effectLst/>
                        <a:latin typeface="+mn-lt"/>
                      </a:endParaRPr>
                    </a:p>
                  </a:txBody>
                  <a:tcPr marL="9525" marR="9525" marT="9525" marB="0" anchor="b">
                    <a:lnR w="12700" cap="flat" cmpd="sng" algn="ctr">
                      <a:solidFill>
                        <a:schemeClr val="tx1"/>
                      </a:solidFill>
                      <a:prstDash val="solid"/>
                      <a:round/>
                      <a:headEnd type="none" w="med" len="med"/>
                      <a:tailEnd type="none" w="med" len="med"/>
                    </a:lnR>
                  </a:tcPr>
                </a:tc>
                <a:tc>
                  <a:txBody>
                    <a:bodyPr/>
                    <a:lstStyle/>
                    <a:p>
                      <a:pPr algn="ctr" fontAlgn="b"/>
                      <a:r>
                        <a:rPr lang="en-US" sz="2800" b="1" u="none" strike="noStrike" dirty="0" smtClean="0">
                          <a:effectLst/>
                        </a:rPr>
                        <a:t>81.89</a:t>
                      </a:r>
                    </a:p>
                  </a:txBody>
                  <a:tcPr marL="9525" marR="9525" marT="952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bl>
          </a:graphicData>
        </a:graphic>
      </p:graphicFrame>
      <p:sp>
        <p:nvSpPr>
          <p:cNvPr id="3" name="TextBox 2"/>
          <p:cNvSpPr txBox="1"/>
          <p:nvPr/>
        </p:nvSpPr>
        <p:spPr>
          <a:xfrm>
            <a:off x="838200" y="5161915"/>
            <a:ext cx="7472423" cy="1200329"/>
          </a:xfrm>
          <a:prstGeom prst="rect">
            <a:avLst/>
          </a:prstGeom>
          <a:noFill/>
        </p:spPr>
        <p:txBody>
          <a:bodyPr wrap="square" rtlCol="0">
            <a:spAutoFit/>
          </a:bodyPr>
          <a:lstStyle/>
          <a:p>
            <a:r>
              <a:rPr lang="en-US" sz="2400" dirty="0" smtClean="0"/>
              <a:t>First quartile corresponds with lowest vulnerability.</a:t>
            </a:r>
          </a:p>
          <a:p>
            <a:r>
              <a:rPr lang="en-US" sz="2400" dirty="0" smtClean="0"/>
              <a:t>* P = 0.001</a:t>
            </a:r>
          </a:p>
          <a:p>
            <a:r>
              <a:rPr lang="en-US" sz="2400" dirty="0" smtClean="0"/>
              <a:t>** P &lt; 0.0001</a:t>
            </a:r>
            <a:endParaRPr lang="en-US" sz="2400" dirty="0"/>
          </a:p>
        </p:txBody>
      </p:sp>
    </p:spTree>
    <p:extLst>
      <p:ext uri="{BB962C8B-B14F-4D97-AF65-F5344CB8AC3E}">
        <p14:creationId xmlns:p14="http://schemas.microsoft.com/office/powerpoint/2010/main" val="28634525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normAutofit/>
          </a:bodyPr>
          <a:lstStyle/>
          <a:p>
            <a:r>
              <a:rPr lang="en-US" dirty="0">
                <a:solidFill>
                  <a:srgbClr val="FFFF00"/>
                </a:solidFill>
              </a:rPr>
              <a:t>SVI Themes Associated with Asthma ED Visits </a:t>
            </a:r>
            <a:r>
              <a:rPr lang="en-US" dirty="0"/>
              <a:t>per Census Tract in 2010-2014</a:t>
            </a:r>
            <a:endParaRPr lang="en-US" dirty="0">
              <a:solidFill>
                <a:srgbClr val="FFFF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48174022"/>
              </p:ext>
            </p:extLst>
          </p:nvPr>
        </p:nvGraphicFramePr>
        <p:xfrm>
          <a:off x="838200" y="1825625"/>
          <a:ext cx="10515600" cy="2651760"/>
        </p:xfrm>
        <a:graphic>
          <a:graphicData uri="http://schemas.openxmlformats.org/drawingml/2006/table">
            <a:tbl>
              <a:tblPr firstRow="1" bandRow="1">
                <a:tableStyleId>{912C8C85-51F0-491E-9774-3900AFEF0FD7}</a:tableStyleId>
              </a:tblPr>
              <a:tblGrid>
                <a:gridCol w="3490732"/>
                <a:gridCol w="1756217"/>
                <a:gridCol w="1756217"/>
                <a:gridCol w="1756217"/>
                <a:gridCol w="1756217"/>
              </a:tblGrid>
              <a:tr h="370840">
                <a:tc>
                  <a:txBody>
                    <a:bodyPr/>
                    <a:lstStyle/>
                    <a:p>
                      <a:r>
                        <a:rPr lang="en-US" sz="2400" b="1" dirty="0" smtClean="0">
                          <a:solidFill>
                            <a:schemeClr val="tx1"/>
                          </a:solidFill>
                        </a:rPr>
                        <a:t>SVI Theme</a:t>
                      </a:r>
                      <a:endParaRPr lang="en-US" sz="2400" b="1" dirty="0">
                        <a:solidFill>
                          <a:schemeClr val="tx1"/>
                        </a:solidFill>
                      </a:endParaRPr>
                    </a:p>
                  </a:txBody>
                  <a:tcPr anchor="b"/>
                </a:tc>
                <a:tc>
                  <a:txBody>
                    <a:bodyPr/>
                    <a:lstStyle/>
                    <a:p>
                      <a:pPr algn="ctr"/>
                      <a:r>
                        <a:rPr lang="en-US" sz="2400" b="1" dirty="0" smtClean="0">
                          <a:solidFill>
                            <a:schemeClr val="tx1"/>
                          </a:solidFill>
                        </a:rPr>
                        <a:t>Unadjusted Rate Ratio</a:t>
                      </a:r>
                      <a:endParaRPr lang="en-US" sz="2400" b="1" dirty="0">
                        <a:solidFill>
                          <a:schemeClr val="tx1"/>
                        </a:solidFill>
                      </a:endParaRPr>
                    </a:p>
                  </a:txBody>
                  <a:tcPr anchor="b"/>
                </a:tc>
                <a:tc>
                  <a:txBody>
                    <a:bodyPr/>
                    <a:lstStyle/>
                    <a:p>
                      <a:pPr algn="ctr"/>
                      <a:r>
                        <a:rPr lang="en-US" sz="2400" b="1" dirty="0" smtClean="0">
                          <a:solidFill>
                            <a:schemeClr val="tx1"/>
                          </a:solidFill>
                        </a:rPr>
                        <a:t>95% CI</a:t>
                      </a:r>
                      <a:endParaRPr lang="en-US" sz="2400" b="1" dirty="0">
                        <a:solidFill>
                          <a:schemeClr val="tx1"/>
                        </a:solidFill>
                      </a:endParaRPr>
                    </a:p>
                  </a:txBody>
                  <a:tcPr anchor="b"/>
                </a:tc>
                <a:tc>
                  <a:txBody>
                    <a:bodyPr/>
                    <a:lstStyle/>
                    <a:p>
                      <a:pPr algn="ctr"/>
                      <a:r>
                        <a:rPr lang="en-US" sz="2400" b="1" dirty="0" smtClean="0">
                          <a:solidFill>
                            <a:schemeClr val="tx1"/>
                          </a:solidFill>
                        </a:rPr>
                        <a:t>Adjusted</a:t>
                      </a:r>
                      <a:r>
                        <a:rPr lang="en-US" sz="2400" b="1" baseline="0" dirty="0" smtClean="0">
                          <a:solidFill>
                            <a:schemeClr val="tx1"/>
                          </a:solidFill>
                        </a:rPr>
                        <a:t> </a:t>
                      </a:r>
                      <a:r>
                        <a:rPr lang="en-US" sz="2400" b="1" dirty="0" smtClean="0">
                          <a:solidFill>
                            <a:schemeClr val="tx1"/>
                          </a:solidFill>
                        </a:rPr>
                        <a:t>Rate Ratio</a:t>
                      </a:r>
                      <a:endParaRPr lang="en-US" sz="2400" b="1" dirty="0">
                        <a:solidFill>
                          <a:schemeClr val="tx1"/>
                        </a:solidFill>
                      </a:endParaRPr>
                    </a:p>
                  </a:txBody>
                  <a:tcPr anchor="b"/>
                </a:tc>
                <a:tc>
                  <a:txBody>
                    <a:bodyPr/>
                    <a:lstStyle/>
                    <a:p>
                      <a:pPr algn="ctr"/>
                      <a:r>
                        <a:rPr lang="en-US" sz="2400" b="1" dirty="0" smtClean="0">
                          <a:solidFill>
                            <a:schemeClr val="tx1"/>
                          </a:solidFill>
                        </a:rPr>
                        <a:t>95% CI</a:t>
                      </a:r>
                      <a:endParaRPr lang="en-US" sz="2400" b="1" dirty="0">
                        <a:solidFill>
                          <a:schemeClr val="tx1"/>
                        </a:solidFill>
                      </a:endParaRPr>
                    </a:p>
                  </a:txBody>
                  <a:tcPr anchor="b"/>
                </a:tc>
              </a:tr>
              <a:tr h="370840">
                <a:tc>
                  <a:txBody>
                    <a:bodyPr/>
                    <a:lstStyle/>
                    <a:p>
                      <a:r>
                        <a:rPr lang="en-US" sz="2400" b="1" dirty="0" smtClean="0">
                          <a:solidFill>
                            <a:schemeClr val="tx1"/>
                          </a:solidFill>
                        </a:rPr>
                        <a:t>Socioeconomic Status</a:t>
                      </a:r>
                      <a:endParaRPr lang="en-US" sz="2400" b="1" dirty="0">
                        <a:solidFill>
                          <a:schemeClr val="tx1"/>
                        </a:solidFill>
                      </a:endParaRPr>
                    </a:p>
                  </a:txBody>
                  <a:tcPr/>
                </a:tc>
                <a:tc>
                  <a:txBody>
                    <a:bodyPr/>
                    <a:lstStyle/>
                    <a:p>
                      <a:pPr algn="ctr"/>
                      <a:r>
                        <a:rPr lang="en-US" sz="2400" b="1" dirty="0" smtClean="0">
                          <a:solidFill>
                            <a:schemeClr val="tx1"/>
                          </a:solidFill>
                        </a:rPr>
                        <a:t>1.032**</a:t>
                      </a:r>
                      <a:endParaRPr lang="en-US" sz="2400" b="1" dirty="0">
                        <a:solidFill>
                          <a:schemeClr val="tx1"/>
                        </a:solidFill>
                      </a:endParaRPr>
                    </a:p>
                  </a:txBody>
                  <a:tcPr anchor="ctr"/>
                </a:tc>
                <a:tc>
                  <a:txBody>
                    <a:bodyPr/>
                    <a:lstStyle/>
                    <a:p>
                      <a:pPr algn="ctr" fontAlgn="b"/>
                      <a:r>
                        <a:rPr lang="en-US" sz="2400" b="1" u="none" strike="noStrike" dirty="0">
                          <a:solidFill>
                            <a:schemeClr val="tx1"/>
                          </a:solidFill>
                          <a:effectLst/>
                        </a:rPr>
                        <a:t>(1.029-1.035)</a:t>
                      </a:r>
                      <a:endParaRPr lang="en-US" sz="2400" b="1" i="0" u="none" strike="noStrike" dirty="0">
                        <a:solidFill>
                          <a:schemeClr val="tx1"/>
                        </a:solidFill>
                        <a:effectLst/>
                        <a:latin typeface="Calibri" panose="020F0502020204030204" pitchFamily="34" charset="0"/>
                      </a:endParaRPr>
                    </a:p>
                  </a:txBody>
                  <a:tcPr marL="9525" marR="9525" marT="9525" marB="0" anchor="b"/>
                </a:tc>
                <a:tc>
                  <a:txBody>
                    <a:bodyPr/>
                    <a:lstStyle/>
                    <a:p>
                      <a:pPr algn="ctr"/>
                      <a:r>
                        <a:rPr lang="en-US" sz="2400" b="1" dirty="0" smtClean="0">
                          <a:solidFill>
                            <a:schemeClr val="tx1"/>
                          </a:solidFill>
                        </a:rPr>
                        <a:t>1.029**</a:t>
                      </a:r>
                    </a:p>
                  </a:txBody>
                  <a:tcPr anchor="ctr"/>
                </a:tc>
                <a:tc>
                  <a:txBody>
                    <a:bodyPr/>
                    <a:lstStyle/>
                    <a:p>
                      <a:pPr algn="ctr" fontAlgn="b"/>
                      <a:r>
                        <a:rPr lang="en-US" sz="2400" b="1" u="none" strike="noStrike" dirty="0">
                          <a:solidFill>
                            <a:schemeClr val="tx1"/>
                          </a:solidFill>
                          <a:effectLst/>
                        </a:rPr>
                        <a:t>(1.025-1.033)</a:t>
                      </a:r>
                      <a:endParaRPr lang="en-US" sz="2400" b="1" i="0" u="none" strike="noStrike" dirty="0">
                        <a:solidFill>
                          <a:schemeClr val="tx1"/>
                        </a:solidFill>
                        <a:effectLst/>
                        <a:latin typeface="Calibri" panose="020F0502020204030204" pitchFamily="34" charset="0"/>
                      </a:endParaRPr>
                    </a:p>
                  </a:txBody>
                  <a:tcPr marL="9525" marR="9525" marT="9525" marB="0" anchor="b"/>
                </a:tc>
              </a:tr>
              <a:tr h="370840">
                <a:tc>
                  <a:txBody>
                    <a:bodyPr/>
                    <a:lstStyle/>
                    <a:p>
                      <a:r>
                        <a:rPr lang="en-US" sz="2400" b="1" dirty="0" smtClean="0">
                          <a:solidFill>
                            <a:schemeClr val="tx1"/>
                          </a:solidFill>
                        </a:rPr>
                        <a:t>Housing Composition</a:t>
                      </a:r>
                      <a:endParaRPr lang="en-US" sz="2400" b="1" dirty="0">
                        <a:solidFill>
                          <a:schemeClr val="tx1"/>
                        </a:solidFill>
                      </a:endParaRPr>
                    </a:p>
                  </a:txBody>
                  <a:tcPr/>
                </a:tc>
                <a:tc>
                  <a:txBody>
                    <a:bodyPr/>
                    <a:lstStyle/>
                    <a:p>
                      <a:pPr algn="ctr"/>
                      <a:r>
                        <a:rPr lang="en-US" sz="2400" b="1" dirty="0" smtClean="0">
                          <a:solidFill>
                            <a:schemeClr val="tx1"/>
                          </a:solidFill>
                        </a:rPr>
                        <a:t>1.028**</a:t>
                      </a:r>
                    </a:p>
                  </a:txBody>
                  <a:tcPr anchor="ctr"/>
                </a:tc>
                <a:tc>
                  <a:txBody>
                    <a:bodyPr/>
                    <a:lstStyle/>
                    <a:p>
                      <a:pPr algn="ctr" fontAlgn="b"/>
                      <a:r>
                        <a:rPr lang="en-US" sz="2400" b="1" u="none" strike="noStrike" dirty="0">
                          <a:solidFill>
                            <a:schemeClr val="tx1"/>
                          </a:solidFill>
                          <a:effectLst/>
                        </a:rPr>
                        <a:t>(1.023-1.032)</a:t>
                      </a:r>
                      <a:endParaRPr lang="en-US" sz="2400" b="1" i="0" u="none" strike="noStrike" dirty="0">
                        <a:solidFill>
                          <a:schemeClr val="tx1"/>
                        </a:solidFill>
                        <a:effectLst/>
                        <a:latin typeface="Calibri" panose="020F0502020204030204" pitchFamily="34" charset="0"/>
                      </a:endParaRPr>
                    </a:p>
                  </a:txBody>
                  <a:tcPr marL="9525" marR="9525" marT="9525" marB="0"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smtClean="0">
                          <a:solidFill>
                            <a:schemeClr val="tx1"/>
                          </a:solidFill>
                        </a:rPr>
                        <a:t>1.004*</a:t>
                      </a:r>
                    </a:p>
                  </a:txBody>
                  <a:tcPr anchor="ctr"/>
                </a:tc>
                <a:tc>
                  <a:txBody>
                    <a:bodyPr/>
                    <a:lstStyle/>
                    <a:p>
                      <a:pPr algn="ctr" fontAlgn="b"/>
                      <a:r>
                        <a:rPr lang="en-US" sz="2400" b="1" u="none" strike="noStrike">
                          <a:solidFill>
                            <a:schemeClr val="tx1"/>
                          </a:solidFill>
                          <a:effectLst/>
                        </a:rPr>
                        <a:t>(1.000-1.008)</a:t>
                      </a:r>
                      <a:endParaRPr lang="en-US" sz="2400" b="1" i="0" u="none" strike="noStrike">
                        <a:solidFill>
                          <a:schemeClr val="tx1"/>
                        </a:solidFill>
                        <a:effectLst/>
                        <a:latin typeface="Calibri" panose="020F0502020204030204" pitchFamily="34" charset="0"/>
                      </a:endParaRPr>
                    </a:p>
                  </a:txBody>
                  <a:tcPr marL="9525" marR="9525" marT="9525" marB="0" anchor="b"/>
                </a:tc>
              </a:tr>
              <a:tr h="370840">
                <a:tc>
                  <a:txBody>
                    <a:bodyPr/>
                    <a:lstStyle/>
                    <a:p>
                      <a:r>
                        <a:rPr lang="en-US" sz="2400" b="1" dirty="0" smtClean="0">
                          <a:solidFill>
                            <a:schemeClr val="tx1"/>
                          </a:solidFill>
                        </a:rPr>
                        <a:t>Race/Ethnicity/</a:t>
                      </a:r>
                      <a:r>
                        <a:rPr lang="en-US" sz="2400" b="1" baseline="0" dirty="0" smtClean="0">
                          <a:solidFill>
                            <a:schemeClr val="tx1"/>
                          </a:solidFill>
                        </a:rPr>
                        <a:t>Language</a:t>
                      </a:r>
                      <a:endParaRPr lang="en-US" sz="2400" b="1" dirty="0">
                        <a:solidFill>
                          <a:schemeClr val="tx1"/>
                        </a:solidFill>
                      </a:endParaRPr>
                    </a:p>
                  </a:txBody>
                  <a:tcPr/>
                </a:tc>
                <a:tc>
                  <a:txBody>
                    <a:bodyPr/>
                    <a:lstStyle/>
                    <a:p>
                      <a:pPr algn="ctr"/>
                      <a:r>
                        <a:rPr lang="en-US" sz="2400" b="1" dirty="0" smtClean="0">
                          <a:solidFill>
                            <a:schemeClr val="tx1"/>
                          </a:solidFill>
                        </a:rPr>
                        <a:t>1.005</a:t>
                      </a:r>
                    </a:p>
                  </a:txBody>
                  <a:tcPr anchor="ctr"/>
                </a:tc>
                <a:tc>
                  <a:txBody>
                    <a:bodyPr/>
                    <a:lstStyle/>
                    <a:p>
                      <a:pPr algn="ctr" fontAlgn="b"/>
                      <a:r>
                        <a:rPr lang="en-US" sz="2400" b="1" u="none" strike="noStrike" dirty="0">
                          <a:solidFill>
                            <a:schemeClr val="tx1"/>
                          </a:solidFill>
                          <a:effectLst/>
                        </a:rPr>
                        <a:t>(0.998-1.012)</a:t>
                      </a:r>
                      <a:endParaRPr lang="en-US" sz="2400" b="1" i="0" u="none" strike="noStrike" dirty="0">
                        <a:solidFill>
                          <a:schemeClr val="tx1"/>
                        </a:solidFill>
                        <a:effectLst/>
                        <a:latin typeface="Calibri" panose="020F0502020204030204" pitchFamily="34" charset="0"/>
                      </a:endParaRPr>
                    </a:p>
                  </a:txBody>
                  <a:tcPr marL="9525" marR="9525" marT="9525" marB="0"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smtClean="0">
                          <a:solidFill>
                            <a:schemeClr val="tx1"/>
                          </a:solidFill>
                        </a:rPr>
                        <a:t>0.999</a:t>
                      </a:r>
                    </a:p>
                  </a:txBody>
                  <a:tcPr anchor="ctr"/>
                </a:tc>
                <a:tc>
                  <a:txBody>
                    <a:bodyPr/>
                    <a:lstStyle/>
                    <a:p>
                      <a:pPr algn="ctr" fontAlgn="b"/>
                      <a:r>
                        <a:rPr lang="en-US" sz="2400" b="1" u="none" strike="noStrike" dirty="0">
                          <a:solidFill>
                            <a:schemeClr val="tx1"/>
                          </a:solidFill>
                          <a:effectLst/>
                        </a:rPr>
                        <a:t>(0.996-1.003)</a:t>
                      </a:r>
                      <a:endParaRPr lang="en-US" sz="2400" b="1" i="0" u="none" strike="noStrike" dirty="0">
                        <a:solidFill>
                          <a:schemeClr val="tx1"/>
                        </a:solidFill>
                        <a:effectLst/>
                        <a:latin typeface="Calibri" panose="020F0502020204030204" pitchFamily="34" charset="0"/>
                      </a:endParaRPr>
                    </a:p>
                  </a:txBody>
                  <a:tcPr marL="9525" marR="9525" marT="9525" marB="0" anchor="b"/>
                </a:tc>
              </a:tr>
              <a:tr h="370840">
                <a:tc>
                  <a:txBody>
                    <a:bodyPr/>
                    <a:lstStyle/>
                    <a:p>
                      <a:r>
                        <a:rPr lang="en-US" sz="2400" b="1" dirty="0" smtClean="0">
                          <a:solidFill>
                            <a:schemeClr val="tx1"/>
                          </a:solidFill>
                        </a:rPr>
                        <a:t>Housing/Transportation</a:t>
                      </a:r>
                      <a:endParaRPr lang="en-US" sz="2400" b="1" dirty="0">
                        <a:solidFill>
                          <a:schemeClr val="tx1"/>
                        </a:solidFill>
                      </a:endParaRPr>
                    </a:p>
                  </a:txBody>
                  <a:tcPr/>
                </a:tc>
                <a:tc>
                  <a:txBody>
                    <a:bodyPr/>
                    <a:lstStyle/>
                    <a:p>
                      <a:pPr algn="ctr"/>
                      <a:r>
                        <a:rPr lang="en-US" sz="2400" b="1" dirty="0" smtClean="0">
                          <a:solidFill>
                            <a:schemeClr val="tx1"/>
                          </a:solidFill>
                        </a:rPr>
                        <a:t>1.018**</a:t>
                      </a:r>
                    </a:p>
                  </a:txBody>
                  <a:tcPr anchor="ctr"/>
                </a:tc>
                <a:tc>
                  <a:txBody>
                    <a:bodyPr/>
                    <a:lstStyle/>
                    <a:p>
                      <a:pPr algn="ctr" fontAlgn="b"/>
                      <a:r>
                        <a:rPr lang="en-US" sz="2400" b="1" u="none" strike="noStrike" dirty="0">
                          <a:solidFill>
                            <a:schemeClr val="tx1"/>
                          </a:solidFill>
                          <a:effectLst/>
                        </a:rPr>
                        <a:t>(1.013-1.024)</a:t>
                      </a:r>
                      <a:endParaRPr lang="en-US" sz="2400" b="1" i="0" u="none" strike="noStrike" dirty="0">
                        <a:solidFill>
                          <a:schemeClr val="tx1"/>
                        </a:solidFill>
                        <a:effectLst/>
                        <a:latin typeface="Calibri" panose="020F0502020204030204" pitchFamily="34" charset="0"/>
                      </a:endParaRPr>
                    </a:p>
                  </a:txBody>
                  <a:tcPr marL="9525" marR="9525" marT="9525" marB="0"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smtClean="0">
                          <a:solidFill>
                            <a:schemeClr val="tx1"/>
                          </a:solidFill>
                        </a:rPr>
                        <a:t>1.000</a:t>
                      </a:r>
                    </a:p>
                  </a:txBody>
                  <a:tcPr anchor="ctr"/>
                </a:tc>
                <a:tc>
                  <a:txBody>
                    <a:bodyPr/>
                    <a:lstStyle/>
                    <a:p>
                      <a:pPr algn="ctr" fontAlgn="b"/>
                      <a:r>
                        <a:rPr lang="en-US" sz="2400" b="1" u="none" strike="noStrike" dirty="0">
                          <a:solidFill>
                            <a:schemeClr val="tx1"/>
                          </a:solidFill>
                          <a:effectLst/>
                        </a:rPr>
                        <a:t>(0.997-1.004)</a:t>
                      </a:r>
                      <a:endParaRPr lang="en-US" sz="2400" b="1" i="0" u="none" strike="noStrike" dirty="0">
                        <a:solidFill>
                          <a:schemeClr val="tx1"/>
                        </a:solidFill>
                        <a:effectLst/>
                        <a:latin typeface="Calibri" panose="020F0502020204030204" pitchFamily="34" charset="0"/>
                      </a:endParaRPr>
                    </a:p>
                  </a:txBody>
                  <a:tcPr marL="9525" marR="9525" marT="9525" marB="0" anchor="b"/>
                </a:tc>
              </a:tr>
            </a:tbl>
          </a:graphicData>
        </a:graphic>
      </p:graphicFrame>
      <p:sp>
        <p:nvSpPr>
          <p:cNvPr id="3" name="TextBox 2"/>
          <p:cNvSpPr txBox="1"/>
          <p:nvPr/>
        </p:nvSpPr>
        <p:spPr>
          <a:xfrm>
            <a:off x="838200" y="4612322"/>
            <a:ext cx="10515600" cy="1200329"/>
          </a:xfrm>
          <a:prstGeom prst="rect">
            <a:avLst/>
          </a:prstGeom>
          <a:noFill/>
        </p:spPr>
        <p:txBody>
          <a:bodyPr wrap="square" rtlCol="0">
            <a:spAutoFit/>
          </a:bodyPr>
          <a:lstStyle/>
          <a:p>
            <a:r>
              <a:rPr lang="en-US" sz="2400" b="1" dirty="0" smtClean="0"/>
              <a:t>One </a:t>
            </a:r>
            <a:r>
              <a:rPr lang="en-US" sz="2400" b="1" dirty="0"/>
              <a:t>unit increment is 1 </a:t>
            </a:r>
            <a:r>
              <a:rPr lang="en-US" sz="2400" b="1" dirty="0" smtClean="0"/>
              <a:t>percent. </a:t>
            </a:r>
          </a:p>
          <a:p>
            <a:r>
              <a:rPr lang="en-US" sz="2400" b="1" dirty="0" smtClean="0"/>
              <a:t>* P &lt; 0.05</a:t>
            </a:r>
          </a:p>
          <a:p>
            <a:r>
              <a:rPr lang="en-US" sz="2400" b="1" dirty="0" smtClean="0"/>
              <a:t>** P &lt; 0.0001</a:t>
            </a:r>
            <a:endParaRPr lang="en-US" sz="2400" b="1" dirty="0"/>
          </a:p>
        </p:txBody>
      </p:sp>
    </p:spTree>
    <p:extLst>
      <p:ext uri="{BB962C8B-B14F-4D97-AF65-F5344CB8AC3E}">
        <p14:creationId xmlns:p14="http://schemas.microsoft.com/office/powerpoint/2010/main" val="24339278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79425"/>
            <a:ext cx="10515600" cy="1260475"/>
          </a:xfrm>
        </p:spPr>
        <p:txBody>
          <a:bodyPr>
            <a:noAutofit/>
          </a:bodyPr>
          <a:lstStyle/>
          <a:p>
            <a:r>
              <a:rPr lang="en-US" dirty="0">
                <a:solidFill>
                  <a:srgbClr val="FFFF00"/>
                </a:solidFill>
              </a:rPr>
              <a:t>SVI </a:t>
            </a:r>
            <a:r>
              <a:rPr lang="en-US" dirty="0" smtClean="0">
                <a:solidFill>
                  <a:srgbClr val="FFFF00"/>
                </a:solidFill>
              </a:rPr>
              <a:t>Themes Associated with Asthma ED Visits </a:t>
            </a:r>
            <a:r>
              <a:rPr lang="en-US" dirty="0"/>
              <a:t>per Census Tract in 2010-2014</a:t>
            </a:r>
            <a:endParaRPr lang="en-US" dirty="0">
              <a:solidFill>
                <a:srgbClr val="FFFF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16712584"/>
              </p:ext>
            </p:extLst>
          </p:nvPr>
        </p:nvGraphicFramePr>
        <p:xfrm>
          <a:off x="838200" y="1997075"/>
          <a:ext cx="10515600" cy="2651760"/>
        </p:xfrm>
        <a:graphic>
          <a:graphicData uri="http://schemas.openxmlformats.org/drawingml/2006/table">
            <a:tbl>
              <a:tblPr firstRow="1" bandRow="1">
                <a:tableStyleId>{912C8C85-51F0-491E-9774-3900AFEF0FD7}</a:tableStyleId>
              </a:tblPr>
              <a:tblGrid>
                <a:gridCol w="3490732"/>
                <a:gridCol w="1756217"/>
                <a:gridCol w="1756217"/>
                <a:gridCol w="1756217"/>
                <a:gridCol w="1756217"/>
              </a:tblGrid>
              <a:tr h="370840">
                <a:tc>
                  <a:txBody>
                    <a:bodyPr/>
                    <a:lstStyle/>
                    <a:p>
                      <a:r>
                        <a:rPr lang="en-US" sz="2400" b="1" dirty="0" smtClean="0">
                          <a:solidFill>
                            <a:schemeClr val="tx1"/>
                          </a:solidFill>
                        </a:rPr>
                        <a:t>SVI Theme</a:t>
                      </a:r>
                      <a:endParaRPr lang="en-US" sz="2400" b="1" dirty="0">
                        <a:solidFill>
                          <a:schemeClr val="tx1"/>
                        </a:solidFill>
                      </a:endParaRPr>
                    </a:p>
                  </a:txBody>
                  <a:tcPr anchor="b"/>
                </a:tc>
                <a:tc>
                  <a:txBody>
                    <a:bodyPr/>
                    <a:lstStyle/>
                    <a:p>
                      <a:pPr algn="ctr"/>
                      <a:r>
                        <a:rPr lang="en-US" sz="2400" b="1" dirty="0" smtClean="0">
                          <a:solidFill>
                            <a:schemeClr val="tx1"/>
                          </a:solidFill>
                        </a:rPr>
                        <a:t>Unadjusted Rate Ratio</a:t>
                      </a:r>
                      <a:endParaRPr lang="en-US" sz="2400" b="1" dirty="0">
                        <a:solidFill>
                          <a:schemeClr val="tx1"/>
                        </a:solidFill>
                      </a:endParaRPr>
                    </a:p>
                  </a:txBody>
                  <a:tcPr anchor="b"/>
                </a:tc>
                <a:tc>
                  <a:txBody>
                    <a:bodyPr/>
                    <a:lstStyle/>
                    <a:p>
                      <a:pPr algn="ctr"/>
                      <a:r>
                        <a:rPr lang="en-US" sz="2400" b="1" dirty="0" smtClean="0">
                          <a:solidFill>
                            <a:schemeClr val="tx1"/>
                          </a:solidFill>
                        </a:rPr>
                        <a:t>95% CI</a:t>
                      </a:r>
                      <a:endParaRPr lang="en-US" sz="2400" b="1" dirty="0">
                        <a:solidFill>
                          <a:schemeClr val="tx1"/>
                        </a:solidFill>
                      </a:endParaRPr>
                    </a:p>
                  </a:txBody>
                  <a:tcPr anchor="b"/>
                </a:tc>
                <a:tc>
                  <a:txBody>
                    <a:bodyPr/>
                    <a:lstStyle/>
                    <a:p>
                      <a:pPr algn="ctr"/>
                      <a:r>
                        <a:rPr lang="en-US" sz="2400" b="1" dirty="0" smtClean="0">
                          <a:solidFill>
                            <a:schemeClr val="tx1"/>
                          </a:solidFill>
                        </a:rPr>
                        <a:t>Adjusted</a:t>
                      </a:r>
                      <a:r>
                        <a:rPr lang="en-US" sz="2400" b="1" baseline="0" dirty="0" smtClean="0">
                          <a:solidFill>
                            <a:schemeClr val="tx1"/>
                          </a:solidFill>
                        </a:rPr>
                        <a:t> </a:t>
                      </a:r>
                      <a:r>
                        <a:rPr lang="en-US" sz="2400" b="1" dirty="0" smtClean="0">
                          <a:solidFill>
                            <a:schemeClr val="tx1"/>
                          </a:solidFill>
                        </a:rPr>
                        <a:t>Rate Ratio</a:t>
                      </a:r>
                      <a:endParaRPr lang="en-US" sz="2400" b="1" dirty="0">
                        <a:solidFill>
                          <a:schemeClr val="tx1"/>
                        </a:solidFill>
                      </a:endParaRPr>
                    </a:p>
                  </a:txBody>
                  <a:tcPr anchor="b"/>
                </a:tc>
                <a:tc>
                  <a:txBody>
                    <a:bodyPr/>
                    <a:lstStyle/>
                    <a:p>
                      <a:pPr algn="ctr"/>
                      <a:r>
                        <a:rPr lang="en-US" sz="2400" b="1" dirty="0" smtClean="0">
                          <a:solidFill>
                            <a:schemeClr val="tx1"/>
                          </a:solidFill>
                        </a:rPr>
                        <a:t>95% CI</a:t>
                      </a:r>
                      <a:endParaRPr lang="en-US" sz="2400" b="1" dirty="0">
                        <a:solidFill>
                          <a:schemeClr val="tx1"/>
                        </a:solidFill>
                      </a:endParaRPr>
                    </a:p>
                  </a:txBody>
                  <a:tcPr anchor="b"/>
                </a:tc>
              </a:tr>
              <a:tr h="370840">
                <a:tc>
                  <a:txBody>
                    <a:bodyPr/>
                    <a:lstStyle/>
                    <a:p>
                      <a:r>
                        <a:rPr lang="en-US" sz="2400" b="1" dirty="0" smtClean="0"/>
                        <a:t>Socioeconomic Status</a:t>
                      </a:r>
                      <a:endParaRPr lang="en-US" sz="2400" b="1" dirty="0"/>
                    </a:p>
                  </a:txBody>
                  <a:tcPr/>
                </a:tc>
                <a:tc>
                  <a:txBody>
                    <a:bodyPr/>
                    <a:lstStyle/>
                    <a:p>
                      <a:pPr algn="ctr"/>
                      <a:r>
                        <a:rPr lang="en-US" sz="2400" b="1" dirty="0" smtClean="0"/>
                        <a:t>1.37**</a:t>
                      </a:r>
                      <a:endParaRPr lang="en-US" sz="2400" b="1" dirty="0"/>
                    </a:p>
                  </a:txBody>
                  <a:tcPr anchor="ctr"/>
                </a:tc>
                <a:tc>
                  <a:txBody>
                    <a:bodyPr/>
                    <a:lstStyle/>
                    <a:p>
                      <a:pPr algn="ctr"/>
                      <a:r>
                        <a:rPr lang="en-US" sz="2400" b="1" dirty="0" smtClean="0"/>
                        <a:t>(1.33-1.41)</a:t>
                      </a:r>
                    </a:p>
                  </a:txBody>
                  <a:tcPr/>
                </a:tc>
                <a:tc>
                  <a:txBody>
                    <a:bodyPr/>
                    <a:lstStyle/>
                    <a:p>
                      <a:pPr algn="ctr"/>
                      <a:r>
                        <a:rPr lang="en-US" sz="2400" b="1" dirty="0" smtClean="0"/>
                        <a:t>1.33**</a:t>
                      </a:r>
                    </a:p>
                  </a:txBody>
                  <a:tcPr anchor="ctr"/>
                </a:tc>
                <a:tc>
                  <a:txBody>
                    <a:bodyPr/>
                    <a:lstStyle/>
                    <a:p>
                      <a:pPr algn="ctr"/>
                      <a:r>
                        <a:rPr lang="en-US" sz="2400" b="1" dirty="0" smtClean="0"/>
                        <a:t>(1.28-1.39)</a:t>
                      </a:r>
                    </a:p>
                  </a:txBody>
                  <a:tcPr/>
                </a:tc>
              </a:tr>
              <a:tr h="370840">
                <a:tc>
                  <a:txBody>
                    <a:bodyPr/>
                    <a:lstStyle/>
                    <a:p>
                      <a:r>
                        <a:rPr lang="en-US" sz="2400" b="1" dirty="0" smtClean="0"/>
                        <a:t>Housing Composition</a:t>
                      </a:r>
                      <a:endParaRPr lang="en-US" sz="2400" b="1" dirty="0"/>
                    </a:p>
                  </a:txBody>
                  <a:tcPr/>
                </a:tc>
                <a:tc>
                  <a:txBody>
                    <a:bodyPr/>
                    <a:lstStyle/>
                    <a:p>
                      <a:pPr algn="ctr"/>
                      <a:r>
                        <a:rPr lang="en-US" sz="2400" b="1" dirty="0" smtClean="0"/>
                        <a:t>1.31**</a:t>
                      </a:r>
                    </a:p>
                  </a:txBody>
                  <a:tcPr anchor="ctr"/>
                </a:tc>
                <a:tc>
                  <a:txBody>
                    <a:bodyPr/>
                    <a:lstStyle/>
                    <a:p>
                      <a:pPr algn="ctr"/>
                      <a:r>
                        <a:rPr lang="en-US" sz="2400" b="1" dirty="0" smtClean="0"/>
                        <a:t>(1.26-1.37)</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smtClean="0"/>
                        <a:t>1.04*</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smtClean="0"/>
                        <a:t>(1.00-1.09)</a:t>
                      </a:r>
                    </a:p>
                  </a:txBody>
                  <a:tcPr/>
                </a:tc>
              </a:tr>
              <a:tr h="370840">
                <a:tc>
                  <a:txBody>
                    <a:bodyPr/>
                    <a:lstStyle/>
                    <a:p>
                      <a:r>
                        <a:rPr lang="en-US" sz="2400" b="1" dirty="0" smtClean="0"/>
                        <a:t>Race/Ethnicity/</a:t>
                      </a:r>
                      <a:r>
                        <a:rPr lang="en-US" sz="2400" b="1" baseline="0" dirty="0" smtClean="0"/>
                        <a:t>Language</a:t>
                      </a:r>
                      <a:endParaRPr lang="en-US" sz="2400" b="1" dirty="0"/>
                    </a:p>
                  </a:txBody>
                  <a:tcPr/>
                </a:tc>
                <a:tc>
                  <a:txBody>
                    <a:bodyPr/>
                    <a:lstStyle/>
                    <a:p>
                      <a:pPr algn="ctr"/>
                      <a:r>
                        <a:rPr lang="en-US" sz="2400" b="1" dirty="0" smtClean="0"/>
                        <a:t>1.05</a:t>
                      </a:r>
                    </a:p>
                  </a:txBody>
                  <a:tcPr anchor="ctr"/>
                </a:tc>
                <a:tc>
                  <a:txBody>
                    <a:bodyPr/>
                    <a:lstStyle/>
                    <a:p>
                      <a:pPr algn="ctr"/>
                      <a:r>
                        <a:rPr lang="en-US" sz="2400" b="1" dirty="0" smtClean="0"/>
                        <a:t>(0.98-1.12)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smtClean="0"/>
                        <a:t>0.99</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smtClean="0"/>
                        <a:t>(0.96-1.03)</a:t>
                      </a:r>
                    </a:p>
                  </a:txBody>
                  <a:tcPr/>
                </a:tc>
              </a:tr>
              <a:tr h="370840">
                <a:tc>
                  <a:txBody>
                    <a:bodyPr/>
                    <a:lstStyle/>
                    <a:p>
                      <a:r>
                        <a:rPr lang="en-US" sz="2400" b="1" dirty="0" smtClean="0"/>
                        <a:t>Housing/Transportation</a:t>
                      </a:r>
                      <a:endParaRPr lang="en-US" sz="2400" b="1" dirty="0"/>
                    </a:p>
                  </a:txBody>
                  <a:tcPr/>
                </a:tc>
                <a:tc>
                  <a:txBody>
                    <a:bodyPr/>
                    <a:lstStyle/>
                    <a:p>
                      <a:pPr algn="ctr"/>
                      <a:r>
                        <a:rPr lang="en-US" sz="2400" b="1" dirty="0" smtClean="0"/>
                        <a:t>1.20**</a:t>
                      </a:r>
                    </a:p>
                  </a:txBody>
                  <a:tcPr anchor="ctr"/>
                </a:tc>
                <a:tc>
                  <a:txBody>
                    <a:bodyPr/>
                    <a:lstStyle/>
                    <a:p>
                      <a:pPr algn="ctr"/>
                      <a:r>
                        <a:rPr lang="en-US" sz="2400" b="1" dirty="0" smtClean="0"/>
                        <a:t>(1.13-1.27)</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smtClean="0"/>
                        <a:t>1.00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smtClean="0"/>
                        <a:t>(0.97-1.04)</a:t>
                      </a:r>
                    </a:p>
                  </a:txBody>
                  <a:tcPr/>
                </a:tc>
              </a:tr>
            </a:tbl>
          </a:graphicData>
        </a:graphic>
      </p:graphicFrame>
      <p:sp>
        <p:nvSpPr>
          <p:cNvPr id="3" name="TextBox 2"/>
          <p:cNvSpPr txBox="1"/>
          <p:nvPr/>
        </p:nvSpPr>
        <p:spPr>
          <a:xfrm>
            <a:off x="838200" y="4906010"/>
            <a:ext cx="10515600" cy="1200329"/>
          </a:xfrm>
          <a:prstGeom prst="rect">
            <a:avLst/>
          </a:prstGeom>
          <a:noFill/>
        </p:spPr>
        <p:txBody>
          <a:bodyPr wrap="square" rtlCol="0">
            <a:spAutoFit/>
          </a:bodyPr>
          <a:lstStyle/>
          <a:p>
            <a:r>
              <a:rPr lang="en-US" sz="2400" dirty="0" smtClean="0"/>
              <a:t>Rate Ratio estimates are for a 10 percent increment in SVI theme.</a:t>
            </a:r>
          </a:p>
          <a:p>
            <a:r>
              <a:rPr lang="en-US" sz="2400" dirty="0" smtClean="0"/>
              <a:t>* P &lt; 0.05</a:t>
            </a:r>
          </a:p>
          <a:p>
            <a:r>
              <a:rPr lang="en-US" sz="2400" dirty="0" smtClean="0"/>
              <a:t>** P &lt; 0.0001</a:t>
            </a:r>
            <a:endParaRPr lang="en-US" sz="2400" dirty="0"/>
          </a:p>
        </p:txBody>
      </p:sp>
    </p:spTree>
    <p:extLst>
      <p:ext uri="{BB962C8B-B14F-4D97-AF65-F5344CB8AC3E}">
        <p14:creationId xmlns:p14="http://schemas.microsoft.com/office/powerpoint/2010/main" val="3583113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normAutofit/>
          </a:bodyPr>
          <a:lstStyle/>
          <a:p>
            <a:r>
              <a:rPr lang="en-US" dirty="0" smtClean="0"/>
              <a:t>Overall SVI may capture synergistic effects not easily disentangled</a:t>
            </a:r>
          </a:p>
          <a:p>
            <a:r>
              <a:rPr lang="en-US" dirty="0" smtClean="0"/>
              <a:t>Low SES areas, high single-parent households likely </a:t>
            </a:r>
            <a:r>
              <a:rPr lang="en-US" dirty="0"/>
              <a:t>lack adequate resources to </a:t>
            </a:r>
            <a:r>
              <a:rPr lang="en-US" dirty="0" smtClean="0"/>
              <a:t>control asthma, prevent </a:t>
            </a:r>
            <a:r>
              <a:rPr lang="en-US" dirty="0"/>
              <a:t>ED </a:t>
            </a:r>
            <a:r>
              <a:rPr lang="en-US" dirty="0" smtClean="0"/>
              <a:t>visits</a:t>
            </a:r>
            <a:endParaRPr lang="en-US" dirty="0"/>
          </a:p>
          <a:p>
            <a:r>
              <a:rPr lang="en-US" dirty="0" smtClean="0"/>
              <a:t>Unexpected results for Race/Ethnicity/Language and Housing/ Transportation themes</a:t>
            </a:r>
          </a:p>
          <a:p>
            <a:pPr lvl="1"/>
            <a:r>
              <a:rPr lang="en-US" dirty="0" smtClean="0"/>
              <a:t>Examine Race/Ethnicity </a:t>
            </a:r>
            <a:r>
              <a:rPr lang="en-US" dirty="0"/>
              <a:t>and Language </a:t>
            </a:r>
            <a:r>
              <a:rPr lang="en-US" dirty="0" smtClean="0"/>
              <a:t>associations separately</a:t>
            </a:r>
            <a:endParaRPr lang="en-US" dirty="0"/>
          </a:p>
          <a:p>
            <a:pPr lvl="1"/>
            <a:r>
              <a:rPr lang="en-US" dirty="0" smtClean="0"/>
              <a:t>Explore </a:t>
            </a:r>
            <a:r>
              <a:rPr lang="en-US" dirty="0"/>
              <a:t>SVI </a:t>
            </a:r>
            <a:r>
              <a:rPr lang="en-US" dirty="0" smtClean="0"/>
              <a:t>overall analyses stratified by race </a:t>
            </a:r>
          </a:p>
          <a:p>
            <a:r>
              <a:rPr lang="en-US" dirty="0" smtClean="0"/>
              <a:t>Limitations</a:t>
            </a:r>
          </a:p>
          <a:p>
            <a:pPr lvl="1"/>
            <a:r>
              <a:rPr lang="en-US" dirty="0" smtClean="0"/>
              <a:t>ED </a:t>
            </a:r>
            <a:r>
              <a:rPr lang="en-US" dirty="0"/>
              <a:t>visit data captures </a:t>
            </a:r>
            <a:r>
              <a:rPr lang="en-US" dirty="0" smtClean="0"/>
              <a:t>encounters, not individuals </a:t>
            </a:r>
          </a:p>
          <a:p>
            <a:pPr lvl="1"/>
            <a:r>
              <a:rPr lang="en-US" dirty="0" smtClean="0"/>
              <a:t>Interpretation </a:t>
            </a:r>
            <a:r>
              <a:rPr lang="en-US" dirty="0"/>
              <a:t>of SVI is </a:t>
            </a:r>
            <a:r>
              <a:rPr lang="en-US" dirty="0" smtClean="0"/>
              <a:t>complex</a:t>
            </a:r>
          </a:p>
          <a:p>
            <a:endParaRPr lang="en-US" dirty="0" smtClean="0"/>
          </a:p>
          <a:p>
            <a:endParaRPr lang="en-US" dirty="0"/>
          </a:p>
          <a:p>
            <a:endParaRPr lang="en-US" dirty="0"/>
          </a:p>
        </p:txBody>
      </p:sp>
    </p:spTree>
    <p:extLst>
      <p:ext uri="{BB962C8B-B14F-4D97-AF65-F5344CB8AC3E}">
        <p14:creationId xmlns:p14="http://schemas.microsoft.com/office/powerpoint/2010/main" val="38020991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3667"/>
            <a:ext cx="10515600" cy="1325563"/>
          </a:xfrm>
        </p:spPr>
        <p:txBody>
          <a:bodyPr>
            <a:noAutofit/>
          </a:bodyPr>
          <a:lstStyle/>
          <a:p>
            <a:r>
              <a:rPr lang="en-US" sz="3600" dirty="0" smtClean="0">
                <a:solidFill>
                  <a:srgbClr val="FFFF00"/>
                </a:solidFill>
              </a:rPr>
              <a:t>Characteristics of ED Visits for Asthma in St</a:t>
            </a:r>
            <a:r>
              <a:rPr lang="en-US" sz="3600" dirty="0">
                <a:solidFill>
                  <a:srgbClr val="FFFF00"/>
                </a:solidFill>
              </a:rPr>
              <a:t>. Louis County, 2010-2014</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16529206"/>
              </p:ext>
            </p:extLst>
          </p:nvPr>
        </p:nvGraphicFramePr>
        <p:xfrm>
          <a:off x="983088" y="1317562"/>
          <a:ext cx="10225824" cy="5414010"/>
        </p:xfrm>
        <a:graphic>
          <a:graphicData uri="http://schemas.openxmlformats.org/drawingml/2006/table">
            <a:tbl>
              <a:tblPr firstRow="1" bandRow="1">
                <a:tableStyleId>{9D7B26C5-4107-4FEC-AEDC-1716B250A1EF}</a:tableStyleId>
              </a:tblPr>
              <a:tblGrid>
                <a:gridCol w="2429813"/>
                <a:gridCol w="1236372"/>
                <a:gridCol w="1189149"/>
                <a:gridCol w="2768958"/>
                <a:gridCol w="2601532"/>
              </a:tblGrid>
              <a:tr h="0">
                <a:tc>
                  <a:txBody>
                    <a:bodyPr/>
                    <a:lstStyle/>
                    <a:p>
                      <a:r>
                        <a:rPr lang="en-US" sz="1800" dirty="0" smtClean="0"/>
                        <a:t>Characteristic</a:t>
                      </a:r>
                      <a:endParaRPr lang="en-US" sz="1800" dirty="0"/>
                    </a:p>
                  </a:txBody>
                  <a:tcPr anchor="b"/>
                </a:tc>
                <a:tc>
                  <a:txBody>
                    <a:bodyPr/>
                    <a:lstStyle/>
                    <a:p>
                      <a:pPr algn="ctr"/>
                      <a:r>
                        <a:rPr lang="en-US" sz="1800" dirty="0" smtClean="0"/>
                        <a:t>Number</a:t>
                      </a:r>
                      <a:endParaRPr lang="en-US" sz="1800" dirty="0"/>
                    </a:p>
                  </a:txBody>
                  <a:tcPr anchor="b"/>
                </a:tc>
                <a:tc>
                  <a:txBody>
                    <a:bodyPr/>
                    <a:lstStyle/>
                    <a:p>
                      <a:pPr algn="ctr"/>
                      <a:r>
                        <a:rPr lang="en-US" sz="1800" dirty="0" smtClean="0"/>
                        <a:t>Percent</a:t>
                      </a:r>
                      <a:endParaRPr lang="en-US" sz="1800" dirty="0"/>
                    </a:p>
                  </a:txBody>
                  <a:tcPr anchor="b"/>
                </a:tc>
                <a:tc>
                  <a:txBody>
                    <a:bodyPr/>
                    <a:lstStyle/>
                    <a:p>
                      <a:pPr algn="ctr"/>
                      <a:r>
                        <a:rPr lang="en-US" sz="1800" dirty="0" smtClean="0"/>
                        <a:t>Rate per 1,000 population</a:t>
                      </a:r>
                      <a:endParaRPr lang="en-US" sz="1800" dirty="0"/>
                    </a:p>
                  </a:txBody>
                  <a:tcPr anchor="b"/>
                </a:tc>
                <a:tc>
                  <a:txBody>
                    <a:bodyPr/>
                    <a:lstStyle/>
                    <a:p>
                      <a:pPr algn="ctr"/>
                      <a:r>
                        <a:rPr lang="en-US" sz="1800" dirty="0" smtClean="0"/>
                        <a:t>95% Confidence Interval</a:t>
                      </a:r>
                      <a:endParaRPr lang="en-US" sz="1800" dirty="0"/>
                    </a:p>
                  </a:txBody>
                  <a:tcPr anchor="b"/>
                </a:tc>
              </a:tr>
              <a:tr h="365760">
                <a:tc>
                  <a:txBody>
                    <a:bodyPr/>
                    <a:lstStyle/>
                    <a:p>
                      <a:pPr algn="l"/>
                      <a:r>
                        <a:rPr lang="en-US" sz="2000" dirty="0" smtClean="0"/>
                        <a:t>St. Louis County</a:t>
                      </a:r>
                      <a:endParaRPr lang="en-US" sz="2000" b="1" dirty="0" smtClean="0">
                        <a:latin typeface="+mn-lt"/>
                      </a:endParaRPr>
                    </a:p>
                  </a:txBody>
                  <a:tcPr anchor="b">
                    <a:noFill/>
                  </a:tcPr>
                </a:tc>
                <a:tc>
                  <a:txBody>
                    <a:bodyPr/>
                    <a:lstStyle/>
                    <a:p>
                      <a:pPr algn="ctr" fontAlgn="b"/>
                      <a:r>
                        <a:rPr lang="en-US" sz="1800" u="none" strike="noStrike" dirty="0">
                          <a:effectLst/>
                        </a:rPr>
                        <a:t>32,387</a:t>
                      </a:r>
                      <a:endParaRPr lang="en-US" sz="1800" b="0" i="0" u="none" strike="noStrike" dirty="0">
                        <a:solidFill>
                          <a:srgbClr val="000000"/>
                        </a:solidFill>
                        <a:effectLst/>
                        <a:latin typeface="+mn-lt"/>
                      </a:endParaRPr>
                    </a:p>
                  </a:txBody>
                  <a:tcPr marL="9525" marR="9525" marT="9525" marB="0" anchor="ctr">
                    <a:noFill/>
                  </a:tcPr>
                </a:tc>
                <a:tc>
                  <a:txBody>
                    <a:bodyPr/>
                    <a:lstStyle/>
                    <a:p>
                      <a:pPr algn="ctr" fontAlgn="b"/>
                      <a:r>
                        <a:rPr lang="en-US" sz="1800" u="none" strike="noStrike" dirty="0">
                          <a:effectLst/>
                        </a:rPr>
                        <a:t>100.0</a:t>
                      </a:r>
                      <a:endParaRPr lang="en-US" sz="1800" b="0" i="0" u="none" strike="noStrike" dirty="0">
                        <a:solidFill>
                          <a:srgbClr val="000000"/>
                        </a:solidFill>
                        <a:effectLst/>
                        <a:latin typeface="+mn-lt"/>
                      </a:endParaRPr>
                    </a:p>
                  </a:txBody>
                  <a:tcPr marL="9525" marR="9525" marT="9525" marB="0" anchor="ctr">
                    <a:noFill/>
                  </a:tcPr>
                </a:tc>
                <a:tc>
                  <a:txBody>
                    <a:bodyPr/>
                    <a:lstStyle/>
                    <a:p>
                      <a:pPr algn="ctr" fontAlgn="ctr"/>
                      <a:r>
                        <a:rPr lang="en-US" sz="1800" u="none" strike="noStrike" dirty="0">
                          <a:effectLst/>
                        </a:rPr>
                        <a:t>7.2</a:t>
                      </a:r>
                      <a:endParaRPr lang="en-US" sz="1800" b="0" i="0" u="none" strike="noStrike" dirty="0">
                        <a:solidFill>
                          <a:srgbClr val="000000"/>
                        </a:solidFill>
                        <a:effectLst/>
                        <a:latin typeface="+mn-lt"/>
                      </a:endParaRPr>
                    </a:p>
                  </a:txBody>
                  <a:tcPr marL="9525" marR="9525" marT="9525" marB="0" anchor="ctr">
                    <a:noFill/>
                  </a:tcPr>
                </a:tc>
                <a:tc>
                  <a:txBody>
                    <a:bodyPr/>
                    <a:lstStyle/>
                    <a:p>
                      <a:pPr algn="ctr" fontAlgn="ctr"/>
                      <a:r>
                        <a:rPr lang="en-US" sz="1800" u="none" strike="noStrike" dirty="0">
                          <a:effectLst/>
                        </a:rPr>
                        <a:t>7.1 to 7.3</a:t>
                      </a:r>
                      <a:endParaRPr lang="en-US" sz="1800" b="0" i="0" u="none" strike="noStrike" dirty="0">
                        <a:solidFill>
                          <a:srgbClr val="000000"/>
                        </a:solidFill>
                        <a:effectLst/>
                        <a:latin typeface="+mn-lt"/>
                      </a:endParaRPr>
                    </a:p>
                  </a:txBody>
                  <a:tcPr marL="9525" marR="9525" marT="9525" marB="0" anchor="ctr">
                    <a:noFill/>
                  </a:tcPr>
                </a:tc>
              </a:tr>
              <a:tr h="365760">
                <a:tc>
                  <a:txBody>
                    <a:bodyPr/>
                    <a:lstStyle/>
                    <a:p>
                      <a:pPr algn="l" fontAlgn="ctr"/>
                      <a:r>
                        <a:rPr lang="en-US" sz="2000" u="none" strike="noStrike" dirty="0">
                          <a:effectLst/>
                        </a:rPr>
                        <a:t>&lt; 18 years</a:t>
                      </a:r>
                      <a:endParaRPr lang="en-US" sz="2000" b="0" i="0" u="none" strike="noStrike" dirty="0">
                        <a:solidFill>
                          <a:srgbClr val="000000"/>
                        </a:solidFill>
                        <a:effectLst/>
                        <a:latin typeface="+mn-lt"/>
                      </a:endParaRPr>
                    </a:p>
                  </a:txBody>
                  <a:tcPr marL="9525" marR="9525" marT="9525" marB="0" anchor="b">
                    <a:noFill/>
                  </a:tcPr>
                </a:tc>
                <a:tc>
                  <a:txBody>
                    <a:bodyPr/>
                    <a:lstStyle/>
                    <a:p>
                      <a:pPr algn="ctr" fontAlgn="b"/>
                      <a:r>
                        <a:rPr lang="en-US" sz="1800" u="none" strike="noStrike" dirty="0">
                          <a:effectLst/>
                        </a:rPr>
                        <a:t>17,796</a:t>
                      </a:r>
                      <a:endParaRPr lang="en-US" sz="1800" b="0" i="0" u="none" strike="noStrike" dirty="0">
                        <a:solidFill>
                          <a:srgbClr val="000000"/>
                        </a:solidFill>
                        <a:effectLst/>
                        <a:latin typeface="+mn-lt"/>
                      </a:endParaRPr>
                    </a:p>
                  </a:txBody>
                  <a:tcPr marL="9525" marR="9525" marT="9525" marB="0" anchor="ctr">
                    <a:noFill/>
                  </a:tcPr>
                </a:tc>
                <a:tc>
                  <a:txBody>
                    <a:bodyPr/>
                    <a:lstStyle/>
                    <a:p>
                      <a:pPr algn="ctr" fontAlgn="b"/>
                      <a:r>
                        <a:rPr lang="en-US" sz="1800" u="none" strike="noStrike" dirty="0">
                          <a:effectLst/>
                        </a:rPr>
                        <a:t>54.9</a:t>
                      </a:r>
                      <a:endParaRPr lang="en-US" sz="1800" b="0" i="0" u="none" strike="noStrike" dirty="0">
                        <a:solidFill>
                          <a:srgbClr val="000000"/>
                        </a:solidFill>
                        <a:effectLst/>
                        <a:latin typeface="+mn-lt"/>
                      </a:endParaRPr>
                    </a:p>
                  </a:txBody>
                  <a:tcPr marL="9525" marR="9525" marT="9525" marB="0" anchor="ctr">
                    <a:noFill/>
                  </a:tcPr>
                </a:tc>
                <a:tc>
                  <a:txBody>
                    <a:bodyPr/>
                    <a:lstStyle/>
                    <a:p>
                      <a:pPr algn="ctr" fontAlgn="ctr"/>
                      <a:r>
                        <a:rPr lang="en-US" sz="1800" u="none" strike="noStrike" dirty="0">
                          <a:effectLst/>
                        </a:rPr>
                        <a:t>15.6</a:t>
                      </a:r>
                      <a:endParaRPr lang="en-US" sz="1800" b="1" i="0" u="none" strike="noStrike" dirty="0">
                        <a:solidFill>
                          <a:srgbClr val="000000"/>
                        </a:solidFill>
                        <a:effectLst/>
                        <a:latin typeface="+mn-lt"/>
                      </a:endParaRPr>
                    </a:p>
                  </a:txBody>
                  <a:tcPr marL="9525" marR="9525" marT="9525" marB="0" anchor="ctr">
                    <a:noFill/>
                  </a:tcPr>
                </a:tc>
                <a:tc>
                  <a:txBody>
                    <a:bodyPr/>
                    <a:lstStyle/>
                    <a:p>
                      <a:pPr algn="ctr" fontAlgn="ctr"/>
                      <a:r>
                        <a:rPr lang="en-US" sz="1800" u="none" strike="noStrike">
                          <a:effectLst/>
                        </a:rPr>
                        <a:t>15.4 to 15.8</a:t>
                      </a:r>
                      <a:endParaRPr lang="en-US" sz="1800" b="0" i="0" u="none" strike="noStrike">
                        <a:solidFill>
                          <a:srgbClr val="000000"/>
                        </a:solidFill>
                        <a:effectLst/>
                        <a:latin typeface="+mn-lt"/>
                      </a:endParaRPr>
                    </a:p>
                  </a:txBody>
                  <a:tcPr marL="9525" marR="9525" marT="9525" marB="0" anchor="ctr">
                    <a:noFill/>
                  </a:tcPr>
                </a:tc>
              </a:tr>
              <a:tr h="365760">
                <a:tc>
                  <a:txBody>
                    <a:bodyPr/>
                    <a:lstStyle/>
                    <a:p>
                      <a:pPr algn="l" fontAlgn="ctr"/>
                      <a:r>
                        <a:rPr lang="en-US" sz="2000" u="none" strike="noStrike" dirty="0">
                          <a:effectLst/>
                        </a:rPr>
                        <a:t>18 – 24 years</a:t>
                      </a:r>
                      <a:endParaRPr lang="en-US" sz="2000" b="0" i="0" u="none" strike="noStrike" dirty="0">
                        <a:solidFill>
                          <a:srgbClr val="000000"/>
                        </a:solidFill>
                        <a:effectLst/>
                        <a:latin typeface="+mn-lt"/>
                      </a:endParaRPr>
                    </a:p>
                  </a:txBody>
                  <a:tcPr marL="9525" marR="9525" marT="9525" marB="0" anchor="b">
                    <a:noFill/>
                  </a:tcPr>
                </a:tc>
                <a:tc>
                  <a:txBody>
                    <a:bodyPr/>
                    <a:lstStyle/>
                    <a:p>
                      <a:pPr algn="ctr" fontAlgn="b"/>
                      <a:r>
                        <a:rPr lang="en-US" sz="1800" u="none" strike="noStrike" dirty="0">
                          <a:effectLst/>
                        </a:rPr>
                        <a:t>3,898</a:t>
                      </a:r>
                      <a:endParaRPr lang="en-US" sz="1800" b="0" i="0" u="none" strike="noStrike" dirty="0">
                        <a:solidFill>
                          <a:srgbClr val="000000"/>
                        </a:solidFill>
                        <a:effectLst/>
                        <a:latin typeface="+mn-lt"/>
                      </a:endParaRPr>
                    </a:p>
                  </a:txBody>
                  <a:tcPr marL="9525" marR="9525" marT="9525" marB="0" anchor="ctr">
                    <a:noFill/>
                  </a:tcPr>
                </a:tc>
                <a:tc>
                  <a:txBody>
                    <a:bodyPr/>
                    <a:lstStyle/>
                    <a:p>
                      <a:pPr algn="ctr" fontAlgn="b"/>
                      <a:r>
                        <a:rPr lang="en-US" sz="1800" u="none" strike="noStrike" dirty="0">
                          <a:effectLst/>
                        </a:rPr>
                        <a:t>12.0</a:t>
                      </a:r>
                      <a:endParaRPr lang="en-US" sz="1800" b="0" i="0" u="none" strike="noStrike" dirty="0">
                        <a:solidFill>
                          <a:srgbClr val="000000"/>
                        </a:solidFill>
                        <a:effectLst/>
                        <a:latin typeface="+mn-lt"/>
                      </a:endParaRPr>
                    </a:p>
                  </a:txBody>
                  <a:tcPr marL="9525" marR="9525" marT="9525" marB="0" anchor="ctr">
                    <a:noFill/>
                  </a:tcPr>
                </a:tc>
                <a:tc>
                  <a:txBody>
                    <a:bodyPr/>
                    <a:lstStyle/>
                    <a:p>
                      <a:pPr algn="ctr" fontAlgn="ctr"/>
                      <a:r>
                        <a:rPr lang="en-US" sz="1800" u="none" strike="noStrike" dirty="0">
                          <a:effectLst/>
                        </a:rPr>
                        <a:t>8.9</a:t>
                      </a:r>
                      <a:endParaRPr lang="en-US" sz="1800" b="0" i="0" u="none" strike="noStrike" dirty="0">
                        <a:solidFill>
                          <a:srgbClr val="000000"/>
                        </a:solidFill>
                        <a:effectLst/>
                        <a:latin typeface="+mn-lt"/>
                      </a:endParaRPr>
                    </a:p>
                  </a:txBody>
                  <a:tcPr marL="9525" marR="9525" marT="9525" marB="0" anchor="ctr">
                    <a:noFill/>
                  </a:tcPr>
                </a:tc>
                <a:tc>
                  <a:txBody>
                    <a:bodyPr/>
                    <a:lstStyle/>
                    <a:p>
                      <a:pPr algn="ctr" fontAlgn="ctr"/>
                      <a:r>
                        <a:rPr lang="en-US" sz="1800" u="none" strike="noStrike">
                          <a:effectLst/>
                        </a:rPr>
                        <a:t>8.6 to 9.2</a:t>
                      </a:r>
                      <a:endParaRPr lang="en-US" sz="1800" b="0" i="0" u="none" strike="noStrike">
                        <a:solidFill>
                          <a:srgbClr val="000000"/>
                        </a:solidFill>
                        <a:effectLst/>
                        <a:latin typeface="+mn-lt"/>
                      </a:endParaRPr>
                    </a:p>
                  </a:txBody>
                  <a:tcPr marL="9525" marR="9525" marT="9525" marB="0" anchor="ctr">
                    <a:noFill/>
                  </a:tcPr>
                </a:tc>
              </a:tr>
              <a:tr h="365760">
                <a:tc>
                  <a:txBody>
                    <a:bodyPr/>
                    <a:lstStyle/>
                    <a:p>
                      <a:pPr algn="l" fontAlgn="ctr"/>
                      <a:r>
                        <a:rPr lang="en-US" sz="2000" u="none" strike="noStrike" dirty="0">
                          <a:effectLst/>
                        </a:rPr>
                        <a:t>25 – 44 years</a:t>
                      </a:r>
                      <a:endParaRPr lang="en-US" sz="2000" b="0" i="0" u="none" strike="noStrike" dirty="0">
                        <a:solidFill>
                          <a:srgbClr val="000000"/>
                        </a:solidFill>
                        <a:effectLst/>
                        <a:latin typeface="+mn-lt"/>
                      </a:endParaRPr>
                    </a:p>
                  </a:txBody>
                  <a:tcPr marL="9525" marR="9525" marT="9525" marB="0" anchor="b">
                    <a:noFill/>
                  </a:tcPr>
                </a:tc>
                <a:tc>
                  <a:txBody>
                    <a:bodyPr/>
                    <a:lstStyle/>
                    <a:p>
                      <a:pPr algn="ctr" fontAlgn="b"/>
                      <a:r>
                        <a:rPr lang="en-US" sz="1800" u="none" strike="noStrike" dirty="0">
                          <a:effectLst/>
                        </a:rPr>
                        <a:t>6,906</a:t>
                      </a:r>
                      <a:endParaRPr lang="en-US" sz="1800" b="0" i="0" u="none" strike="noStrike" dirty="0">
                        <a:solidFill>
                          <a:srgbClr val="000000"/>
                        </a:solidFill>
                        <a:effectLst/>
                        <a:latin typeface="+mn-lt"/>
                      </a:endParaRPr>
                    </a:p>
                  </a:txBody>
                  <a:tcPr marL="9525" marR="9525" marT="9525" marB="0" anchor="ctr">
                    <a:noFill/>
                  </a:tcPr>
                </a:tc>
                <a:tc>
                  <a:txBody>
                    <a:bodyPr/>
                    <a:lstStyle/>
                    <a:p>
                      <a:pPr algn="ctr" fontAlgn="b"/>
                      <a:r>
                        <a:rPr lang="en-US" sz="1800" u="none" strike="noStrike">
                          <a:effectLst/>
                        </a:rPr>
                        <a:t>21.3</a:t>
                      </a:r>
                      <a:endParaRPr lang="en-US" sz="1800" b="0" i="0" u="none" strike="noStrike">
                        <a:solidFill>
                          <a:srgbClr val="000000"/>
                        </a:solidFill>
                        <a:effectLst/>
                        <a:latin typeface="+mn-lt"/>
                      </a:endParaRPr>
                    </a:p>
                  </a:txBody>
                  <a:tcPr marL="9525" marR="9525" marT="9525" marB="0" anchor="ctr">
                    <a:noFill/>
                  </a:tcPr>
                </a:tc>
                <a:tc>
                  <a:txBody>
                    <a:bodyPr/>
                    <a:lstStyle/>
                    <a:p>
                      <a:pPr algn="ctr" fontAlgn="ctr"/>
                      <a:r>
                        <a:rPr lang="en-US" sz="1800" u="none" strike="noStrike" dirty="0">
                          <a:effectLst/>
                        </a:rPr>
                        <a:t>5.6</a:t>
                      </a:r>
                      <a:endParaRPr lang="en-US" sz="1800" b="0" i="0" u="none" strike="noStrike" dirty="0">
                        <a:solidFill>
                          <a:srgbClr val="000000"/>
                        </a:solidFill>
                        <a:effectLst/>
                        <a:latin typeface="+mn-lt"/>
                      </a:endParaRPr>
                    </a:p>
                  </a:txBody>
                  <a:tcPr marL="9525" marR="9525" marT="9525" marB="0" anchor="ctr">
                    <a:noFill/>
                  </a:tcPr>
                </a:tc>
                <a:tc>
                  <a:txBody>
                    <a:bodyPr/>
                    <a:lstStyle/>
                    <a:p>
                      <a:pPr algn="ctr" fontAlgn="ctr"/>
                      <a:r>
                        <a:rPr lang="en-US" sz="1800" u="none" strike="noStrike">
                          <a:effectLst/>
                        </a:rPr>
                        <a:t>5.5 to 5.8</a:t>
                      </a:r>
                      <a:endParaRPr lang="en-US" sz="1800" b="0" i="0" u="none" strike="noStrike">
                        <a:solidFill>
                          <a:srgbClr val="000000"/>
                        </a:solidFill>
                        <a:effectLst/>
                        <a:latin typeface="+mn-lt"/>
                      </a:endParaRPr>
                    </a:p>
                  </a:txBody>
                  <a:tcPr marL="9525" marR="9525" marT="9525" marB="0" anchor="ctr">
                    <a:noFill/>
                  </a:tcPr>
                </a:tc>
              </a:tr>
              <a:tr h="365760">
                <a:tc>
                  <a:txBody>
                    <a:bodyPr/>
                    <a:lstStyle/>
                    <a:p>
                      <a:pPr algn="l" fontAlgn="ctr"/>
                      <a:r>
                        <a:rPr lang="en-US" sz="2000" u="none" strike="noStrike" dirty="0">
                          <a:effectLst/>
                        </a:rPr>
                        <a:t>45 – 64 years</a:t>
                      </a:r>
                      <a:endParaRPr lang="en-US" sz="2000" b="0" i="0" u="none" strike="noStrike" dirty="0">
                        <a:solidFill>
                          <a:srgbClr val="000000"/>
                        </a:solidFill>
                        <a:effectLst/>
                        <a:latin typeface="+mn-lt"/>
                      </a:endParaRPr>
                    </a:p>
                  </a:txBody>
                  <a:tcPr marL="9525" marR="9525" marT="9525" marB="0" anchor="b">
                    <a:noFill/>
                  </a:tcPr>
                </a:tc>
                <a:tc>
                  <a:txBody>
                    <a:bodyPr/>
                    <a:lstStyle/>
                    <a:p>
                      <a:pPr algn="ctr" fontAlgn="b"/>
                      <a:r>
                        <a:rPr lang="en-US" sz="1800" u="none" strike="noStrike">
                          <a:effectLst/>
                        </a:rPr>
                        <a:t>3,086</a:t>
                      </a:r>
                      <a:endParaRPr lang="en-US" sz="1800" b="0" i="0" u="none" strike="noStrike">
                        <a:solidFill>
                          <a:srgbClr val="000000"/>
                        </a:solidFill>
                        <a:effectLst/>
                        <a:latin typeface="+mn-lt"/>
                      </a:endParaRPr>
                    </a:p>
                  </a:txBody>
                  <a:tcPr marL="9525" marR="9525" marT="9525" marB="0" anchor="ctr">
                    <a:noFill/>
                  </a:tcPr>
                </a:tc>
                <a:tc>
                  <a:txBody>
                    <a:bodyPr/>
                    <a:lstStyle/>
                    <a:p>
                      <a:pPr algn="ctr" fontAlgn="b"/>
                      <a:r>
                        <a:rPr lang="en-US" sz="1800" u="none" strike="noStrike">
                          <a:effectLst/>
                        </a:rPr>
                        <a:t>9.5</a:t>
                      </a:r>
                      <a:endParaRPr lang="en-US" sz="1800" b="0" i="0" u="none" strike="noStrike">
                        <a:solidFill>
                          <a:srgbClr val="000000"/>
                        </a:solidFill>
                        <a:effectLst/>
                        <a:latin typeface="+mn-lt"/>
                      </a:endParaRPr>
                    </a:p>
                  </a:txBody>
                  <a:tcPr marL="9525" marR="9525" marT="9525" marB="0" anchor="ctr">
                    <a:noFill/>
                  </a:tcPr>
                </a:tc>
                <a:tc>
                  <a:txBody>
                    <a:bodyPr/>
                    <a:lstStyle/>
                    <a:p>
                      <a:pPr algn="ctr" fontAlgn="ctr"/>
                      <a:r>
                        <a:rPr lang="en-US" sz="1800" u="none" strike="noStrike" dirty="0">
                          <a:effectLst/>
                        </a:rPr>
                        <a:t>2.2</a:t>
                      </a:r>
                      <a:endParaRPr lang="en-US" sz="1800" b="0" i="0" u="none" strike="noStrike" dirty="0">
                        <a:solidFill>
                          <a:srgbClr val="000000"/>
                        </a:solidFill>
                        <a:effectLst/>
                        <a:latin typeface="+mn-lt"/>
                      </a:endParaRPr>
                    </a:p>
                  </a:txBody>
                  <a:tcPr marL="9525" marR="9525" marT="9525" marB="0" anchor="ctr">
                    <a:noFill/>
                  </a:tcPr>
                </a:tc>
                <a:tc>
                  <a:txBody>
                    <a:bodyPr/>
                    <a:lstStyle/>
                    <a:p>
                      <a:pPr algn="ctr" fontAlgn="ctr"/>
                      <a:r>
                        <a:rPr lang="en-US" sz="1800" u="none" strike="noStrike">
                          <a:effectLst/>
                        </a:rPr>
                        <a:t>2.1 to 2.3</a:t>
                      </a:r>
                      <a:endParaRPr lang="en-US" sz="1800" b="0" i="0" u="none" strike="noStrike">
                        <a:solidFill>
                          <a:srgbClr val="000000"/>
                        </a:solidFill>
                        <a:effectLst/>
                        <a:latin typeface="+mn-lt"/>
                      </a:endParaRPr>
                    </a:p>
                  </a:txBody>
                  <a:tcPr marL="9525" marR="9525" marT="9525" marB="0" anchor="ctr">
                    <a:noFill/>
                  </a:tcPr>
                </a:tc>
              </a:tr>
              <a:tr h="304184">
                <a:tc>
                  <a:txBody>
                    <a:bodyPr/>
                    <a:lstStyle/>
                    <a:p>
                      <a:pPr algn="l" fontAlgn="ctr"/>
                      <a:r>
                        <a:rPr lang="en-US" sz="2000" u="none" strike="noStrike" dirty="0">
                          <a:effectLst/>
                        </a:rPr>
                        <a:t>65 years and over</a:t>
                      </a:r>
                      <a:endParaRPr lang="en-US" sz="2000" b="0" i="0" u="none" strike="noStrike" dirty="0">
                        <a:solidFill>
                          <a:srgbClr val="000000"/>
                        </a:solidFill>
                        <a:effectLst/>
                        <a:latin typeface="+mn-lt"/>
                      </a:endParaRPr>
                    </a:p>
                  </a:txBody>
                  <a:tcPr marL="9525" marR="9525" marT="9525" marB="0" anchor="b">
                    <a:noFill/>
                  </a:tcPr>
                </a:tc>
                <a:tc>
                  <a:txBody>
                    <a:bodyPr/>
                    <a:lstStyle/>
                    <a:p>
                      <a:pPr algn="ctr" fontAlgn="b"/>
                      <a:r>
                        <a:rPr lang="en-US" sz="1800" u="none" strike="noStrike">
                          <a:effectLst/>
                        </a:rPr>
                        <a:t>701</a:t>
                      </a:r>
                      <a:endParaRPr lang="en-US" sz="1800" b="0" i="0" u="none" strike="noStrike">
                        <a:solidFill>
                          <a:srgbClr val="000000"/>
                        </a:solidFill>
                        <a:effectLst/>
                        <a:latin typeface="+mn-lt"/>
                      </a:endParaRPr>
                    </a:p>
                  </a:txBody>
                  <a:tcPr marL="9525" marR="9525" marT="9525" marB="0" anchor="ctr">
                    <a:noFill/>
                  </a:tcPr>
                </a:tc>
                <a:tc>
                  <a:txBody>
                    <a:bodyPr/>
                    <a:lstStyle/>
                    <a:p>
                      <a:pPr algn="ctr" fontAlgn="b"/>
                      <a:r>
                        <a:rPr lang="en-US" sz="1800" u="none" strike="noStrike" dirty="0">
                          <a:effectLst/>
                        </a:rPr>
                        <a:t>2.2</a:t>
                      </a:r>
                      <a:endParaRPr lang="en-US" sz="1800" b="0" i="0" u="none" strike="noStrike" dirty="0">
                        <a:solidFill>
                          <a:srgbClr val="000000"/>
                        </a:solidFill>
                        <a:effectLst/>
                        <a:latin typeface="+mn-lt"/>
                      </a:endParaRPr>
                    </a:p>
                  </a:txBody>
                  <a:tcPr marL="9525" marR="9525" marT="9525" marB="0" anchor="ctr">
                    <a:noFill/>
                  </a:tcPr>
                </a:tc>
                <a:tc>
                  <a:txBody>
                    <a:bodyPr/>
                    <a:lstStyle/>
                    <a:p>
                      <a:pPr algn="ctr" fontAlgn="ctr"/>
                      <a:r>
                        <a:rPr lang="en-US" sz="1800" u="none" strike="noStrike" dirty="0">
                          <a:effectLst/>
                        </a:rPr>
                        <a:t>0.9</a:t>
                      </a:r>
                      <a:endParaRPr lang="en-US" sz="1800" b="0" i="0" u="none" strike="noStrike" dirty="0">
                        <a:solidFill>
                          <a:srgbClr val="000000"/>
                        </a:solidFill>
                        <a:effectLst/>
                        <a:latin typeface="+mn-lt"/>
                      </a:endParaRPr>
                    </a:p>
                  </a:txBody>
                  <a:tcPr marL="9525" marR="9525" marT="9525" marB="0" anchor="ctr">
                    <a:noFill/>
                  </a:tcPr>
                </a:tc>
                <a:tc>
                  <a:txBody>
                    <a:bodyPr/>
                    <a:lstStyle/>
                    <a:p>
                      <a:pPr algn="ctr" fontAlgn="ctr"/>
                      <a:r>
                        <a:rPr lang="en-US" sz="1800" u="none" strike="noStrike" dirty="0">
                          <a:effectLst/>
                        </a:rPr>
                        <a:t>0.8 to 1.0</a:t>
                      </a:r>
                      <a:endParaRPr lang="en-US" sz="1800" b="0" i="0" u="none" strike="noStrike" dirty="0">
                        <a:solidFill>
                          <a:srgbClr val="000000"/>
                        </a:solidFill>
                        <a:effectLst/>
                        <a:latin typeface="+mn-lt"/>
                      </a:endParaRPr>
                    </a:p>
                  </a:txBody>
                  <a:tcPr marL="9525" marR="9525" marT="9525" marB="0" anchor="ctr">
                    <a:noFill/>
                  </a:tcPr>
                </a:tc>
              </a:tr>
              <a:tr h="365760">
                <a:tc>
                  <a:txBody>
                    <a:bodyPr/>
                    <a:lstStyle/>
                    <a:p>
                      <a:pPr algn="l"/>
                      <a:r>
                        <a:rPr lang="en-US" sz="2000" dirty="0" smtClean="0">
                          <a:latin typeface="+mn-lt"/>
                        </a:rPr>
                        <a:t>Male</a:t>
                      </a:r>
                    </a:p>
                  </a:txBody>
                  <a:tcPr anchor="b">
                    <a:noFill/>
                  </a:tcPr>
                </a:tc>
                <a:tc>
                  <a:txBody>
                    <a:bodyPr/>
                    <a:lstStyle/>
                    <a:p>
                      <a:pPr algn="ctr" fontAlgn="b"/>
                      <a:r>
                        <a:rPr lang="en-US" sz="1800" u="none" strike="noStrike" dirty="0">
                          <a:effectLst/>
                        </a:rPr>
                        <a:t>16,402</a:t>
                      </a:r>
                      <a:endParaRPr lang="en-US" sz="1800" b="0" i="0" u="none" strike="noStrike" dirty="0">
                        <a:solidFill>
                          <a:srgbClr val="000000"/>
                        </a:solidFill>
                        <a:effectLst/>
                        <a:latin typeface="+mn-lt"/>
                      </a:endParaRPr>
                    </a:p>
                  </a:txBody>
                  <a:tcPr marL="9525" marR="9525" marT="9525" marB="0" anchor="ctr">
                    <a:noFill/>
                  </a:tcPr>
                </a:tc>
                <a:tc>
                  <a:txBody>
                    <a:bodyPr/>
                    <a:lstStyle/>
                    <a:p>
                      <a:pPr algn="ctr" fontAlgn="b"/>
                      <a:r>
                        <a:rPr lang="en-US" sz="1800" u="none" strike="noStrike" dirty="0">
                          <a:effectLst/>
                        </a:rPr>
                        <a:t>50.6</a:t>
                      </a:r>
                      <a:endParaRPr lang="en-US" sz="1800" b="0" i="0" u="none" strike="noStrike" dirty="0">
                        <a:solidFill>
                          <a:srgbClr val="000000"/>
                        </a:solidFill>
                        <a:effectLst/>
                        <a:latin typeface="+mn-lt"/>
                      </a:endParaRPr>
                    </a:p>
                  </a:txBody>
                  <a:tcPr marL="9525" marR="9525" marT="9525" marB="0" anchor="ctr">
                    <a:noFill/>
                  </a:tcPr>
                </a:tc>
                <a:tc>
                  <a:txBody>
                    <a:bodyPr/>
                    <a:lstStyle/>
                    <a:p>
                      <a:pPr algn="ctr" fontAlgn="ctr"/>
                      <a:r>
                        <a:rPr lang="en-US" sz="1800" u="none" strike="noStrike" dirty="0">
                          <a:effectLst/>
                        </a:rPr>
                        <a:t>7.4</a:t>
                      </a:r>
                      <a:endParaRPr lang="en-US" sz="1800" b="1" i="0" u="none" strike="noStrike" dirty="0">
                        <a:solidFill>
                          <a:srgbClr val="000000"/>
                        </a:solidFill>
                        <a:effectLst/>
                        <a:latin typeface="+mn-lt"/>
                      </a:endParaRPr>
                    </a:p>
                  </a:txBody>
                  <a:tcPr marL="9525" marR="9525" marT="9525" marB="0" anchor="ctr">
                    <a:noFill/>
                  </a:tcPr>
                </a:tc>
                <a:tc>
                  <a:txBody>
                    <a:bodyPr/>
                    <a:lstStyle/>
                    <a:p>
                      <a:pPr algn="ctr" fontAlgn="ctr"/>
                      <a:r>
                        <a:rPr lang="en-US" sz="1800" u="none" strike="noStrike" dirty="0">
                          <a:effectLst/>
                        </a:rPr>
                        <a:t>7.3 to 7.5</a:t>
                      </a:r>
                      <a:endParaRPr lang="en-US" sz="1800" b="0" i="0" u="none" strike="noStrike" dirty="0">
                        <a:solidFill>
                          <a:srgbClr val="000000"/>
                        </a:solidFill>
                        <a:effectLst/>
                        <a:latin typeface="+mn-lt"/>
                      </a:endParaRPr>
                    </a:p>
                  </a:txBody>
                  <a:tcPr marL="9525" marR="9525" marT="9525" marB="0" anchor="ctr">
                    <a:noFill/>
                  </a:tcPr>
                </a:tc>
              </a:tr>
              <a:tr h="365760">
                <a:tc>
                  <a:txBody>
                    <a:bodyPr/>
                    <a:lstStyle/>
                    <a:p>
                      <a:pPr algn="l"/>
                      <a:r>
                        <a:rPr lang="en-US" sz="2000" dirty="0" smtClean="0"/>
                        <a:t>Female</a:t>
                      </a:r>
                      <a:endParaRPr lang="en-US" sz="2000" dirty="0">
                        <a:latin typeface="+mn-lt"/>
                      </a:endParaRPr>
                    </a:p>
                  </a:txBody>
                  <a:tcPr anchor="b"/>
                </a:tc>
                <a:tc>
                  <a:txBody>
                    <a:bodyPr/>
                    <a:lstStyle/>
                    <a:p>
                      <a:pPr algn="ctr" fontAlgn="b"/>
                      <a:r>
                        <a:rPr lang="en-US" sz="1800" u="none" strike="noStrike">
                          <a:effectLst/>
                        </a:rPr>
                        <a:t>15,985</a:t>
                      </a:r>
                      <a:endParaRPr lang="en-US" sz="1800" b="0" i="0" u="none" strike="noStrike">
                        <a:solidFill>
                          <a:srgbClr val="000000"/>
                        </a:solidFill>
                        <a:effectLst/>
                        <a:latin typeface="+mn-lt"/>
                      </a:endParaRPr>
                    </a:p>
                  </a:txBody>
                  <a:tcPr marL="9525" marR="9525" marT="9525" marB="0" anchor="ctr"/>
                </a:tc>
                <a:tc>
                  <a:txBody>
                    <a:bodyPr/>
                    <a:lstStyle/>
                    <a:p>
                      <a:pPr algn="ctr" fontAlgn="b"/>
                      <a:r>
                        <a:rPr lang="en-US" sz="1800" u="none" strike="noStrike" dirty="0">
                          <a:effectLst/>
                        </a:rPr>
                        <a:t>49.4</a:t>
                      </a:r>
                      <a:endParaRPr lang="en-US" sz="1800" b="0" i="0" u="none" strike="noStrike" dirty="0">
                        <a:solidFill>
                          <a:srgbClr val="000000"/>
                        </a:solidFill>
                        <a:effectLst/>
                        <a:latin typeface="+mn-lt"/>
                      </a:endParaRPr>
                    </a:p>
                  </a:txBody>
                  <a:tcPr marL="9525" marR="9525" marT="9525" marB="0" anchor="ctr"/>
                </a:tc>
                <a:tc>
                  <a:txBody>
                    <a:bodyPr/>
                    <a:lstStyle/>
                    <a:p>
                      <a:pPr algn="ctr" fontAlgn="ctr"/>
                      <a:r>
                        <a:rPr lang="en-US" sz="1800" u="none" strike="noStrike" dirty="0">
                          <a:effectLst/>
                        </a:rPr>
                        <a:t>6.9</a:t>
                      </a:r>
                      <a:endParaRPr lang="en-US" sz="1800" b="0" i="0" u="none" strike="noStrike" dirty="0">
                        <a:solidFill>
                          <a:srgbClr val="000000"/>
                        </a:solidFill>
                        <a:effectLst/>
                        <a:latin typeface="+mn-lt"/>
                      </a:endParaRPr>
                    </a:p>
                  </a:txBody>
                  <a:tcPr marL="9525" marR="9525" marT="9525" marB="0" anchor="ctr"/>
                </a:tc>
                <a:tc>
                  <a:txBody>
                    <a:bodyPr/>
                    <a:lstStyle/>
                    <a:p>
                      <a:pPr algn="ctr" fontAlgn="ctr"/>
                      <a:r>
                        <a:rPr lang="en-US" sz="1800" u="none" strike="noStrike" dirty="0">
                          <a:effectLst/>
                        </a:rPr>
                        <a:t>6.8 to 7.0</a:t>
                      </a:r>
                      <a:endParaRPr lang="en-US" sz="1800" b="0" i="0" u="none" strike="noStrike" dirty="0">
                        <a:solidFill>
                          <a:srgbClr val="000000"/>
                        </a:solidFill>
                        <a:effectLst/>
                        <a:latin typeface="+mn-lt"/>
                      </a:endParaRPr>
                    </a:p>
                  </a:txBody>
                  <a:tcPr marL="9525" marR="9525" marT="9525" marB="0" anchor="ctr"/>
                </a:tc>
              </a:tr>
              <a:tr h="365760">
                <a:tc>
                  <a:txBody>
                    <a:bodyPr/>
                    <a:lstStyle/>
                    <a:p>
                      <a:pPr algn="l" fontAlgn="ctr"/>
                      <a:r>
                        <a:rPr lang="en-US" sz="2000" u="none" strike="noStrike" dirty="0">
                          <a:effectLst/>
                        </a:rPr>
                        <a:t>Asian</a:t>
                      </a:r>
                      <a:endParaRPr lang="en-US" sz="2000" b="0" i="0" u="none" strike="noStrike" dirty="0">
                        <a:solidFill>
                          <a:srgbClr val="000000"/>
                        </a:solidFill>
                        <a:effectLst/>
                        <a:latin typeface="+mn-lt"/>
                      </a:endParaRPr>
                    </a:p>
                  </a:txBody>
                  <a:tcPr marL="9525" marR="9525" marT="9525" marB="0" anchor="b">
                    <a:noFill/>
                  </a:tcPr>
                </a:tc>
                <a:tc>
                  <a:txBody>
                    <a:bodyPr/>
                    <a:lstStyle/>
                    <a:p>
                      <a:pPr algn="ctr" fontAlgn="b"/>
                      <a:r>
                        <a:rPr lang="en-US" sz="1800" u="none" strike="noStrike">
                          <a:effectLst/>
                        </a:rPr>
                        <a:t>109</a:t>
                      </a:r>
                      <a:endParaRPr lang="en-US" sz="1800" b="0" i="0" u="none" strike="noStrike">
                        <a:solidFill>
                          <a:srgbClr val="000000"/>
                        </a:solidFill>
                        <a:effectLst/>
                        <a:latin typeface="+mn-lt"/>
                      </a:endParaRPr>
                    </a:p>
                  </a:txBody>
                  <a:tcPr marL="9525" marR="9525" marT="9525" marB="0" anchor="ctr">
                    <a:noFill/>
                  </a:tcPr>
                </a:tc>
                <a:tc>
                  <a:txBody>
                    <a:bodyPr/>
                    <a:lstStyle/>
                    <a:p>
                      <a:pPr algn="ctr" fontAlgn="b"/>
                      <a:r>
                        <a:rPr lang="en-US" sz="1800" u="none" strike="noStrike" dirty="0">
                          <a:effectLst/>
                        </a:rPr>
                        <a:t>0.3</a:t>
                      </a:r>
                      <a:endParaRPr lang="en-US" sz="1800" b="0" i="0" u="none" strike="noStrike" dirty="0">
                        <a:solidFill>
                          <a:srgbClr val="000000"/>
                        </a:solidFill>
                        <a:effectLst/>
                        <a:latin typeface="+mn-lt"/>
                      </a:endParaRPr>
                    </a:p>
                  </a:txBody>
                  <a:tcPr marL="9525" marR="9525" marT="9525" marB="0" anchor="ctr">
                    <a:noFill/>
                  </a:tcPr>
                </a:tc>
                <a:tc>
                  <a:txBody>
                    <a:bodyPr/>
                    <a:lstStyle/>
                    <a:p>
                      <a:pPr algn="ctr" fontAlgn="ctr"/>
                      <a:r>
                        <a:rPr lang="en-US" sz="1800" u="none" strike="noStrike" dirty="0">
                          <a:effectLst/>
                        </a:rPr>
                        <a:t>0.7</a:t>
                      </a:r>
                      <a:endParaRPr lang="en-US" sz="1800" b="0" i="0" u="none" strike="noStrike" dirty="0">
                        <a:solidFill>
                          <a:srgbClr val="000000"/>
                        </a:solidFill>
                        <a:effectLst/>
                        <a:latin typeface="+mn-lt"/>
                      </a:endParaRPr>
                    </a:p>
                  </a:txBody>
                  <a:tcPr marL="9525" marR="9525" marT="9525" marB="0" anchor="ctr">
                    <a:noFill/>
                  </a:tcPr>
                </a:tc>
                <a:tc>
                  <a:txBody>
                    <a:bodyPr/>
                    <a:lstStyle/>
                    <a:p>
                      <a:pPr algn="ctr" fontAlgn="ctr"/>
                      <a:r>
                        <a:rPr lang="en-US" sz="1800" u="none" strike="noStrike" dirty="0">
                          <a:effectLst/>
                        </a:rPr>
                        <a:t>0.5 to 0.8</a:t>
                      </a:r>
                      <a:endParaRPr lang="en-US" sz="1800" b="0" i="0" u="none" strike="noStrike" dirty="0">
                        <a:solidFill>
                          <a:srgbClr val="000000"/>
                        </a:solidFill>
                        <a:effectLst/>
                        <a:latin typeface="+mn-lt"/>
                      </a:endParaRPr>
                    </a:p>
                  </a:txBody>
                  <a:tcPr marL="9525" marR="9525" marT="9525" marB="0" anchor="ctr">
                    <a:noFill/>
                  </a:tcPr>
                </a:tc>
              </a:tr>
              <a:tr h="365760">
                <a:tc>
                  <a:txBody>
                    <a:bodyPr/>
                    <a:lstStyle/>
                    <a:p>
                      <a:pPr algn="l" fontAlgn="ctr"/>
                      <a:r>
                        <a:rPr lang="en-US" sz="2000" u="none" strike="noStrike" dirty="0">
                          <a:effectLst/>
                        </a:rPr>
                        <a:t>Black/African American</a:t>
                      </a:r>
                      <a:endParaRPr lang="en-US" sz="2000" b="0" i="0" u="none" strike="noStrike" dirty="0">
                        <a:solidFill>
                          <a:srgbClr val="000000"/>
                        </a:solidFill>
                        <a:effectLst/>
                        <a:latin typeface="+mn-lt"/>
                      </a:endParaRPr>
                    </a:p>
                  </a:txBody>
                  <a:tcPr marL="9525" marR="9525" marT="9525" marB="0" anchor="b">
                    <a:noFill/>
                  </a:tcPr>
                </a:tc>
                <a:tc>
                  <a:txBody>
                    <a:bodyPr/>
                    <a:lstStyle/>
                    <a:p>
                      <a:pPr algn="ctr" fontAlgn="b"/>
                      <a:r>
                        <a:rPr lang="en-US" sz="1800" u="none" strike="noStrike" dirty="0">
                          <a:solidFill>
                            <a:srgbClr val="FF0000"/>
                          </a:solidFill>
                          <a:effectLst/>
                        </a:rPr>
                        <a:t>24,286</a:t>
                      </a:r>
                      <a:endParaRPr lang="en-US" sz="1800" b="0" i="0" u="none" strike="noStrike" dirty="0">
                        <a:solidFill>
                          <a:srgbClr val="FF0000"/>
                        </a:solidFill>
                        <a:effectLst/>
                        <a:latin typeface="+mn-lt"/>
                      </a:endParaRPr>
                    </a:p>
                  </a:txBody>
                  <a:tcPr marL="9525" marR="9525" marT="9525" marB="0" anchor="ctr">
                    <a:noFill/>
                  </a:tcPr>
                </a:tc>
                <a:tc>
                  <a:txBody>
                    <a:bodyPr/>
                    <a:lstStyle/>
                    <a:p>
                      <a:pPr algn="ctr" fontAlgn="b"/>
                      <a:r>
                        <a:rPr lang="en-US" sz="1800" u="none" strike="noStrike" dirty="0">
                          <a:solidFill>
                            <a:srgbClr val="FF0000"/>
                          </a:solidFill>
                          <a:effectLst/>
                        </a:rPr>
                        <a:t>75.0</a:t>
                      </a:r>
                      <a:endParaRPr lang="en-US" sz="1800" b="0" i="0" u="none" strike="noStrike" dirty="0">
                        <a:solidFill>
                          <a:srgbClr val="FF0000"/>
                        </a:solidFill>
                        <a:effectLst/>
                        <a:latin typeface="+mn-lt"/>
                      </a:endParaRPr>
                    </a:p>
                  </a:txBody>
                  <a:tcPr marL="9525" marR="9525" marT="9525" marB="0" anchor="ctr">
                    <a:noFill/>
                  </a:tcPr>
                </a:tc>
                <a:tc>
                  <a:txBody>
                    <a:bodyPr/>
                    <a:lstStyle/>
                    <a:p>
                      <a:pPr algn="ctr" fontAlgn="ctr"/>
                      <a:r>
                        <a:rPr lang="en-US" sz="1800" u="none" strike="noStrike" dirty="0">
                          <a:solidFill>
                            <a:srgbClr val="FF0000"/>
                          </a:solidFill>
                          <a:effectLst/>
                        </a:rPr>
                        <a:t>20.2</a:t>
                      </a:r>
                      <a:endParaRPr lang="en-US" sz="1800" b="1" i="0" u="none" strike="noStrike" dirty="0">
                        <a:solidFill>
                          <a:srgbClr val="FF0000"/>
                        </a:solidFill>
                        <a:effectLst/>
                        <a:latin typeface="+mn-lt"/>
                      </a:endParaRPr>
                    </a:p>
                  </a:txBody>
                  <a:tcPr marL="9525" marR="9525" marT="9525" marB="0" anchor="ctr">
                    <a:noFill/>
                  </a:tcPr>
                </a:tc>
                <a:tc>
                  <a:txBody>
                    <a:bodyPr/>
                    <a:lstStyle/>
                    <a:p>
                      <a:pPr algn="ctr" fontAlgn="ctr"/>
                      <a:r>
                        <a:rPr lang="en-US" sz="1800" u="none" strike="noStrike" dirty="0">
                          <a:solidFill>
                            <a:srgbClr val="FF0000"/>
                          </a:solidFill>
                          <a:effectLst/>
                        </a:rPr>
                        <a:t>19.9 to 20.4</a:t>
                      </a:r>
                      <a:endParaRPr lang="en-US" sz="1800" b="0" i="0" u="none" strike="noStrike" dirty="0">
                        <a:solidFill>
                          <a:srgbClr val="FF0000"/>
                        </a:solidFill>
                        <a:effectLst/>
                        <a:latin typeface="+mn-lt"/>
                      </a:endParaRPr>
                    </a:p>
                  </a:txBody>
                  <a:tcPr marL="9525" marR="9525" marT="9525" marB="0" anchor="ctr">
                    <a:noFill/>
                  </a:tcPr>
                </a:tc>
              </a:tr>
              <a:tr h="365760">
                <a:tc>
                  <a:txBody>
                    <a:bodyPr/>
                    <a:lstStyle/>
                    <a:p>
                      <a:pPr algn="l" fontAlgn="ctr"/>
                      <a:r>
                        <a:rPr lang="en-US" sz="2000" u="none" strike="noStrike" dirty="0">
                          <a:effectLst/>
                        </a:rPr>
                        <a:t>Hispanic or Latino</a:t>
                      </a:r>
                      <a:endParaRPr lang="en-US" sz="2000" b="0" i="0" u="none" strike="noStrike" dirty="0">
                        <a:solidFill>
                          <a:srgbClr val="000000"/>
                        </a:solidFill>
                        <a:effectLst/>
                        <a:latin typeface="+mn-lt"/>
                      </a:endParaRPr>
                    </a:p>
                  </a:txBody>
                  <a:tcPr marL="9525" marR="9525" marT="9525" marB="0" anchor="b">
                    <a:noFill/>
                  </a:tcPr>
                </a:tc>
                <a:tc>
                  <a:txBody>
                    <a:bodyPr/>
                    <a:lstStyle/>
                    <a:p>
                      <a:pPr algn="ctr" fontAlgn="b"/>
                      <a:r>
                        <a:rPr lang="en-US" sz="1800" u="none" strike="noStrike">
                          <a:effectLst/>
                        </a:rPr>
                        <a:t>421</a:t>
                      </a:r>
                      <a:endParaRPr lang="en-US" sz="1800" b="0" i="0" u="none" strike="noStrike">
                        <a:solidFill>
                          <a:srgbClr val="000000"/>
                        </a:solidFill>
                        <a:effectLst/>
                        <a:latin typeface="+mn-lt"/>
                      </a:endParaRPr>
                    </a:p>
                  </a:txBody>
                  <a:tcPr marL="9525" marR="9525" marT="9525" marB="0" anchor="ctr">
                    <a:noFill/>
                  </a:tcPr>
                </a:tc>
                <a:tc>
                  <a:txBody>
                    <a:bodyPr/>
                    <a:lstStyle/>
                    <a:p>
                      <a:pPr algn="ctr" fontAlgn="b"/>
                      <a:r>
                        <a:rPr lang="en-US" sz="1800" u="none" strike="noStrike" dirty="0">
                          <a:effectLst/>
                        </a:rPr>
                        <a:t>1.3</a:t>
                      </a:r>
                      <a:endParaRPr lang="en-US" sz="1800" b="0" i="0" u="none" strike="noStrike" dirty="0">
                        <a:solidFill>
                          <a:srgbClr val="000000"/>
                        </a:solidFill>
                        <a:effectLst/>
                        <a:latin typeface="+mn-lt"/>
                      </a:endParaRPr>
                    </a:p>
                  </a:txBody>
                  <a:tcPr marL="9525" marR="9525" marT="9525" marB="0" anchor="ctr">
                    <a:noFill/>
                  </a:tcPr>
                </a:tc>
                <a:tc>
                  <a:txBody>
                    <a:bodyPr/>
                    <a:lstStyle/>
                    <a:p>
                      <a:pPr algn="ctr" fontAlgn="ctr"/>
                      <a:r>
                        <a:rPr lang="en-US" sz="1800" u="none" strike="noStrike" dirty="0">
                          <a:effectLst/>
                        </a:rPr>
                        <a:t>2.8</a:t>
                      </a:r>
                      <a:endParaRPr lang="en-US" sz="1800" b="0" i="0" u="none" strike="noStrike" dirty="0">
                        <a:solidFill>
                          <a:srgbClr val="000000"/>
                        </a:solidFill>
                        <a:effectLst/>
                        <a:latin typeface="+mn-lt"/>
                      </a:endParaRPr>
                    </a:p>
                  </a:txBody>
                  <a:tcPr marL="9525" marR="9525" marT="9525" marB="0" anchor="ctr">
                    <a:noFill/>
                  </a:tcPr>
                </a:tc>
                <a:tc>
                  <a:txBody>
                    <a:bodyPr/>
                    <a:lstStyle/>
                    <a:p>
                      <a:pPr algn="ctr" fontAlgn="ctr"/>
                      <a:r>
                        <a:rPr lang="en-US" sz="1800" u="none" strike="noStrike" dirty="0">
                          <a:effectLst/>
                        </a:rPr>
                        <a:t>2.5 to 3.0</a:t>
                      </a:r>
                      <a:endParaRPr lang="en-US" sz="1800" b="0" i="0" u="none" strike="noStrike" dirty="0">
                        <a:solidFill>
                          <a:srgbClr val="000000"/>
                        </a:solidFill>
                        <a:effectLst/>
                        <a:latin typeface="+mn-lt"/>
                      </a:endParaRPr>
                    </a:p>
                  </a:txBody>
                  <a:tcPr marL="9525" marR="9525" marT="9525" marB="0" anchor="ctr">
                    <a:noFill/>
                  </a:tcPr>
                </a:tc>
              </a:tr>
              <a:tr h="365760">
                <a:tc>
                  <a:txBody>
                    <a:bodyPr/>
                    <a:lstStyle/>
                    <a:p>
                      <a:pPr algn="l" fontAlgn="ctr"/>
                      <a:r>
                        <a:rPr lang="en-US" sz="2000" u="none" strike="noStrike" dirty="0">
                          <a:effectLst/>
                        </a:rPr>
                        <a:t>Multiple</a:t>
                      </a:r>
                      <a:endParaRPr lang="en-US" sz="2000" b="0" i="0" u="none" strike="noStrike" dirty="0">
                        <a:solidFill>
                          <a:srgbClr val="000000"/>
                        </a:solidFill>
                        <a:effectLst/>
                        <a:latin typeface="+mn-lt"/>
                      </a:endParaRPr>
                    </a:p>
                  </a:txBody>
                  <a:tcPr marL="9525" marR="9525" marT="9525" marB="0" anchor="b">
                    <a:noFill/>
                  </a:tcPr>
                </a:tc>
                <a:tc>
                  <a:txBody>
                    <a:bodyPr/>
                    <a:lstStyle/>
                    <a:p>
                      <a:pPr algn="ctr" fontAlgn="b"/>
                      <a:r>
                        <a:rPr lang="en-US" sz="1800" u="none" strike="noStrike" dirty="0">
                          <a:effectLst/>
                        </a:rPr>
                        <a:t>246</a:t>
                      </a:r>
                      <a:endParaRPr lang="en-US" sz="1800" b="0" i="0" u="none" strike="noStrike" dirty="0">
                        <a:solidFill>
                          <a:srgbClr val="000000"/>
                        </a:solidFill>
                        <a:effectLst/>
                        <a:latin typeface="+mn-lt"/>
                      </a:endParaRPr>
                    </a:p>
                  </a:txBody>
                  <a:tcPr marL="9525" marR="9525" marT="9525" marB="0" anchor="ctr">
                    <a:noFill/>
                  </a:tcPr>
                </a:tc>
                <a:tc>
                  <a:txBody>
                    <a:bodyPr/>
                    <a:lstStyle/>
                    <a:p>
                      <a:pPr algn="ctr" fontAlgn="b"/>
                      <a:r>
                        <a:rPr lang="en-US" sz="1800" u="none" strike="noStrike" dirty="0">
                          <a:effectLst/>
                        </a:rPr>
                        <a:t>0.8</a:t>
                      </a:r>
                      <a:endParaRPr lang="en-US" sz="1800" b="0" i="0" u="none" strike="noStrike" dirty="0">
                        <a:solidFill>
                          <a:srgbClr val="000000"/>
                        </a:solidFill>
                        <a:effectLst/>
                        <a:latin typeface="+mn-lt"/>
                      </a:endParaRPr>
                    </a:p>
                  </a:txBody>
                  <a:tcPr marL="9525" marR="9525" marT="9525" marB="0" anchor="ctr">
                    <a:noFill/>
                  </a:tcPr>
                </a:tc>
                <a:tc>
                  <a:txBody>
                    <a:bodyPr/>
                    <a:lstStyle/>
                    <a:p>
                      <a:pPr algn="ctr" fontAlgn="ctr"/>
                      <a:r>
                        <a:rPr lang="en-US" sz="1800" u="none" strike="noStrike" dirty="0">
                          <a:effectLst/>
                        </a:rPr>
                        <a:t>1.1</a:t>
                      </a:r>
                      <a:endParaRPr lang="en-US" sz="1800" b="0" i="0" u="none" strike="noStrike" dirty="0">
                        <a:solidFill>
                          <a:srgbClr val="000000"/>
                        </a:solidFill>
                        <a:effectLst/>
                        <a:latin typeface="+mn-lt"/>
                      </a:endParaRPr>
                    </a:p>
                  </a:txBody>
                  <a:tcPr marL="9525" marR="9525" marT="9525" marB="0" anchor="ctr">
                    <a:noFill/>
                  </a:tcPr>
                </a:tc>
                <a:tc>
                  <a:txBody>
                    <a:bodyPr/>
                    <a:lstStyle/>
                    <a:p>
                      <a:pPr algn="ctr" fontAlgn="ctr"/>
                      <a:r>
                        <a:rPr lang="en-US" sz="1800" u="none" strike="noStrike" dirty="0">
                          <a:effectLst/>
                        </a:rPr>
                        <a:t>1.0 to 1.3</a:t>
                      </a:r>
                      <a:endParaRPr lang="en-US" sz="1800" b="0" i="0" u="none" strike="noStrike" dirty="0">
                        <a:solidFill>
                          <a:srgbClr val="000000"/>
                        </a:solidFill>
                        <a:effectLst/>
                        <a:latin typeface="+mn-lt"/>
                      </a:endParaRPr>
                    </a:p>
                  </a:txBody>
                  <a:tcPr marL="9525" marR="9525" marT="9525" marB="0" anchor="ctr">
                    <a:noFill/>
                  </a:tcPr>
                </a:tc>
              </a:tr>
              <a:tr h="365760">
                <a:tc>
                  <a:txBody>
                    <a:bodyPr/>
                    <a:lstStyle/>
                    <a:p>
                      <a:pPr algn="l" fontAlgn="ctr"/>
                      <a:r>
                        <a:rPr lang="en-US" sz="2000" u="none" strike="noStrike" dirty="0">
                          <a:effectLst/>
                        </a:rPr>
                        <a:t>White</a:t>
                      </a:r>
                      <a:endParaRPr lang="en-US" sz="2000" b="0" i="0" u="none" strike="noStrike" dirty="0">
                        <a:solidFill>
                          <a:srgbClr val="000000"/>
                        </a:solidFill>
                        <a:effectLst/>
                        <a:latin typeface="+mn-lt"/>
                      </a:endParaRPr>
                    </a:p>
                  </a:txBody>
                  <a:tcPr marL="9525" marR="9525" marT="9525" marB="0" anchor="b">
                    <a:lnB w="12700" cap="flat" cmpd="sng" algn="ctr">
                      <a:solidFill>
                        <a:schemeClr val="tx1"/>
                      </a:solidFill>
                      <a:prstDash val="solid"/>
                      <a:round/>
                      <a:headEnd type="none" w="med" len="med"/>
                      <a:tailEnd type="none" w="med" len="med"/>
                    </a:lnB>
                    <a:noFill/>
                  </a:tcPr>
                </a:tc>
                <a:tc>
                  <a:txBody>
                    <a:bodyPr/>
                    <a:lstStyle/>
                    <a:p>
                      <a:pPr algn="ctr" fontAlgn="b"/>
                      <a:r>
                        <a:rPr lang="en-US" sz="1800" u="none" strike="noStrike" dirty="0">
                          <a:effectLst/>
                        </a:rPr>
                        <a:t>7,000</a:t>
                      </a:r>
                      <a:endParaRPr lang="en-US" sz="1800" b="0" i="0" u="none" strike="noStrike" dirty="0">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noFill/>
                  </a:tcPr>
                </a:tc>
                <a:tc>
                  <a:txBody>
                    <a:bodyPr/>
                    <a:lstStyle/>
                    <a:p>
                      <a:pPr algn="ctr" fontAlgn="b"/>
                      <a:r>
                        <a:rPr lang="en-US" sz="1800" u="none" strike="noStrike" dirty="0">
                          <a:effectLst/>
                        </a:rPr>
                        <a:t>21.6</a:t>
                      </a:r>
                      <a:endParaRPr lang="en-US" sz="1800" b="0" i="0" u="none" strike="noStrike" dirty="0">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noFill/>
                  </a:tcPr>
                </a:tc>
                <a:tc>
                  <a:txBody>
                    <a:bodyPr/>
                    <a:lstStyle/>
                    <a:p>
                      <a:pPr algn="ctr" fontAlgn="ctr"/>
                      <a:r>
                        <a:rPr lang="en-US" sz="1800" u="none" strike="noStrike" dirty="0">
                          <a:effectLst/>
                        </a:rPr>
                        <a:t>2.4</a:t>
                      </a:r>
                      <a:endParaRPr lang="en-US" sz="1800" b="0" i="0" u="none" strike="noStrike" dirty="0">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noFill/>
                  </a:tcPr>
                </a:tc>
                <a:tc>
                  <a:txBody>
                    <a:bodyPr/>
                    <a:lstStyle/>
                    <a:p>
                      <a:pPr algn="ctr" fontAlgn="ctr"/>
                      <a:r>
                        <a:rPr lang="en-US" sz="1800" u="none" strike="noStrike" dirty="0">
                          <a:effectLst/>
                        </a:rPr>
                        <a:t>2.3 to 2.5</a:t>
                      </a:r>
                      <a:endParaRPr lang="en-US" sz="1800" b="0" i="0" u="none" strike="noStrike" dirty="0">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2833592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569625" y="194929"/>
            <a:ext cx="11062742" cy="1062622"/>
          </a:xfrm>
        </p:spPr>
        <p:txBody>
          <a:bodyPr>
            <a:normAutofit fontScale="90000"/>
          </a:bodyPr>
          <a:lstStyle/>
          <a:p>
            <a:pPr algn="ctr"/>
            <a:r>
              <a:rPr lang="en-US" sz="3600" dirty="0" smtClean="0">
                <a:solidFill>
                  <a:srgbClr val="FFFF00"/>
                </a:solidFill>
              </a:rPr>
              <a:t>Comparison of Asthma ED Visit Rates and Proportion Non-White Race/Ethnicity </a:t>
            </a:r>
            <a:r>
              <a:rPr lang="en-US" sz="3600" dirty="0">
                <a:solidFill>
                  <a:srgbClr val="FFFF00"/>
                </a:solidFill>
              </a:rPr>
              <a:t>by Census Tract , </a:t>
            </a:r>
            <a:r>
              <a:rPr lang="en-US" sz="3600" dirty="0" smtClean="0">
                <a:solidFill>
                  <a:srgbClr val="FFFF00"/>
                </a:solidFill>
              </a:rPr>
              <a:t>St. Louis County, 2010‐2014</a:t>
            </a:r>
            <a:endParaRPr lang="en-US" sz="3600" dirty="0">
              <a:solidFill>
                <a:srgbClr val="FFFF00"/>
              </a:solidFill>
            </a:endParaRPr>
          </a:p>
        </p:txBody>
      </p:sp>
      <p:pic>
        <p:nvPicPr>
          <p:cNvPr id="17" name="Picture 16"/>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8527" t="10761" r="10950" b="20234"/>
          <a:stretch/>
        </p:blipFill>
        <p:spPr>
          <a:xfrm>
            <a:off x="935624" y="1257551"/>
            <a:ext cx="4699705" cy="5212080"/>
          </a:xfrm>
          <a:prstGeom prst="rect">
            <a:avLst/>
          </a:prstGeom>
          <a:noFill/>
          <a:ln>
            <a:noFill/>
          </a:ln>
        </p:spPr>
      </p:pic>
      <p:pic>
        <p:nvPicPr>
          <p:cNvPr id="2" name="Picture 1"/>
          <p:cNvPicPr>
            <a:picLocks noChangeAspect="1"/>
          </p:cNvPicPr>
          <p:nvPr/>
        </p:nvPicPr>
        <p:blipFill rotWithShape="1">
          <a:blip r:embed="rId5" cstate="print">
            <a:extLst>
              <a:ext uri="{BEBA8EAE-BF5A-486C-A8C5-ECC9F3942E4B}">
                <a14:imgProps xmlns:a14="http://schemas.microsoft.com/office/drawing/2010/main">
                  <a14:imgLayer r:embed="rId6">
                    <a14:imgEffect>
                      <a14:saturation sat="300000"/>
                    </a14:imgEffect>
                  </a14:imgLayer>
                </a14:imgProps>
              </a:ext>
              <a:ext uri="{28A0092B-C50C-407E-A947-70E740481C1C}">
                <a14:useLocalDpi xmlns:a14="http://schemas.microsoft.com/office/drawing/2010/main" val="0"/>
              </a:ext>
            </a:extLst>
          </a:blip>
          <a:srcRect l="9927" t="15738" r="12284" b="19562"/>
          <a:stretch/>
        </p:blipFill>
        <p:spPr>
          <a:xfrm>
            <a:off x="5732752" y="1257551"/>
            <a:ext cx="4842306" cy="5212080"/>
          </a:xfrm>
          <a:prstGeom prst="rect">
            <a:avLst/>
          </a:prstGeom>
        </p:spPr>
      </p:pic>
    </p:spTree>
    <p:extLst>
      <p:ext uri="{BB962C8B-B14F-4D97-AF65-F5344CB8AC3E}">
        <p14:creationId xmlns:p14="http://schemas.microsoft.com/office/powerpoint/2010/main" val="17526356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9764" y="365126"/>
            <a:ext cx="11497456" cy="717226"/>
          </a:xfrm>
        </p:spPr>
        <p:txBody>
          <a:bodyPr>
            <a:noAutofit/>
          </a:bodyPr>
          <a:lstStyle/>
          <a:p>
            <a:r>
              <a:rPr lang="en-US" sz="2800" dirty="0" smtClean="0"/>
              <a:t>Asthma ED Visits, SVI Overall Rank, SVI Theme Ranks, and 15 SVI Factors</a:t>
            </a:r>
            <a:r>
              <a:rPr lang="en-US" sz="2800" dirty="0"/>
              <a:t> </a:t>
            </a:r>
            <a:r>
              <a:rPr lang="en-US" sz="2800" dirty="0" smtClean="0"/>
              <a:t>by Census Tract (N=199)</a:t>
            </a:r>
            <a:endParaRPr lang="en-US"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34180654"/>
              </p:ext>
            </p:extLst>
          </p:nvPr>
        </p:nvGraphicFramePr>
        <p:xfrm>
          <a:off x="359764" y="1082352"/>
          <a:ext cx="10306856" cy="5575935"/>
        </p:xfrm>
        <a:graphic>
          <a:graphicData uri="http://schemas.openxmlformats.org/drawingml/2006/table">
            <a:tbl>
              <a:tblPr firstRow="1" bandRow="1">
                <a:tableStyleId>{5C22544A-7EE6-4342-B048-85BDC9FD1C3A}</a:tableStyleId>
              </a:tblPr>
              <a:tblGrid>
                <a:gridCol w="3674243"/>
                <a:gridCol w="1025711"/>
                <a:gridCol w="864529"/>
                <a:gridCol w="1217317"/>
                <a:gridCol w="1090863"/>
                <a:gridCol w="2434193"/>
              </a:tblGrid>
              <a:tr h="0">
                <a:tc>
                  <a:txBody>
                    <a:bodyPr/>
                    <a:lstStyle/>
                    <a:p>
                      <a:r>
                        <a:rPr lang="en-US" sz="1400" dirty="0" smtClean="0">
                          <a:latin typeface="+mn-lt"/>
                        </a:rPr>
                        <a:t>Variable</a:t>
                      </a:r>
                      <a:endParaRPr lang="en-US" sz="1400" dirty="0">
                        <a:latin typeface="+mn-lt"/>
                      </a:endParaRPr>
                    </a:p>
                  </a:txBody>
                  <a:tcPr anchor="b"/>
                </a:tc>
                <a:tc>
                  <a:txBody>
                    <a:bodyPr/>
                    <a:lstStyle/>
                    <a:p>
                      <a:pPr algn="ctr"/>
                      <a:r>
                        <a:rPr lang="en-US" sz="1400" dirty="0" smtClean="0">
                          <a:latin typeface="+mn-lt"/>
                        </a:rPr>
                        <a:t>Mean</a:t>
                      </a:r>
                      <a:endParaRPr lang="en-US" sz="1400" dirty="0">
                        <a:latin typeface="+mn-lt"/>
                      </a:endParaRPr>
                    </a:p>
                  </a:txBody>
                  <a:tcPr anchor="b"/>
                </a:tc>
                <a:tc>
                  <a:txBody>
                    <a:bodyPr/>
                    <a:lstStyle/>
                    <a:p>
                      <a:pPr algn="ctr"/>
                      <a:r>
                        <a:rPr lang="en-US" sz="1400" dirty="0" smtClean="0">
                          <a:latin typeface="+mn-lt"/>
                        </a:rPr>
                        <a:t>SD</a:t>
                      </a:r>
                      <a:endParaRPr lang="en-US" sz="1400" dirty="0">
                        <a:latin typeface="+mn-lt"/>
                      </a:endParaRPr>
                    </a:p>
                  </a:txBody>
                  <a:tcPr anchor="b"/>
                </a:tc>
                <a:tc>
                  <a:txBody>
                    <a:bodyPr/>
                    <a:lstStyle/>
                    <a:p>
                      <a:pPr algn="ctr"/>
                      <a:r>
                        <a:rPr lang="en-US" sz="1400" dirty="0" smtClean="0">
                          <a:latin typeface="+mn-lt"/>
                        </a:rPr>
                        <a:t>Minimum</a:t>
                      </a:r>
                      <a:endParaRPr lang="en-US" sz="1400" dirty="0">
                        <a:latin typeface="+mn-lt"/>
                      </a:endParaRPr>
                    </a:p>
                  </a:txBody>
                  <a:tcPr anchor="b"/>
                </a:tc>
                <a:tc>
                  <a:txBody>
                    <a:bodyPr/>
                    <a:lstStyle/>
                    <a:p>
                      <a:pPr algn="ctr"/>
                      <a:r>
                        <a:rPr lang="en-US" sz="1400" dirty="0" smtClean="0">
                          <a:latin typeface="+mn-lt"/>
                        </a:rPr>
                        <a:t>Maximum</a:t>
                      </a:r>
                      <a:endParaRPr lang="en-US" sz="1400" dirty="0">
                        <a:latin typeface="+mn-lt"/>
                      </a:endParaRPr>
                    </a:p>
                  </a:txBody>
                  <a:tcPr anchor="b"/>
                </a:tc>
                <a:tc>
                  <a:txBody>
                    <a:bodyPr/>
                    <a:lstStyle/>
                    <a:p>
                      <a:pPr algn="ctr"/>
                      <a:r>
                        <a:rPr lang="en-US" sz="1400" dirty="0" smtClean="0">
                          <a:latin typeface="+mn-lt"/>
                        </a:rPr>
                        <a:t>Pearson Correlation</a:t>
                      </a:r>
                      <a:r>
                        <a:rPr lang="en-US" sz="1400" baseline="0" dirty="0" smtClean="0">
                          <a:latin typeface="+mn-lt"/>
                        </a:rPr>
                        <a:t> (Rho) for Asthma ED Rate</a:t>
                      </a:r>
                      <a:endParaRPr lang="en-US" sz="1400" dirty="0">
                        <a:latin typeface="+mn-lt"/>
                      </a:endParaRPr>
                    </a:p>
                  </a:txBody>
                  <a:tcPr anchor="b"/>
                </a:tc>
              </a:tr>
              <a:tr h="0">
                <a:tc>
                  <a:txBody>
                    <a:bodyPr/>
                    <a:lstStyle/>
                    <a:p>
                      <a:r>
                        <a:rPr lang="en-US" sz="1400" dirty="0" smtClean="0">
                          <a:latin typeface="+mn-lt"/>
                        </a:rPr>
                        <a:t>Asthma ED Visits,</a:t>
                      </a:r>
                      <a:r>
                        <a:rPr lang="en-US" sz="1400" baseline="0" dirty="0" smtClean="0">
                          <a:latin typeface="+mn-lt"/>
                        </a:rPr>
                        <a:t> n</a:t>
                      </a:r>
                      <a:endParaRPr lang="en-US" sz="1400" dirty="0">
                        <a:latin typeface="+mn-lt"/>
                      </a:endParaRPr>
                    </a:p>
                  </a:txBody>
                  <a:tcPr/>
                </a:tc>
                <a:tc>
                  <a:txBody>
                    <a:bodyPr/>
                    <a:lstStyle/>
                    <a:p>
                      <a:pPr algn="ctr" fontAlgn="b"/>
                      <a:r>
                        <a:rPr lang="en-US" sz="1400" b="0" i="0" u="none" strike="noStrike" dirty="0">
                          <a:solidFill>
                            <a:srgbClr val="000000"/>
                          </a:solidFill>
                          <a:effectLst/>
                          <a:latin typeface="+mn-lt"/>
                        </a:rPr>
                        <a:t>162.7</a:t>
                      </a:r>
                    </a:p>
                  </a:txBody>
                  <a:tcPr marL="9525" marR="9525" marT="9525" marB="0" anchor="b"/>
                </a:tc>
                <a:tc>
                  <a:txBody>
                    <a:bodyPr/>
                    <a:lstStyle/>
                    <a:p>
                      <a:pPr algn="ctr" fontAlgn="b"/>
                      <a:r>
                        <a:rPr lang="en-US" sz="1400" b="0" i="0" u="none" strike="noStrike">
                          <a:solidFill>
                            <a:srgbClr val="000000"/>
                          </a:solidFill>
                          <a:effectLst/>
                          <a:latin typeface="+mn-lt"/>
                        </a:rPr>
                        <a:t>180.6</a:t>
                      </a:r>
                    </a:p>
                  </a:txBody>
                  <a:tcPr marL="9525" marR="9525" marT="9525" marB="0" anchor="b"/>
                </a:tc>
                <a:tc>
                  <a:txBody>
                    <a:bodyPr/>
                    <a:lstStyle/>
                    <a:p>
                      <a:pPr algn="ctr" fontAlgn="b"/>
                      <a:r>
                        <a:rPr lang="en-US" sz="1400" b="0" i="0" u="none" strike="noStrike" dirty="0">
                          <a:solidFill>
                            <a:srgbClr val="000000"/>
                          </a:solidFill>
                          <a:effectLst/>
                          <a:latin typeface="+mn-lt"/>
                        </a:rPr>
                        <a:t>8</a:t>
                      </a:r>
                    </a:p>
                  </a:txBody>
                  <a:tcPr marL="9525" marR="9525" marT="9525" marB="0" anchor="b"/>
                </a:tc>
                <a:tc>
                  <a:txBody>
                    <a:bodyPr/>
                    <a:lstStyle/>
                    <a:p>
                      <a:pPr algn="ctr" fontAlgn="b"/>
                      <a:r>
                        <a:rPr lang="en-US" sz="1400" b="0" i="0" u="none" strike="noStrike" dirty="0">
                          <a:solidFill>
                            <a:srgbClr val="000000"/>
                          </a:solidFill>
                          <a:effectLst/>
                          <a:latin typeface="+mn-lt"/>
                        </a:rPr>
                        <a:t>905</a:t>
                      </a:r>
                    </a:p>
                  </a:txBody>
                  <a:tcPr marL="9525" marR="9525" marT="9525" marB="0" anchor="b"/>
                </a:tc>
                <a:tc>
                  <a:txBody>
                    <a:bodyPr/>
                    <a:lstStyle/>
                    <a:p>
                      <a:pPr algn="ctr" fontAlgn="b"/>
                      <a:r>
                        <a:rPr lang="en-US" sz="1400" b="0" i="0" u="none" strike="noStrike" dirty="0" smtClean="0">
                          <a:solidFill>
                            <a:srgbClr val="000000"/>
                          </a:solidFill>
                          <a:effectLst/>
                          <a:latin typeface="+mn-lt"/>
                        </a:rPr>
                        <a:t>1.00</a:t>
                      </a:r>
                      <a:endParaRPr lang="en-US" sz="1400" b="0" i="0" u="none" strike="noStrike" dirty="0">
                        <a:solidFill>
                          <a:srgbClr val="000000"/>
                        </a:solidFill>
                        <a:effectLst/>
                        <a:latin typeface="+mn-lt"/>
                      </a:endParaRPr>
                    </a:p>
                  </a:txBody>
                  <a:tcPr marL="9525" marR="9525" marT="9525" marB="0" anchor="b"/>
                </a:tc>
              </a:tr>
              <a:tr h="0">
                <a:tc>
                  <a:txBody>
                    <a:bodyPr/>
                    <a:lstStyle/>
                    <a:p>
                      <a:r>
                        <a:rPr lang="en-US" sz="1400" dirty="0" smtClean="0">
                          <a:latin typeface="+mn-lt"/>
                        </a:rPr>
                        <a:t>Overall</a:t>
                      </a:r>
                      <a:r>
                        <a:rPr lang="en-US" sz="1400" baseline="0" dirty="0" smtClean="0">
                          <a:latin typeface="+mn-lt"/>
                        </a:rPr>
                        <a:t> SVI</a:t>
                      </a:r>
                      <a:endParaRPr lang="en-US" sz="1400" dirty="0">
                        <a:latin typeface="+mn-lt"/>
                      </a:endParaRPr>
                    </a:p>
                  </a:txBody>
                  <a:tcPr/>
                </a:tc>
                <a:tc>
                  <a:txBody>
                    <a:bodyPr/>
                    <a:lstStyle/>
                    <a:p>
                      <a:pPr algn="ctr" fontAlgn="b"/>
                      <a:r>
                        <a:rPr lang="en-US" sz="1400" b="0" i="0" u="none" strike="noStrike" dirty="0">
                          <a:solidFill>
                            <a:srgbClr val="000000"/>
                          </a:solidFill>
                          <a:effectLst/>
                          <a:latin typeface="+mn-lt"/>
                        </a:rPr>
                        <a:t>0.4</a:t>
                      </a:r>
                    </a:p>
                  </a:txBody>
                  <a:tcPr marL="9525" marR="9525" marT="9525" marB="0" anchor="b"/>
                </a:tc>
                <a:tc>
                  <a:txBody>
                    <a:bodyPr/>
                    <a:lstStyle/>
                    <a:p>
                      <a:pPr algn="ctr" fontAlgn="b"/>
                      <a:r>
                        <a:rPr lang="en-US" sz="1400" b="0" i="0" u="none" strike="noStrike" dirty="0">
                          <a:solidFill>
                            <a:srgbClr val="000000"/>
                          </a:solidFill>
                          <a:effectLst/>
                          <a:latin typeface="+mn-lt"/>
                        </a:rPr>
                        <a:t>0.3</a:t>
                      </a:r>
                    </a:p>
                  </a:txBody>
                  <a:tcPr marL="9525" marR="9525" marT="9525" marB="0" anchor="b"/>
                </a:tc>
                <a:tc>
                  <a:txBody>
                    <a:bodyPr/>
                    <a:lstStyle/>
                    <a:p>
                      <a:pPr algn="ctr" fontAlgn="b"/>
                      <a:r>
                        <a:rPr lang="en-US" sz="1400" b="0" i="0" u="none" strike="noStrike" dirty="0">
                          <a:solidFill>
                            <a:srgbClr val="000000"/>
                          </a:solidFill>
                          <a:effectLst/>
                          <a:latin typeface="+mn-lt"/>
                        </a:rPr>
                        <a:t>0.0022</a:t>
                      </a:r>
                    </a:p>
                  </a:txBody>
                  <a:tcPr marL="9525" marR="9525" marT="9525" marB="0" anchor="b"/>
                </a:tc>
                <a:tc>
                  <a:txBody>
                    <a:bodyPr/>
                    <a:lstStyle/>
                    <a:p>
                      <a:pPr algn="ctr" fontAlgn="b"/>
                      <a:r>
                        <a:rPr lang="en-US" sz="1400" b="0" i="0" u="none" strike="noStrike" dirty="0">
                          <a:solidFill>
                            <a:srgbClr val="000000"/>
                          </a:solidFill>
                          <a:effectLst/>
                          <a:latin typeface="+mn-lt"/>
                        </a:rPr>
                        <a:t>0.9704</a:t>
                      </a:r>
                    </a:p>
                  </a:txBody>
                  <a:tcPr marL="9525" marR="9525" marT="9525" marB="0" anchor="b"/>
                </a:tc>
                <a:tc>
                  <a:txBody>
                    <a:bodyPr/>
                    <a:lstStyle/>
                    <a:p>
                      <a:pPr algn="ctr" fontAlgn="b"/>
                      <a:r>
                        <a:rPr lang="en-US" sz="1400" b="0" i="0" u="none" strike="noStrike" dirty="0">
                          <a:solidFill>
                            <a:srgbClr val="000000"/>
                          </a:solidFill>
                          <a:effectLst/>
                          <a:latin typeface="+mn-lt"/>
                        </a:rPr>
                        <a:t>0.68932</a:t>
                      </a:r>
                    </a:p>
                  </a:txBody>
                  <a:tcPr marL="9525" marR="9525" marT="9525" marB="0" anchor="b"/>
                </a:tc>
              </a:tr>
              <a:tr h="0">
                <a:tc>
                  <a:txBody>
                    <a:bodyPr/>
                    <a:lstStyle/>
                    <a:p>
                      <a:pPr algn="l" fontAlgn="b"/>
                      <a:r>
                        <a:rPr lang="en-US" sz="1400" b="1" i="0" u="none" strike="noStrike" dirty="0" smtClean="0">
                          <a:solidFill>
                            <a:srgbClr val="000000"/>
                          </a:solidFill>
                          <a:effectLst/>
                          <a:latin typeface="+mn-lt"/>
                        </a:rPr>
                        <a:t>Theme 1 - SES</a:t>
                      </a:r>
                      <a:endParaRPr lang="en-US" sz="1400" b="1" i="0" u="none" strike="noStrike" dirty="0">
                        <a:solidFill>
                          <a:srgbClr val="000000"/>
                        </a:solidFill>
                        <a:effectLst/>
                        <a:latin typeface="+mn-lt"/>
                      </a:endParaRPr>
                    </a:p>
                  </a:txBody>
                  <a:tcPr marL="9525" marR="9525" marT="9525" marB="0" anchor="b"/>
                </a:tc>
                <a:tc>
                  <a:txBody>
                    <a:bodyPr/>
                    <a:lstStyle/>
                    <a:p>
                      <a:pPr algn="ctr" fontAlgn="b"/>
                      <a:r>
                        <a:rPr lang="en-US" sz="1400" b="0" i="0" u="none" strike="noStrike" dirty="0">
                          <a:solidFill>
                            <a:srgbClr val="000000"/>
                          </a:solidFill>
                          <a:effectLst/>
                          <a:latin typeface="+mn-lt"/>
                        </a:rPr>
                        <a:t>0.3</a:t>
                      </a:r>
                    </a:p>
                  </a:txBody>
                  <a:tcPr marL="9525" marR="9525" marT="9525" marB="0" anchor="b"/>
                </a:tc>
                <a:tc>
                  <a:txBody>
                    <a:bodyPr/>
                    <a:lstStyle/>
                    <a:p>
                      <a:pPr algn="ctr" fontAlgn="b"/>
                      <a:r>
                        <a:rPr lang="en-US" sz="1400" b="0" i="0" u="none" strike="noStrike" dirty="0">
                          <a:solidFill>
                            <a:srgbClr val="000000"/>
                          </a:solidFill>
                          <a:effectLst/>
                          <a:latin typeface="+mn-lt"/>
                        </a:rPr>
                        <a:t>0.3</a:t>
                      </a:r>
                    </a:p>
                  </a:txBody>
                  <a:tcPr marL="9525" marR="9525" marT="9525" marB="0" anchor="b"/>
                </a:tc>
                <a:tc>
                  <a:txBody>
                    <a:bodyPr/>
                    <a:lstStyle/>
                    <a:p>
                      <a:pPr algn="ctr" fontAlgn="b"/>
                      <a:r>
                        <a:rPr lang="en-US" sz="1400" b="0" i="0" u="none" strike="noStrike">
                          <a:solidFill>
                            <a:srgbClr val="000000"/>
                          </a:solidFill>
                          <a:effectLst/>
                          <a:latin typeface="+mn-lt"/>
                        </a:rPr>
                        <a:t>0</a:t>
                      </a:r>
                    </a:p>
                  </a:txBody>
                  <a:tcPr marL="9525" marR="9525" marT="9525" marB="0" anchor="b"/>
                </a:tc>
                <a:tc>
                  <a:txBody>
                    <a:bodyPr/>
                    <a:lstStyle/>
                    <a:p>
                      <a:pPr algn="ctr" fontAlgn="b"/>
                      <a:r>
                        <a:rPr lang="en-US" sz="1400" b="0" i="0" u="none" strike="noStrike" dirty="0">
                          <a:solidFill>
                            <a:srgbClr val="000000"/>
                          </a:solidFill>
                          <a:effectLst/>
                          <a:latin typeface="+mn-lt"/>
                        </a:rPr>
                        <a:t>0.9877</a:t>
                      </a:r>
                    </a:p>
                  </a:txBody>
                  <a:tcPr marL="9525" marR="9525" marT="9525" marB="0" anchor="b"/>
                </a:tc>
                <a:tc>
                  <a:txBody>
                    <a:bodyPr/>
                    <a:lstStyle/>
                    <a:p>
                      <a:pPr algn="ctr" fontAlgn="b"/>
                      <a:r>
                        <a:rPr lang="en-US" sz="1400" b="0" i="0" u="none" strike="noStrike" dirty="0">
                          <a:solidFill>
                            <a:srgbClr val="000000"/>
                          </a:solidFill>
                          <a:effectLst/>
                          <a:latin typeface="+mn-lt"/>
                        </a:rPr>
                        <a:t>0.7779</a:t>
                      </a:r>
                    </a:p>
                  </a:txBody>
                  <a:tcPr marL="9525" marR="9525" marT="9525" marB="0" anchor="b"/>
                </a:tc>
              </a:tr>
              <a:tr h="0">
                <a:tc>
                  <a:txBody>
                    <a:bodyPr/>
                    <a:lstStyle/>
                    <a:p>
                      <a:pPr algn="l" fontAlgn="b"/>
                      <a:r>
                        <a:rPr lang="en-US" sz="1400" b="0" i="0" u="none" strike="noStrike" dirty="0" smtClean="0">
                          <a:solidFill>
                            <a:srgbClr val="000000"/>
                          </a:solidFill>
                          <a:effectLst/>
                          <a:latin typeface="+mn-lt"/>
                        </a:rPr>
                        <a:t>Percentage below</a:t>
                      </a:r>
                      <a:r>
                        <a:rPr lang="en-US" sz="1400" b="0" i="0" u="none" strike="noStrike" baseline="0" dirty="0" smtClean="0">
                          <a:solidFill>
                            <a:srgbClr val="000000"/>
                          </a:solidFill>
                          <a:effectLst/>
                          <a:latin typeface="+mn-lt"/>
                        </a:rPr>
                        <a:t> Poverty</a:t>
                      </a:r>
                      <a:endParaRPr lang="en-US" sz="1400" b="0" i="0" u="none" strike="noStrike" dirty="0">
                        <a:solidFill>
                          <a:srgbClr val="000000"/>
                        </a:solidFill>
                        <a:effectLst/>
                        <a:latin typeface="+mn-lt"/>
                      </a:endParaRPr>
                    </a:p>
                  </a:txBody>
                  <a:tcPr marL="9525" marR="9525" marT="9525" marB="0" anchor="b"/>
                </a:tc>
                <a:tc>
                  <a:txBody>
                    <a:bodyPr/>
                    <a:lstStyle/>
                    <a:p>
                      <a:pPr algn="ctr" fontAlgn="b"/>
                      <a:r>
                        <a:rPr lang="en-US" sz="1400" b="0" i="0" u="none" strike="noStrike">
                          <a:solidFill>
                            <a:srgbClr val="000000"/>
                          </a:solidFill>
                          <a:effectLst/>
                          <a:latin typeface="+mn-lt"/>
                        </a:rPr>
                        <a:t>11.4</a:t>
                      </a:r>
                    </a:p>
                  </a:txBody>
                  <a:tcPr marL="9525" marR="9525" marT="9525" marB="0" anchor="b"/>
                </a:tc>
                <a:tc>
                  <a:txBody>
                    <a:bodyPr/>
                    <a:lstStyle/>
                    <a:p>
                      <a:pPr algn="ctr" fontAlgn="b"/>
                      <a:r>
                        <a:rPr lang="en-US" sz="1400" b="0" i="0" u="none" strike="noStrike">
                          <a:solidFill>
                            <a:srgbClr val="000000"/>
                          </a:solidFill>
                          <a:effectLst/>
                          <a:latin typeface="+mn-lt"/>
                        </a:rPr>
                        <a:t>9.7</a:t>
                      </a:r>
                    </a:p>
                  </a:txBody>
                  <a:tcPr marL="9525" marR="9525" marT="9525" marB="0" anchor="b"/>
                </a:tc>
                <a:tc>
                  <a:txBody>
                    <a:bodyPr/>
                    <a:lstStyle/>
                    <a:p>
                      <a:pPr algn="ctr" fontAlgn="b"/>
                      <a:r>
                        <a:rPr lang="en-US" sz="1400" b="0" i="0" u="none" strike="noStrike">
                          <a:solidFill>
                            <a:srgbClr val="000000"/>
                          </a:solidFill>
                          <a:effectLst/>
                          <a:latin typeface="+mn-lt"/>
                        </a:rPr>
                        <a:t>0.2</a:t>
                      </a:r>
                    </a:p>
                  </a:txBody>
                  <a:tcPr marL="9525" marR="9525" marT="9525" marB="0" anchor="b"/>
                </a:tc>
                <a:tc>
                  <a:txBody>
                    <a:bodyPr/>
                    <a:lstStyle/>
                    <a:p>
                      <a:pPr algn="ctr" fontAlgn="b"/>
                      <a:r>
                        <a:rPr lang="en-US" sz="1400" b="0" i="0" u="none" strike="noStrike">
                          <a:solidFill>
                            <a:srgbClr val="000000"/>
                          </a:solidFill>
                          <a:effectLst/>
                          <a:latin typeface="+mn-lt"/>
                        </a:rPr>
                        <a:t>59.8</a:t>
                      </a:r>
                    </a:p>
                  </a:txBody>
                  <a:tcPr marL="9525" marR="9525" marT="9525" marB="0" anchor="b"/>
                </a:tc>
                <a:tc>
                  <a:txBody>
                    <a:bodyPr/>
                    <a:lstStyle/>
                    <a:p>
                      <a:pPr algn="ctr" fontAlgn="b"/>
                      <a:r>
                        <a:rPr lang="en-US" sz="1400" b="0" i="0" u="none" strike="noStrike" dirty="0">
                          <a:solidFill>
                            <a:srgbClr val="000000"/>
                          </a:solidFill>
                          <a:effectLst/>
                          <a:latin typeface="+mn-lt"/>
                        </a:rPr>
                        <a:t>0.70534</a:t>
                      </a:r>
                    </a:p>
                  </a:txBody>
                  <a:tcPr marL="9525" marR="9525" marT="9525" marB="0" anchor="b"/>
                </a:tc>
              </a:tr>
              <a:tr h="0">
                <a:tc>
                  <a:txBody>
                    <a:bodyPr/>
                    <a:lstStyle/>
                    <a:p>
                      <a:pPr algn="l" fontAlgn="b"/>
                      <a:r>
                        <a:rPr lang="en-US" sz="1400" b="0" i="0" u="none" strike="noStrike" dirty="0" smtClean="0">
                          <a:solidFill>
                            <a:srgbClr val="000000"/>
                          </a:solidFill>
                          <a:effectLst/>
                          <a:latin typeface="+mn-lt"/>
                        </a:rPr>
                        <a:t>Percentage</a:t>
                      </a:r>
                      <a:r>
                        <a:rPr lang="en-US" sz="1400" b="0" i="0" u="none" strike="noStrike" baseline="0" dirty="0" smtClean="0">
                          <a:solidFill>
                            <a:srgbClr val="000000"/>
                          </a:solidFill>
                          <a:effectLst/>
                          <a:latin typeface="+mn-lt"/>
                        </a:rPr>
                        <a:t> unemployed (age 16+)</a:t>
                      </a:r>
                      <a:endParaRPr lang="en-US" sz="1400" b="0" i="0" u="none" strike="noStrike" dirty="0">
                        <a:solidFill>
                          <a:srgbClr val="000000"/>
                        </a:solidFill>
                        <a:effectLst/>
                        <a:latin typeface="+mn-lt"/>
                      </a:endParaRPr>
                    </a:p>
                  </a:txBody>
                  <a:tcPr marL="9525" marR="9525" marT="9525" marB="0" anchor="b"/>
                </a:tc>
                <a:tc>
                  <a:txBody>
                    <a:bodyPr/>
                    <a:lstStyle/>
                    <a:p>
                      <a:pPr algn="ctr" fontAlgn="b"/>
                      <a:r>
                        <a:rPr lang="en-US" sz="1400" b="0" i="0" u="none" strike="noStrike">
                          <a:solidFill>
                            <a:srgbClr val="000000"/>
                          </a:solidFill>
                          <a:effectLst/>
                          <a:latin typeface="+mn-lt"/>
                        </a:rPr>
                        <a:t>8.6</a:t>
                      </a:r>
                    </a:p>
                  </a:txBody>
                  <a:tcPr marL="9525" marR="9525" marT="9525" marB="0" anchor="b"/>
                </a:tc>
                <a:tc>
                  <a:txBody>
                    <a:bodyPr/>
                    <a:lstStyle/>
                    <a:p>
                      <a:pPr algn="ctr" fontAlgn="b"/>
                      <a:r>
                        <a:rPr lang="en-US" sz="1400" b="0" i="0" u="none" strike="noStrike">
                          <a:solidFill>
                            <a:srgbClr val="000000"/>
                          </a:solidFill>
                          <a:effectLst/>
                          <a:latin typeface="+mn-lt"/>
                        </a:rPr>
                        <a:t>6.2</a:t>
                      </a:r>
                    </a:p>
                  </a:txBody>
                  <a:tcPr marL="9525" marR="9525" marT="9525" marB="0" anchor="b"/>
                </a:tc>
                <a:tc>
                  <a:txBody>
                    <a:bodyPr/>
                    <a:lstStyle/>
                    <a:p>
                      <a:pPr algn="ctr" fontAlgn="b"/>
                      <a:r>
                        <a:rPr lang="en-US" sz="1400" b="0" i="0" u="none" strike="noStrike" dirty="0">
                          <a:solidFill>
                            <a:srgbClr val="000000"/>
                          </a:solidFill>
                          <a:effectLst/>
                          <a:latin typeface="+mn-lt"/>
                        </a:rPr>
                        <a:t>0.4</a:t>
                      </a:r>
                    </a:p>
                  </a:txBody>
                  <a:tcPr marL="9525" marR="9525" marT="9525" marB="0" anchor="b"/>
                </a:tc>
                <a:tc>
                  <a:txBody>
                    <a:bodyPr/>
                    <a:lstStyle/>
                    <a:p>
                      <a:pPr algn="ctr" fontAlgn="b"/>
                      <a:r>
                        <a:rPr lang="en-US" sz="1400" b="0" i="0" u="none" strike="noStrike">
                          <a:solidFill>
                            <a:srgbClr val="000000"/>
                          </a:solidFill>
                          <a:effectLst/>
                          <a:latin typeface="+mn-lt"/>
                        </a:rPr>
                        <a:t>34</a:t>
                      </a:r>
                    </a:p>
                  </a:txBody>
                  <a:tcPr marL="9525" marR="9525" marT="9525" marB="0" anchor="b"/>
                </a:tc>
                <a:tc>
                  <a:txBody>
                    <a:bodyPr/>
                    <a:lstStyle/>
                    <a:p>
                      <a:pPr algn="ctr" fontAlgn="b"/>
                      <a:r>
                        <a:rPr lang="en-US" sz="1400" b="0" i="0" u="none" strike="noStrike" dirty="0">
                          <a:solidFill>
                            <a:srgbClr val="000000"/>
                          </a:solidFill>
                          <a:effectLst/>
                          <a:latin typeface="+mn-lt"/>
                        </a:rPr>
                        <a:t>0.78253</a:t>
                      </a:r>
                    </a:p>
                  </a:txBody>
                  <a:tcPr marL="9525" marR="9525" marT="9525" marB="0" anchor="b"/>
                </a:tc>
              </a:tr>
              <a:tr h="0">
                <a:tc>
                  <a:txBody>
                    <a:bodyPr/>
                    <a:lstStyle/>
                    <a:p>
                      <a:pPr algn="l" fontAlgn="b"/>
                      <a:r>
                        <a:rPr lang="en-US" sz="1400" b="0" i="0" u="none" strike="noStrike" dirty="0" smtClean="0">
                          <a:solidFill>
                            <a:srgbClr val="000000"/>
                          </a:solidFill>
                          <a:effectLst/>
                          <a:latin typeface="+mn-lt"/>
                        </a:rPr>
                        <a:t>Per capita income (2010-2014</a:t>
                      </a:r>
                      <a:r>
                        <a:rPr lang="en-US" sz="1400" b="0" i="0" u="none" strike="noStrike" baseline="0" dirty="0" smtClean="0">
                          <a:solidFill>
                            <a:srgbClr val="000000"/>
                          </a:solidFill>
                          <a:effectLst/>
                          <a:latin typeface="+mn-lt"/>
                        </a:rPr>
                        <a:t> ACS)</a:t>
                      </a:r>
                      <a:endParaRPr lang="en-US" sz="1400" b="0" i="0" u="none" strike="noStrike" dirty="0">
                        <a:solidFill>
                          <a:srgbClr val="000000"/>
                        </a:solidFill>
                        <a:effectLst/>
                        <a:latin typeface="+mn-lt"/>
                      </a:endParaRPr>
                    </a:p>
                  </a:txBody>
                  <a:tcPr marL="9525" marR="9525" marT="9525" marB="0" anchor="b"/>
                </a:tc>
                <a:tc>
                  <a:txBody>
                    <a:bodyPr/>
                    <a:lstStyle/>
                    <a:p>
                      <a:pPr algn="ctr" fontAlgn="b"/>
                      <a:r>
                        <a:rPr lang="en-US" sz="1400" b="0" i="0" u="none" strike="noStrike" dirty="0" smtClean="0">
                          <a:solidFill>
                            <a:srgbClr val="000000"/>
                          </a:solidFill>
                          <a:effectLst/>
                          <a:latin typeface="+mn-lt"/>
                        </a:rPr>
                        <a:t>$34,995</a:t>
                      </a:r>
                      <a:endParaRPr lang="en-US" sz="1400" b="0" i="0" u="none" strike="noStrike" dirty="0">
                        <a:solidFill>
                          <a:srgbClr val="000000"/>
                        </a:solidFill>
                        <a:effectLst/>
                        <a:latin typeface="+mn-lt"/>
                      </a:endParaRPr>
                    </a:p>
                  </a:txBody>
                  <a:tcPr marL="9525" marR="9525" marT="9525" marB="0" anchor="b"/>
                </a:tc>
                <a:tc>
                  <a:txBody>
                    <a:bodyPr/>
                    <a:lstStyle/>
                    <a:p>
                      <a:pPr algn="ctr" fontAlgn="b"/>
                      <a:r>
                        <a:rPr lang="en-US" sz="1400" b="0" i="0" u="none" strike="noStrike" dirty="0" smtClean="0">
                          <a:solidFill>
                            <a:srgbClr val="000000"/>
                          </a:solidFill>
                          <a:effectLst/>
                          <a:latin typeface="+mn-lt"/>
                        </a:rPr>
                        <a:t>$16,195</a:t>
                      </a:r>
                      <a:endParaRPr lang="en-US" sz="1400" b="0" i="0" u="none" strike="noStrike" dirty="0">
                        <a:solidFill>
                          <a:srgbClr val="000000"/>
                        </a:solidFill>
                        <a:effectLst/>
                        <a:latin typeface="+mn-lt"/>
                      </a:endParaRPr>
                    </a:p>
                  </a:txBody>
                  <a:tcPr marL="9525" marR="9525" marT="9525" marB="0" anchor="b"/>
                </a:tc>
                <a:tc>
                  <a:txBody>
                    <a:bodyPr/>
                    <a:lstStyle/>
                    <a:p>
                      <a:pPr algn="ctr" fontAlgn="b"/>
                      <a:r>
                        <a:rPr lang="en-US" sz="1400" b="0" i="0" u="none" strike="noStrike" dirty="0" smtClean="0">
                          <a:solidFill>
                            <a:srgbClr val="000000"/>
                          </a:solidFill>
                          <a:effectLst/>
                          <a:latin typeface="+mn-lt"/>
                        </a:rPr>
                        <a:t>$7,218</a:t>
                      </a:r>
                      <a:endParaRPr lang="en-US" sz="1400" b="0" i="0" u="none" strike="noStrike" dirty="0">
                        <a:solidFill>
                          <a:srgbClr val="000000"/>
                        </a:solidFill>
                        <a:effectLst/>
                        <a:latin typeface="+mn-lt"/>
                      </a:endParaRPr>
                    </a:p>
                  </a:txBody>
                  <a:tcPr marL="9525" marR="9525" marT="9525" marB="0" anchor="b"/>
                </a:tc>
                <a:tc>
                  <a:txBody>
                    <a:bodyPr/>
                    <a:lstStyle/>
                    <a:p>
                      <a:pPr algn="ctr" fontAlgn="b"/>
                      <a:r>
                        <a:rPr lang="en-US" sz="1400" b="0" i="0" u="none" strike="noStrike" dirty="0" smtClean="0">
                          <a:solidFill>
                            <a:srgbClr val="000000"/>
                          </a:solidFill>
                          <a:effectLst/>
                          <a:latin typeface="+mn-lt"/>
                        </a:rPr>
                        <a:t>$102,205</a:t>
                      </a:r>
                      <a:endParaRPr lang="en-US" sz="1400" b="0" i="0" u="none" strike="noStrike" dirty="0">
                        <a:solidFill>
                          <a:srgbClr val="000000"/>
                        </a:solidFill>
                        <a:effectLst/>
                        <a:latin typeface="+mn-lt"/>
                      </a:endParaRPr>
                    </a:p>
                  </a:txBody>
                  <a:tcPr marL="9525" marR="9525" marT="9525" marB="0" anchor="b"/>
                </a:tc>
                <a:tc>
                  <a:txBody>
                    <a:bodyPr/>
                    <a:lstStyle/>
                    <a:p>
                      <a:pPr algn="ctr" fontAlgn="b"/>
                      <a:r>
                        <a:rPr lang="en-US" sz="1400" b="1" i="0" u="none" strike="noStrike" dirty="0">
                          <a:solidFill>
                            <a:schemeClr val="bg1"/>
                          </a:solidFill>
                          <a:effectLst/>
                          <a:latin typeface="+mn-lt"/>
                        </a:rPr>
                        <a:t>-0.6033</a:t>
                      </a:r>
                    </a:p>
                  </a:txBody>
                  <a:tcPr marL="9525" marR="9525" marT="9525" marB="0" anchor="b"/>
                </a:tc>
              </a:tr>
              <a:tr h="0">
                <a:tc>
                  <a:txBody>
                    <a:bodyPr/>
                    <a:lstStyle/>
                    <a:p>
                      <a:pPr algn="l" fontAlgn="b"/>
                      <a:r>
                        <a:rPr lang="en-US" sz="1400" b="0" i="0" u="none" strike="noStrike" dirty="0" smtClean="0">
                          <a:solidFill>
                            <a:srgbClr val="000000"/>
                          </a:solidFill>
                          <a:effectLst/>
                          <a:latin typeface="+mn-lt"/>
                        </a:rPr>
                        <a:t>Percentage no HS diploma (age 25+)</a:t>
                      </a:r>
                      <a:endParaRPr lang="en-US" sz="1400" b="0" i="0" u="none" strike="noStrike" dirty="0">
                        <a:solidFill>
                          <a:srgbClr val="000000"/>
                        </a:solidFill>
                        <a:effectLst/>
                        <a:latin typeface="+mn-lt"/>
                      </a:endParaRPr>
                    </a:p>
                  </a:txBody>
                  <a:tcPr marL="9525" marR="9525" marT="9525" marB="0" anchor="b"/>
                </a:tc>
                <a:tc>
                  <a:txBody>
                    <a:bodyPr/>
                    <a:lstStyle/>
                    <a:p>
                      <a:pPr algn="ctr" fontAlgn="b"/>
                      <a:r>
                        <a:rPr lang="en-US" sz="1400" b="0" i="0" u="none" strike="noStrike">
                          <a:solidFill>
                            <a:srgbClr val="000000"/>
                          </a:solidFill>
                          <a:effectLst/>
                          <a:latin typeface="+mn-lt"/>
                        </a:rPr>
                        <a:t>7.8</a:t>
                      </a:r>
                    </a:p>
                  </a:txBody>
                  <a:tcPr marL="9525" marR="9525" marT="9525" marB="0" anchor="b"/>
                </a:tc>
                <a:tc>
                  <a:txBody>
                    <a:bodyPr/>
                    <a:lstStyle/>
                    <a:p>
                      <a:pPr algn="ctr" fontAlgn="b"/>
                      <a:r>
                        <a:rPr lang="en-US" sz="1400" b="0" i="0" u="none" strike="noStrike">
                          <a:solidFill>
                            <a:srgbClr val="000000"/>
                          </a:solidFill>
                          <a:effectLst/>
                          <a:latin typeface="+mn-lt"/>
                        </a:rPr>
                        <a:t>5.9</a:t>
                      </a:r>
                    </a:p>
                  </a:txBody>
                  <a:tcPr marL="9525" marR="9525" marT="9525" marB="0" anchor="b"/>
                </a:tc>
                <a:tc>
                  <a:txBody>
                    <a:bodyPr/>
                    <a:lstStyle/>
                    <a:p>
                      <a:pPr algn="ctr" fontAlgn="b"/>
                      <a:r>
                        <a:rPr lang="en-US" sz="1400" b="0" i="0" u="none" strike="noStrike" dirty="0">
                          <a:solidFill>
                            <a:srgbClr val="000000"/>
                          </a:solidFill>
                          <a:effectLst/>
                          <a:latin typeface="+mn-lt"/>
                        </a:rPr>
                        <a:t>0</a:t>
                      </a:r>
                    </a:p>
                  </a:txBody>
                  <a:tcPr marL="9525" marR="9525" marT="9525" marB="0" anchor="b"/>
                </a:tc>
                <a:tc>
                  <a:txBody>
                    <a:bodyPr/>
                    <a:lstStyle/>
                    <a:p>
                      <a:pPr algn="ctr" fontAlgn="b"/>
                      <a:r>
                        <a:rPr lang="en-US" sz="1400" b="0" i="0" u="none" strike="noStrike">
                          <a:solidFill>
                            <a:srgbClr val="000000"/>
                          </a:solidFill>
                          <a:effectLst/>
                          <a:latin typeface="+mn-lt"/>
                        </a:rPr>
                        <a:t>27.9</a:t>
                      </a:r>
                    </a:p>
                  </a:txBody>
                  <a:tcPr marL="9525" marR="9525" marT="9525" marB="0" anchor="b"/>
                </a:tc>
                <a:tc>
                  <a:txBody>
                    <a:bodyPr/>
                    <a:lstStyle/>
                    <a:p>
                      <a:pPr algn="ctr" fontAlgn="b"/>
                      <a:r>
                        <a:rPr lang="en-US" sz="1400" b="0" i="0" u="none" strike="noStrike" dirty="0">
                          <a:solidFill>
                            <a:srgbClr val="000000"/>
                          </a:solidFill>
                          <a:effectLst/>
                          <a:latin typeface="+mn-lt"/>
                        </a:rPr>
                        <a:t>0.63567</a:t>
                      </a:r>
                    </a:p>
                  </a:txBody>
                  <a:tcPr marL="9525" marR="9525" marT="9525" marB="0" anchor="b"/>
                </a:tc>
              </a:tr>
              <a:tr h="0">
                <a:tc>
                  <a:txBody>
                    <a:bodyPr/>
                    <a:lstStyle/>
                    <a:p>
                      <a:pPr algn="l" fontAlgn="b"/>
                      <a:r>
                        <a:rPr lang="en-US" sz="1400" b="1" i="0" u="none" strike="noStrike" dirty="0" smtClean="0">
                          <a:solidFill>
                            <a:srgbClr val="000000"/>
                          </a:solidFill>
                          <a:effectLst/>
                          <a:latin typeface="+mn-lt"/>
                        </a:rPr>
                        <a:t>Theme 2 – Household Composition </a:t>
                      </a:r>
                      <a:endParaRPr lang="en-US" sz="1400" b="1" i="0" u="none" strike="noStrike" dirty="0">
                        <a:solidFill>
                          <a:srgbClr val="000000"/>
                        </a:solidFill>
                        <a:effectLst/>
                        <a:latin typeface="+mn-lt"/>
                      </a:endParaRPr>
                    </a:p>
                  </a:txBody>
                  <a:tcPr marL="9525" marR="9525" marT="9525" marB="0" anchor="b"/>
                </a:tc>
                <a:tc>
                  <a:txBody>
                    <a:bodyPr/>
                    <a:lstStyle/>
                    <a:p>
                      <a:pPr algn="ctr" fontAlgn="b"/>
                      <a:r>
                        <a:rPr lang="en-US" sz="1400" b="0" i="0" u="none" strike="noStrike">
                          <a:solidFill>
                            <a:srgbClr val="000000"/>
                          </a:solidFill>
                          <a:effectLst/>
                          <a:latin typeface="+mn-lt"/>
                        </a:rPr>
                        <a:t>0.4</a:t>
                      </a:r>
                    </a:p>
                  </a:txBody>
                  <a:tcPr marL="9525" marR="9525" marT="9525" marB="0" anchor="b"/>
                </a:tc>
                <a:tc>
                  <a:txBody>
                    <a:bodyPr/>
                    <a:lstStyle/>
                    <a:p>
                      <a:pPr algn="ctr" fontAlgn="b"/>
                      <a:r>
                        <a:rPr lang="en-US" sz="1400" b="0" i="0" u="none" strike="noStrike">
                          <a:solidFill>
                            <a:srgbClr val="000000"/>
                          </a:solidFill>
                          <a:effectLst/>
                          <a:latin typeface="+mn-lt"/>
                        </a:rPr>
                        <a:t>0.3</a:t>
                      </a:r>
                    </a:p>
                  </a:txBody>
                  <a:tcPr marL="9525" marR="9525" marT="9525" marB="0" anchor="b"/>
                </a:tc>
                <a:tc>
                  <a:txBody>
                    <a:bodyPr/>
                    <a:lstStyle/>
                    <a:p>
                      <a:pPr algn="ctr" fontAlgn="b"/>
                      <a:r>
                        <a:rPr lang="en-US" sz="1400" b="0" i="0" u="none" strike="noStrike" dirty="0">
                          <a:solidFill>
                            <a:srgbClr val="000000"/>
                          </a:solidFill>
                          <a:effectLst/>
                          <a:latin typeface="+mn-lt"/>
                        </a:rPr>
                        <a:t>0.0086</a:t>
                      </a:r>
                    </a:p>
                  </a:txBody>
                  <a:tcPr marL="9525" marR="9525" marT="9525" marB="0" anchor="b"/>
                </a:tc>
                <a:tc>
                  <a:txBody>
                    <a:bodyPr/>
                    <a:lstStyle/>
                    <a:p>
                      <a:pPr algn="ctr" fontAlgn="b"/>
                      <a:r>
                        <a:rPr lang="en-US" sz="1400" b="0" i="0" u="none" strike="noStrike">
                          <a:solidFill>
                            <a:srgbClr val="000000"/>
                          </a:solidFill>
                          <a:effectLst/>
                          <a:latin typeface="+mn-lt"/>
                        </a:rPr>
                        <a:t>0.9741</a:t>
                      </a:r>
                    </a:p>
                  </a:txBody>
                  <a:tcPr marL="9525" marR="9525" marT="9525" marB="0" anchor="b"/>
                </a:tc>
                <a:tc>
                  <a:txBody>
                    <a:bodyPr/>
                    <a:lstStyle/>
                    <a:p>
                      <a:pPr algn="ctr" fontAlgn="b"/>
                      <a:r>
                        <a:rPr lang="en-US" sz="1400" b="0" i="0" u="none" strike="noStrike" dirty="0">
                          <a:solidFill>
                            <a:srgbClr val="000000"/>
                          </a:solidFill>
                          <a:effectLst/>
                          <a:latin typeface="+mn-lt"/>
                        </a:rPr>
                        <a:t>0.64083</a:t>
                      </a:r>
                    </a:p>
                  </a:txBody>
                  <a:tcPr marL="9525" marR="9525" marT="9525" marB="0" anchor="b"/>
                </a:tc>
              </a:tr>
              <a:tr h="0">
                <a:tc>
                  <a:txBody>
                    <a:bodyPr/>
                    <a:lstStyle/>
                    <a:p>
                      <a:pPr algn="l" fontAlgn="b"/>
                      <a:r>
                        <a:rPr lang="en-US" sz="1400" b="0" i="0" u="none" strike="noStrike" dirty="0" smtClean="0">
                          <a:solidFill>
                            <a:srgbClr val="000000"/>
                          </a:solidFill>
                          <a:effectLst/>
                          <a:latin typeface="+mn-lt"/>
                        </a:rPr>
                        <a:t>Percentage</a:t>
                      </a:r>
                      <a:r>
                        <a:rPr lang="en-US" sz="1400" b="0" i="0" u="none" strike="noStrike" baseline="0" dirty="0" smtClean="0">
                          <a:solidFill>
                            <a:srgbClr val="000000"/>
                          </a:solidFill>
                          <a:effectLst/>
                          <a:latin typeface="+mn-lt"/>
                        </a:rPr>
                        <a:t> aged 65 and older</a:t>
                      </a:r>
                      <a:endParaRPr lang="en-US" sz="1400" b="0" i="0" u="none" strike="noStrike" dirty="0">
                        <a:solidFill>
                          <a:srgbClr val="000000"/>
                        </a:solidFill>
                        <a:effectLst/>
                        <a:latin typeface="+mn-lt"/>
                      </a:endParaRPr>
                    </a:p>
                  </a:txBody>
                  <a:tcPr marL="9525" marR="9525" marT="9525" marB="0" anchor="b"/>
                </a:tc>
                <a:tc>
                  <a:txBody>
                    <a:bodyPr/>
                    <a:lstStyle/>
                    <a:p>
                      <a:pPr algn="ctr" fontAlgn="b"/>
                      <a:r>
                        <a:rPr lang="en-US" sz="1400" b="0" i="0" u="none" strike="noStrike">
                          <a:solidFill>
                            <a:srgbClr val="000000"/>
                          </a:solidFill>
                          <a:effectLst/>
                          <a:latin typeface="+mn-lt"/>
                        </a:rPr>
                        <a:t>15.6</a:t>
                      </a:r>
                    </a:p>
                  </a:txBody>
                  <a:tcPr marL="9525" marR="9525" marT="9525" marB="0" anchor="b"/>
                </a:tc>
                <a:tc>
                  <a:txBody>
                    <a:bodyPr/>
                    <a:lstStyle/>
                    <a:p>
                      <a:pPr algn="ctr" fontAlgn="b"/>
                      <a:r>
                        <a:rPr lang="en-US" sz="1400" b="0" i="0" u="none" strike="noStrike">
                          <a:solidFill>
                            <a:srgbClr val="000000"/>
                          </a:solidFill>
                          <a:effectLst/>
                          <a:latin typeface="+mn-lt"/>
                        </a:rPr>
                        <a:t>5.6</a:t>
                      </a:r>
                    </a:p>
                  </a:txBody>
                  <a:tcPr marL="9525" marR="9525" marT="9525" marB="0" anchor="b"/>
                </a:tc>
                <a:tc>
                  <a:txBody>
                    <a:bodyPr/>
                    <a:lstStyle/>
                    <a:p>
                      <a:pPr algn="ctr" fontAlgn="b"/>
                      <a:r>
                        <a:rPr lang="en-US" sz="1400" b="0" i="0" u="none" strike="noStrike">
                          <a:solidFill>
                            <a:srgbClr val="000000"/>
                          </a:solidFill>
                          <a:effectLst/>
                          <a:latin typeface="+mn-lt"/>
                        </a:rPr>
                        <a:t>4.2</a:t>
                      </a:r>
                    </a:p>
                  </a:txBody>
                  <a:tcPr marL="9525" marR="9525" marT="9525" marB="0" anchor="b"/>
                </a:tc>
                <a:tc>
                  <a:txBody>
                    <a:bodyPr/>
                    <a:lstStyle/>
                    <a:p>
                      <a:pPr algn="ctr" fontAlgn="b"/>
                      <a:r>
                        <a:rPr lang="en-US" sz="1400" b="0" i="0" u="none" strike="noStrike">
                          <a:solidFill>
                            <a:srgbClr val="000000"/>
                          </a:solidFill>
                          <a:effectLst/>
                          <a:latin typeface="+mn-lt"/>
                        </a:rPr>
                        <a:t>34.5</a:t>
                      </a:r>
                    </a:p>
                  </a:txBody>
                  <a:tcPr marL="9525" marR="9525" marT="9525" marB="0" anchor="b"/>
                </a:tc>
                <a:tc>
                  <a:txBody>
                    <a:bodyPr/>
                    <a:lstStyle/>
                    <a:p>
                      <a:pPr algn="ctr" fontAlgn="b"/>
                      <a:r>
                        <a:rPr lang="en-US" sz="1400" b="1" i="0" u="none" strike="noStrike" dirty="0">
                          <a:solidFill>
                            <a:schemeClr val="bg1"/>
                          </a:solidFill>
                          <a:effectLst/>
                          <a:latin typeface="+mn-lt"/>
                        </a:rPr>
                        <a:t>-0.25169</a:t>
                      </a:r>
                    </a:p>
                  </a:txBody>
                  <a:tcPr marL="9525" marR="9525" marT="9525" marB="0" anchor="b"/>
                </a:tc>
              </a:tr>
              <a:tr h="0">
                <a:tc>
                  <a:txBody>
                    <a:bodyPr/>
                    <a:lstStyle/>
                    <a:p>
                      <a:pPr algn="l" fontAlgn="b"/>
                      <a:r>
                        <a:rPr lang="en-US" sz="1400" b="0" i="0" u="none" strike="noStrike" dirty="0" smtClean="0">
                          <a:solidFill>
                            <a:srgbClr val="000000"/>
                          </a:solidFill>
                          <a:effectLst/>
                          <a:latin typeface="+mn-lt"/>
                        </a:rPr>
                        <a:t>Percentage aged 17 and younger</a:t>
                      </a:r>
                      <a:endParaRPr lang="en-US" sz="1400" b="0" i="0" u="none" strike="noStrike" dirty="0">
                        <a:solidFill>
                          <a:srgbClr val="000000"/>
                        </a:solidFill>
                        <a:effectLst/>
                        <a:latin typeface="+mn-lt"/>
                      </a:endParaRPr>
                    </a:p>
                  </a:txBody>
                  <a:tcPr marL="9525" marR="9525" marT="9525" marB="0" anchor="b"/>
                </a:tc>
                <a:tc>
                  <a:txBody>
                    <a:bodyPr/>
                    <a:lstStyle/>
                    <a:p>
                      <a:pPr algn="ctr" fontAlgn="b"/>
                      <a:r>
                        <a:rPr lang="en-US" sz="1400" b="0" i="0" u="none" strike="noStrike">
                          <a:solidFill>
                            <a:srgbClr val="000000"/>
                          </a:solidFill>
                          <a:effectLst/>
                          <a:latin typeface="+mn-lt"/>
                        </a:rPr>
                        <a:t>22.8</a:t>
                      </a:r>
                    </a:p>
                  </a:txBody>
                  <a:tcPr marL="9525" marR="9525" marT="9525" marB="0" anchor="b"/>
                </a:tc>
                <a:tc>
                  <a:txBody>
                    <a:bodyPr/>
                    <a:lstStyle/>
                    <a:p>
                      <a:pPr algn="ctr" fontAlgn="b"/>
                      <a:r>
                        <a:rPr lang="en-US" sz="1400" b="0" i="0" u="none" strike="noStrike">
                          <a:solidFill>
                            <a:srgbClr val="000000"/>
                          </a:solidFill>
                          <a:effectLst/>
                          <a:latin typeface="+mn-lt"/>
                        </a:rPr>
                        <a:t>5.2</a:t>
                      </a:r>
                    </a:p>
                  </a:txBody>
                  <a:tcPr marL="9525" marR="9525" marT="9525" marB="0" anchor="b"/>
                </a:tc>
                <a:tc>
                  <a:txBody>
                    <a:bodyPr/>
                    <a:lstStyle/>
                    <a:p>
                      <a:pPr algn="ctr" fontAlgn="b"/>
                      <a:r>
                        <a:rPr lang="en-US" sz="1400" b="0" i="0" u="none" strike="noStrike" dirty="0">
                          <a:solidFill>
                            <a:srgbClr val="000000"/>
                          </a:solidFill>
                          <a:effectLst/>
                          <a:latin typeface="+mn-lt"/>
                        </a:rPr>
                        <a:t>4.6</a:t>
                      </a:r>
                    </a:p>
                  </a:txBody>
                  <a:tcPr marL="9525" marR="9525" marT="9525" marB="0" anchor="b"/>
                </a:tc>
                <a:tc>
                  <a:txBody>
                    <a:bodyPr/>
                    <a:lstStyle/>
                    <a:p>
                      <a:pPr algn="ctr" fontAlgn="b"/>
                      <a:r>
                        <a:rPr lang="en-US" sz="1400" b="0" i="0" u="none" strike="noStrike">
                          <a:solidFill>
                            <a:srgbClr val="000000"/>
                          </a:solidFill>
                          <a:effectLst/>
                          <a:latin typeface="+mn-lt"/>
                        </a:rPr>
                        <a:t>45.5</a:t>
                      </a:r>
                    </a:p>
                  </a:txBody>
                  <a:tcPr marL="9525" marR="9525" marT="9525" marB="0" anchor="b"/>
                </a:tc>
                <a:tc>
                  <a:txBody>
                    <a:bodyPr/>
                    <a:lstStyle/>
                    <a:p>
                      <a:pPr algn="ctr" fontAlgn="b"/>
                      <a:r>
                        <a:rPr lang="en-US" sz="1400" b="0" i="0" u="none" strike="noStrike" dirty="0">
                          <a:solidFill>
                            <a:srgbClr val="000000"/>
                          </a:solidFill>
                          <a:effectLst/>
                          <a:latin typeface="+mn-lt"/>
                        </a:rPr>
                        <a:t>0.19887</a:t>
                      </a:r>
                    </a:p>
                  </a:txBody>
                  <a:tcPr marL="9525" marR="9525" marT="9525" marB="0" anchor="b"/>
                </a:tc>
              </a:tr>
              <a:tr h="0">
                <a:tc>
                  <a:txBody>
                    <a:bodyPr/>
                    <a:lstStyle/>
                    <a:p>
                      <a:pPr algn="l" fontAlgn="b"/>
                      <a:r>
                        <a:rPr lang="en-US" sz="1400" b="0" i="0" u="none" strike="noStrike" dirty="0" smtClean="0">
                          <a:solidFill>
                            <a:srgbClr val="000000"/>
                          </a:solidFill>
                          <a:effectLst/>
                          <a:latin typeface="+mn-lt"/>
                        </a:rPr>
                        <a:t>Percentage with disability</a:t>
                      </a:r>
                      <a:endParaRPr lang="en-US" sz="1400" b="0" i="0" u="none" strike="noStrike" dirty="0">
                        <a:solidFill>
                          <a:srgbClr val="000000"/>
                        </a:solidFill>
                        <a:effectLst/>
                        <a:latin typeface="+mn-lt"/>
                      </a:endParaRPr>
                    </a:p>
                  </a:txBody>
                  <a:tcPr marL="9525" marR="9525" marT="9525" marB="0" anchor="b"/>
                </a:tc>
                <a:tc>
                  <a:txBody>
                    <a:bodyPr/>
                    <a:lstStyle/>
                    <a:p>
                      <a:pPr algn="ctr" fontAlgn="b"/>
                      <a:r>
                        <a:rPr lang="en-US" sz="1400" b="0" i="0" u="none" strike="noStrike">
                          <a:solidFill>
                            <a:srgbClr val="000000"/>
                          </a:solidFill>
                          <a:effectLst/>
                          <a:latin typeface="+mn-lt"/>
                        </a:rPr>
                        <a:t>11.6</a:t>
                      </a:r>
                    </a:p>
                  </a:txBody>
                  <a:tcPr marL="9525" marR="9525" marT="9525" marB="0" anchor="b"/>
                </a:tc>
                <a:tc>
                  <a:txBody>
                    <a:bodyPr/>
                    <a:lstStyle/>
                    <a:p>
                      <a:pPr algn="ctr" fontAlgn="b"/>
                      <a:r>
                        <a:rPr lang="en-US" sz="1400" b="0" i="0" u="none" strike="noStrike">
                          <a:solidFill>
                            <a:srgbClr val="000000"/>
                          </a:solidFill>
                          <a:effectLst/>
                          <a:latin typeface="+mn-lt"/>
                        </a:rPr>
                        <a:t>4.3</a:t>
                      </a:r>
                    </a:p>
                  </a:txBody>
                  <a:tcPr marL="9525" marR="9525" marT="9525" marB="0" anchor="b"/>
                </a:tc>
                <a:tc>
                  <a:txBody>
                    <a:bodyPr/>
                    <a:lstStyle/>
                    <a:p>
                      <a:pPr algn="ctr" fontAlgn="b"/>
                      <a:r>
                        <a:rPr lang="en-US" sz="1400" b="0" i="0" u="none" strike="noStrike" dirty="0">
                          <a:solidFill>
                            <a:srgbClr val="000000"/>
                          </a:solidFill>
                          <a:effectLst/>
                          <a:latin typeface="+mn-lt"/>
                        </a:rPr>
                        <a:t>3.3</a:t>
                      </a:r>
                    </a:p>
                  </a:txBody>
                  <a:tcPr marL="9525" marR="9525" marT="9525" marB="0" anchor="b"/>
                </a:tc>
                <a:tc>
                  <a:txBody>
                    <a:bodyPr/>
                    <a:lstStyle/>
                    <a:p>
                      <a:pPr algn="ctr" fontAlgn="b"/>
                      <a:r>
                        <a:rPr lang="en-US" sz="1400" b="0" i="0" u="none" strike="noStrike">
                          <a:solidFill>
                            <a:srgbClr val="000000"/>
                          </a:solidFill>
                          <a:effectLst/>
                          <a:latin typeface="+mn-lt"/>
                        </a:rPr>
                        <a:t>28.6</a:t>
                      </a:r>
                    </a:p>
                  </a:txBody>
                  <a:tcPr marL="9525" marR="9525" marT="9525" marB="0" anchor="b"/>
                </a:tc>
                <a:tc>
                  <a:txBody>
                    <a:bodyPr/>
                    <a:lstStyle/>
                    <a:p>
                      <a:pPr algn="ctr" fontAlgn="b"/>
                      <a:r>
                        <a:rPr lang="en-US" sz="1400" b="0" i="0" u="none" strike="noStrike" dirty="0">
                          <a:solidFill>
                            <a:srgbClr val="000000"/>
                          </a:solidFill>
                          <a:effectLst/>
                          <a:latin typeface="+mn-lt"/>
                        </a:rPr>
                        <a:t>0.56526</a:t>
                      </a:r>
                    </a:p>
                  </a:txBody>
                  <a:tcPr marL="9525" marR="9525" marT="9525" marB="0" anchor="b"/>
                </a:tc>
              </a:tr>
              <a:tr h="0">
                <a:tc>
                  <a:txBody>
                    <a:bodyPr/>
                    <a:lstStyle/>
                    <a:p>
                      <a:pPr algn="l" fontAlgn="b"/>
                      <a:r>
                        <a:rPr lang="en-US" sz="1400" b="0" i="0" u="none" strike="noStrike" dirty="0" smtClean="0">
                          <a:solidFill>
                            <a:srgbClr val="000000"/>
                          </a:solidFill>
                          <a:effectLst/>
                          <a:latin typeface="+mn-lt"/>
                        </a:rPr>
                        <a:t>Percentage of single parent households</a:t>
                      </a:r>
                      <a:endParaRPr lang="en-US" sz="1400" b="0" i="0" u="none" strike="noStrike" dirty="0">
                        <a:solidFill>
                          <a:srgbClr val="000000"/>
                        </a:solidFill>
                        <a:effectLst/>
                        <a:latin typeface="+mn-lt"/>
                      </a:endParaRPr>
                    </a:p>
                  </a:txBody>
                  <a:tcPr marL="9525" marR="9525" marT="9525" marB="0" anchor="b"/>
                </a:tc>
                <a:tc>
                  <a:txBody>
                    <a:bodyPr/>
                    <a:lstStyle/>
                    <a:p>
                      <a:pPr algn="ctr" fontAlgn="b"/>
                      <a:r>
                        <a:rPr lang="en-US" sz="1400" b="0" i="0" u="none" strike="noStrike">
                          <a:solidFill>
                            <a:srgbClr val="000000"/>
                          </a:solidFill>
                          <a:effectLst/>
                          <a:latin typeface="+mn-lt"/>
                        </a:rPr>
                        <a:t>10.0</a:t>
                      </a:r>
                    </a:p>
                  </a:txBody>
                  <a:tcPr marL="9525" marR="9525" marT="9525" marB="0" anchor="b"/>
                </a:tc>
                <a:tc>
                  <a:txBody>
                    <a:bodyPr/>
                    <a:lstStyle/>
                    <a:p>
                      <a:pPr algn="ctr" fontAlgn="b"/>
                      <a:r>
                        <a:rPr lang="en-US" sz="1400" b="0" i="0" u="none" strike="noStrike">
                          <a:solidFill>
                            <a:srgbClr val="000000"/>
                          </a:solidFill>
                          <a:effectLst/>
                          <a:latin typeface="+mn-lt"/>
                        </a:rPr>
                        <a:t>7.6</a:t>
                      </a:r>
                    </a:p>
                  </a:txBody>
                  <a:tcPr marL="9525" marR="9525" marT="9525" marB="0" anchor="b"/>
                </a:tc>
                <a:tc>
                  <a:txBody>
                    <a:bodyPr/>
                    <a:lstStyle/>
                    <a:p>
                      <a:pPr algn="ctr" fontAlgn="b"/>
                      <a:r>
                        <a:rPr lang="en-US" sz="1400" b="0" i="0" u="none" strike="noStrike" dirty="0">
                          <a:solidFill>
                            <a:srgbClr val="000000"/>
                          </a:solidFill>
                          <a:effectLst/>
                          <a:latin typeface="+mn-lt"/>
                        </a:rPr>
                        <a:t>0.8</a:t>
                      </a:r>
                    </a:p>
                  </a:txBody>
                  <a:tcPr marL="9525" marR="9525" marT="9525" marB="0" anchor="b"/>
                </a:tc>
                <a:tc>
                  <a:txBody>
                    <a:bodyPr/>
                    <a:lstStyle/>
                    <a:p>
                      <a:pPr algn="ctr" fontAlgn="b"/>
                      <a:r>
                        <a:rPr lang="en-US" sz="1400" b="0" i="0" u="none" strike="noStrike">
                          <a:solidFill>
                            <a:srgbClr val="000000"/>
                          </a:solidFill>
                          <a:effectLst/>
                          <a:latin typeface="+mn-lt"/>
                        </a:rPr>
                        <a:t>35.8</a:t>
                      </a:r>
                    </a:p>
                  </a:txBody>
                  <a:tcPr marL="9525" marR="9525" marT="9525" marB="0" anchor="b"/>
                </a:tc>
                <a:tc>
                  <a:txBody>
                    <a:bodyPr/>
                    <a:lstStyle/>
                    <a:p>
                      <a:pPr algn="ctr" fontAlgn="b"/>
                      <a:r>
                        <a:rPr lang="en-US" sz="1400" b="0" i="0" u="none" strike="noStrike" dirty="0">
                          <a:solidFill>
                            <a:srgbClr val="000000"/>
                          </a:solidFill>
                          <a:effectLst/>
                          <a:latin typeface="+mn-lt"/>
                        </a:rPr>
                        <a:t>0.68997</a:t>
                      </a:r>
                    </a:p>
                  </a:txBody>
                  <a:tcPr marL="9525" marR="9525" marT="9525" marB="0" anchor="b"/>
                </a:tc>
              </a:tr>
              <a:tr h="0">
                <a:tc>
                  <a:txBody>
                    <a:bodyPr/>
                    <a:lstStyle/>
                    <a:p>
                      <a:pPr algn="l" fontAlgn="b"/>
                      <a:r>
                        <a:rPr lang="en-US" sz="1400" b="1" i="0" u="none" strike="noStrike" dirty="0" smtClean="0">
                          <a:solidFill>
                            <a:srgbClr val="000000"/>
                          </a:solidFill>
                          <a:effectLst/>
                          <a:latin typeface="+mn-lt"/>
                        </a:rPr>
                        <a:t>Theme 3 – Race/Ethnicity and Language</a:t>
                      </a:r>
                      <a:endParaRPr lang="en-US" sz="1400" b="1" i="0" u="none" strike="noStrike" dirty="0">
                        <a:solidFill>
                          <a:srgbClr val="000000"/>
                        </a:solidFill>
                        <a:effectLst/>
                        <a:latin typeface="+mn-lt"/>
                      </a:endParaRPr>
                    </a:p>
                  </a:txBody>
                  <a:tcPr marL="9525" marR="9525" marT="9525" marB="0" anchor="b"/>
                </a:tc>
                <a:tc>
                  <a:txBody>
                    <a:bodyPr/>
                    <a:lstStyle/>
                    <a:p>
                      <a:pPr algn="ctr" fontAlgn="b"/>
                      <a:r>
                        <a:rPr lang="en-US" sz="1400" b="0" i="0" u="none" strike="noStrike">
                          <a:solidFill>
                            <a:srgbClr val="000000"/>
                          </a:solidFill>
                          <a:effectLst/>
                          <a:latin typeface="+mn-lt"/>
                        </a:rPr>
                        <a:t>0.6</a:t>
                      </a:r>
                    </a:p>
                  </a:txBody>
                  <a:tcPr marL="9525" marR="9525" marT="9525" marB="0" anchor="b"/>
                </a:tc>
                <a:tc>
                  <a:txBody>
                    <a:bodyPr/>
                    <a:lstStyle/>
                    <a:p>
                      <a:pPr algn="ctr" fontAlgn="b"/>
                      <a:r>
                        <a:rPr lang="en-US" sz="1400" b="0" i="0" u="none" strike="noStrike">
                          <a:solidFill>
                            <a:srgbClr val="000000"/>
                          </a:solidFill>
                          <a:effectLst/>
                          <a:latin typeface="+mn-lt"/>
                        </a:rPr>
                        <a:t>0.2</a:t>
                      </a:r>
                    </a:p>
                  </a:txBody>
                  <a:tcPr marL="9525" marR="9525" marT="9525" marB="0" anchor="b"/>
                </a:tc>
                <a:tc>
                  <a:txBody>
                    <a:bodyPr/>
                    <a:lstStyle/>
                    <a:p>
                      <a:pPr algn="ctr" fontAlgn="b"/>
                      <a:r>
                        <a:rPr lang="en-US" sz="1400" b="0" i="0" u="none" strike="noStrike">
                          <a:solidFill>
                            <a:srgbClr val="000000"/>
                          </a:solidFill>
                          <a:effectLst/>
                          <a:latin typeface="+mn-lt"/>
                        </a:rPr>
                        <a:t>0.0086</a:t>
                      </a:r>
                    </a:p>
                  </a:txBody>
                  <a:tcPr marL="9525" marR="9525" marT="9525" marB="0" anchor="b"/>
                </a:tc>
                <a:tc>
                  <a:txBody>
                    <a:bodyPr/>
                    <a:lstStyle/>
                    <a:p>
                      <a:pPr algn="ctr" fontAlgn="b"/>
                      <a:r>
                        <a:rPr lang="en-US" sz="1400" b="0" i="0" u="none" strike="noStrike">
                          <a:solidFill>
                            <a:srgbClr val="000000"/>
                          </a:solidFill>
                          <a:effectLst/>
                          <a:latin typeface="+mn-lt"/>
                        </a:rPr>
                        <a:t>0.982</a:t>
                      </a:r>
                    </a:p>
                  </a:txBody>
                  <a:tcPr marL="9525" marR="9525" marT="9525" marB="0" anchor="b"/>
                </a:tc>
                <a:tc>
                  <a:txBody>
                    <a:bodyPr/>
                    <a:lstStyle/>
                    <a:p>
                      <a:pPr algn="ctr" fontAlgn="b"/>
                      <a:r>
                        <a:rPr lang="en-US" sz="1400" b="0" i="0" u="none" strike="noStrike" dirty="0">
                          <a:solidFill>
                            <a:srgbClr val="000000"/>
                          </a:solidFill>
                          <a:effectLst/>
                          <a:latin typeface="+mn-lt"/>
                        </a:rPr>
                        <a:t>0.06447</a:t>
                      </a:r>
                    </a:p>
                  </a:txBody>
                  <a:tcPr marL="9525" marR="9525" marT="9525" marB="0" anchor="b"/>
                </a:tc>
              </a:tr>
              <a:tr h="0">
                <a:tc>
                  <a:txBody>
                    <a:bodyPr/>
                    <a:lstStyle/>
                    <a:p>
                      <a:pPr algn="l" fontAlgn="b"/>
                      <a:r>
                        <a:rPr lang="en-US" sz="1400" b="0" i="0" u="none" strike="noStrike" dirty="0" smtClean="0">
                          <a:solidFill>
                            <a:srgbClr val="000000"/>
                          </a:solidFill>
                          <a:effectLst/>
                          <a:latin typeface="+mn-lt"/>
                        </a:rPr>
                        <a:t>Percentage</a:t>
                      </a:r>
                      <a:r>
                        <a:rPr lang="en-US" sz="1400" b="0" i="0" u="none" strike="noStrike" baseline="0" dirty="0" smtClean="0">
                          <a:solidFill>
                            <a:srgbClr val="000000"/>
                          </a:solidFill>
                          <a:effectLst/>
                          <a:latin typeface="+mn-lt"/>
                        </a:rPr>
                        <a:t> minority (non-white)</a:t>
                      </a:r>
                      <a:endParaRPr lang="en-US" sz="1400" b="0" i="0" u="none" strike="noStrike" dirty="0">
                        <a:solidFill>
                          <a:srgbClr val="000000"/>
                        </a:solidFill>
                        <a:effectLst/>
                        <a:latin typeface="+mn-lt"/>
                      </a:endParaRPr>
                    </a:p>
                  </a:txBody>
                  <a:tcPr marL="9525" marR="9525" marT="9525" marB="0" anchor="b"/>
                </a:tc>
                <a:tc>
                  <a:txBody>
                    <a:bodyPr/>
                    <a:lstStyle/>
                    <a:p>
                      <a:pPr algn="ctr" fontAlgn="b"/>
                      <a:r>
                        <a:rPr lang="en-US" sz="1400" b="0" i="0" u="none" strike="noStrike">
                          <a:solidFill>
                            <a:srgbClr val="000000"/>
                          </a:solidFill>
                          <a:effectLst/>
                          <a:latin typeface="+mn-lt"/>
                        </a:rPr>
                        <a:t>33.1</a:t>
                      </a:r>
                    </a:p>
                  </a:txBody>
                  <a:tcPr marL="9525" marR="9525" marT="9525" marB="0" anchor="b"/>
                </a:tc>
                <a:tc>
                  <a:txBody>
                    <a:bodyPr/>
                    <a:lstStyle/>
                    <a:p>
                      <a:pPr algn="ctr" fontAlgn="b"/>
                      <a:r>
                        <a:rPr lang="en-US" sz="1400" b="0" i="0" u="none" strike="noStrike">
                          <a:solidFill>
                            <a:srgbClr val="000000"/>
                          </a:solidFill>
                          <a:effectLst/>
                          <a:latin typeface="+mn-lt"/>
                        </a:rPr>
                        <a:t>29.8</a:t>
                      </a:r>
                    </a:p>
                  </a:txBody>
                  <a:tcPr marL="9525" marR="9525" marT="9525" marB="0" anchor="b"/>
                </a:tc>
                <a:tc>
                  <a:txBody>
                    <a:bodyPr/>
                    <a:lstStyle/>
                    <a:p>
                      <a:pPr algn="ctr" fontAlgn="b"/>
                      <a:r>
                        <a:rPr lang="en-US" sz="1400" b="0" i="0" u="none" strike="noStrike">
                          <a:solidFill>
                            <a:srgbClr val="000000"/>
                          </a:solidFill>
                          <a:effectLst/>
                          <a:latin typeface="+mn-lt"/>
                        </a:rPr>
                        <a:t>0.9</a:t>
                      </a:r>
                    </a:p>
                  </a:txBody>
                  <a:tcPr marL="9525" marR="9525" marT="9525" marB="0" anchor="b"/>
                </a:tc>
                <a:tc>
                  <a:txBody>
                    <a:bodyPr/>
                    <a:lstStyle/>
                    <a:p>
                      <a:pPr algn="ctr" fontAlgn="b"/>
                      <a:r>
                        <a:rPr lang="en-US" sz="1400" b="0" i="0" u="none" strike="noStrike" dirty="0">
                          <a:solidFill>
                            <a:srgbClr val="000000"/>
                          </a:solidFill>
                          <a:effectLst/>
                          <a:latin typeface="+mn-lt"/>
                        </a:rPr>
                        <a:t>98.9</a:t>
                      </a:r>
                    </a:p>
                  </a:txBody>
                  <a:tcPr marL="9525" marR="9525" marT="9525" marB="0" anchor="b"/>
                </a:tc>
                <a:tc>
                  <a:txBody>
                    <a:bodyPr/>
                    <a:lstStyle/>
                    <a:p>
                      <a:pPr algn="ctr" fontAlgn="b"/>
                      <a:r>
                        <a:rPr lang="en-US" sz="1400" b="1" i="0" u="none" strike="noStrike" dirty="0">
                          <a:solidFill>
                            <a:srgbClr val="FF0000"/>
                          </a:solidFill>
                          <a:effectLst/>
                          <a:latin typeface="+mn-lt"/>
                        </a:rPr>
                        <a:t>0.79776</a:t>
                      </a:r>
                    </a:p>
                  </a:txBody>
                  <a:tcPr marL="9525" marR="9525" marT="9525" marB="0" anchor="b"/>
                </a:tc>
              </a:tr>
              <a:tr h="0">
                <a:tc>
                  <a:txBody>
                    <a:bodyPr/>
                    <a:lstStyle/>
                    <a:p>
                      <a:pPr algn="l" fontAlgn="b"/>
                      <a:r>
                        <a:rPr lang="en-US" sz="1400" b="0" i="0" u="none" strike="noStrike" dirty="0" smtClean="0">
                          <a:solidFill>
                            <a:srgbClr val="000000"/>
                          </a:solidFill>
                          <a:effectLst/>
                          <a:latin typeface="+mn-lt"/>
                        </a:rPr>
                        <a:t>Percentage</a:t>
                      </a:r>
                      <a:r>
                        <a:rPr lang="en-US" sz="1400" b="0" i="0" u="none" strike="noStrike" baseline="0" dirty="0" smtClean="0">
                          <a:solidFill>
                            <a:srgbClr val="000000"/>
                          </a:solidFill>
                          <a:effectLst/>
                          <a:latin typeface="+mn-lt"/>
                        </a:rPr>
                        <a:t> who speak English “less than well” (age 5+)</a:t>
                      </a:r>
                      <a:endParaRPr lang="en-US" sz="1400" b="0" i="0" u="none" strike="noStrike" dirty="0">
                        <a:solidFill>
                          <a:srgbClr val="000000"/>
                        </a:solidFill>
                        <a:effectLst/>
                        <a:latin typeface="+mn-lt"/>
                      </a:endParaRPr>
                    </a:p>
                  </a:txBody>
                  <a:tcPr marL="9525" marR="9525" marT="9525" marB="0" anchor="b"/>
                </a:tc>
                <a:tc>
                  <a:txBody>
                    <a:bodyPr/>
                    <a:lstStyle/>
                    <a:p>
                      <a:pPr algn="ctr" fontAlgn="b"/>
                      <a:r>
                        <a:rPr lang="en-US" sz="1400" b="0" i="0" u="none" strike="noStrike">
                          <a:solidFill>
                            <a:srgbClr val="000000"/>
                          </a:solidFill>
                          <a:effectLst/>
                          <a:latin typeface="+mn-lt"/>
                        </a:rPr>
                        <a:t>1.3</a:t>
                      </a:r>
                    </a:p>
                  </a:txBody>
                  <a:tcPr marL="9525" marR="9525" marT="9525" marB="0" anchor="b"/>
                </a:tc>
                <a:tc>
                  <a:txBody>
                    <a:bodyPr/>
                    <a:lstStyle/>
                    <a:p>
                      <a:pPr algn="ctr" fontAlgn="b"/>
                      <a:r>
                        <a:rPr lang="en-US" sz="1400" b="0" i="0" u="none" strike="noStrike">
                          <a:solidFill>
                            <a:srgbClr val="000000"/>
                          </a:solidFill>
                          <a:effectLst/>
                          <a:latin typeface="+mn-lt"/>
                        </a:rPr>
                        <a:t>1.8</a:t>
                      </a:r>
                    </a:p>
                  </a:txBody>
                  <a:tcPr marL="9525" marR="9525" marT="9525" marB="0" anchor="b"/>
                </a:tc>
                <a:tc>
                  <a:txBody>
                    <a:bodyPr/>
                    <a:lstStyle/>
                    <a:p>
                      <a:pPr algn="ctr" fontAlgn="b"/>
                      <a:r>
                        <a:rPr lang="en-US" sz="1400" b="0" i="0" u="none" strike="noStrike">
                          <a:solidFill>
                            <a:srgbClr val="000000"/>
                          </a:solidFill>
                          <a:effectLst/>
                          <a:latin typeface="+mn-lt"/>
                        </a:rPr>
                        <a:t>0</a:t>
                      </a:r>
                    </a:p>
                  </a:txBody>
                  <a:tcPr marL="9525" marR="9525" marT="9525" marB="0" anchor="b"/>
                </a:tc>
                <a:tc>
                  <a:txBody>
                    <a:bodyPr/>
                    <a:lstStyle/>
                    <a:p>
                      <a:pPr algn="ctr" fontAlgn="b"/>
                      <a:r>
                        <a:rPr lang="en-US" sz="1400" b="1" i="0" u="none" strike="noStrike" dirty="0">
                          <a:solidFill>
                            <a:srgbClr val="000000"/>
                          </a:solidFill>
                          <a:effectLst/>
                          <a:latin typeface="+mn-lt"/>
                        </a:rPr>
                        <a:t>8.6</a:t>
                      </a:r>
                    </a:p>
                  </a:txBody>
                  <a:tcPr marL="9525" marR="9525" marT="9525" marB="0" anchor="b"/>
                </a:tc>
                <a:tc>
                  <a:txBody>
                    <a:bodyPr/>
                    <a:lstStyle/>
                    <a:p>
                      <a:pPr algn="ctr" fontAlgn="b"/>
                      <a:r>
                        <a:rPr lang="en-US" sz="1400" b="1" i="0" u="none" strike="noStrike" dirty="0">
                          <a:solidFill>
                            <a:srgbClr val="FF0000"/>
                          </a:solidFill>
                          <a:effectLst/>
                          <a:latin typeface="+mn-lt"/>
                        </a:rPr>
                        <a:t>-0.21903</a:t>
                      </a:r>
                    </a:p>
                  </a:txBody>
                  <a:tcPr marL="9525" marR="9525" marT="9525" marB="0" anchor="b"/>
                </a:tc>
              </a:tr>
              <a:tr h="0">
                <a:tc>
                  <a:txBody>
                    <a:bodyPr/>
                    <a:lstStyle/>
                    <a:p>
                      <a:pPr algn="l" fontAlgn="b"/>
                      <a:r>
                        <a:rPr lang="en-US" sz="1400" b="1" i="0" u="none" strike="noStrike" dirty="0" smtClean="0">
                          <a:solidFill>
                            <a:srgbClr val="000000"/>
                          </a:solidFill>
                          <a:effectLst/>
                          <a:latin typeface="+mn-lt"/>
                        </a:rPr>
                        <a:t>Theme 4 – Housing and Transportation</a:t>
                      </a:r>
                      <a:endParaRPr lang="en-US" sz="1400" b="1" i="0" u="none" strike="noStrike" dirty="0">
                        <a:solidFill>
                          <a:srgbClr val="000000"/>
                        </a:solidFill>
                        <a:effectLst/>
                        <a:latin typeface="+mn-lt"/>
                      </a:endParaRPr>
                    </a:p>
                  </a:txBody>
                  <a:tcPr marL="9525" marR="9525" marT="9525" marB="0" anchor="b"/>
                </a:tc>
                <a:tc>
                  <a:txBody>
                    <a:bodyPr/>
                    <a:lstStyle/>
                    <a:p>
                      <a:pPr algn="ctr" fontAlgn="b"/>
                      <a:r>
                        <a:rPr lang="en-US" sz="1400" b="0" i="0" u="none" strike="noStrike">
                          <a:solidFill>
                            <a:srgbClr val="000000"/>
                          </a:solidFill>
                          <a:effectLst/>
                          <a:latin typeface="+mn-lt"/>
                        </a:rPr>
                        <a:t>0.3</a:t>
                      </a:r>
                    </a:p>
                  </a:txBody>
                  <a:tcPr marL="9525" marR="9525" marT="9525" marB="0" anchor="b"/>
                </a:tc>
                <a:tc>
                  <a:txBody>
                    <a:bodyPr/>
                    <a:lstStyle/>
                    <a:p>
                      <a:pPr algn="ctr" fontAlgn="b"/>
                      <a:r>
                        <a:rPr lang="en-US" sz="1400" b="0" i="0" u="none" strike="noStrike">
                          <a:solidFill>
                            <a:srgbClr val="000000"/>
                          </a:solidFill>
                          <a:effectLst/>
                          <a:latin typeface="+mn-lt"/>
                        </a:rPr>
                        <a:t>0.3</a:t>
                      </a:r>
                    </a:p>
                  </a:txBody>
                  <a:tcPr marL="9525" marR="9525" marT="9525" marB="0" anchor="b"/>
                </a:tc>
                <a:tc>
                  <a:txBody>
                    <a:bodyPr/>
                    <a:lstStyle/>
                    <a:p>
                      <a:pPr algn="ctr" fontAlgn="b"/>
                      <a:r>
                        <a:rPr lang="en-US" sz="1400" b="0" i="0" u="none" strike="noStrike">
                          <a:solidFill>
                            <a:srgbClr val="000000"/>
                          </a:solidFill>
                          <a:effectLst/>
                          <a:latin typeface="+mn-lt"/>
                        </a:rPr>
                        <a:t>0.005</a:t>
                      </a:r>
                    </a:p>
                  </a:txBody>
                  <a:tcPr marL="9525" marR="9525" marT="9525" marB="0" anchor="b"/>
                </a:tc>
                <a:tc>
                  <a:txBody>
                    <a:bodyPr/>
                    <a:lstStyle/>
                    <a:p>
                      <a:pPr algn="ctr" fontAlgn="b"/>
                      <a:r>
                        <a:rPr lang="en-US" sz="1400" b="0" i="0" u="none" strike="noStrike" dirty="0">
                          <a:solidFill>
                            <a:srgbClr val="000000"/>
                          </a:solidFill>
                          <a:effectLst/>
                          <a:latin typeface="+mn-lt"/>
                        </a:rPr>
                        <a:t>0.9871</a:t>
                      </a:r>
                    </a:p>
                  </a:txBody>
                  <a:tcPr marL="9525" marR="9525" marT="9525" marB="0" anchor="b"/>
                </a:tc>
                <a:tc>
                  <a:txBody>
                    <a:bodyPr/>
                    <a:lstStyle/>
                    <a:p>
                      <a:pPr algn="ctr" fontAlgn="b"/>
                      <a:r>
                        <a:rPr lang="en-US" sz="1400" b="0" i="0" u="none" strike="noStrike" dirty="0">
                          <a:solidFill>
                            <a:srgbClr val="000000"/>
                          </a:solidFill>
                          <a:effectLst/>
                          <a:latin typeface="+mn-lt"/>
                        </a:rPr>
                        <a:t>0.36671</a:t>
                      </a:r>
                    </a:p>
                  </a:txBody>
                  <a:tcPr marL="9525" marR="9525" marT="9525" marB="0" anchor="b"/>
                </a:tc>
              </a:tr>
              <a:tr h="0">
                <a:tc>
                  <a:txBody>
                    <a:bodyPr/>
                    <a:lstStyle/>
                    <a:p>
                      <a:pPr algn="l" fontAlgn="b"/>
                      <a:r>
                        <a:rPr lang="en-US" sz="1400" b="0" i="0" u="none" strike="noStrike" dirty="0" smtClean="0">
                          <a:solidFill>
                            <a:srgbClr val="000000"/>
                          </a:solidFill>
                          <a:effectLst/>
                          <a:latin typeface="+mn-lt"/>
                        </a:rPr>
                        <a:t>Percentage housing structures</a:t>
                      </a:r>
                      <a:r>
                        <a:rPr lang="en-US" sz="1400" b="0" i="0" u="none" strike="noStrike" baseline="0" dirty="0" smtClean="0">
                          <a:solidFill>
                            <a:srgbClr val="000000"/>
                          </a:solidFill>
                          <a:effectLst/>
                          <a:latin typeface="+mn-lt"/>
                        </a:rPr>
                        <a:t> 10+ units</a:t>
                      </a:r>
                      <a:endParaRPr lang="en-US" sz="1400" b="0" i="0" u="none" strike="noStrike" dirty="0">
                        <a:solidFill>
                          <a:srgbClr val="000000"/>
                        </a:solidFill>
                        <a:effectLst/>
                        <a:latin typeface="+mn-lt"/>
                      </a:endParaRPr>
                    </a:p>
                  </a:txBody>
                  <a:tcPr marL="9525" marR="9525" marT="9525" marB="0" anchor="b"/>
                </a:tc>
                <a:tc>
                  <a:txBody>
                    <a:bodyPr/>
                    <a:lstStyle/>
                    <a:p>
                      <a:pPr algn="ctr" fontAlgn="b"/>
                      <a:r>
                        <a:rPr lang="en-US" sz="1400" b="0" i="0" u="none" strike="noStrike">
                          <a:solidFill>
                            <a:srgbClr val="000000"/>
                          </a:solidFill>
                          <a:effectLst/>
                          <a:latin typeface="+mn-lt"/>
                        </a:rPr>
                        <a:t>10.1</a:t>
                      </a:r>
                    </a:p>
                  </a:txBody>
                  <a:tcPr marL="9525" marR="9525" marT="9525" marB="0" anchor="b"/>
                </a:tc>
                <a:tc>
                  <a:txBody>
                    <a:bodyPr/>
                    <a:lstStyle/>
                    <a:p>
                      <a:pPr algn="ctr" fontAlgn="b"/>
                      <a:r>
                        <a:rPr lang="en-US" sz="1400" b="0" i="0" u="none" strike="noStrike">
                          <a:solidFill>
                            <a:srgbClr val="000000"/>
                          </a:solidFill>
                          <a:effectLst/>
                          <a:latin typeface="+mn-lt"/>
                        </a:rPr>
                        <a:t>11.1</a:t>
                      </a:r>
                    </a:p>
                  </a:txBody>
                  <a:tcPr marL="9525" marR="9525" marT="9525" marB="0" anchor="b"/>
                </a:tc>
                <a:tc>
                  <a:txBody>
                    <a:bodyPr/>
                    <a:lstStyle/>
                    <a:p>
                      <a:pPr algn="ctr" fontAlgn="b"/>
                      <a:r>
                        <a:rPr lang="en-US" sz="1400" b="0" i="0" u="none" strike="noStrike">
                          <a:solidFill>
                            <a:srgbClr val="000000"/>
                          </a:solidFill>
                          <a:effectLst/>
                          <a:latin typeface="+mn-lt"/>
                        </a:rPr>
                        <a:t>0</a:t>
                      </a:r>
                    </a:p>
                  </a:txBody>
                  <a:tcPr marL="9525" marR="9525" marT="9525" marB="0" anchor="b"/>
                </a:tc>
                <a:tc>
                  <a:txBody>
                    <a:bodyPr/>
                    <a:lstStyle/>
                    <a:p>
                      <a:pPr algn="ctr" fontAlgn="b"/>
                      <a:r>
                        <a:rPr lang="en-US" sz="1400" b="0" i="0" u="none" strike="noStrike" dirty="0">
                          <a:solidFill>
                            <a:srgbClr val="000000"/>
                          </a:solidFill>
                          <a:effectLst/>
                          <a:latin typeface="+mn-lt"/>
                        </a:rPr>
                        <a:t>60.8</a:t>
                      </a:r>
                    </a:p>
                  </a:txBody>
                  <a:tcPr marL="9525" marR="9525" marT="9525" marB="0" anchor="b"/>
                </a:tc>
                <a:tc>
                  <a:txBody>
                    <a:bodyPr/>
                    <a:lstStyle/>
                    <a:p>
                      <a:pPr algn="ctr" fontAlgn="b"/>
                      <a:r>
                        <a:rPr lang="en-US" sz="1400" b="0" i="0" u="none" strike="noStrike" dirty="0">
                          <a:solidFill>
                            <a:srgbClr val="000000"/>
                          </a:solidFill>
                          <a:effectLst/>
                          <a:latin typeface="+mn-lt"/>
                        </a:rPr>
                        <a:t>-0.04967</a:t>
                      </a:r>
                    </a:p>
                  </a:txBody>
                  <a:tcPr marL="9525" marR="9525" marT="9525" marB="0" anchor="b"/>
                </a:tc>
              </a:tr>
              <a:tr h="0">
                <a:tc>
                  <a:txBody>
                    <a:bodyPr/>
                    <a:lstStyle/>
                    <a:p>
                      <a:pPr algn="l" fontAlgn="b"/>
                      <a:r>
                        <a:rPr lang="en-US" sz="1400" b="0" i="0" u="none" strike="noStrike" dirty="0" smtClean="0">
                          <a:solidFill>
                            <a:srgbClr val="000000"/>
                          </a:solidFill>
                          <a:effectLst/>
                          <a:latin typeface="+mn-lt"/>
                        </a:rPr>
                        <a:t>Percentage mobile</a:t>
                      </a:r>
                      <a:r>
                        <a:rPr lang="en-US" sz="1400" b="0" i="0" u="none" strike="noStrike" baseline="0" dirty="0" smtClean="0">
                          <a:solidFill>
                            <a:srgbClr val="000000"/>
                          </a:solidFill>
                          <a:effectLst/>
                          <a:latin typeface="+mn-lt"/>
                        </a:rPr>
                        <a:t> homes</a:t>
                      </a:r>
                      <a:endParaRPr lang="en-US" sz="1400" b="0" i="0" u="none" strike="noStrike" dirty="0">
                        <a:solidFill>
                          <a:srgbClr val="000000"/>
                        </a:solidFill>
                        <a:effectLst/>
                        <a:latin typeface="+mn-lt"/>
                      </a:endParaRPr>
                    </a:p>
                  </a:txBody>
                  <a:tcPr marL="9525" marR="9525" marT="9525" marB="0" anchor="b"/>
                </a:tc>
                <a:tc>
                  <a:txBody>
                    <a:bodyPr/>
                    <a:lstStyle/>
                    <a:p>
                      <a:pPr algn="ctr" fontAlgn="b"/>
                      <a:r>
                        <a:rPr lang="en-US" sz="1400" b="0" i="0" u="none" strike="noStrike">
                          <a:solidFill>
                            <a:srgbClr val="000000"/>
                          </a:solidFill>
                          <a:effectLst/>
                          <a:latin typeface="+mn-lt"/>
                        </a:rPr>
                        <a:t>0.4</a:t>
                      </a:r>
                    </a:p>
                  </a:txBody>
                  <a:tcPr marL="9525" marR="9525" marT="9525" marB="0" anchor="b"/>
                </a:tc>
                <a:tc>
                  <a:txBody>
                    <a:bodyPr/>
                    <a:lstStyle/>
                    <a:p>
                      <a:pPr algn="ctr" fontAlgn="b"/>
                      <a:r>
                        <a:rPr lang="en-US" sz="1400" b="0" i="0" u="none" strike="noStrike">
                          <a:solidFill>
                            <a:srgbClr val="000000"/>
                          </a:solidFill>
                          <a:effectLst/>
                          <a:latin typeface="+mn-lt"/>
                        </a:rPr>
                        <a:t>3.3</a:t>
                      </a:r>
                    </a:p>
                  </a:txBody>
                  <a:tcPr marL="9525" marR="9525" marT="9525" marB="0" anchor="b"/>
                </a:tc>
                <a:tc>
                  <a:txBody>
                    <a:bodyPr/>
                    <a:lstStyle/>
                    <a:p>
                      <a:pPr algn="ctr" fontAlgn="b"/>
                      <a:r>
                        <a:rPr lang="en-US" sz="1400" b="0" i="0" u="none" strike="noStrike">
                          <a:solidFill>
                            <a:srgbClr val="000000"/>
                          </a:solidFill>
                          <a:effectLst/>
                          <a:latin typeface="+mn-lt"/>
                        </a:rPr>
                        <a:t>0</a:t>
                      </a:r>
                    </a:p>
                  </a:txBody>
                  <a:tcPr marL="9525" marR="9525" marT="9525" marB="0" anchor="b"/>
                </a:tc>
                <a:tc>
                  <a:txBody>
                    <a:bodyPr/>
                    <a:lstStyle/>
                    <a:p>
                      <a:pPr algn="ctr" fontAlgn="b"/>
                      <a:r>
                        <a:rPr lang="en-US" sz="1400" b="0" i="0" u="none" strike="noStrike" dirty="0">
                          <a:solidFill>
                            <a:srgbClr val="000000"/>
                          </a:solidFill>
                          <a:effectLst/>
                          <a:latin typeface="+mn-lt"/>
                        </a:rPr>
                        <a:t>45.1</a:t>
                      </a:r>
                    </a:p>
                  </a:txBody>
                  <a:tcPr marL="9525" marR="9525" marT="9525" marB="0" anchor="b"/>
                </a:tc>
                <a:tc>
                  <a:txBody>
                    <a:bodyPr/>
                    <a:lstStyle/>
                    <a:p>
                      <a:pPr algn="ctr" fontAlgn="b"/>
                      <a:r>
                        <a:rPr lang="en-US" sz="1400" b="0" i="0" u="none" strike="noStrike" dirty="0">
                          <a:solidFill>
                            <a:srgbClr val="000000"/>
                          </a:solidFill>
                          <a:effectLst/>
                          <a:latin typeface="+mn-lt"/>
                        </a:rPr>
                        <a:t>0.38754</a:t>
                      </a:r>
                    </a:p>
                  </a:txBody>
                  <a:tcPr marL="9525" marR="9525" marT="9525" marB="0" anchor="b"/>
                </a:tc>
              </a:tr>
              <a:tr h="0">
                <a:tc>
                  <a:txBody>
                    <a:bodyPr/>
                    <a:lstStyle/>
                    <a:p>
                      <a:pPr algn="l" fontAlgn="b"/>
                      <a:r>
                        <a:rPr lang="en-US" sz="1400" b="0" i="0" u="none" strike="noStrike" dirty="0" smtClean="0">
                          <a:solidFill>
                            <a:srgbClr val="000000"/>
                          </a:solidFill>
                          <a:effectLst/>
                          <a:latin typeface="+mn-lt"/>
                        </a:rPr>
                        <a:t>Percentage occupied housing units</a:t>
                      </a:r>
                      <a:r>
                        <a:rPr lang="en-US" sz="1400" b="0" i="0" u="none" strike="noStrike" baseline="0" dirty="0" smtClean="0">
                          <a:solidFill>
                            <a:srgbClr val="000000"/>
                          </a:solidFill>
                          <a:effectLst/>
                          <a:latin typeface="+mn-lt"/>
                        </a:rPr>
                        <a:t> &gt;1 pp room</a:t>
                      </a:r>
                      <a:endParaRPr lang="en-US" sz="1400" b="0" i="0" u="none" strike="noStrike" dirty="0">
                        <a:solidFill>
                          <a:srgbClr val="000000"/>
                        </a:solidFill>
                        <a:effectLst/>
                        <a:latin typeface="+mn-lt"/>
                      </a:endParaRPr>
                    </a:p>
                  </a:txBody>
                  <a:tcPr marL="9525" marR="9525" marT="9525" marB="0" anchor="b"/>
                </a:tc>
                <a:tc>
                  <a:txBody>
                    <a:bodyPr/>
                    <a:lstStyle/>
                    <a:p>
                      <a:pPr algn="ctr" fontAlgn="b"/>
                      <a:r>
                        <a:rPr lang="en-US" sz="1400" b="0" i="0" u="none" strike="noStrike">
                          <a:solidFill>
                            <a:srgbClr val="000000"/>
                          </a:solidFill>
                          <a:effectLst/>
                          <a:latin typeface="+mn-lt"/>
                        </a:rPr>
                        <a:t>1.0</a:t>
                      </a:r>
                    </a:p>
                  </a:txBody>
                  <a:tcPr marL="9525" marR="9525" marT="9525" marB="0" anchor="b"/>
                </a:tc>
                <a:tc>
                  <a:txBody>
                    <a:bodyPr/>
                    <a:lstStyle/>
                    <a:p>
                      <a:pPr algn="ctr" fontAlgn="b"/>
                      <a:r>
                        <a:rPr lang="en-US" sz="1400" b="0" i="0" u="none" strike="noStrike">
                          <a:solidFill>
                            <a:srgbClr val="000000"/>
                          </a:solidFill>
                          <a:effectLst/>
                          <a:latin typeface="+mn-lt"/>
                        </a:rPr>
                        <a:t>1.5</a:t>
                      </a:r>
                    </a:p>
                  </a:txBody>
                  <a:tcPr marL="9525" marR="9525" marT="9525" marB="0" anchor="b"/>
                </a:tc>
                <a:tc>
                  <a:txBody>
                    <a:bodyPr/>
                    <a:lstStyle/>
                    <a:p>
                      <a:pPr algn="ctr" fontAlgn="b"/>
                      <a:r>
                        <a:rPr lang="en-US" sz="1400" b="0" i="0" u="none" strike="noStrike">
                          <a:solidFill>
                            <a:srgbClr val="000000"/>
                          </a:solidFill>
                          <a:effectLst/>
                          <a:latin typeface="+mn-lt"/>
                        </a:rPr>
                        <a:t>0</a:t>
                      </a:r>
                    </a:p>
                  </a:txBody>
                  <a:tcPr marL="9525" marR="9525" marT="9525" marB="0" anchor="b"/>
                </a:tc>
                <a:tc>
                  <a:txBody>
                    <a:bodyPr/>
                    <a:lstStyle/>
                    <a:p>
                      <a:pPr algn="ctr" fontAlgn="b"/>
                      <a:r>
                        <a:rPr lang="en-US" sz="1400" b="0" i="0" u="none" strike="noStrike" dirty="0">
                          <a:solidFill>
                            <a:srgbClr val="000000"/>
                          </a:solidFill>
                          <a:effectLst/>
                          <a:latin typeface="+mn-lt"/>
                        </a:rPr>
                        <a:t>10.3</a:t>
                      </a:r>
                    </a:p>
                  </a:txBody>
                  <a:tcPr marL="9525" marR="9525" marT="9525" marB="0" anchor="b"/>
                </a:tc>
                <a:tc>
                  <a:txBody>
                    <a:bodyPr/>
                    <a:lstStyle/>
                    <a:p>
                      <a:pPr algn="ctr" fontAlgn="b"/>
                      <a:r>
                        <a:rPr lang="en-US" sz="1400" b="0" i="0" u="none" strike="noStrike" dirty="0">
                          <a:solidFill>
                            <a:srgbClr val="000000"/>
                          </a:solidFill>
                          <a:effectLst/>
                          <a:latin typeface="+mn-lt"/>
                        </a:rPr>
                        <a:t>0.34634</a:t>
                      </a:r>
                    </a:p>
                  </a:txBody>
                  <a:tcPr marL="9525" marR="9525" marT="9525" marB="0" anchor="b"/>
                </a:tc>
              </a:tr>
              <a:tr h="0">
                <a:tc>
                  <a:txBody>
                    <a:bodyPr/>
                    <a:lstStyle/>
                    <a:p>
                      <a:pPr algn="l" fontAlgn="b"/>
                      <a:r>
                        <a:rPr lang="en-US" sz="1400" b="0" i="0" u="none" strike="noStrike" dirty="0" smtClean="0">
                          <a:solidFill>
                            <a:srgbClr val="000000"/>
                          </a:solidFill>
                          <a:effectLst/>
                          <a:latin typeface="+mn-lt"/>
                        </a:rPr>
                        <a:t>Percentage households with</a:t>
                      </a:r>
                      <a:r>
                        <a:rPr lang="en-US" sz="1400" b="0" i="0" u="none" strike="noStrike" baseline="0" dirty="0" smtClean="0">
                          <a:solidFill>
                            <a:srgbClr val="000000"/>
                          </a:solidFill>
                          <a:effectLst/>
                          <a:latin typeface="+mn-lt"/>
                        </a:rPr>
                        <a:t> no vehicle</a:t>
                      </a:r>
                      <a:endParaRPr lang="en-US" sz="1400" b="0" i="0" u="none" strike="noStrike" dirty="0">
                        <a:solidFill>
                          <a:srgbClr val="000000"/>
                        </a:solidFill>
                        <a:effectLst/>
                        <a:latin typeface="+mn-lt"/>
                      </a:endParaRPr>
                    </a:p>
                  </a:txBody>
                  <a:tcPr marL="9525" marR="9525" marT="9525" marB="0" anchor="b"/>
                </a:tc>
                <a:tc>
                  <a:txBody>
                    <a:bodyPr/>
                    <a:lstStyle/>
                    <a:p>
                      <a:pPr algn="ctr" fontAlgn="b"/>
                      <a:r>
                        <a:rPr lang="en-US" sz="1400" b="0" i="0" u="none" strike="noStrike">
                          <a:solidFill>
                            <a:srgbClr val="000000"/>
                          </a:solidFill>
                          <a:effectLst/>
                          <a:latin typeface="+mn-lt"/>
                        </a:rPr>
                        <a:t>7.5</a:t>
                      </a:r>
                    </a:p>
                  </a:txBody>
                  <a:tcPr marL="9525" marR="9525" marT="9525" marB="0" anchor="b"/>
                </a:tc>
                <a:tc>
                  <a:txBody>
                    <a:bodyPr/>
                    <a:lstStyle/>
                    <a:p>
                      <a:pPr algn="ctr" fontAlgn="b"/>
                      <a:r>
                        <a:rPr lang="en-US" sz="1400" b="0" i="0" u="none" strike="noStrike">
                          <a:solidFill>
                            <a:srgbClr val="000000"/>
                          </a:solidFill>
                          <a:effectLst/>
                          <a:latin typeface="+mn-lt"/>
                        </a:rPr>
                        <a:t>7.3</a:t>
                      </a:r>
                    </a:p>
                  </a:txBody>
                  <a:tcPr marL="9525" marR="9525" marT="9525" marB="0" anchor="b"/>
                </a:tc>
                <a:tc>
                  <a:txBody>
                    <a:bodyPr/>
                    <a:lstStyle/>
                    <a:p>
                      <a:pPr algn="ctr" fontAlgn="b"/>
                      <a:r>
                        <a:rPr lang="en-US" sz="1400" b="0" i="0" u="none" strike="noStrike">
                          <a:solidFill>
                            <a:srgbClr val="000000"/>
                          </a:solidFill>
                          <a:effectLst/>
                          <a:latin typeface="+mn-lt"/>
                        </a:rPr>
                        <a:t>0</a:t>
                      </a:r>
                    </a:p>
                  </a:txBody>
                  <a:tcPr marL="9525" marR="9525" marT="9525" marB="0" anchor="b"/>
                </a:tc>
                <a:tc>
                  <a:txBody>
                    <a:bodyPr/>
                    <a:lstStyle/>
                    <a:p>
                      <a:pPr algn="ctr" fontAlgn="b"/>
                      <a:r>
                        <a:rPr lang="en-US" sz="1400" b="0" i="0" u="none" strike="noStrike" dirty="0">
                          <a:solidFill>
                            <a:srgbClr val="000000"/>
                          </a:solidFill>
                          <a:effectLst/>
                          <a:latin typeface="+mn-lt"/>
                        </a:rPr>
                        <a:t>35.8</a:t>
                      </a:r>
                    </a:p>
                  </a:txBody>
                  <a:tcPr marL="9525" marR="9525" marT="9525" marB="0" anchor="b"/>
                </a:tc>
                <a:tc>
                  <a:txBody>
                    <a:bodyPr/>
                    <a:lstStyle/>
                    <a:p>
                      <a:pPr algn="ctr" fontAlgn="b"/>
                      <a:r>
                        <a:rPr lang="en-US" sz="1400" b="0" i="0" u="none" strike="noStrike" dirty="0">
                          <a:solidFill>
                            <a:srgbClr val="000000"/>
                          </a:solidFill>
                          <a:effectLst/>
                          <a:latin typeface="+mn-lt"/>
                        </a:rPr>
                        <a:t>0.61416</a:t>
                      </a:r>
                    </a:p>
                  </a:txBody>
                  <a:tcPr marL="9525" marR="9525" marT="9525" marB="0" anchor="b"/>
                </a:tc>
              </a:tr>
              <a:tr h="0">
                <a:tc>
                  <a:txBody>
                    <a:bodyPr/>
                    <a:lstStyle/>
                    <a:p>
                      <a:pPr algn="l" fontAlgn="b"/>
                      <a:r>
                        <a:rPr lang="en-US" sz="1400" b="0" i="0" u="none" strike="noStrike" dirty="0" smtClean="0">
                          <a:solidFill>
                            <a:srgbClr val="000000"/>
                          </a:solidFill>
                          <a:effectLst/>
                          <a:latin typeface="+mn-lt"/>
                        </a:rPr>
                        <a:t>Percentage of institutionalized</a:t>
                      </a:r>
                      <a:r>
                        <a:rPr lang="en-US" sz="1400" b="0" i="0" u="none" strike="noStrike" baseline="0" dirty="0" smtClean="0">
                          <a:solidFill>
                            <a:srgbClr val="000000"/>
                          </a:solidFill>
                          <a:effectLst/>
                          <a:latin typeface="+mn-lt"/>
                        </a:rPr>
                        <a:t> group quarters</a:t>
                      </a:r>
                    </a:p>
                  </a:txBody>
                  <a:tcPr marL="9525" marR="9525" marT="9525" marB="0" anchor="b"/>
                </a:tc>
                <a:tc>
                  <a:txBody>
                    <a:bodyPr/>
                    <a:lstStyle/>
                    <a:p>
                      <a:pPr algn="ctr" fontAlgn="b"/>
                      <a:r>
                        <a:rPr lang="en-US" sz="1400" b="0" i="0" u="none" strike="noStrike">
                          <a:solidFill>
                            <a:srgbClr val="000000"/>
                          </a:solidFill>
                          <a:effectLst/>
                          <a:latin typeface="+mn-lt"/>
                        </a:rPr>
                        <a:t>1.7</a:t>
                      </a:r>
                    </a:p>
                  </a:txBody>
                  <a:tcPr marL="9525" marR="9525" marT="9525" marB="0" anchor="b"/>
                </a:tc>
                <a:tc>
                  <a:txBody>
                    <a:bodyPr/>
                    <a:lstStyle/>
                    <a:p>
                      <a:pPr algn="ctr" fontAlgn="b"/>
                      <a:r>
                        <a:rPr lang="en-US" sz="1400" b="0" i="0" u="none" strike="noStrike">
                          <a:solidFill>
                            <a:srgbClr val="000000"/>
                          </a:solidFill>
                          <a:effectLst/>
                          <a:latin typeface="+mn-lt"/>
                        </a:rPr>
                        <a:t>4.8</a:t>
                      </a:r>
                    </a:p>
                  </a:txBody>
                  <a:tcPr marL="9525" marR="9525" marT="9525" marB="0" anchor="b"/>
                </a:tc>
                <a:tc>
                  <a:txBody>
                    <a:bodyPr/>
                    <a:lstStyle/>
                    <a:p>
                      <a:pPr algn="ctr" fontAlgn="b"/>
                      <a:r>
                        <a:rPr lang="en-US" sz="1400" b="0" i="0" u="none" strike="noStrike" dirty="0">
                          <a:solidFill>
                            <a:srgbClr val="000000"/>
                          </a:solidFill>
                          <a:effectLst/>
                          <a:latin typeface="+mn-lt"/>
                        </a:rPr>
                        <a:t>0</a:t>
                      </a:r>
                    </a:p>
                  </a:txBody>
                  <a:tcPr marL="9525" marR="9525" marT="9525" marB="0" anchor="b"/>
                </a:tc>
                <a:tc>
                  <a:txBody>
                    <a:bodyPr/>
                    <a:lstStyle/>
                    <a:p>
                      <a:pPr algn="ctr" fontAlgn="b"/>
                      <a:r>
                        <a:rPr lang="en-US" sz="1400" b="0" i="0" u="none" strike="noStrike" dirty="0">
                          <a:solidFill>
                            <a:srgbClr val="000000"/>
                          </a:solidFill>
                          <a:effectLst/>
                          <a:latin typeface="+mn-lt"/>
                        </a:rPr>
                        <a:t>57.1</a:t>
                      </a:r>
                    </a:p>
                  </a:txBody>
                  <a:tcPr marL="9525" marR="9525" marT="9525" marB="0" anchor="b"/>
                </a:tc>
                <a:tc>
                  <a:txBody>
                    <a:bodyPr/>
                    <a:lstStyle/>
                    <a:p>
                      <a:pPr algn="ctr" fontAlgn="b"/>
                      <a:r>
                        <a:rPr lang="en-US" sz="1400" b="0" i="0" u="none" strike="noStrike" dirty="0">
                          <a:solidFill>
                            <a:srgbClr val="000000"/>
                          </a:solidFill>
                          <a:effectLst/>
                          <a:latin typeface="+mn-lt"/>
                        </a:rPr>
                        <a:t>-0.10241</a:t>
                      </a:r>
                    </a:p>
                  </a:txBody>
                  <a:tcPr marL="9525" marR="9525" marT="9525" marB="0" anchor="b"/>
                </a:tc>
              </a:tr>
            </a:tbl>
          </a:graphicData>
        </a:graphic>
      </p:graphicFrame>
    </p:spTree>
    <p:extLst>
      <p:ext uri="{BB962C8B-B14F-4D97-AF65-F5344CB8AC3E}">
        <p14:creationId xmlns:p14="http://schemas.microsoft.com/office/powerpoint/2010/main" val="10961766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normAutofit/>
          </a:bodyPr>
          <a:lstStyle/>
          <a:p>
            <a:r>
              <a:rPr lang="en-US" dirty="0"/>
              <a:t>S</a:t>
            </a:r>
            <a:r>
              <a:rPr lang="en-US" dirty="0" smtClean="0"/>
              <a:t>ignificantly </a:t>
            </a:r>
            <a:r>
              <a:rPr lang="en-US" dirty="0"/>
              <a:t>higher rates of ED visits for asthma </a:t>
            </a:r>
            <a:r>
              <a:rPr lang="en-US" dirty="0" smtClean="0"/>
              <a:t>associated with social vulnerability overall, SES and </a:t>
            </a:r>
            <a:r>
              <a:rPr lang="en-US" dirty="0"/>
              <a:t>household composition </a:t>
            </a:r>
            <a:r>
              <a:rPr lang="en-US" dirty="0" smtClean="0"/>
              <a:t>themes </a:t>
            </a:r>
          </a:p>
          <a:p>
            <a:r>
              <a:rPr lang="en-US" dirty="0" smtClean="0"/>
              <a:t>Implications </a:t>
            </a:r>
            <a:r>
              <a:rPr lang="en-US" dirty="0"/>
              <a:t>for monitoring health equity in chronic disease </a:t>
            </a:r>
            <a:r>
              <a:rPr lang="en-US" dirty="0" smtClean="0"/>
              <a:t>epidemiology</a:t>
            </a:r>
            <a:endParaRPr lang="en-US" dirty="0"/>
          </a:p>
          <a:p>
            <a:r>
              <a:rPr lang="en-US" dirty="0" smtClean="0"/>
              <a:t>SVI </a:t>
            </a:r>
            <a:r>
              <a:rPr lang="en-US" dirty="0"/>
              <a:t>is a useful tool to visually identify vulnerable populations</a:t>
            </a:r>
          </a:p>
          <a:p>
            <a:r>
              <a:rPr lang="en-US" dirty="0" smtClean="0"/>
              <a:t>Public </a:t>
            </a:r>
            <a:r>
              <a:rPr lang="en-US" dirty="0"/>
              <a:t>health prevention and intervention </a:t>
            </a:r>
            <a:r>
              <a:rPr lang="en-US" dirty="0" smtClean="0"/>
              <a:t>programs should target socially vulnerable populations to improve asthma control</a:t>
            </a:r>
          </a:p>
          <a:p>
            <a:pPr lvl="1"/>
            <a:r>
              <a:rPr lang="en-US" dirty="0" smtClean="0"/>
              <a:t>Education for patients and caregivers</a:t>
            </a:r>
          </a:p>
          <a:p>
            <a:pPr lvl="1"/>
            <a:r>
              <a:rPr lang="en-US" dirty="0"/>
              <a:t>Comprehensive interventions addressing home remediation, tailored to environmental exposures</a:t>
            </a:r>
          </a:p>
          <a:p>
            <a:pPr lvl="1"/>
            <a:endParaRPr lang="en-US" dirty="0"/>
          </a:p>
          <a:p>
            <a:endParaRPr lang="en-US" dirty="0"/>
          </a:p>
        </p:txBody>
      </p:sp>
    </p:spTree>
    <p:extLst>
      <p:ext uri="{BB962C8B-B14F-4D97-AF65-F5344CB8AC3E}">
        <p14:creationId xmlns:p14="http://schemas.microsoft.com/office/powerpoint/2010/main" val="485920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77500" lnSpcReduction="20000"/>
          </a:bodyPr>
          <a:lstStyle/>
          <a:p>
            <a:r>
              <a:rPr lang="en-US" dirty="0"/>
              <a:t>U.S. Department of Health and Human Services (HHS). Expert panel report 3: Guidelines for the diagnosis and management of asthma. Bethesda, MD: HHS, National Heart Lung, and Blood Institute, National Institutes of Health. Publication No. 07‐4051. 2007.</a:t>
            </a:r>
          </a:p>
          <a:p>
            <a:r>
              <a:rPr lang="en-US" dirty="0" smtClean="0"/>
              <a:t>Centers </a:t>
            </a:r>
            <a:r>
              <a:rPr lang="en-US" dirty="0"/>
              <a:t>for Disease Control and Prevention/ Agency for Toxic Substances and Disease Registry/ Geospatial Research, Analysis, and Services Program. Social Vulnerability Index 2014 Database Missouri. </a:t>
            </a:r>
            <a:r>
              <a:rPr lang="en-US" u="sng" dirty="0">
                <a:hlinkClick r:id="rId3"/>
              </a:rPr>
              <a:t>http://svi.cdc.gov/SVIDataToolsDownload.html</a:t>
            </a:r>
            <a:r>
              <a:rPr lang="en-US" dirty="0"/>
              <a:t>.  Accessed on November 11, 2016</a:t>
            </a:r>
            <a:r>
              <a:rPr lang="en-US" dirty="0" smtClean="0"/>
              <a:t>.</a:t>
            </a:r>
          </a:p>
          <a:p>
            <a:r>
              <a:rPr lang="en-US" dirty="0" smtClean="0"/>
              <a:t>Largent J, Nickerson B, Cooper D, </a:t>
            </a:r>
            <a:r>
              <a:rPr lang="en-US" dirty="0" err="1" smtClean="0"/>
              <a:t>Delfino</a:t>
            </a:r>
            <a:r>
              <a:rPr lang="en-US" dirty="0" smtClean="0"/>
              <a:t> RJ. </a:t>
            </a:r>
            <a:r>
              <a:rPr lang="en-US" dirty="0" err="1" smtClean="0"/>
              <a:t>Paediatric</a:t>
            </a:r>
            <a:r>
              <a:rPr lang="en-US" dirty="0" smtClean="0"/>
              <a:t> asthma hospital utilization varies by demographic factors and area socio-economic status. Public Health. 2012; 126:928-936.</a:t>
            </a:r>
          </a:p>
          <a:p>
            <a:r>
              <a:rPr lang="en-US" dirty="0" err="1" smtClean="0"/>
              <a:t>Kopel</a:t>
            </a:r>
            <a:r>
              <a:rPr lang="en-US" dirty="0" smtClean="0"/>
              <a:t> </a:t>
            </a:r>
            <a:r>
              <a:rPr lang="en-US" dirty="0"/>
              <a:t>LS, </a:t>
            </a:r>
            <a:r>
              <a:rPr lang="en-US" dirty="0" err="1"/>
              <a:t>Phipatanakul</a:t>
            </a:r>
            <a:r>
              <a:rPr lang="en-US" dirty="0"/>
              <a:t> W, </a:t>
            </a:r>
            <a:r>
              <a:rPr lang="en-US" dirty="0" err="1"/>
              <a:t>Gaffin</a:t>
            </a:r>
            <a:r>
              <a:rPr lang="en-US" dirty="0"/>
              <a:t> JM. Social Disadvantage and Asthma Control in Children. </a:t>
            </a:r>
            <a:r>
              <a:rPr lang="en-US" dirty="0" err="1"/>
              <a:t>Paediatr</a:t>
            </a:r>
            <a:r>
              <a:rPr lang="en-US" dirty="0"/>
              <a:t> </a:t>
            </a:r>
            <a:r>
              <a:rPr lang="en-US" dirty="0" err="1"/>
              <a:t>Respir</a:t>
            </a:r>
            <a:r>
              <a:rPr lang="en-US" dirty="0"/>
              <a:t> Rev. 2014 September; 15(3): 256-263. doi:10.1016/j.prrv.2014.04.017.</a:t>
            </a:r>
          </a:p>
          <a:p>
            <a:r>
              <a:rPr lang="en-US" dirty="0" smtClean="0"/>
              <a:t>Brewer M, </a:t>
            </a:r>
            <a:r>
              <a:rPr lang="en-US" dirty="0" err="1" smtClean="0"/>
              <a:t>Kimbro</a:t>
            </a:r>
            <a:r>
              <a:rPr lang="en-US" dirty="0" smtClean="0"/>
              <a:t>, RT, Denney JT, </a:t>
            </a:r>
            <a:r>
              <a:rPr lang="en-US" dirty="0" err="1" smtClean="0"/>
              <a:t>Osiecki</a:t>
            </a:r>
            <a:r>
              <a:rPr lang="en-US" dirty="0" smtClean="0"/>
              <a:t> KM, Moffett B, Lopez K. Does neighborhood social and environmental context impact race/ethnic disparities in childhood asthma? Health &amp; Place. 2017; 44:86-93. </a:t>
            </a:r>
            <a:endParaRPr lang="en-US" dirty="0"/>
          </a:p>
          <a:p>
            <a:endParaRPr lang="en-US" dirty="0"/>
          </a:p>
          <a:p>
            <a:endParaRPr lang="en-US" dirty="0"/>
          </a:p>
        </p:txBody>
      </p:sp>
    </p:spTree>
    <p:extLst>
      <p:ext uri="{BB962C8B-B14F-4D97-AF65-F5344CB8AC3E}">
        <p14:creationId xmlns:p14="http://schemas.microsoft.com/office/powerpoint/2010/main" val="11424664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nchor="ctr"/>
          <a:lstStyle/>
          <a:p>
            <a:pPr marL="0" indent="0" algn="ctr">
              <a:buNone/>
            </a:pPr>
            <a:r>
              <a:rPr lang="en-US" sz="3200" b="1" dirty="0"/>
              <a:t>Jennifer Kret, MPH</a:t>
            </a:r>
          </a:p>
          <a:p>
            <a:pPr marL="0" indent="0" algn="ctr">
              <a:buNone/>
            </a:pPr>
            <a:r>
              <a:rPr lang="en-US" dirty="0"/>
              <a:t>Saint Louis County Department of Public Health</a:t>
            </a:r>
          </a:p>
          <a:p>
            <a:pPr marL="0" indent="0" algn="ctr">
              <a:buNone/>
            </a:pPr>
            <a:r>
              <a:rPr lang="en-US" dirty="0" smtClean="0"/>
              <a:t>Jkret@stlouisco.com</a:t>
            </a:r>
          </a:p>
        </p:txBody>
      </p:sp>
    </p:spTree>
    <p:extLst>
      <p:ext uri="{BB962C8B-B14F-4D97-AF65-F5344CB8AC3E}">
        <p14:creationId xmlns:p14="http://schemas.microsoft.com/office/powerpoint/2010/main" val="41921096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GIS Projects in St. Louis County</a:t>
            </a:r>
            <a:endParaRPr lang="en-US" dirty="0"/>
          </a:p>
        </p:txBody>
      </p:sp>
      <p:sp>
        <p:nvSpPr>
          <p:cNvPr id="3" name="Content Placeholder 2"/>
          <p:cNvSpPr>
            <a:spLocks noGrp="1"/>
          </p:cNvSpPr>
          <p:nvPr>
            <p:ph idx="1"/>
          </p:nvPr>
        </p:nvSpPr>
        <p:spPr/>
        <p:txBody>
          <a:bodyPr/>
          <a:lstStyle/>
          <a:p>
            <a:r>
              <a:rPr lang="en-US" i="1" dirty="0"/>
              <a:t>Collaboration and Data Sharing to Promote Active Transport, Reduce Pedestrian and Bicycle Injuries in St. Louis County, </a:t>
            </a:r>
            <a:r>
              <a:rPr lang="en-US" i="1" dirty="0" smtClean="0"/>
              <a:t>Missouri </a:t>
            </a:r>
            <a:endParaRPr lang="en-US" dirty="0"/>
          </a:p>
          <a:p>
            <a:pPr lvl="1"/>
            <a:endParaRPr lang="en-US" dirty="0" smtClean="0"/>
          </a:p>
          <a:p>
            <a:pPr lvl="1"/>
            <a:r>
              <a:rPr lang="en-US" dirty="0" smtClean="0"/>
              <a:t>2018 CSTE </a:t>
            </a:r>
            <a:r>
              <a:rPr lang="en-US" dirty="0" smtClean="0">
                <a:hlinkClick r:id="rId3"/>
              </a:rPr>
              <a:t>Paper 10199</a:t>
            </a:r>
            <a:endParaRPr lang="en-US" dirty="0" smtClean="0"/>
          </a:p>
          <a:p>
            <a:pPr marL="0" indent="0">
              <a:buNone/>
            </a:pPr>
            <a:endParaRPr lang="en-US" dirty="0" smtClean="0"/>
          </a:p>
          <a:p>
            <a:pPr lvl="1"/>
            <a:r>
              <a:rPr lang="en-US" dirty="0" smtClean="0"/>
              <a:t>Check out our Story Map: </a:t>
            </a:r>
            <a:r>
              <a:rPr lang="en-US" u="sng" dirty="0">
                <a:solidFill>
                  <a:schemeClr val="accent3"/>
                </a:solidFill>
              </a:rPr>
              <a:t>http://arcg.is/T485v</a:t>
            </a:r>
          </a:p>
          <a:p>
            <a:pPr lvl="1"/>
            <a:endParaRPr lang="en-US" dirty="0" smtClean="0"/>
          </a:p>
        </p:txBody>
      </p:sp>
    </p:spTree>
    <p:extLst>
      <p:ext uri="{BB962C8B-B14F-4D97-AF65-F5344CB8AC3E}">
        <p14:creationId xmlns:p14="http://schemas.microsoft.com/office/powerpoint/2010/main" val="30565531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4">
      <a:dk1>
        <a:sysClr val="windowText" lastClr="000000"/>
      </a:dk1>
      <a:lt1>
        <a:sysClr val="window" lastClr="FFFFFF"/>
      </a:lt1>
      <a:dk2>
        <a:srgbClr val="455F51"/>
      </a:dk2>
      <a:lt2>
        <a:srgbClr val="E3DED1"/>
      </a:lt2>
      <a:accent1>
        <a:srgbClr val="549E39"/>
      </a:accent1>
      <a:accent2>
        <a:srgbClr val="0989B1"/>
      </a:accent2>
      <a:accent3>
        <a:srgbClr val="FFFF00"/>
      </a:accent3>
      <a:accent4>
        <a:srgbClr val="029676"/>
      </a:accent4>
      <a:accent5>
        <a:srgbClr val="4AB5C4"/>
      </a:accent5>
      <a:accent6>
        <a:srgbClr val="0989B1"/>
      </a:accent6>
      <a:hlink>
        <a:srgbClr val="6B9F25"/>
      </a:hlink>
      <a:folHlink>
        <a:srgbClr val="BA690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1899</TotalTime>
  <Words>3032</Words>
  <Application>Microsoft Office PowerPoint</Application>
  <PresentationFormat>Widescreen</PresentationFormat>
  <Paragraphs>569</Paragraphs>
  <Slides>24</Slides>
  <Notes>24</Notes>
  <HiddenSlides>1</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Relating the Social Vulnerability Index to Emergency Department Visits  for Asthma in Saint Louis County, Missouri 2010-2014</vt:lpstr>
      <vt:lpstr>Asthma Emergency Department (ED) Visits</vt:lpstr>
      <vt:lpstr>Social and Environmental Factors Related to Asthma</vt:lpstr>
      <vt:lpstr>Social Vulnerability Index (SVI)</vt:lpstr>
      <vt:lpstr>Saint Louis County, Missouri</vt:lpstr>
      <vt:lpstr>Methods</vt:lpstr>
      <vt:lpstr>Analytic Methods</vt:lpstr>
      <vt:lpstr>Socioeconomic Status Theme Quartiles by Census Tract</vt:lpstr>
      <vt:lpstr>Household Composition Theme Quartiles by Census Tract</vt:lpstr>
      <vt:lpstr>Race/Ethnicity/ Language Theme Quartiles by Census Tract</vt:lpstr>
      <vt:lpstr>Housing/ Transportation Theme Quartiles by Census Tract</vt:lpstr>
      <vt:lpstr>SVI and Asthma ED Visit Rate per 1,000 population in St. Louis County, 2010-2014</vt:lpstr>
      <vt:lpstr>Association Between Overall SVI and Asthma ED Visits per Census Tract in 2010-2014</vt:lpstr>
      <vt:lpstr>Association Between SVI Quartiles and Asthma ED visits by Census in 2010-2014</vt:lpstr>
      <vt:lpstr>SVI Themes Associated with Asthma ED Visits per Census Tract in 2010-2014</vt:lpstr>
      <vt:lpstr>SVI Themes Associated with Asthma ED Visits per Census Tract in 2010-2014</vt:lpstr>
      <vt:lpstr>Discussion</vt:lpstr>
      <vt:lpstr>Characteristics of ED Visits for Asthma in St. Louis County, 2010-2014</vt:lpstr>
      <vt:lpstr>Comparison of Asthma ED Visit Rates and Proportion Non-White Race/Ethnicity by Census Tract , St. Louis County, 2010‐2014</vt:lpstr>
      <vt:lpstr>Asthma ED Visits, SVI Overall Rank, SVI Theme Ranks, and 15 SVI Factors by Census Tract (N=199)</vt:lpstr>
      <vt:lpstr>Conclusions</vt:lpstr>
      <vt:lpstr>References</vt:lpstr>
      <vt:lpstr>Questions?</vt:lpstr>
      <vt:lpstr>Other GIS Projects in St. Louis County</vt:lpstr>
    </vt:vector>
  </TitlesOfParts>
  <Company>St. Louis County Government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Kret, Jennifer</dc:creator>
  <cp:lastModifiedBy>Kret, Jennifer</cp:lastModifiedBy>
  <cp:revision>193</cp:revision>
  <cp:lastPrinted>2018-08-21T16:32:45Z</cp:lastPrinted>
  <dcterms:created xsi:type="dcterms:W3CDTF">2017-06-01T02:17:00Z</dcterms:created>
  <dcterms:modified xsi:type="dcterms:W3CDTF">2018-08-21T17:47:23Z</dcterms:modified>
</cp:coreProperties>
</file>