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4" r:id="rId9"/>
    <p:sldId id="263" r:id="rId10"/>
    <p:sldId id="266" r:id="rId11"/>
    <p:sldId id="267" r:id="rId12"/>
    <p:sldId id="274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6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hcs.ca.gov/services/rural/Documents/MHSD_MCTribIHPAnnMeet2016.pdf" TargetMode="External"/><Relationship Id="rId2" Type="http://schemas.openxmlformats.org/officeDocument/2006/relationships/hyperlink" Target="https://www.medicaid.gov/affordable-care-ac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ro.arcgis.com/en/pro-app/tool-reference/spatial-statistics/modeling-spatial-relationships.htm" TargetMode="External"/><Relationship Id="rId4" Type="http://schemas.openxmlformats.org/officeDocument/2006/relationships/hyperlink" Target="http://edndoc.esri.com/arcobjects/9.2/net/shared/geoprocessing/spatial_statistics_tools/hot_spot_analysis_getis_ord_gi_star_spatial_statistics_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343025"/>
            <a:ext cx="8825658" cy="2453281"/>
          </a:xfrm>
        </p:spPr>
        <p:txBody>
          <a:bodyPr/>
          <a:lstStyle/>
          <a:p>
            <a:r>
              <a:rPr lang="en-US" sz="3200" dirty="0" smtClean="0"/>
              <a:t>Identifying Hot Spots for Substance User Disorder (SUD) Treatment-Eligible  </a:t>
            </a:r>
            <a:r>
              <a:rPr lang="en-US" sz="3200" dirty="0"/>
              <a:t>P</a:t>
            </a:r>
            <a:r>
              <a:rPr lang="en-US" sz="3200" dirty="0" smtClean="0"/>
              <a:t>opulations in Los Angeles County, 2015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109954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Ricardo A Contreras, MPH, MA.</a:t>
            </a:r>
          </a:p>
          <a:p>
            <a:r>
              <a:rPr lang="en-US" dirty="0" smtClean="0"/>
              <a:t>Los Angeles County, Department of Public Health</a:t>
            </a:r>
          </a:p>
          <a:p>
            <a:r>
              <a:rPr lang="en-US" dirty="0" smtClean="0"/>
              <a:t>CSTE Spatial Analysis Workgroup, October 16</a:t>
            </a:r>
            <a:r>
              <a:rPr lang="en-US" baseline="30000" dirty="0" smtClean="0"/>
              <a:t>th</a:t>
            </a:r>
            <a:r>
              <a:rPr lang="en-US" dirty="0" smtClean="0"/>
              <a:t>, 2018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6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4557"/>
          </a:xfrm>
        </p:spPr>
        <p:txBody>
          <a:bodyPr/>
          <a:lstStyle/>
          <a:p>
            <a:r>
              <a:rPr lang="en-US" sz="3400" dirty="0" smtClean="0"/>
              <a:t>Goals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343025"/>
            <a:ext cx="8946541" cy="4552949"/>
          </a:xfrm>
        </p:spPr>
        <p:txBody>
          <a:bodyPr/>
          <a:lstStyle/>
          <a:p>
            <a:r>
              <a:rPr lang="en-US" dirty="0" smtClean="0"/>
              <a:t>To describe rationale for this Python Script project.</a:t>
            </a:r>
          </a:p>
          <a:p>
            <a:r>
              <a:rPr lang="en-US" dirty="0" smtClean="0"/>
              <a:t>To write </a:t>
            </a:r>
            <a:r>
              <a:rPr lang="en-US" dirty="0"/>
              <a:t>a Python script that automates the creation of </a:t>
            </a:r>
            <a:r>
              <a:rPr lang="en-US" dirty="0" smtClean="0"/>
              <a:t>Service Planning Area (SPA)-related </a:t>
            </a:r>
            <a:r>
              <a:rPr lang="en-US" dirty="0"/>
              <a:t>hot spot maps </a:t>
            </a:r>
            <a:r>
              <a:rPr lang="en-US" dirty="0" smtClean="0"/>
              <a:t>to identify where </a:t>
            </a:r>
            <a:r>
              <a:rPr lang="en-US" dirty="0"/>
              <a:t>the </a:t>
            </a:r>
            <a:r>
              <a:rPr lang="en-US" dirty="0" smtClean="0"/>
              <a:t>SUD-treatment </a:t>
            </a:r>
            <a:r>
              <a:rPr lang="en-US" dirty="0"/>
              <a:t>eligible populations may be statistically clustered (or statistically dispersed</a:t>
            </a:r>
            <a:r>
              <a:rPr lang="en-US" dirty="0" smtClean="0"/>
              <a:t>) in each census tract (N=2,345)) of Los Angeles County.</a:t>
            </a:r>
          </a:p>
          <a:p>
            <a:r>
              <a:rPr lang="en-US" dirty="0" smtClean="0"/>
              <a:t>To briefly describe major steps in the Python Script that allow for efficiency of the automation process.</a:t>
            </a:r>
          </a:p>
          <a:p>
            <a:r>
              <a:rPr lang="en-US" dirty="0" smtClean="0"/>
              <a:t>To briefly describe any issues during the script development that can be safely avoided in future iterations of this project.</a:t>
            </a:r>
          </a:p>
          <a:p>
            <a:r>
              <a:rPr lang="en-US" dirty="0" smtClean="0"/>
              <a:t>To show final output maps generated through the Python Script.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7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4557"/>
          </a:xfrm>
        </p:spPr>
        <p:txBody>
          <a:bodyPr/>
          <a:lstStyle/>
          <a:p>
            <a:r>
              <a:rPr lang="en-US" sz="3400" dirty="0" smtClean="0"/>
              <a:t>Background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38250"/>
            <a:ext cx="8946541" cy="5229225"/>
          </a:xfrm>
        </p:spPr>
        <p:txBody>
          <a:bodyPr>
            <a:normAutofit lnSpcReduction="10000"/>
          </a:bodyPr>
          <a:lstStyle/>
          <a:p>
            <a:r>
              <a:rPr lang="en-US" sz="1900" dirty="0" smtClean="0"/>
              <a:t>A</a:t>
            </a:r>
            <a:r>
              <a:rPr lang="en-US" sz="1900" dirty="0"/>
              <a:t> </a:t>
            </a:r>
            <a:r>
              <a:rPr lang="en-US" sz="1900" dirty="0" smtClean="0"/>
              <a:t>planned </a:t>
            </a:r>
            <a:r>
              <a:rPr lang="en-US" sz="1900" dirty="0"/>
              <a:t>expansion in the State of California </a:t>
            </a:r>
            <a:r>
              <a:rPr lang="en-US" sz="1900" dirty="0" err="1"/>
              <a:t>Medi</a:t>
            </a:r>
            <a:r>
              <a:rPr lang="en-US" sz="1900" dirty="0"/>
              <a:t>-Cal beneficiary population (adults with incomes up to 138% of the Federal Poverty Level, or FPL) </a:t>
            </a:r>
            <a:r>
              <a:rPr lang="en-US" sz="1900" dirty="0" smtClean="0"/>
              <a:t>will allow additional beneficiaries to qualify </a:t>
            </a:r>
            <a:r>
              <a:rPr lang="en-US" sz="1900" dirty="0"/>
              <a:t>for publicly-funded substance use disorder (SUD) treatment </a:t>
            </a:r>
            <a:r>
              <a:rPr lang="en-US" sz="1900" dirty="0" smtClean="0"/>
              <a:t>services as of 07/01/2017.  </a:t>
            </a:r>
          </a:p>
          <a:p>
            <a:r>
              <a:rPr lang="en-US" sz="1900" dirty="0" smtClean="0"/>
              <a:t>All </a:t>
            </a:r>
            <a:r>
              <a:rPr lang="en-US" sz="1900" dirty="0"/>
              <a:t>substance use disorder treatment will be funded under the State of California Drug </a:t>
            </a:r>
            <a:r>
              <a:rPr lang="en-US" sz="1900" dirty="0" err="1"/>
              <a:t>Medi</a:t>
            </a:r>
            <a:r>
              <a:rPr lang="en-US" sz="1900" dirty="0"/>
              <a:t>-Cal Organized Delivery System (DMC-ODS) </a:t>
            </a:r>
            <a:r>
              <a:rPr lang="en-US" sz="1900" dirty="0" smtClean="0"/>
              <a:t>Waiver.</a:t>
            </a:r>
          </a:p>
          <a:p>
            <a:r>
              <a:rPr lang="en-US" sz="1900" dirty="0" smtClean="0"/>
              <a:t>It </a:t>
            </a:r>
            <a:r>
              <a:rPr lang="en-US" sz="1900" dirty="0"/>
              <a:t>is estimated that between12% and 13% of adults living at or below the 138 % Federal poverty Level (FPL) are also in need of SUD treatment </a:t>
            </a:r>
            <a:r>
              <a:rPr lang="en-US" sz="1900" dirty="0" smtClean="0"/>
              <a:t>services.</a:t>
            </a:r>
          </a:p>
          <a:p>
            <a:r>
              <a:rPr lang="en-US" sz="1900" dirty="0"/>
              <a:t>In order to plan for an increased demand of SUD treatment services, it is necessary to identify communities where </a:t>
            </a:r>
            <a:r>
              <a:rPr lang="en-US" sz="1900" dirty="0" smtClean="0"/>
              <a:t>DMC-ODS beneficiaries </a:t>
            </a:r>
            <a:r>
              <a:rPr lang="en-US" sz="1900" dirty="0"/>
              <a:t>‘in need’ of SUD services are ‘concentrated.’</a:t>
            </a:r>
          </a:p>
          <a:p>
            <a:r>
              <a:rPr lang="en-US" dirty="0" smtClean="0"/>
              <a:t>Python Scripting can help create hot spots of areas with increased SUD treatment need in communities within County of Los Angeles.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4557"/>
          </a:xfrm>
        </p:spPr>
        <p:txBody>
          <a:bodyPr/>
          <a:lstStyle/>
          <a:p>
            <a:r>
              <a:rPr lang="en-US" sz="3400" dirty="0" smtClean="0"/>
              <a:t>Python Script Steps: Part A.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726" y="1257300"/>
            <a:ext cx="9202128" cy="499109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This project consists of three logically associated scripts (Parts </a:t>
            </a:r>
            <a:r>
              <a:rPr lang="en-US" sz="1800" b="1" dirty="0" smtClean="0">
                <a:solidFill>
                  <a:schemeClr val="accent3"/>
                </a:solidFill>
              </a:rPr>
              <a:t>A</a:t>
            </a:r>
            <a:r>
              <a:rPr lang="en-US" sz="1800" dirty="0" smtClean="0"/>
              <a:t>, B, &amp; C).</a:t>
            </a:r>
          </a:p>
          <a:p>
            <a:r>
              <a:rPr lang="en-US" sz="1800" b="1" dirty="0" smtClean="0">
                <a:solidFill>
                  <a:schemeClr val="accent3"/>
                </a:solidFill>
              </a:rPr>
              <a:t>Part A </a:t>
            </a:r>
            <a:r>
              <a:rPr lang="en-US" sz="1800" dirty="0" smtClean="0"/>
              <a:t>uses the Update Cursor, the Select Layer by Location and the Copy Features routine to update a new calculated field, </a:t>
            </a:r>
            <a:r>
              <a:rPr lang="en-US" sz="1800" dirty="0"/>
              <a:t>'FPL138_15pc</a:t>
            </a:r>
            <a:r>
              <a:rPr lang="en-US" sz="1800" dirty="0" smtClean="0"/>
              <a:t>':</a:t>
            </a:r>
          </a:p>
          <a:p>
            <a:pPr marL="0" indent="0">
              <a:buNone/>
            </a:pPr>
            <a:r>
              <a:rPr lang="en-US" sz="1300" dirty="0" smtClean="0"/>
              <a:t>	print </a:t>
            </a:r>
            <a:r>
              <a:rPr lang="en-US" sz="1300" dirty="0"/>
              <a:t>"Setting my current workspace"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dirty="0" err="1" smtClean="0"/>
              <a:t>arcpy.env.workspace</a:t>
            </a:r>
            <a:r>
              <a:rPr lang="en-US" sz="1300" dirty="0" smtClean="0"/>
              <a:t> </a:t>
            </a:r>
            <a:r>
              <a:rPr lang="en-US" sz="1300" dirty="0"/>
              <a:t>= "C:\\PythonCourse_FinalPrjt"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dirty="0" err="1" smtClean="0"/>
              <a:t>outpath</a:t>
            </a:r>
            <a:r>
              <a:rPr lang="en-US" sz="1300" dirty="0" smtClean="0"/>
              <a:t> </a:t>
            </a:r>
            <a:r>
              <a:rPr lang="en-US" sz="1300" dirty="0"/>
              <a:t>= "C:\\PythonCourse_FinalPrjt\\LayerTemplates.gdb"	</a:t>
            </a:r>
            <a:endParaRPr lang="en-US" sz="1300" dirty="0" smtClean="0"/>
          </a:p>
          <a:p>
            <a:pPr marL="0" indent="0">
              <a:buNone/>
            </a:pPr>
            <a:r>
              <a:rPr lang="en-US" sz="1300" dirty="0" smtClean="0"/>
              <a:t>	FPL138fc </a:t>
            </a:r>
            <a:r>
              <a:rPr lang="en-US" sz="1300" dirty="0"/>
              <a:t>= </a:t>
            </a:r>
            <a:r>
              <a:rPr lang="en-US" sz="1300" dirty="0" smtClean="0"/>
              <a:t> 	C</a:t>
            </a:r>
            <a:r>
              <a:rPr lang="en-US" sz="1300" dirty="0"/>
              <a:t>:\\PythonCourse_FinalPrjt\\LayerTemplates.gdb\\LACounty_GIS\\</a:t>
            </a:r>
            <a:r>
              <a:rPr lang="en-US" sz="1300" dirty="0" smtClean="0"/>
              <a:t>LAC_FPL138_2015“</a:t>
            </a:r>
          </a:p>
          <a:p>
            <a:pPr marL="0" indent="0">
              <a:buNone/>
            </a:pPr>
            <a:r>
              <a:rPr lang="en-US" sz="1300" dirty="0"/>
              <a:t>	fields = ['t_138_15','FPL138_15pc'] 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b="1" dirty="0" smtClean="0">
                <a:solidFill>
                  <a:schemeClr val="accent3"/>
                </a:solidFill>
              </a:rPr>
              <a:t># Example for defining the SPA 1 generic layer:</a:t>
            </a:r>
            <a:r>
              <a:rPr lang="en-US" sz="1300" dirty="0" smtClean="0"/>
              <a:t>	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b="1" dirty="0" smtClean="0">
                <a:solidFill>
                  <a:schemeClr val="accent3"/>
                </a:solidFill>
              </a:rPr>
              <a:t>SPA1</a:t>
            </a:r>
            <a:r>
              <a:rPr lang="en-US" sz="1300" dirty="0" smtClean="0"/>
              <a:t> </a:t>
            </a:r>
            <a:r>
              <a:rPr lang="en-US" sz="1300" dirty="0"/>
              <a:t>= "C:\PythonCourse_FinalPrjt\LayerTemplates.gdb\LACounty_GIS\SPA1_generic"</a:t>
            </a:r>
          </a:p>
          <a:p>
            <a:pPr marL="0" indent="0">
              <a:buNone/>
            </a:pPr>
            <a:r>
              <a:rPr lang="en-US" sz="1300" dirty="0" smtClean="0"/>
              <a:t>	Define </a:t>
            </a:r>
            <a:r>
              <a:rPr lang="en-US" sz="1300" dirty="0"/>
              <a:t>SPA output layers that will contain the 138% FPL field, after applying the </a:t>
            </a:r>
            <a:r>
              <a:rPr lang="en-US" sz="1300" dirty="0" err="1"/>
              <a:t>SelectByLocation</a:t>
            </a:r>
            <a:r>
              <a:rPr lang="en-US" sz="1300" dirty="0"/>
              <a:t> </a:t>
            </a:r>
            <a:r>
              <a:rPr lang="en-US" sz="1300" dirty="0" smtClean="0"/>
              <a:t>	Routine</a:t>
            </a:r>
            <a:r>
              <a:rPr lang="en-US" sz="1300" dirty="0"/>
              <a:t>. These SPA-specific output features will exist in my project geodatabase only after running the </a:t>
            </a:r>
            <a:r>
              <a:rPr lang="en-US" sz="1300" dirty="0" smtClean="0"/>
              <a:t>	Update </a:t>
            </a:r>
            <a:r>
              <a:rPr lang="en-US" sz="1300" dirty="0"/>
              <a:t>Cursor and applying the </a:t>
            </a:r>
            <a:r>
              <a:rPr lang="en-US" sz="1300" dirty="0" err="1"/>
              <a:t>arcpy.MakeFeatureLayer_management</a:t>
            </a:r>
            <a:r>
              <a:rPr lang="en-US" sz="1300" dirty="0"/>
              <a:t> Routine.</a:t>
            </a:r>
          </a:p>
          <a:p>
            <a:pPr marL="0" indent="0">
              <a:buNone/>
            </a:pPr>
            <a:r>
              <a:rPr lang="en-US" sz="1300" dirty="0" smtClean="0"/>
              <a:t>	</a:t>
            </a:r>
            <a:r>
              <a:rPr lang="en-US" sz="1300" b="1" dirty="0" smtClean="0">
                <a:solidFill>
                  <a:schemeClr val="accent3"/>
                </a:solidFill>
              </a:rPr>
              <a:t>SPA1_out</a:t>
            </a:r>
            <a:r>
              <a:rPr lang="en-US" sz="1300" dirty="0" smtClean="0"/>
              <a:t> </a:t>
            </a:r>
            <a:r>
              <a:rPr lang="en-US" sz="1300" dirty="0"/>
              <a:t>= "C:\PythonCourse_FinalPrjt\LayerTemplates.gdb\LACounty_GIS\SPA1_out"</a:t>
            </a:r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endParaRPr lang="en-US" sz="1500" dirty="0" smtClean="0"/>
          </a:p>
        </p:txBody>
      </p:sp>
    </p:spTree>
    <p:extLst>
      <p:ext uri="{BB962C8B-B14F-4D97-AF65-F5344CB8AC3E}">
        <p14:creationId xmlns:p14="http://schemas.microsoft.com/office/powerpoint/2010/main" val="189966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1294" b="4746"/>
          <a:stretch/>
        </p:blipFill>
        <p:spPr>
          <a:xfrm>
            <a:off x="523876" y="653177"/>
            <a:ext cx="9906000" cy="57175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3876" y="200025"/>
            <a:ext cx="2009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 A (cont.)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6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1950" y="209550"/>
            <a:ext cx="10066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 A (segment for SPA 1 Select Layer By Location and Copy Features Routine only) 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1142" b="37003"/>
          <a:stretch/>
        </p:blipFill>
        <p:spPr>
          <a:xfrm>
            <a:off x="523875" y="776288"/>
            <a:ext cx="9904571" cy="42529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267325"/>
            <a:ext cx="981884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The Part A Python code on this and the previous slide demonstrate how to use the Update Cursor and apply the Make Feature Layer routine to generate eight new SPA layers (e.g., SPA1_out) that contain the correct number of census tracts whose centroids are located within the generic SPA layer (e.g</a:t>
            </a:r>
            <a:r>
              <a:rPr lang="en-US" sz="1700" dirty="0"/>
              <a:t>., </a:t>
            </a:r>
            <a:r>
              <a:rPr lang="en-US" sz="1700" dirty="0" err="1"/>
              <a:t>arcpy.MakeFeatureLayer_management</a:t>
            </a:r>
            <a:r>
              <a:rPr lang="en-US" sz="1700" dirty="0"/>
              <a:t>(SPA1, "SPA1_lyr</a:t>
            </a:r>
            <a:r>
              <a:rPr lang="en-US" sz="1700" dirty="0" smtClean="0"/>
              <a:t>"))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86066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090" t="13953"/>
          <a:stretch/>
        </p:blipFill>
        <p:spPr>
          <a:xfrm>
            <a:off x="638173" y="476249"/>
            <a:ext cx="3733801" cy="59822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2950" y="476249"/>
            <a:ext cx="58007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The LAC_FPL138_2015 layer is the only other data layer, apart from the generic SPA feature classes, that I needed to start this project.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Part A of this Python Script successfully generated eight new SPA layers, e.g., SPA1_out through SPA8_out using the </a:t>
            </a:r>
            <a:r>
              <a:rPr lang="en-US" dirty="0" err="1"/>
              <a:t>SPAx_generic</a:t>
            </a:r>
            <a:r>
              <a:rPr lang="en-US" dirty="0"/>
              <a:t> layers in the Make Feature Layer routine.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314575" y="666750"/>
            <a:ext cx="2333625" cy="2143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990725" y="1524000"/>
            <a:ext cx="2657475" cy="1581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1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386043"/>
            <a:ext cx="9404723" cy="604557"/>
          </a:xfrm>
        </p:spPr>
        <p:txBody>
          <a:bodyPr/>
          <a:lstStyle/>
          <a:p>
            <a:r>
              <a:rPr lang="en-US" sz="3400" dirty="0" smtClean="0"/>
              <a:t>Python Script Steps: Part B.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23950"/>
            <a:ext cx="8946541" cy="49910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This project consists of three logically associated scripts (Parts A, </a:t>
            </a:r>
            <a:r>
              <a:rPr lang="en-US" b="1" dirty="0" smtClean="0">
                <a:solidFill>
                  <a:schemeClr val="accent3"/>
                </a:solidFill>
              </a:rPr>
              <a:t>B</a:t>
            </a:r>
            <a:r>
              <a:rPr lang="en-US" dirty="0" smtClean="0"/>
              <a:t>, &amp; C).</a:t>
            </a:r>
          </a:p>
          <a:p>
            <a:r>
              <a:rPr lang="en-US" b="1" dirty="0" smtClean="0">
                <a:solidFill>
                  <a:schemeClr val="accent3"/>
                </a:solidFill>
              </a:rPr>
              <a:t>Part B </a:t>
            </a:r>
            <a:r>
              <a:rPr lang="en-US" dirty="0" smtClean="0"/>
              <a:t>uses the Hot Spots Stats Routine to generate eight new layers, each representing the SPA-related fixed distance band Hot Spot that searches for either clustering or dispersion of census tracts with DMC-ODS SUD treatment ‘in need’ populations (13% of all adults living at below the 138% Federal Poverty Level.</a:t>
            </a:r>
          </a:p>
          <a:p>
            <a:r>
              <a:rPr lang="en-US" dirty="0" smtClean="0"/>
              <a:t>Each SPA-specific Hot Spot had a specified search distance that had been pre-determine at work </a:t>
            </a:r>
            <a:r>
              <a:rPr lang="en-US" dirty="0"/>
              <a:t>ArcGIS Toolbox, Spatial Statistics, Mapping Clusters, Optimized Hot Spot Analysis t</a:t>
            </a:r>
            <a:r>
              <a:rPr lang="en-US" dirty="0" smtClean="0"/>
              <a:t>ool before this project was created:</a:t>
            </a:r>
          </a:p>
          <a:p>
            <a:pPr lvl="1"/>
            <a:r>
              <a:rPr lang="en-US" sz="1600" dirty="0" smtClean="0"/>
              <a:t>SPA </a:t>
            </a:r>
            <a:r>
              <a:rPr lang="en-US" sz="1600" dirty="0"/>
              <a:t>1 = 10 miles (52800 feet)</a:t>
            </a:r>
          </a:p>
          <a:p>
            <a:pPr lvl="1"/>
            <a:r>
              <a:rPr lang="en-US" sz="1600" dirty="0"/>
              <a:t>SPA 2 = 3 miles (15840 feet)</a:t>
            </a:r>
          </a:p>
          <a:p>
            <a:pPr lvl="1"/>
            <a:r>
              <a:rPr lang="en-US" sz="1600" dirty="0"/>
              <a:t>SPA 3 = 3 miles (15840 feet)</a:t>
            </a:r>
          </a:p>
          <a:p>
            <a:pPr lvl="1"/>
            <a:r>
              <a:rPr lang="en-US" sz="1600" dirty="0"/>
              <a:t>SPA 4 = 1.5 miles (7920 feet)</a:t>
            </a:r>
          </a:p>
          <a:p>
            <a:pPr lvl="1"/>
            <a:r>
              <a:rPr lang="en-US" sz="1600" dirty="0"/>
              <a:t>SPA 5 = 5 miles (26400 feet)</a:t>
            </a:r>
          </a:p>
          <a:p>
            <a:pPr lvl="1"/>
            <a:r>
              <a:rPr lang="en-US" sz="1600" dirty="0"/>
              <a:t>SPA 6 = 2 miles (10560 feet)</a:t>
            </a:r>
          </a:p>
          <a:p>
            <a:pPr lvl="1"/>
            <a:r>
              <a:rPr lang="en-US" sz="1600" dirty="0"/>
              <a:t>SPA 7 = 2 miles (10560 feet)</a:t>
            </a:r>
          </a:p>
          <a:p>
            <a:pPr lvl="1"/>
            <a:r>
              <a:rPr lang="en-US" sz="1600" dirty="0"/>
              <a:t>SPA 8 = 2.5 miles (13200 feet)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 complete example for SPA 1 follows in the next slide…</a:t>
            </a:r>
          </a:p>
          <a:p>
            <a:pPr marL="0" indent="0">
              <a:buNone/>
            </a:pPr>
            <a:endParaRPr lang="en-US" sz="1500" dirty="0" smtClean="0"/>
          </a:p>
        </p:txBody>
      </p:sp>
    </p:spTree>
    <p:extLst>
      <p:ext uri="{BB962C8B-B14F-4D97-AF65-F5344CB8AC3E}">
        <p14:creationId xmlns:p14="http://schemas.microsoft.com/office/powerpoint/2010/main" val="114280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1097" b="11576"/>
          <a:stretch/>
        </p:blipFill>
        <p:spPr>
          <a:xfrm>
            <a:off x="446088" y="652978"/>
            <a:ext cx="9955212" cy="599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8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0757"/>
          </a:xfrm>
        </p:spPr>
        <p:txBody>
          <a:bodyPr/>
          <a:lstStyle/>
          <a:p>
            <a:r>
              <a:rPr lang="en-US" sz="3200" dirty="0"/>
              <a:t>Python Script Steps: </a:t>
            </a:r>
            <a:r>
              <a:rPr lang="en-US" sz="3200" dirty="0" smtClean="0"/>
              <a:t>Hot Spot Analysis by SPA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16" y="1133474"/>
            <a:ext cx="6841190" cy="5286375"/>
          </a:xfrm>
        </p:spPr>
      </p:pic>
      <p:sp>
        <p:nvSpPr>
          <p:cNvPr id="5" name="TextBox 4"/>
          <p:cNvSpPr txBox="1"/>
          <p:nvPr/>
        </p:nvSpPr>
        <p:spPr>
          <a:xfrm>
            <a:off x="7777911" y="1133474"/>
            <a:ext cx="33051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Please note: 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Red </a:t>
            </a:r>
            <a:r>
              <a:rPr lang="en-US" sz="1600" dirty="0"/>
              <a:t>clusters indicate </a:t>
            </a:r>
            <a:r>
              <a:rPr lang="en-US" sz="1600" dirty="0" smtClean="0"/>
              <a:t>where the </a:t>
            </a:r>
            <a:r>
              <a:rPr lang="en-US" sz="1600" dirty="0"/>
              <a:t>13 % fraction of adults living at or </a:t>
            </a:r>
            <a:r>
              <a:rPr lang="en-US" sz="1600" dirty="0" smtClean="0"/>
              <a:t>below 138</a:t>
            </a:r>
            <a:r>
              <a:rPr lang="en-US" sz="1600" dirty="0"/>
              <a:t>% FPL are most </a:t>
            </a:r>
            <a:r>
              <a:rPr lang="en-US" sz="1600" dirty="0" smtClean="0"/>
              <a:t>‘concentrated.’</a:t>
            </a:r>
          </a:p>
          <a:p>
            <a:endParaRPr lang="en-US" sz="1600" dirty="0" smtClean="0"/>
          </a:p>
          <a:p>
            <a:r>
              <a:rPr lang="en-US" sz="1600" dirty="0" smtClean="0"/>
              <a:t>Identifying these </a:t>
            </a:r>
            <a:r>
              <a:rPr lang="en-US" sz="1600" dirty="0"/>
              <a:t>urban areas will help in </a:t>
            </a:r>
            <a:r>
              <a:rPr lang="en-US" sz="1600" dirty="0" smtClean="0"/>
              <a:t>future allocation </a:t>
            </a:r>
            <a:r>
              <a:rPr lang="en-US" sz="1600" dirty="0"/>
              <a:t>of substance abuse </a:t>
            </a:r>
            <a:r>
              <a:rPr lang="en-US" sz="1600" dirty="0" smtClean="0"/>
              <a:t>treatment and/or </a:t>
            </a:r>
            <a:r>
              <a:rPr lang="en-US" sz="1600" dirty="0"/>
              <a:t>prevention services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 </a:t>
            </a:r>
          </a:p>
          <a:p>
            <a:r>
              <a:rPr lang="en-US" sz="1600" dirty="0" smtClean="0"/>
              <a:t>Blue areas indicate </a:t>
            </a:r>
            <a:r>
              <a:rPr lang="en-US" sz="1600" dirty="0"/>
              <a:t>where this population fraction </a:t>
            </a:r>
            <a:r>
              <a:rPr lang="en-US" sz="1600" dirty="0" smtClean="0"/>
              <a:t>is </a:t>
            </a:r>
            <a:r>
              <a:rPr lang="en-US" sz="1600" dirty="0"/>
              <a:t>most dispersed, statistically. Hot </a:t>
            </a:r>
            <a:r>
              <a:rPr lang="en-US" sz="1600" dirty="0" smtClean="0"/>
              <a:t>Spot clusters </a:t>
            </a:r>
            <a:r>
              <a:rPr lang="en-US" sz="1600" dirty="0"/>
              <a:t>are statistically </a:t>
            </a:r>
            <a:r>
              <a:rPr lang="en-US" sz="1600" dirty="0" smtClean="0"/>
              <a:t>significant (</a:t>
            </a:r>
            <a:r>
              <a:rPr lang="en-US" sz="1600" dirty="0" err="1"/>
              <a:t>Getis</a:t>
            </a:r>
            <a:r>
              <a:rPr lang="en-US" sz="1600" dirty="0"/>
              <a:t>-Ord </a:t>
            </a:r>
            <a:r>
              <a:rPr lang="en-US" sz="1600" dirty="0" err="1"/>
              <a:t>Gi</a:t>
            </a:r>
            <a:r>
              <a:rPr lang="en-US" sz="1600" dirty="0"/>
              <a:t>* statistic).</a:t>
            </a:r>
          </a:p>
        </p:txBody>
      </p:sp>
    </p:spTree>
    <p:extLst>
      <p:ext uri="{BB962C8B-B14F-4D97-AF65-F5344CB8AC3E}">
        <p14:creationId xmlns:p14="http://schemas.microsoft.com/office/powerpoint/2010/main" val="31322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386043"/>
            <a:ext cx="9404723" cy="604557"/>
          </a:xfrm>
        </p:spPr>
        <p:txBody>
          <a:bodyPr/>
          <a:lstStyle/>
          <a:p>
            <a:r>
              <a:rPr lang="en-US" sz="3400" dirty="0" smtClean="0"/>
              <a:t>Python Script Steps: Part C.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38250"/>
            <a:ext cx="8946541" cy="499109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This project consists of three logically associated scripts (Parts A, B, &amp; </a:t>
            </a:r>
            <a:r>
              <a:rPr lang="en-US" sz="1800" b="1" dirty="0" smtClean="0">
                <a:solidFill>
                  <a:schemeClr val="accent3"/>
                </a:solidFill>
              </a:rPr>
              <a:t>C</a:t>
            </a:r>
            <a:r>
              <a:rPr lang="en-US" sz="1800" dirty="0" smtClean="0"/>
              <a:t>).</a:t>
            </a:r>
          </a:p>
          <a:p>
            <a:r>
              <a:rPr lang="en-US" sz="1800" b="1" dirty="0" smtClean="0">
                <a:solidFill>
                  <a:schemeClr val="accent3"/>
                </a:solidFill>
              </a:rPr>
              <a:t>Part C </a:t>
            </a:r>
            <a:r>
              <a:rPr lang="en-US" sz="1800" dirty="0" smtClean="0"/>
              <a:t>automates </a:t>
            </a:r>
            <a:r>
              <a:rPr lang="en-US" sz="1800" dirty="0"/>
              <a:t>pdf map production for </a:t>
            </a:r>
            <a:r>
              <a:rPr lang="en-US" sz="1800" dirty="0" smtClean="0"/>
              <a:t>the Hot </a:t>
            </a:r>
            <a:r>
              <a:rPr lang="en-US" sz="1800" dirty="0"/>
              <a:t>Spot Analyses of </a:t>
            </a:r>
            <a:r>
              <a:rPr lang="en-US" sz="1800" dirty="0" smtClean="0"/>
              <a:t>the eight Service </a:t>
            </a:r>
            <a:r>
              <a:rPr lang="en-US" sz="1800" dirty="0"/>
              <a:t>Planning Area </a:t>
            </a:r>
            <a:r>
              <a:rPr lang="en-US" sz="1800" dirty="0" smtClean="0"/>
              <a:t>(SPA) maps </a:t>
            </a:r>
            <a:r>
              <a:rPr lang="en-US" sz="1800" dirty="0"/>
              <a:t>in Los Angeles County</a:t>
            </a:r>
            <a:r>
              <a:rPr lang="en-US" sz="1800" dirty="0" smtClean="0"/>
              <a:t>.</a:t>
            </a:r>
          </a:p>
          <a:p>
            <a:r>
              <a:rPr lang="en-US" sz="1800" dirty="0"/>
              <a:t>The main task of this last script section </a:t>
            </a:r>
            <a:r>
              <a:rPr lang="en-US" sz="1800" dirty="0" smtClean="0"/>
              <a:t>was </a:t>
            </a:r>
            <a:r>
              <a:rPr lang="en-US" sz="1800" dirty="0"/>
              <a:t>to zoom-in on each of the eight SPA regions and generate a specific SPA map (eight in total).  </a:t>
            </a:r>
            <a:endParaRPr lang="en-US" sz="1800" dirty="0" smtClean="0"/>
          </a:p>
          <a:p>
            <a:r>
              <a:rPr lang="en-US" sz="1800" dirty="0" smtClean="0"/>
              <a:t>It was </a:t>
            </a:r>
            <a:r>
              <a:rPr lang="en-US" sz="1800" dirty="0"/>
              <a:t>also supposed to auto-arrange the position of city and SPA labels so that the relative position of these text elements </a:t>
            </a:r>
            <a:r>
              <a:rPr lang="en-US" sz="1800" dirty="0" smtClean="0"/>
              <a:t>did </a:t>
            </a:r>
            <a:r>
              <a:rPr lang="en-US" sz="1800" dirty="0"/>
              <a:t>not “compete’ with the one region being zoomed-in. </a:t>
            </a:r>
            <a:endParaRPr lang="en-US" sz="1800" dirty="0" smtClean="0"/>
          </a:p>
          <a:p>
            <a:r>
              <a:rPr lang="en-US" sz="1800" dirty="0" smtClean="0"/>
              <a:t>Must set up map template with appropriate layout elements </a:t>
            </a:r>
            <a:r>
              <a:rPr lang="en-US" sz="1800" u="sng" dirty="0" smtClean="0"/>
              <a:t>before</a:t>
            </a:r>
            <a:r>
              <a:rPr lang="en-US" sz="1800" dirty="0" smtClean="0"/>
              <a:t> writing script.  At least, the map template must include a legend with specific group layer(s), text box(</a:t>
            </a:r>
            <a:r>
              <a:rPr lang="en-US" sz="1800" dirty="0" err="1" smtClean="0"/>
              <a:t>es</a:t>
            </a:r>
            <a:r>
              <a:rPr lang="en-US" sz="1800" dirty="0" smtClean="0"/>
              <a:t>), scale and North arrow that will be included in the layout of each pdf output file.</a:t>
            </a:r>
          </a:p>
          <a:p>
            <a:r>
              <a:rPr lang="en-US" sz="1800" dirty="0" smtClean="0"/>
              <a:t>Please refer to next slides for details on this last section of my Python Script project.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58492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09" y="138393"/>
            <a:ext cx="9404723" cy="776007"/>
          </a:xfrm>
        </p:spPr>
        <p:txBody>
          <a:bodyPr/>
          <a:lstStyle/>
          <a:p>
            <a:r>
              <a:rPr lang="en-US" sz="3400" dirty="0"/>
              <a:t>Python Script Steps: Part 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801" y="752475"/>
            <a:ext cx="9707074" cy="5486400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smtClean="0"/>
              <a:t>Start by defining the workspace: </a:t>
            </a:r>
          </a:p>
          <a:p>
            <a:pPr lvl="1"/>
            <a:r>
              <a:rPr lang="en-US" sz="1000" dirty="0" err="1" smtClean="0"/>
              <a:t>datapath</a:t>
            </a:r>
            <a:r>
              <a:rPr lang="en-US" sz="1000" dirty="0" smtClean="0"/>
              <a:t> </a:t>
            </a:r>
            <a:r>
              <a:rPr lang="en-US" sz="1000" dirty="0"/>
              <a:t>= 'C:\\</a:t>
            </a:r>
            <a:r>
              <a:rPr lang="en-US" sz="1000" dirty="0" err="1"/>
              <a:t>PythonCourse_FinalPrjt</a:t>
            </a:r>
            <a:r>
              <a:rPr lang="en-US" sz="1000" dirty="0"/>
              <a:t>\\'</a:t>
            </a:r>
          </a:p>
          <a:p>
            <a:pPr lvl="1"/>
            <a:r>
              <a:rPr lang="en-US" sz="1000" dirty="0" err="1" smtClean="0"/>
              <a:t>mappath</a:t>
            </a:r>
            <a:r>
              <a:rPr lang="en-US" sz="1000" dirty="0" smtClean="0"/>
              <a:t> </a:t>
            </a:r>
            <a:r>
              <a:rPr lang="en-US" sz="1000" dirty="0"/>
              <a:t>= </a:t>
            </a:r>
            <a:r>
              <a:rPr lang="en-US" sz="1000" dirty="0" err="1"/>
              <a:t>datapath</a:t>
            </a:r>
            <a:r>
              <a:rPr lang="en-US" sz="1000" dirty="0"/>
              <a:t> + '</a:t>
            </a:r>
            <a:r>
              <a:rPr lang="en-US" sz="1000" dirty="0" err="1"/>
              <a:t>MyData</a:t>
            </a:r>
            <a:r>
              <a:rPr lang="en-US" sz="1000" dirty="0"/>
              <a:t>\\Maps\\'</a:t>
            </a:r>
          </a:p>
          <a:p>
            <a:pPr lvl="1"/>
            <a:r>
              <a:rPr lang="en-US" sz="1000" dirty="0" err="1" smtClean="0"/>
              <a:t>mxd</a:t>
            </a:r>
            <a:r>
              <a:rPr lang="en-US" sz="1000" dirty="0" smtClean="0"/>
              <a:t> </a:t>
            </a:r>
            <a:r>
              <a:rPr lang="en-US" sz="1000" dirty="0"/>
              <a:t>= </a:t>
            </a:r>
            <a:r>
              <a:rPr lang="en-US" sz="1000" dirty="0" err="1"/>
              <a:t>MapDocument</a:t>
            </a:r>
            <a:r>
              <a:rPr lang="en-US" sz="1000" dirty="0"/>
              <a:t>(</a:t>
            </a:r>
            <a:r>
              <a:rPr lang="en-US" sz="1000" dirty="0" err="1"/>
              <a:t>datapath</a:t>
            </a:r>
            <a:r>
              <a:rPr lang="en-US" sz="1000" dirty="0"/>
              <a:t> + '</a:t>
            </a:r>
            <a:r>
              <a:rPr lang="en-US" sz="1000" dirty="0" err="1"/>
              <a:t>Python_FinalPrjt.mxd</a:t>
            </a:r>
            <a:r>
              <a:rPr lang="en-US" sz="1000" dirty="0"/>
              <a:t>')</a:t>
            </a:r>
          </a:p>
          <a:p>
            <a:r>
              <a:rPr lang="en-US" sz="1600" dirty="0" smtClean="0"/>
              <a:t>Get your list of data frames:</a:t>
            </a:r>
            <a:r>
              <a:rPr lang="en-US" dirty="0" smtClean="0"/>
              <a:t> </a:t>
            </a:r>
            <a:r>
              <a:rPr lang="en-US" sz="1200" dirty="0" err="1"/>
              <a:t>dataframe</a:t>
            </a:r>
            <a:r>
              <a:rPr lang="en-US" sz="1200" dirty="0"/>
              <a:t> = </a:t>
            </a:r>
            <a:r>
              <a:rPr lang="en-US" sz="1200" dirty="0" err="1"/>
              <a:t>ListDataFrames</a:t>
            </a:r>
            <a:r>
              <a:rPr lang="en-US" sz="1200" dirty="0"/>
              <a:t>(</a:t>
            </a:r>
            <a:r>
              <a:rPr lang="en-US" sz="1200" dirty="0" err="1"/>
              <a:t>mxd</a:t>
            </a:r>
            <a:r>
              <a:rPr lang="en-US" sz="1200" dirty="0"/>
              <a:t>, "</a:t>
            </a:r>
            <a:r>
              <a:rPr lang="en-US" sz="1200" dirty="0" err="1"/>
              <a:t>DataFrame_SPAs</a:t>
            </a:r>
            <a:r>
              <a:rPr lang="en-US" sz="1200" dirty="0"/>
              <a:t>") [0]</a:t>
            </a:r>
            <a:endParaRPr lang="en-US" sz="1200" dirty="0" smtClean="0"/>
          </a:p>
          <a:p>
            <a:r>
              <a:rPr lang="en-US" sz="1600" dirty="0"/>
              <a:t>U</a:t>
            </a:r>
            <a:r>
              <a:rPr lang="en-US" sz="1600" dirty="0" smtClean="0"/>
              <a:t>se </a:t>
            </a:r>
            <a:r>
              <a:rPr lang="en-US" sz="1600" dirty="0"/>
              <a:t>the code line “For loop” to go through all SPA layers in </a:t>
            </a:r>
            <a:r>
              <a:rPr lang="en-US" sz="1600" dirty="0" smtClean="0"/>
              <a:t>Table </a:t>
            </a:r>
            <a:r>
              <a:rPr lang="en-US" sz="1600" dirty="0"/>
              <a:t>of </a:t>
            </a:r>
            <a:r>
              <a:rPr lang="en-US" sz="1600" dirty="0" smtClean="0"/>
              <a:t>Contents.</a:t>
            </a:r>
          </a:p>
          <a:p>
            <a:r>
              <a:rPr lang="en-US" sz="1600" dirty="0" smtClean="0"/>
              <a:t>Added  two layers to data frame: </a:t>
            </a:r>
          </a:p>
          <a:p>
            <a:pPr marL="457200" lvl="1" indent="0">
              <a:buNone/>
            </a:pPr>
            <a:r>
              <a:rPr lang="en-US" sz="1100" dirty="0" err="1" smtClean="0">
                <a:solidFill>
                  <a:schemeClr val="accent3"/>
                </a:solidFill>
              </a:rPr>
              <a:t>dataLayer</a:t>
            </a:r>
            <a:r>
              <a:rPr lang="en-US" sz="1100" dirty="0" smtClean="0">
                <a:solidFill>
                  <a:schemeClr val="accent3"/>
                </a:solidFill>
              </a:rPr>
              <a:t> </a:t>
            </a:r>
            <a:r>
              <a:rPr lang="en-US" sz="1100" dirty="0">
                <a:solidFill>
                  <a:schemeClr val="accent3"/>
                </a:solidFill>
              </a:rPr>
              <a:t>= Layer(</a:t>
            </a:r>
            <a:r>
              <a:rPr lang="en-US" sz="1100" dirty="0" err="1">
                <a:solidFill>
                  <a:schemeClr val="accent3"/>
                </a:solidFill>
              </a:rPr>
              <a:t>datapath</a:t>
            </a:r>
            <a:r>
              <a:rPr lang="en-US" sz="1100" dirty="0">
                <a:solidFill>
                  <a:schemeClr val="accent3"/>
                </a:solidFill>
              </a:rPr>
              <a:t> + '</a:t>
            </a:r>
            <a:r>
              <a:rPr lang="en-US" sz="1100" dirty="0" err="1">
                <a:solidFill>
                  <a:schemeClr val="accent3"/>
                </a:solidFill>
              </a:rPr>
              <a:t>MyData</a:t>
            </a:r>
            <a:r>
              <a:rPr lang="en-US" sz="1100" dirty="0">
                <a:solidFill>
                  <a:schemeClr val="accent3"/>
                </a:solidFill>
              </a:rPr>
              <a:t>\</a:t>
            </a:r>
            <a:r>
              <a:rPr lang="en-US" sz="1100" dirty="0" err="1">
                <a:solidFill>
                  <a:schemeClr val="accent3"/>
                </a:solidFill>
              </a:rPr>
              <a:t>City_Group.lyr</a:t>
            </a:r>
            <a:r>
              <a:rPr lang="en-US" sz="1100" dirty="0">
                <a:solidFill>
                  <a:schemeClr val="accent3"/>
                </a:solidFill>
              </a:rPr>
              <a:t>')</a:t>
            </a:r>
          </a:p>
          <a:p>
            <a:pPr marL="0" indent="0">
              <a:buNone/>
            </a:pPr>
            <a:r>
              <a:rPr lang="en-US" sz="1100" dirty="0"/>
              <a:t>    </a:t>
            </a:r>
            <a:r>
              <a:rPr lang="en-US" sz="1100" dirty="0" smtClean="0"/>
              <a:t>	</a:t>
            </a:r>
            <a:r>
              <a:rPr lang="en-US" sz="1100" dirty="0" err="1" smtClean="0"/>
              <a:t>AddLayer</a:t>
            </a:r>
            <a:r>
              <a:rPr lang="en-US" sz="1100" dirty="0" smtClean="0"/>
              <a:t>(</a:t>
            </a:r>
            <a:r>
              <a:rPr lang="en-US" sz="1100" dirty="0" err="1" smtClean="0"/>
              <a:t>dataframe</a:t>
            </a:r>
            <a:r>
              <a:rPr lang="en-US" sz="1100" dirty="0"/>
              <a:t>, </a:t>
            </a:r>
            <a:r>
              <a:rPr lang="en-US" sz="1100" dirty="0" err="1"/>
              <a:t>dataLayer</a:t>
            </a:r>
            <a:r>
              <a:rPr lang="en-US" sz="1100" dirty="0"/>
              <a:t>, 'AUTO_ARRANGE')</a:t>
            </a:r>
          </a:p>
          <a:p>
            <a:pPr marL="0" indent="0">
              <a:buNone/>
            </a:pPr>
            <a:r>
              <a:rPr lang="en-US" sz="1100" dirty="0"/>
              <a:t> </a:t>
            </a:r>
            <a:r>
              <a:rPr lang="en-US" sz="1100" dirty="0" smtClean="0"/>
              <a:t>    	legend </a:t>
            </a:r>
            <a:r>
              <a:rPr lang="en-US" sz="1100" dirty="0"/>
              <a:t>= </a:t>
            </a:r>
            <a:r>
              <a:rPr lang="en-US" sz="1100" dirty="0" err="1"/>
              <a:t>ListLayoutElements</a:t>
            </a:r>
            <a:r>
              <a:rPr lang="en-US" sz="1100" dirty="0"/>
              <a:t>(</a:t>
            </a:r>
            <a:r>
              <a:rPr lang="en-US" sz="1100" dirty="0" err="1"/>
              <a:t>mxd</a:t>
            </a:r>
            <a:r>
              <a:rPr lang="en-US" sz="1100" dirty="0"/>
              <a:t>, 'LEGEND_ELEMENT', 'Legend') [</a:t>
            </a:r>
            <a:r>
              <a:rPr lang="en-US" sz="1100" dirty="0" smtClean="0"/>
              <a:t>0]</a:t>
            </a:r>
          </a:p>
          <a:p>
            <a:pPr marL="0" indent="0">
              <a:buNone/>
            </a:pPr>
            <a:r>
              <a:rPr lang="en-US" sz="1100" dirty="0"/>
              <a:t> </a:t>
            </a:r>
            <a:r>
              <a:rPr lang="en-US" sz="1100" dirty="0" smtClean="0"/>
              <a:t>          </a:t>
            </a:r>
            <a:r>
              <a:rPr lang="en-US" sz="1100" dirty="0" smtClean="0">
                <a:solidFill>
                  <a:schemeClr val="accent3"/>
                </a:solidFill>
              </a:rPr>
              <a:t>dataLayer2 </a:t>
            </a:r>
            <a:r>
              <a:rPr lang="en-US" sz="1100" dirty="0">
                <a:solidFill>
                  <a:schemeClr val="accent3"/>
                </a:solidFill>
              </a:rPr>
              <a:t>= Layer(</a:t>
            </a:r>
            <a:r>
              <a:rPr lang="en-US" sz="1100" dirty="0" err="1">
                <a:solidFill>
                  <a:schemeClr val="accent3"/>
                </a:solidFill>
              </a:rPr>
              <a:t>datapath</a:t>
            </a:r>
            <a:r>
              <a:rPr lang="en-US" sz="1100" dirty="0">
                <a:solidFill>
                  <a:schemeClr val="accent3"/>
                </a:solidFill>
              </a:rPr>
              <a:t> + '</a:t>
            </a:r>
            <a:r>
              <a:rPr lang="en-US" sz="1100" dirty="0" err="1">
                <a:solidFill>
                  <a:schemeClr val="accent3"/>
                </a:solidFill>
              </a:rPr>
              <a:t>MyData</a:t>
            </a:r>
            <a:r>
              <a:rPr lang="en-US" sz="1100" dirty="0">
                <a:solidFill>
                  <a:schemeClr val="accent3"/>
                </a:solidFill>
              </a:rPr>
              <a:t>\</a:t>
            </a:r>
            <a:r>
              <a:rPr lang="en-US" sz="1100" dirty="0" err="1">
                <a:solidFill>
                  <a:schemeClr val="accent3"/>
                </a:solidFill>
              </a:rPr>
              <a:t>SPA_Labels.lyr</a:t>
            </a:r>
            <a:r>
              <a:rPr lang="en-US" sz="1100" dirty="0">
                <a:solidFill>
                  <a:schemeClr val="accent3"/>
                </a:solidFill>
              </a:rPr>
              <a:t>')</a:t>
            </a:r>
          </a:p>
          <a:p>
            <a:pPr marL="0" indent="0">
              <a:buNone/>
            </a:pPr>
            <a:r>
              <a:rPr lang="en-US" sz="1100" dirty="0"/>
              <a:t>    </a:t>
            </a:r>
            <a:r>
              <a:rPr lang="en-US" sz="1100" dirty="0" smtClean="0"/>
              <a:t>	</a:t>
            </a:r>
            <a:r>
              <a:rPr lang="en-US" sz="1100" dirty="0" err="1" smtClean="0"/>
              <a:t>AddLayer</a:t>
            </a:r>
            <a:r>
              <a:rPr lang="en-US" sz="1100" dirty="0" smtClean="0"/>
              <a:t>(</a:t>
            </a:r>
            <a:r>
              <a:rPr lang="en-US" sz="1100" dirty="0" err="1" smtClean="0"/>
              <a:t>dataframe</a:t>
            </a:r>
            <a:r>
              <a:rPr lang="en-US" sz="1100" dirty="0"/>
              <a:t>, dataLayer2, 'AUTO_ARRANGE')</a:t>
            </a:r>
          </a:p>
          <a:p>
            <a:pPr marL="0" indent="0">
              <a:buNone/>
            </a:pPr>
            <a:r>
              <a:rPr lang="en-US" sz="1100" dirty="0" smtClean="0"/>
              <a:t>    	legend </a:t>
            </a:r>
            <a:r>
              <a:rPr lang="en-US" sz="1100" dirty="0"/>
              <a:t>= </a:t>
            </a:r>
            <a:r>
              <a:rPr lang="en-US" sz="1100" dirty="0" err="1"/>
              <a:t>ListLayoutElements</a:t>
            </a:r>
            <a:r>
              <a:rPr lang="en-US" sz="1100" dirty="0"/>
              <a:t>(</a:t>
            </a:r>
            <a:r>
              <a:rPr lang="en-US" sz="1100" dirty="0" err="1"/>
              <a:t>mxd</a:t>
            </a:r>
            <a:r>
              <a:rPr lang="en-US" sz="1100" dirty="0"/>
              <a:t>, 'LEGEND_ELEMENT', 'Legend') [0]</a:t>
            </a:r>
          </a:p>
          <a:p>
            <a:r>
              <a:rPr lang="en-US" sz="1600" dirty="0"/>
              <a:t>Add a search cursor on the </a:t>
            </a:r>
            <a:r>
              <a:rPr lang="en-US" sz="1600" dirty="0" err="1"/>
              <a:t>SPALayer</a:t>
            </a:r>
            <a:r>
              <a:rPr lang="en-US" sz="1600" dirty="0"/>
              <a:t> and create a for loop that will help the Search Cursor go through each row in the column: </a:t>
            </a:r>
            <a:endParaRPr lang="en-US" sz="1600" dirty="0" smtClean="0"/>
          </a:p>
          <a:p>
            <a:pPr marL="0" indent="0">
              <a:buNone/>
            </a:pPr>
            <a:r>
              <a:rPr lang="en-US" sz="1200" dirty="0" smtClean="0"/>
              <a:t>	</a:t>
            </a:r>
            <a:r>
              <a:rPr lang="en-US" sz="1200" dirty="0" err="1" smtClean="0"/>
              <a:t>field_name</a:t>
            </a:r>
            <a:r>
              <a:rPr lang="en-US" sz="1200" dirty="0" smtClean="0"/>
              <a:t> </a:t>
            </a:r>
            <a:r>
              <a:rPr lang="en-US" sz="1200" dirty="0"/>
              <a:t>= ["SPA_NAME"]</a:t>
            </a:r>
          </a:p>
          <a:p>
            <a:pPr marL="0" indent="0">
              <a:buNone/>
            </a:pPr>
            <a:r>
              <a:rPr lang="en-US" sz="1200" dirty="0"/>
              <a:t>    </a:t>
            </a:r>
            <a:r>
              <a:rPr lang="en-US" sz="1200" dirty="0" smtClean="0"/>
              <a:t>	with </a:t>
            </a:r>
            <a:r>
              <a:rPr lang="en-US" sz="1200" dirty="0" err="1"/>
              <a:t>arcpy.da.SearchCursor</a:t>
            </a:r>
            <a:r>
              <a:rPr lang="en-US" sz="1200" dirty="0"/>
              <a:t>(</a:t>
            </a:r>
            <a:r>
              <a:rPr lang="en-US" sz="1200" dirty="0" err="1"/>
              <a:t>SPALayer</a:t>
            </a:r>
            <a:r>
              <a:rPr lang="en-US" sz="1200" dirty="0"/>
              <a:t>, </a:t>
            </a:r>
            <a:r>
              <a:rPr lang="en-US" sz="1200" dirty="0" err="1"/>
              <a:t>field_name</a:t>
            </a:r>
            <a:r>
              <a:rPr lang="en-US" sz="1200" dirty="0"/>
              <a:t>) as </a:t>
            </a:r>
            <a:r>
              <a:rPr lang="en-US" sz="1200" dirty="0" err="1"/>
              <a:t>SPArows</a:t>
            </a:r>
            <a:r>
              <a:rPr lang="en-US" sz="1200" dirty="0"/>
              <a:t>: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dirty="0" smtClean="0"/>
              <a:t>   		for </a:t>
            </a:r>
            <a:r>
              <a:rPr lang="en-US" sz="1200" dirty="0" err="1"/>
              <a:t>SPArow</a:t>
            </a:r>
            <a:r>
              <a:rPr lang="en-US" sz="1200" dirty="0"/>
              <a:t> in </a:t>
            </a:r>
            <a:r>
              <a:rPr lang="en-US" sz="1200" dirty="0" err="1"/>
              <a:t>SPArows</a:t>
            </a:r>
            <a:r>
              <a:rPr lang="en-US" sz="1200" dirty="0"/>
              <a:t>:</a:t>
            </a:r>
          </a:p>
          <a:p>
            <a:pPr marL="0" indent="0">
              <a:buNone/>
            </a:pPr>
            <a:r>
              <a:rPr lang="en-US" sz="1200" dirty="0"/>
              <a:t>          </a:t>
            </a:r>
            <a:r>
              <a:rPr lang="en-US" sz="1200" dirty="0" smtClean="0"/>
              <a:t>		 </a:t>
            </a:r>
            <a:r>
              <a:rPr lang="en-US" sz="1200" dirty="0" err="1"/>
              <a:t>SPAName</a:t>
            </a:r>
            <a:r>
              <a:rPr lang="en-US" sz="1200" dirty="0"/>
              <a:t> = </a:t>
            </a:r>
            <a:r>
              <a:rPr lang="en-US" sz="1200" dirty="0" err="1"/>
              <a:t>SPArow</a:t>
            </a:r>
            <a:r>
              <a:rPr lang="en-US" sz="1200" dirty="0"/>
              <a:t>[0] </a:t>
            </a:r>
            <a:endParaRPr lang="en-US" sz="1200" dirty="0" smtClean="0"/>
          </a:p>
          <a:p>
            <a:r>
              <a:rPr lang="en-US" sz="1700" dirty="0" smtClean="0"/>
              <a:t>Refer to next five slides for more detail about Part C script.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47803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" r="30172" b="2499"/>
          <a:stretch/>
        </p:blipFill>
        <p:spPr>
          <a:xfrm>
            <a:off x="378454" y="433388"/>
            <a:ext cx="8079746" cy="60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41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4797" b="7265"/>
          <a:stretch/>
        </p:blipFill>
        <p:spPr>
          <a:xfrm>
            <a:off x="359403" y="385763"/>
            <a:ext cx="10070113" cy="589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9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2723" b="8750"/>
          <a:stretch/>
        </p:blipFill>
        <p:spPr>
          <a:xfrm>
            <a:off x="387978" y="328612"/>
            <a:ext cx="10059415" cy="565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36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307" b="5902"/>
          <a:stretch/>
        </p:blipFill>
        <p:spPr>
          <a:xfrm>
            <a:off x="409047" y="376238"/>
            <a:ext cx="10007584" cy="577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70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" r="3327" b="2499"/>
          <a:stretch/>
        </p:blipFill>
        <p:spPr>
          <a:xfrm>
            <a:off x="321303" y="376238"/>
            <a:ext cx="10094007" cy="547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16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977" t="12621" r="18329"/>
          <a:stretch/>
        </p:blipFill>
        <p:spPr>
          <a:xfrm>
            <a:off x="390524" y="371474"/>
            <a:ext cx="7981951" cy="60764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0" y="1352550"/>
            <a:ext cx="3048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The map to the left is the Hot Spot analysis map for SPA 4 (where Downtown Los Angeles is located, between Council Districts 1 and 14).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The map shows clustering of census tracts with 13% SUD treatment needed populations.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The mapping module in Part C of the Python Script succeeded in zooming in to each SPA area, and auto-arranging the region of interest while including the city-related labels and boundaries.</a:t>
            </a:r>
          </a:p>
          <a:p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0121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805" y="658141"/>
            <a:ext cx="9744075" cy="1090332"/>
          </a:xfrm>
        </p:spPr>
        <p:txBody>
          <a:bodyPr/>
          <a:lstStyle/>
          <a:p>
            <a:r>
              <a:rPr lang="en-US" sz="3300" dirty="0" smtClean="0"/>
              <a:t>Lessons Learned (Difficulties, Tips to Avoid, </a:t>
            </a:r>
            <a:r>
              <a:rPr lang="en-US" sz="3300" dirty="0" err="1" smtClean="0"/>
              <a:t>etc</a:t>
            </a:r>
            <a:r>
              <a:rPr lang="en-US" sz="3300" dirty="0" smtClean="0"/>
              <a:t>)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885" y="1615123"/>
            <a:ext cx="9459913" cy="454755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accent3"/>
                </a:solidFill>
              </a:rPr>
              <a:t>Be careful with indentation</a:t>
            </a:r>
            <a:r>
              <a:rPr lang="en-US" dirty="0" smtClean="0"/>
              <a:t>: Indents are very important in Python scripting, you must exercise caution and be patient to find where your indentation errors are. Just be patient and you will succeed.</a:t>
            </a:r>
          </a:p>
          <a:p>
            <a:r>
              <a:rPr lang="en-US" b="1" dirty="0" smtClean="0">
                <a:solidFill>
                  <a:schemeClr val="accent3"/>
                </a:solidFill>
              </a:rPr>
              <a:t>Wrong use of double quotes</a:t>
            </a:r>
            <a:r>
              <a:rPr lang="en-US" dirty="0" smtClean="0"/>
              <a:t>: </a:t>
            </a:r>
            <a:r>
              <a:rPr lang="en-US" dirty="0"/>
              <a:t>Exercise caution identifying when you need to use double quotes to signify an </a:t>
            </a:r>
            <a:r>
              <a:rPr lang="en-US" dirty="0" smtClean="0"/>
              <a:t>object (e.g., a feature class) </a:t>
            </a:r>
            <a:r>
              <a:rPr lang="en-US" dirty="0"/>
              <a:t>you are referring to in your script is a “layer” and when it is a feature class (no double quotes are needed).  </a:t>
            </a:r>
          </a:p>
          <a:p>
            <a:r>
              <a:rPr lang="en-US" b="1" dirty="0" smtClean="0">
                <a:solidFill>
                  <a:schemeClr val="accent3"/>
                </a:solidFill>
              </a:rPr>
              <a:t>Data Sources</a:t>
            </a:r>
            <a:r>
              <a:rPr lang="en-US" dirty="0" smtClean="0"/>
              <a:t>: </a:t>
            </a:r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is advised to plan ahead before starting any Python Script and identify all data sources that will be needed in different sections of your script. </a:t>
            </a:r>
            <a:r>
              <a:rPr lang="en-US" dirty="0" smtClean="0"/>
              <a:t> Obviously, each project will be different.</a:t>
            </a:r>
          </a:p>
          <a:p>
            <a:r>
              <a:rPr lang="en-US" b="1" dirty="0">
                <a:solidFill>
                  <a:schemeClr val="accent3"/>
                </a:solidFill>
              </a:rPr>
              <a:t>Map Template Set </a:t>
            </a:r>
            <a:r>
              <a:rPr lang="en-US" b="1" dirty="0" smtClean="0">
                <a:solidFill>
                  <a:schemeClr val="accent3"/>
                </a:solidFill>
              </a:rPr>
              <a:t>Up</a:t>
            </a:r>
            <a:r>
              <a:rPr lang="en-US" dirty="0" smtClean="0"/>
              <a:t>: The </a:t>
            </a:r>
            <a:r>
              <a:rPr lang="en-US" dirty="0"/>
              <a:t>mapping module used in this Python Script project manipulates map elements similarly to the way Data Driven Pages works.  Being familiar, to some extent, with the latter, </a:t>
            </a:r>
            <a:r>
              <a:rPr lang="en-US" dirty="0" smtClean="0"/>
              <a:t>helped </a:t>
            </a:r>
            <a:r>
              <a:rPr lang="en-US" dirty="0"/>
              <a:t>raise awareness of ways in which the map template will be represented in the final pdf </a:t>
            </a:r>
            <a:r>
              <a:rPr lang="en-US" dirty="0" smtClean="0"/>
              <a:t>output of the mapping module.  Exclude any layer you are bringing into the map layout through the </a:t>
            </a:r>
            <a:r>
              <a:rPr lang="en-US" dirty="0" err="1" smtClean="0"/>
              <a:t>AddLayer</a:t>
            </a:r>
            <a:r>
              <a:rPr lang="en-US" dirty="0" smtClean="0"/>
              <a:t> routine from the map legend (if present), or it will be duplicated in your pdf output.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53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6957"/>
          </a:xfrm>
        </p:spPr>
        <p:txBody>
          <a:bodyPr/>
          <a:lstStyle/>
          <a:p>
            <a:r>
              <a:rPr lang="en-US" sz="3200" dirty="0" smtClean="0"/>
              <a:t>Bibliographic and Data References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209675"/>
            <a:ext cx="8946541" cy="500062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4800" dirty="0"/>
              <a:t>Centers for Medicare and Medicaid Services or CMS (2017).  Affordable Care Act.  </a:t>
            </a:r>
            <a:r>
              <a:rPr lang="en-US" sz="4800" u="sng" dirty="0">
                <a:hlinkClick r:id="rId2"/>
              </a:rPr>
              <a:t>https://www.medicaid.gov/affordable-care-act</a:t>
            </a:r>
            <a:endParaRPr lang="en-US" sz="4800" dirty="0"/>
          </a:p>
          <a:p>
            <a:pPr marL="0" indent="0">
              <a:buNone/>
            </a:pPr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State </a:t>
            </a:r>
            <a:r>
              <a:rPr lang="en-US" sz="4800" dirty="0"/>
              <a:t>of California Department of Health Care Services (2016).  Drug </a:t>
            </a:r>
            <a:r>
              <a:rPr lang="en-US" sz="4800" dirty="0" err="1"/>
              <a:t>Medi</a:t>
            </a:r>
            <a:r>
              <a:rPr lang="en-US" sz="4800" dirty="0"/>
              <a:t>-Cal Organized Delivery System Waiver presentation.</a:t>
            </a:r>
          </a:p>
          <a:p>
            <a:pPr marL="0" indent="0">
              <a:buNone/>
            </a:pPr>
            <a:r>
              <a:rPr lang="en-US" sz="4800" u="sng" dirty="0">
                <a:hlinkClick r:id="rId3"/>
              </a:rPr>
              <a:t>http://www.dhcs.ca.gov/services/rural/Documents/MHSD_MCTribIHPAnnMeet2016.pdf</a:t>
            </a:r>
            <a:endParaRPr lang="en-US" sz="4800" dirty="0"/>
          </a:p>
          <a:p>
            <a:endParaRPr lang="en-US" sz="4800" dirty="0"/>
          </a:p>
          <a:p>
            <a:pPr marL="0" indent="0">
              <a:buNone/>
            </a:pPr>
            <a:r>
              <a:rPr lang="en-US" sz="4800" dirty="0"/>
              <a:t>ESRI Developer Network.  </a:t>
            </a:r>
            <a:r>
              <a:rPr lang="en-US" sz="4800" u="sng" dirty="0">
                <a:hlinkClick r:id="rId4"/>
              </a:rPr>
              <a:t>http://edndoc.esri.com/arcobjects/9.2/net/shared/geoprocessing/spatial_statistics_tools/hot_spot_analysis_getis_ord_gi_star_spatial_statistics_.htm</a:t>
            </a:r>
            <a:endParaRPr lang="en-US" sz="4800" dirty="0"/>
          </a:p>
          <a:p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ESRI </a:t>
            </a:r>
            <a:r>
              <a:rPr lang="en-US" sz="4800" dirty="0"/>
              <a:t>Pro.ArcGIS.com page.  Modeling spatial relationships.  </a:t>
            </a:r>
          </a:p>
          <a:p>
            <a:pPr marL="0" indent="0">
              <a:buNone/>
            </a:pPr>
            <a:r>
              <a:rPr lang="en-US" sz="4800" u="sng" dirty="0">
                <a:hlinkClick r:id="rId5"/>
              </a:rPr>
              <a:t>http://pro.arcgis.com/en/pro-app/tool-reference/spatial-statistics/modeling-spatial-relationships.htm</a:t>
            </a:r>
            <a:endParaRPr lang="en-US" sz="4800" dirty="0"/>
          </a:p>
          <a:p>
            <a:endParaRPr lang="en-US" sz="4800" dirty="0"/>
          </a:p>
          <a:p>
            <a:pPr marL="0" indent="0">
              <a:buNone/>
            </a:pPr>
            <a:r>
              <a:rPr lang="en-US" sz="4800" dirty="0"/>
              <a:t>Jennings, Nathan (2016).  A Python Primer for ArcGIS, Workbooks 1, 2 &amp; 3.  San Bernardino, California.</a:t>
            </a:r>
          </a:p>
          <a:p>
            <a:endParaRPr lang="en-US" sz="4800" dirty="0"/>
          </a:p>
          <a:p>
            <a:pPr marL="0" indent="0">
              <a:buNone/>
            </a:pPr>
            <a:r>
              <a:rPr lang="en-US" sz="4800" dirty="0"/>
              <a:t>Jennings, Nathan (2017).  Python Script lesson templates for update and search cursors, and mapping module, Geography 375, Spring 2017.  American River College, Sacramento, California</a:t>
            </a:r>
            <a:r>
              <a:rPr lang="en-US" sz="4800" dirty="0" smtClean="0"/>
              <a:t>.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 smtClean="0"/>
              <a:t>Los </a:t>
            </a:r>
            <a:r>
              <a:rPr lang="en-US" sz="4800" dirty="0"/>
              <a:t>Angeles County Internal Services Department (ISD), Urban Research Unit.  GIS layer for estimated number of adult persons living at or below the 138 % Federal Poverty Level in 2015; generic service planning area (SPA) layers for Los Angeles County.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2886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395</TotalTime>
  <Words>1515</Words>
  <Application>Microsoft Office PowerPoint</Application>
  <PresentationFormat>Widescreen</PresentationFormat>
  <Paragraphs>109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Wingdings</vt:lpstr>
      <vt:lpstr>Wingdings 3</vt:lpstr>
      <vt:lpstr>Ion</vt:lpstr>
      <vt:lpstr>Identifying Hot Spots for Substance User Disorder (SUD) Treatment-Eligible  Populations in Los Angeles County, 2015</vt:lpstr>
      <vt:lpstr>Goals</vt:lpstr>
      <vt:lpstr>Background</vt:lpstr>
      <vt:lpstr>Python Script Steps: Part A.</vt:lpstr>
      <vt:lpstr>PowerPoint Presentation</vt:lpstr>
      <vt:lpstr>PowerPoint Presentation</vt:lpstr>
      <vt:lpstr>PowerPoint Presentation</vt:lpstr>
      <vt:lpstr>Python Script Steps: Part B.</vt:lpstr>
      <vt:lpstr>PowerPoint Presentation</vt:lpstr>
      <vt:lpstr>Python Script Steps: Hot Spot Analysis by SPA</vt:lpstr>
      <vt:lpstr>Python Script Steps: Part C.</vt:lpstr>
      <vt:lpstr>Python Script Steps: Part C.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Learned (Difficulties, Tips to Avoid, etc)</vt:lpstr>
      <vt:lpstr>Bibliographic and Data 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Hot Spots for Substance User Disorder (SUD) Treatment-Eligible  Populations in Los Angeles County, 2015</dc:title>
  <dc:creator>Rick Contreras</dc:creator>
  <cp:lastModifiedBy>Rick Contreras</cp:lastModifiedBy>
  <cp:revision>43</cp:revision>
  <dcterms:created xsi:type="dcterms:W3CDTF">2017-05-14T23:57:54Z</dcterms:created>
  <dcterms:modified xsi:type="dcterms:W3CDTF">2018-10-16T00:35:40Z</dcterms:modified>
</cp:coreProperties>
</file>