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9144000"/>
  <p:notesSz cx="6858000" cy="9144000"/>
  <p:embeddedFontLst>
    <p:embeddedFont>
      <p:font typeface="Arial Black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font" Target="fonts/ArialBlack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12121"/>
                </a:solidFill>
                <a:highlight>
                  <a:srgbClr val="FFFFFF"/>
                </a:highlight>
              </a:rPr>
              <a:t>Diana Lavery, Content Product Engineer, from ESRI will be presenting </a:t>
            </a:r>
            <a:endParaRPr sz="11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12121"/>
                </a:solidFill>
                <a:highlight>
                  <a:srgbClr val="FFFFFF"/>
                </a:highlight>
              </a:rPr>
              <a:t>“From web maps to Story Map: showcase your work in a compelling way.”  </a:t>
            </a:r>
            <a:endParaRPr sz="11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12121"/>
                </a:solidFill>
                <a:highlight>
                  <a:srgbClr val="FFFFFF"/>
                </a:highlight>
              </a:rPr>
              <a:t>She will present examples of effective web maps that display Hospital Compare data from Center for Medicare and Medicaid Services (CMS), and we will use these web maps to create a story map together live! We’ll end with some resources (FAQs docs and blog posts) on various tips for authoring and sharing story maps.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a90129af5_0_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g3a90129af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3a90129af5_0_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oogle Shape;26;p2"/>
          <p:cNvGrpSpPr/>
          <p:nvPr/>
        </p:nvGrpSpPr>
        <p:grpSpPr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7" name="Google Shape;27;p2"/>
            <p:cNvSpPr/>
            <p:nvPr/>
          </p:nvSpPr>
          <p:spPr>
            <a:xfrm>
              <a:off x="0" y="0"/>
              <a:ext cx="2208" cy="4320"/>
            </a:xfrm>
            <a:prstGeom prst="rect">
              <a:avLst/>
            </a:prstGeom>
            <a:gradFill>
              <a:gsLst>
                <a:gs pos="0">
                  <a:schemeClr val="folHlink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081" y="1065"/>
              <a:ext cx="4679" cy="1596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9" name="Google Shape;29;p2"/>
            <p:cNvGrpSpPr/>
            <p:nvPr/>
          </p:nvGrpSpPr>
          <p:grpSpPr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30" name="Google Shape;30;p2"/>
              <p:cNvSpPr/>
              <p:nvPr/>
            </p:nvSpPr>
            <p:spPr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sp>
        <p:nvSpPr>
          <p:cNvPr id="40" name="Google Shape;40;p2"/>
          <p:cNvSpPr txBox="1"/>
          <p:nvPr>
            <p:ph type="ctrTitle"/>
          </p:nvPr>
        </p:nvSpPr>
        <p:spPr>
          <a:xfrm>
            <a:off x="2971800" y="1828800"/>
            <a:ext cx="60198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2"/>
          <p:cNvSpPr txBox="1"/>
          <p:nvPr>
            <p:ph idx="1" type="subTitle"/>
          </p:nvPr>
        </p:nvSpPr>
        <p:spPr>
          <a:xfrm>
            <a:off x="2971800" y="4267200"/>
            <a:ext cx="6019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2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2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3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3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" name="Google Shape;50;p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440"/>
              <a:buFont typeface="Noto Sans Symbols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040"/>
              <a:buFont typeface="Noto Sans Symbols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98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6" name="Google Shape;56;p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5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5"/>
          <p:cNvSpPr txBox="1"/>
          <p:nvPr>
            <p:ph idx="1" type="body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195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0519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11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861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260"/>
              <a:buFont typeface="Noto Sans Symbols"/>
              <a:buChar char="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5"/>
          <p:cNvSpPr txBox="1"/>
          <p:nvPr>
            <p:ph idx="2" type="body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195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0519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11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861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260"/>
              <a:buFont typeface="Noto Sans Symbols"/>
              <a:buChar char="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5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3" name="Google Shape;63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2894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9719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Char char="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2894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9719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Char char="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6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" name="Google Shape;72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7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7" name="Google Shape;77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8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1" name="Google Shape;81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2"/>
              </a:buClr>
              <a:buSzPts val="650"/>
              <a:buFont typeface="Noto Sans Symbols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63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9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8" name="Google Shape;88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2"/>
              </a:buClr>
              <a:buSzPts val="650"/>
              <a:buFont typeface="Noto Sans Symbols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63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10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5" name="Google Shape;95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1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Google Shape;98;p11"/>
          <p:cNvSpPr txBox="1"/>
          <p:nvPr>
            <p:ph idx="1" type="body"/>
          </p:nvPr>
        </p:nvSpPr>
        <p:spPr>
          <a:xfrm rot="5400000">
            <a:off x="2628900" y="-190500"/>
            <a:ext cx="38862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Google Shape;99;p1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11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1" name="Google Shape;101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2"/>
          <p:cNvSpPr txBox="1"/>
          <p:nvPr>
            <p:ph type="title"/>
          </p:nvPr>
        </p:nvSpPr>
        <p:spPr>
          <a:xfrm rot="5400000">
            <a:off x="4953000" y="2133600"/>
            <a:ext cx="54102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" name="Google Shape;104;p12"/>
          <p:cNvSpPr txBox="1"/>
          <p:nvPr>
            <p:ph idx="1" type="body"/>
          </p:nvPr>
        </p:nvSpPr>
        <p:spPr>
          <a:xfrm rot="5400000">
            <a:off x="762000" y="152400"/>
            <a:ext cx="54102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12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7" name="Google Shape;107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Text and Clip Art" type="txAndClipArt">
  <p:cSld name="TEXT_AND_CLIPAR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0" name="Google Shape;110;p13"/>
          <p:cNvSpPr txBox="1"/>
          <p:nvPr>
            <p:ph idx="1" type="body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1" name="Google Shape;111;p13"/>
          <p:cNvSpPr/>
          <p:nvPr>
            <p:ph idx="2" type="clipArt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4" name="Google Shape;114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lip Art and Text" type="clipArtAndTx">
  <p:cSld name="CLIPART_AND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4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14"/>
          <p:cNvSpPr/>
          <p:nvPr>
            <p:ph idx="2" type="clipArt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8" name="Google Shape;118;p14"/>
          <p:cNvSpPr txBox="1"/>
          <p:nvPr>
            <p:ph idx="1" type="body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" name="Google Shape;119;p1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" name="Google Shape;120;p14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1" name="Google Shape;121;p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ext over Content" type="txOverObj">
  <p:cSld name="TEXT_OVER_OBJEC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5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4" name="Google Shape;124;p15"/>
          <p:cNvSpPr txBox="1"/>
          <p:nvPr>
            <p:ph idx="1" type="body"/>
          </p:nvPr>
        </p:nvSpPr>
        <p:spPr>
          <a:xfrm>
            <a:off x="457200" y="1981200"/>
            <a:ext cx="8229600" cy="18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5" name="Google Shape;125;p15"/>
          <p:cNvSpPr txBox="1"/>
          <p:nvPr>
            <p:ph idx="2" type="body"/>
          </p:nvPr>
        </p:nvSpPr>
        <p:spPr>
          <a:xfrm>
            <a:off x="457200" y="4000500"/>
            <a:ext cx="8229600" cy="18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6" name="Google Shape;126;p1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15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8" name="Google Shape;128;p1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Text, and Content" type="txAndObj">
  <p:cSld name="TEXT_AND_OBJEC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6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1" name="Google Shape;131;p16"/>
          <p:cNvSpPr txBox="1"/>
          <p:nvPr>
            <p:ph idx="1" type="body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2" name="Google Shape;132;p16"/>
          <p:cNvSpPr txBox="1"/>
          <p:nvPr>
            <p:ph idx="2" type="body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3" name="Google Shape;133;p1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4" name="Google Shape;134;p16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5" name="Google Shape;135;p1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2" name="Google Shape;12;p1"/>
          <p:cNvGrpSpPr/>
          <p:nvPr/>
        </p:nvGrpSpPr>
        <p:grpSpPr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3" name="Google Shape;13;p1"/>
            <p:cNvSpPr/>
            <p:nvPr/>
          </p:nvSpPr>
          <p:spPr>
            <a:xfrm>
              <a:off x="0" y="0"/>
              <a:ext cx="180" cy="336"/>
            </a:xfrm>
            <a:prstGeom prst="rect">
              <a:avLst/>
            </a:prstGeom>
            <a:gradFill>
              <a:gsLst>
                <a:gs pos="0">
                  <a:schemeClr val="folHlink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60" y="85"/>
              <a:ext cx="5500" cy="173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83" y="86"/>
              <a:ext cx="89" cy="87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" name="Google Shape;22;p1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1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3.basecamp.com/3164497/projects/5305845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3.basecamp.com/3164497/buckets/5305845/vaults/1358281332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7"/>
          <p:cNvSpPr txBox="1"/>
          <p:nvPr>
            <p:ph type="ctrTitle"/>
          </p:nvPr>
        </p:nvSpPr>
        <p:spPr>
          <a:xfrm>
            <a:off x="2971800" y="1828800"/>
            <a:ext cx="60198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CSTE Spatial Analysis Working Group</a:t>
            </a:r>
            <a:endParaRPr b="0" i="0" sz="4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7"/>
          <p:cNvSpPr txBox="1"/>
          <p:nvPr>
            <p:ph idx="1" type="subTitle"/>
          </p:nvPr>
        </p:nvSpPr>
        <p:spPr>
          <a:xfrm>
            <a:off x="2971800" y="4572000"/>
            <a:ext cx="6019800" cy="14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rPr lang="en-US">
                <a:solidFill>
                  <a:srgbClr val="7F7F7F"/>
                </a:solidFill>
              </a:rPr>
              <a:t>10</a:t>
            </a:r>
            <a:r>
              <a:rPr b="0" i="0" lang="en-US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>
                <a:solidFill>
                  <a:srgbClr val="7F7F7F"/>
                </a:solidFill>
              </a:rPr>
              <a:t>16</a:t>
            </a:r>
            <a:r>
              <a:rPr b="0" i="0" lang="en-US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/201</a:t>
            </a:r>
            <a:r>
              <a:rPr lang="en-US">
                <a:solidFill>
                  <a:srgbClr val="7F7F7F"/>
                </a:solidFill>
              </a:rPr>
              <a:t>8</a:t>
            </a:r>
            <a:endParaRPr b="0" i="0" sz="3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rPr b="0" i="0" lang="en-US" sz="32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Basecamp Link</a:t>
            </a:r>
            <a:endParaRPr b="0" i="0" sz="3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8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Welcome &amp; Agenda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8"/>
          <p:cNvSpPr txBox="1"/>
          <p:nvPr>
            <p:ph idx="1" type="body"/>
          </p:nvPr>
        </p:nvSpPr>
        <p:spPr>
          <a:xfrm>
            <a:off x="457200" y="1828800"/>
            <a:ext cx="8229600" cy="46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Welcome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Scott Troppy, Evan Caten (MA), </a:t>
            </a:r>
            <a:r>
              <a:rPr lang="en-US" sz="2000"/>
              <a:t>Malorie Polster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(CSTE)</a:t>
            </a:r>
            <a:endParaRPr sz="2000"/>
          </a:p>
          <a:p>
            <a:pPr indent="0" lvl="0" marL="4572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42900" lvl="0" marL="342900" marR="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Today’s agenda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Next Meeting &amp; Logistics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lang="en-US" sz="2400">
                <a:solidFill>
                  <a:srgbClr val="212121"/>
                </a:solidFill>
                <a:highlight>
                  <a:srgbClr val="FFFFFF"/>
                </a:highlight>
              </a:rPr>
              <a:t>Hot Spot Analysis using Python &amp; ArcMap</a:t>
            </a:r>
            <a:endParaRPr sz="24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-243839" lvl="2" marL="11430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■"/>
            </a:pPr>
            <a:r>
              <a:rPr lang="en-US" sz="1800">
                <a:solidFill>
                  <a:srgbClr val="212121"/>
                </a:solidFill>
                <a:highlight>
                  <a:srgbClr val="FFFFFF"/>
                </a:highlight>
              </a:rPr>
              <a:t>Ricardo A Contreras, MPH, MA, GIS Certified</a:t>
            </a:r>
            <a:r>
              <a:rPr lang="en-US" sz="1800">
                <a:solidFill>
                  <a:srgbClr val="212121"/>
                </a:solidFill>
                <a:highlight>
                  <a:srgbClr val="FFFFFF"/>
                </a:highlight>
              </a:rPr>
              <a:t> (Los Angeles County Dept of Public Health)</a:t>
            </a:r>
            <a:endParaRPr sz="1800"/>
          </a:p>
          <a:p>
            <a:pPr indent="-285750" lvl="1" marL="74295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lang="en-US" sz="2400"/>
              <a:t>Open Forum</a:t>
            </a:r>
            <a:endParaRPr sz="2400"/>
          </a:p>
          <a:p>
            <a:pPr indent="-243839" lvl="2" marL="1143000" rtl="0" algn="l">
              <a:spcBef>
                <a:spcPts val="48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Future WG topics &amp; ideas</a:t>
            </a:r>
            <a:endParaRPr sz="1800"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9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Next Meeting &amp; Logistics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9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1" marL="3429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Next Meeting </a:t>
            </a:r>
            <a:r>
              <a:rPr lang="en-US">
                <a:solidFill>
                  <a:srgbClr val="FF0000"/>
                </a:solidFill>
              </a:rPr>
              <a:t>11</a:t>
            </a:r>
            <a:r>
              <a:rPr b="0" i="0" lang="en-US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>
                <a:solidFill>
                  <a:srgbClr val="FF0000"/>
                </a:solidFill>
              </a:rPr>
              <a:t>20</a:t>
            </a:r>
            <a:r>
              <a:rPr b="0" i="0" lang="en-US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/2018 1-2P EST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Topic: </a:t>
            </a:r>
            <a:r>
              <a:rPr lang="en-US"/>
              <a:t>StoryMaps &amp; Arcade Language</a:t>
            </a:r>
            <a:endParaRPr/>
          </a:p>
          <a:p>
            <a:pPr indent="-228600" lvl="2" marL="114300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560"/>
              <a:buFont typeface="Noto Sans Symbols"/>
              <a:buChar char="■"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Watch basecamp for more info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2" marL="114300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560"/>
              <a:buFont typeface="Noto Sans Symbols"/>
              <a:buChar char="■"/>
            </a:pPr>
            <a:r>
              <a:rPr lang="en-US">
                <a:solidFill>
                  <a:srgbClr val="000000"/>
                </a:solidFill>
              </a:rPr>
              <a:t>Please continue to spread the invitation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"/>
          <p:cNvSpPr txBox="1"/>
          <p:nvPr>
            <p:ph type="title"/>
          </p:nvPr>
        </p:nvSpPr>
        <p:spPr>
          <a:xfrm>
            <a:off x="457200" y="677775"/>
            <a:ext cx="8373600" cy="116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12121"/>
                </a:solidFill>
                <a:highlight>
                  <a:schemeClr val="lt1"/>
                </a:highlight>
              </a:rPr>
              <a:t>Running a Hot Spot Analysis using Python Script in ArcMap</a:t>
            </a:r>
            <a:endParaRPr sz="2400">
              <a:solidFill>
                <a:srgbClr val="21212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212121"/>
                </a:solidFill>
                <a:highlight>
                  <a:schemeClr val="lt1"/>
                </a:highlight>
              </a:rPr>
              <a:t>(A basic Demo)</a:t>
            </a:r>
            <a:endParaRPr sz="1800">
              <a:solidFill>
                <a:srgbClr val="21212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212121"/>
              </a:solidFill>
              <a:highlight>
                <a:schemeClr val="lt1"/>
              </a:highlight>
            </a:endParaRPr>
          </a:p>
        </p:txBody>
      </p:sp>
      <p:sp>
        <p:nvSpPr>
          <p:cNvPr id="160" name="Google Shape;160;p20"/>
          <p:cNvSpPr txBox="1"/>
          <p:nvPr>
            <p:ph idx="1" type="body"/>
          </p:nvPr>
        </p:nvSpPr>
        <p:spPr>
          <a:xfrm>
            <a:off x="457200" y="1676400"/>
            <a:ext cx="82296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21212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21212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212121"/>
                </a:solidFill>
                <a:highlight>
                  <a:schemeClr val="lt1"/>
                </a:highlight>
              </a:rPr>
              <a:t>Ricardo A Contreras, MPH, MA, GIS Certified</a:t>
            </a:r>
            <a:endParaRPr sz="1800">
              <a:solidFill>
                <a:srgbClr val="21212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solidFill>
                  <a:srgbClr val="212121"/>
                </a:solidFill>
                <a:highlight>
                  <a:schemeClr val="lt1"/>
                </a:highlight>
              </a:rPr>
              <a:t>GIS Coordinator and Surveillance Analyst</a:t>
            </a:r>
            <a:endParaRPr sz="1400">
              <a:solidFill>
                <a:srgbClr val="21212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solidFill>
                  <a:srgbClr val="212121"/>
                </a:solidFill>
                <a:highlight>
                  <a:schemeClr val="lt1"/>
                </a:highlight>
              </a:rPr>
              <a:t>(Department of Public Health - Los Angeles County)</a:t>
            </a:r>
            <a:endParaRPr sz="1400">
              <a:solidFill>
                <a:srgbClr val="21212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21212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21212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u="sng">
                <a:solidFill>
                  <a:schemeClr val="hlink"/>
                </a:solidFill>
                <a:highlight>
                  <a:schemeClr val="lt1"/>
                </a:highlight>
                <a:hlinkClick r:id="rId3"/>
              </a:rPr>
              <a:t>Presentation Files</a:t>
            </a:r>
            <a:endParaRPr sz="1400">
              <a:solidFill>
                <a:srgbClr val="21212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21212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212121"/>
              </a:solidFill>
              <a:highlight>
                <a:schemeClr val="lt1"/>
              </a:highlight>
            </a:endParaRPr>
          </a:p>
          <a:p>
            <a:pPr indent="-1638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35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1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 Forum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1"/>
          <p:cNvSpPr txBox="1"/>
          <p:nvPr>
            <p:ph idx="1" type="body"/>
          </p:nvPr>
        </p:nvSpPr>
        <p:spPr>
          <a:xfrm>
            <a:off x="457200" y="1676400"/>
            <a:ext cx="82296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Questions &amp; Thoughts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16230" lvl="1" marL="74295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◻"/>
            </a:pPr>
            <a:r>
              <a:rPr lang="en-US" sz="2400"/>
              <a:t>Future webinar suggestions?</a:t>
            </a:r>
            <a:endParaRPr sz="2400"/>
          </a:p>
          <a:p>
            <a:pPr indent="-3162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◻"/>
            </a:pPr>
            <a:r>
              <a:rPr lang="en-US" sz="2400"/>
              <a:t>Where do we go from here?</a:t>
            </a:r>
            <a:endParaRPr sz="2400"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1638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38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38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35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2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id_theme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