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2" r:id="rId1"/>
  </p:sldMasterIdLst>
  <p:notesMasterIdLst>
    <p:notesMasterId r:id="rId43"/>
  </p:notesMasterIdLst>
  <p:handoutMasterIdLst>
    <p:handoutMasterId r:id="rId44"/>
  </p:handoutMasterIdLst>
  <p:sldIdLst>
    <p:sldId id="256" r:id="rId2"/>
    <p:sldId id="274" r:id="rId3"/>
    <p:sldId id="258" r:id="rId4"/>
    <p:sldId id="261" r:id="rId5"/>
    <p:sldId id="272" r:id="rId6"/>
    <p:sldId id="350" r:id="rId7"/>
    <p:sldId id="382" r:id="rId8"/>
    <p:sldId id="383" r:id="rId9"/>
    <p:sldId id="271" r:id="rId10"/>
    <p:sldId id="280" r:id="rId11"/>
    <p:sldId id="326" r:id="rId12"/>
    <p:sldId id="377" r:id="rId13"/>
    <p:sldId id="380" r:id="rId14"/>
    <p:sldId id="294" r:id="rId15"/>
    <p:sldId id="366" r:id="rId16"/>
    <p:sldId id="324" r:id="rId17"/>
    <p:sldId id="320" r:id="rId18"/>
    <p:sldId id="321" r:id="rId19"/>
    <p:sldId id="322" r:id="rId20"/>
    <p:sldId id="323" r:id="rId21"/>
    <p:sldId id="329" r:id="rId22"/>
    <p:sldId id="330" r:id="rId23"/>
    <p:sldId id="372" r:id="rId24"/>
    <p:sldId id="376" r:id="rId25"/>
    <p:sldId id="386" r:id="rId26"/>
    <p:sldId id="371" r:id="rId27"/>
    <p:sldId id="370" r:id="rId28"/>
    <p:sldId id="374" r:id="rId29"/>
    <p:sldId id="335" r:id="rId30"/>
    <p:sldId id="373" r:id="rId31"/>
    <p:sldId id="337" r:id="rId32"/>
    <p:sldId id="387" r:id="rId33"/>
    <p:sldId id="388" r:id="rId34"/>
    <p:sldId id="375" r:id="rId35"/>
    <p:sldId id="378" r:id="rId36"/>
    <p:sldId id="379" r:id="rId37"/>
    <p:sldId id="319" r:id="rId38"/>
    <p:sldId id="339" r:id="rId39"/>
    <p:sldId id="342" r:id="rId40"/>
    <p:sldId id="352" r:id="rId41"/>
    <p:sldId id="353" r:id="rId42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C646"/>
    <a:srgbClr val="36D65C"/>
    <a:srgbClr val="BBB705"/>
    <a:srgbClr val="FFFF00"/>
    <a:srgbClr val="FFFF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9085" autoAdjust="0"/>
  </p:normalViewPr>
  <p:slideViewPr>
    <p:cSldViewPr>
      <p:cViewPr varScale="1">
        <p:scale>
          <a:sx n="122" d="100"/>
          <a:sy n="122" d="100"/>
        </p:scale>
        <p:origin x="90" y="132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>
                <a:effectLst/>
              </a:rPr>
              <a:t>Annual Seasonal Trends of IPD Cases</a:t>
            </a:r>
            <a:endParaRPr lang="en-US">
              <a:effectLst/>
            </a:endParaRPr>
          </a:p>
          <a:p>
            <a:pPr>
              <a:defRPr/>
            </a:pPr>
            <a:r>
              <a:rPr lang="en-US" sz="1800" b="0" i="0" baseline="0">
                <a:effectLst/>
              </a:rPr>
              <a:t>Hidalgo County, Texas </a:t>
            </a:r>
            <a:endParaRPr lang="en-US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2010</c:v>
                </c:pt>
              </c:strCache>
            </c:strRef>
          </c:tx>
          <c:spPr>
            <a:ln w="28575" cap="rnd">
              <a:solidFill>
                <a:schemeClr val="accent5">
                  <a:tint val="48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tint val="48000"/>
                </a:schemeClr>
              </a:solidFill>
              <a:ln w="9525">
                <a:solidFill>
                  <a:schemeClr val="accent5">
                    <a:tint val="48000"/>
                  </a:schemeClr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5</c:v>
                </c:pt>
                <c:pt idx="11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24-40C7-9BFE-2F3DF68B05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2011</c:v>
                </c:pt>
              </c:strCache>
            </c:strRef>
          </c:tx>
          <c:spPr>
            <a:ln w="28575" cap="rnd">
              <a:solidFill>
                <a:schemeClr val="accent5">
                  <a:tint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tint val="65000"/>
                </a:schemeClr>
              </a:solidFill>
              <a:ln w="9525">
                <a:solidFill>
                  <a:schemeClr val="accent5">
                    <a:tint val="65000"/>
                  </a:schemeClr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</c:v>
                </c:pt>
                <c:pt idx="1">
                  <c:v>10</c:v>
                </c:pt>
                <c:pt idx="2">
                  <c:v>7</c:v>
                </c:pt>
                <c:pt idx="3">
                  <c:v>4</c:v>
                </c:pt>
                <c:pt idx="4">
                  <c:v>1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6</c:v>
                </c:pt>
                <c:pt idx="9">
                  <c:v>2</c:v>
                </c:pt>
                <c:pt idx="10">
                  <c:v>7</c:v>
                </c:pt>
                <c:pt idx="11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24-40C7-9BFE-2F3DF68B05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2012</c:v>
                </c:pt>
              </c:strCache>
            </c:strRef>
          </c:tx>
          <c:spPr>
            <a:ln w="28575" cap="rnd">
              <a:solidFill>
                <a:schemeClr val="accent5">
                  <a:tint val="83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tint val="83000"/>
                </a:schemeClr>
              </a:solidFill>
              <a:ln w="9525">
                <a:solidFill>
                  <a:schemeClr val="accent5">
                    <a:tint val="83000"/>
                  </a:schemeClr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</c:v>
                </c:pt>
                <c:pt idx="1">
                  <c:v>9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3</c:v>
                </c:pt>
                <c:pt idx="9">
                  <c:v>1</c:v>
                </c:pt>
                <c:pt idx="10">
                  <c:v>3</c:v>
                </c:pt>
                <c:pt idx="11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24-40C7-9BFE-2F3DF68B05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2013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8</c:v>
                </c:pt>
                <c:pt idx="1">
                  <c:v>4</c:v>
                </c:pt>
                <c:pt idx="2">
                  <c:v>10</c:v>
                </c:pt>
                <c:pt idx="3">
                  <c:v>1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1</c:v>
                </c:pt>
                <c:pt idx="9">
                  <c:v>0</c:v>
                </c:pt>
                <c:pt idx="10">
                  <c:v>7</c:v>
                </c:pt>
                <c:pt idx="11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A24-40C7-9BFE-2F3DF68B05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2014</c:v>
                </c:pt>
              </c:strCache>
            </c:strRef>
          </c:tx>
          <c:spPr>
            <a:ln w="28575" cap="rnd">
              <a:solidFill>
                <a:schemeClr val="accent5">
                  <a:shade val="82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shade val="82000"/>
                </a:schemeClr>
              </a:solidFill>
              <a:ln w="9525">
                <a:solidFill>
                  <a:schemeClr val="accent5">
                    <a:shade val="82000"/>
                  </a:schemeClr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8</c:v>
                </c:pt>
                <c:pt idx="1">
                  <c:v>0</c:v>
                </c:pt>
                <c:pt idx="2">
                  <c:v>4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3</c:v>
                </c:pt>
                <c:pt idx="8">
                  <c:v>2</c:v>
                </c:pt>
                <c:pt idx="9">
                  <c:v>5</c:v>
                </c:pt>
                <c:pt idx="10">
                  <c:v>6</c:v>
                </c:pt>
                <c:pt idx="11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A24-40C7-9BFE-2F3DF68B050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2015</c:v>
                </c:pt>
              </c:strCache>
            </c:strRef>
          </c:tx>
          <c:spPr>
            <a:ln w="28575" cap="rnd">
              <a:solidFill>
                <a:schemeClr val="accent5">
                  <a:shade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shade val="65000"/>
                </a:schemeClr>
              </a:solidFill>
              <a:ln w="9525">
                <a:solidFill>
                  <a:schemeClr val="accent5">
                    <a:shade val="65000"/>
                  </a:schemeClr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7</c:v>
                </c:pt>
                <c:pt idx="1">
                  <c:v>6</c:v>
                </c:pt>
                <c:pt idx="2">
                  <c:v>6</c:v>
                </c:pt>
                <c:pt idx="3">
                  <c:v>3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A24-40C7-9BFE-2F3DF68B050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2016</c:v>
                </c:pt>
              </c:strCache>
            </c:strRef>
          </c:tx>
          <c:spPr>
            <a:ln w="28575" cap="rnd">
              <a:solidFill>
                <a:schemeClr val="accent5">
                  <a:shade val="47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shade val="47000"/>
                </a:schemeClr>
              </a:solidFill>
              <a:ln w="9525">
                <a:solidFill>
                  <a:schemeClr val="accent5">
                    <a:shade val="47000"/>
                  </a:schemeClr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Sheet1!$H$2:$H$13</c:f>
              <c:numCache>
                <c:formatCode>General</c:formatCode>
                <c:ptCount val="12"/>
                <c:pt idx="0">
                  <c:v>9</c:v>
                </c:pt>
                <c:pt idx="1">
                  <c:v>8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1</c:v>
                </c:pt>
                <c:pt idx="8">
                  <c:v>3</c:v>
                </c:pt>
                <c:pt idx="9">
                  <c:v>6</c:v>
                </c:pt>
                <c:pt idx="10">
                  <c:v>7</c:v>
                </c:pt>
                <c:pt idx="11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A24-40C7-9BFE-2F3DF68B0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4958592"/>
        <c:axId val="254968960"/>
      </c:lineChart>
      <c:catAx>
        <c:axId val="25495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68960"/>
        <c:crosses val="autoZero"/>
        <c:auto val="1"/>
        <c:lblAlgn val="ctr"/>
        <c:lblOffset val="100"/>
        <c:noMultiLvlLbl val="0"/>
      </c:catAx>
      <c:valAx>
        <c:axId val="25496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5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8CE638-9648-4DA0-B469-FC65E11C76FD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3B3D68F3-67EF-4B9D-A343-91F5A99168F8}">
      <dgm:prSet phldrT="[Text]" custT="1"/>
      <dgm:spPr/>
      <dgm:t>
        <a:bodyPr/>
        <a:lstStyle/>
        <a:p>
          <a:r>
            <a:rPr lang="en-US" sz="2400" dirty="0"/>
            <a:t>Introduction and Study Purpose</a:t>
          </a:r>
        </a:p>
      </dgm:t>
    </dgm:pt>
    <dgm:pt modelId="{0A08FDC3-6833-40D6-82D6-E16F8CC5E8E3}" type="parTrans" cxnId="{7B6C781D-9886-4FA0-9187-F68E943CF31E}">
      <dgm:prSet/>
      <dgm:spPr/>
      <dgm:t>
        <a:bodyPr/>
        <a:lstStyle/>
        <a:p>
          <a:endParaRPr lang="en-US" sz="2400"/>
        </a:p>
      </dgm:t>
    </dgm:pt>
    <dgm:pt modelId="{1C82F249-A72F-4355-8BBE-345680E8906C}" type="sibTrans" cxnId="{7B6C781D-9886-4FA0-9187-F68E943CF31E}">
      <dgm:prSet/>
      <dgm:spPr/>
      <dgm:t>
        <a:bodyPr/>
        <a:lstStyle/>
        <a:p>
          <a:endParaRPr lang="en-US" sz="2400"/>
        </a:p>
      </dgm:t>
    </dgm:pt>
    <dgm:pt modelId="{41D082E2-9A99-4086-A16A-CEC90636CA8F}">
      <dgm:prSet phldrT="[Text]" custT="1"/>
      <dgm:spPr/>
      <dgm:t>
        <a:bodyPr/>
        <a:lstStyle/>
        <a:p>
          <a:r>
            <a:rPr lang="en-US" sz="2400" dirty="0"/>
            <a:t>Methods and Results </a:t>
          </a:r>
        </a:p>
      </dgm:t>
    </dgm:pt>
    <dgm:pt modelId="{6F37B599-5F5C-4572-9369-E6FB1A9AC07A}" type="parTrans" cxnId="{A7DCFDB1-5D94-407A-8ED1-B2ADF635C52C}">
      <dgm:prSet/>
      <dgm:spPr/>
      <dgm:t>
        <a:bodyPr/>
        <a:lstStyle/>
        <a:p>
          <a:endParaRPr lang="en-US" sz="2400"/>
        </a:p>
      </dgm:t>
    </dgm:pt>
    <dgm:pt modelId="{5D97A5C6-0372-4FBB-89AF-E8F0F8D18126}" type="sibTrans" cxnId="{A7DCFDB1-5D94-407A-8ED1-B2ADF635C52C}">
      <dgm:prSet/>
      <dgm:spPr/>
      <dgm:t>
        <a:bodyPr/>
        <a:lstStyle/>
        <a:p>
          <a:endParaRPr lang="en-US" sz="2400"/>
        </a:p>
      </dgm:t>
    </dgm:pt>
    <dgm:pt modelId="{DAF8A568-87E5-432F-897B-02BC2EAB8392}">
      <dgm:prSet phldrT="[Text]" custT="1"/>
      <dgm:spPr/>
      <dgm:t>
        <a:bodyPr/>
        <a:lstStyle/>
        <a:p>
          <a:r>
            <a:rPr lang="en-US" sz="2400" dirty="0"/>
            <a:t>Discussion and Conclusion</a:t>
          </a:r>
        </a:p>
      </dgm:t>
    </dgm:pt>
    <dgm:pt modelId="{D7713E2D-A432-45CD-8198-CF0A2114CF6C}" type="parTrans" cxnId="{79A251F3-FEAE-44E6-AA68-16589F8FB1B2}">
      <dgm:prSet/>
      <dgm:spPr/>
      <dgm:t>
        <a:bodyPr/>
        <a:lstStyle/>
        <a:p>
          <a:endParaRPr lang="en-US" sz="2400"/>
        </a:p>
      </dgm:t>
    </dgm:pt>
    <dgm:pt modelId="{3F55B55E-7ABC-4593-8387-36A443898D2D}" type="sibTrans" cxnId="{79A251F3-FEAE-44E6-AA68-16589F8FB1B2}">
      <dgm:prSet/>
      <dgm:spPr/>
      <dgm:t>
        <a:bodyPr/>
        <a:lstStyle/>
        <a:p>
          <a:endParaRPr lang="en-US" sz="2400"/>
        </a:p>
      </dgm:t>
    </dgm:pt>
    <dgm:pt modelId="{E34670D0-E206-4611-88F1-D5C1749F285E}" type="pres">
      <dgm:prSet presAssocID="{128CE638-9648-4DA0-B469-FC65E11C76FD}" presName="linear" presStyleCnt="0">
        <dgm:presLayoutVars>
          <dgm:dir/>
          <dgm:animLvl val="lvl"/>
          <dgm:resizeHandles val="exact"/>
        </dgm:presLayoutVars>
      </dgm:prSet>
      <dgm:spPr/>
    </dgm:pt>
    <dgm:pt modelId="{17473421-67D3-4DBE-928C-D36E862A6CA1}" type="pres">
      <dgm:prSet presAssocID="{3B3D68F3-67EF-4B9D-A343-91F5A99168F8}" presName="parentLin" presStyleCnt="0"/>
      <dgm:spPr/>
    </dgm:pt>
    <dgm:pt modelId="{5E653BA3-4091-461D-BBEB-B709732DEA5B}" type="pres">
      <dgm:prSet presAssocID="{3B3D68F3-67EF-4B9D-A343-91F5A99168F8}" presName="parentLeftMargin" presStyleLbl="node1" presStyleIdx="0" presStyleCnt="3"/>
      <dgm:spPr/>
    </dgm:pt>
    <dgm:pt modelId="{F1193A7E-0E8D-4704-9DEF-8BC57547142F}" type="pres">
      <dgm:prSet presAssocID="{3B3D68F3-67EF-4B9D-A343-91F5A99168F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92D2832-FA62-4801-9D3A-E59139B0865F}" type="pres">
      <dgm:prSet presAssocID="{3B3D68F3-67EF-4B9D-A343-91F5A99168F8}" presName="negativeSpace" presStyleCnt="0"/>
      <dgm:spPr/>
    </dgm:pt>
    <dgm:pt modelId="{34981140-DFEF-41C7-9BE7-26D9108B1D16}" type="pres">
      <dgm:prSet presAssocID="{3B3D68F3-67EF-4B9D-A343-91F5A99168F8}" presName="childText" presStyleLbl="conFgAcc1" presStyleIdx="0" presStyleCnt="3">
        <dgm:presLayoutVars>
          <dgm:bulletEnabled val="1"/>
        </dgm:presLayoutVars>
      </dgm:prSet>
      <dgm:spPr/>
    </dgm:pt>
    <dgm:pt modelId="{062DF13C-AD25-4BEC-A569-2CF73BBAE146}" type="pres">
      <dgm:prSet presAssocID="{1C82F249-A72F-4355-8BBE-345680E8906C}" presName="spaceBetweenRectangles" presStyleCnt="0"/>
      <dgm:spPr/>
    </dgm:pt>
    <dgm:pt modelId="{7FCED937-5F8F-445B-970B-92B9697922BE}" type="pres">
      <dgm:prSet presAssocID="{41D082E2-9A99-4086-A16A-CEC90636CA8F}" presName="parentLin" presStyleCnt="0"/>
      <dgm:spPr/>
    </dgm:pt>
    <dgm:pt modelId="{B62B9FEB-1FA5-4A69-AF7B-1D1838B5BEBB}" type="pres">
      <dgm:prSet presAssocID="{41D082E2-9A99-4086-A16A-CEC90636CA8F}" presName="parentLeftMargin" presStyleLbl="node1" presStyleIdx="0" presStyleCnt="3"/>
      <dgm:spPr/>
    </dgm:pt>
    <dgm:pt modelId="{78210B48-1FD0-4ECE-84F5-39F324CE2B7F}" type="pres">
      <dgm:prSet presAssocID="{41D082E2-9A99-4086-A16A-CEC90636CA8F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54C730F5-6CAB-4999-9F52-072D8474AF68}" type="pres">
      <dgm:prSet presAssocID="{41D082E2-9A99-4086-A16A-CEC90636CA8F}" presName="negativeSpace" presStyleCnt="0"/>
      <dgm:spPr/>
    </dgm:pt>
    <dgm:pt modelId="{692858EB-38FB-4EA6-AD6B-B8CC682157D6}" type="pres">
      <dgm:prSet presAssocID="{41D082E2-9A99-4086-A16A-CEC90636CA8F}" presName="childText" presStyleLbl="conFgAcc1" presStyleIdx="1" presStyleCnt="3">
        <dgm:presLayoutVars>
          <dgm:bulletEnabled val="1"/>
        </dgm:presLayoutVars>
      </dgm:prSet>
      <dgm:spPr/>
    </dgm:pt>
    <dgm:pt modelId="{0800ABC0-5C8F-4A2A-ADA9-6C89D30F0101}" type="pres">
      <dgm:prSet presAssocID="{5D97A5C6-0372-4FBB-89AF-E8F0F8D18126}" presName="spaceBetweenRectangles" presStyleCnt="0"/>
      <dgm:spPr/>
    </dgm:pt>
    <dgm:pt modelId="{A7BF243A-4B65-42EA-AA5A-331A3B8A488C}" type="pres">
      <dgm:prSet presAssocID="{DAF8A568-87E5-432F-897B-02BC2EAB8392}" presName="parentLin" presStyleCnt="0"/>
      <dgm:spPr/>
    </dgm:pt>
    <dgm:pt modelId="{83AF235D-D1DB-4A5C-9E47-32625D12E82C}" type="pres">
      <dgm:prSet presAssocID="{DAF8A568-87E5-432F-897B-02BC2EAB8392}" presName="parentLeftMargin" presStyleLbl="node1" presStyleIdx="1" presStyleCnt="3"/>
      <dgm:spPr/>
    </dgm:pt>
    <dgm:pt modelId="{75DCBAFF-561B-4644-BD1D-D5D9F1D1D528}" type="pres">
      <dgm:prSet presAssocID="{DAF8A568-87E5-432F-897B-02BC2EAB839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D9B8768-F760-4657-B099-E9750740ACAC}" type="pres">
      <dgm:prSet presAssocID="{DAF8A568-87E5-432F-897B-02BC2EAB8392}" presName="negativeSpace" presStyleCnt="0"/>
      <dgm:spPr/>
    </dgm:pt>
    <dgm:pt modelId="{CEC93F9E-81EB-44F3-BFEF-BE879C9C9388}" type="pres">
      <dgm:prSet presAssocID="{DAF8A568-87E5-432F-897B-02BC2EAB839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17824F07-1743-44FE-AD6E-69AC1B0D8629}" type="presOf" srcId="{3B3D68F3-67EF-4B9D-A343-91F5A99168F8}" destId="{F1193A7E-0E8D-4704-9DEF-8BC57547142F}" srcOrd="1" destOrd="0" presId="urn:microsoft.com/office/officeart/2005/8/layout/list1"/>
    <dgm:cxn modelId="{7B6C781D-9886-4FA0-9187-F68E943CF31E}" srcId="{128CE638-9648-4DA0-B469-FC65E11C76FD}" destId="{3B3D68F3-67EF-4B9D-A343-91F5A99168F8}" srcOrd="0" destOrd="0" parTransId="{0A08FDC3-6833-40D6-82D6-E16F8CC5E8E3}" sibTransId="{1C82F249-A72F-4355-8BBE-345680E8906C}"/>
    <dgm:cxn modelId="{F1871C5F-0402-4F99-8B4B-7858AC0DCE0D}" type="presOf" srcId="{41D082E2-9A99-4086-A16A-CEC90636CA8F}" destId="{B62B9FEB-1FA5-4A69-AF7B-1D1838B5BEBB}" srcOrd="0" destOrd="0" presId="urn:microsoft.com/office/officeart/2005/8/layout/list1"/>
    <dgm:cxn modelId="{F0EB5657-B6DF-468E-AFE7-E04B0DC9FE2A}" type="presOf" srcId="{3B3D68F3-67EF-4B9D-A343-91F5A99168F8}" destId="{5E653BA3-4091-461D-BBEB-B709732DEA5B}" srcOrd="0" destOrd="0" presId="urn:microsoft.com/office/officeart/2005/8/layout/list1"/>
    <dgm:cxn modelId="{7D9BA55A-4F4B-4FBC-A21B-43043632193C}" type="presOf" srcId="{DAF8A568-87E5-432F-897B-02BC2EAB8392}" destId="{83AF235D-D1DB-4A5C-9E47-32625D12E82C}" srcOrd="0" destOrd="0" presId="urn:microsoft.com/office/officeart/2005/8/layout/list1"/>
    <dgm:cxn modelId="{1BBE2785-CB11-474F-8E26-E907B48A377A}" type="presOf" srcId="{41D082E2-9A99-4086-A16A-CEC90636CA8F}" destId="{78210B48-1FD0-4ECE-84F5-39F324CE2B7F}" srcOrd="1" destOrd="0" presId="urn:microsoft.com/office/officeart/2005/8/layout/list1"/>
    <dgm:cxn modelId="{A7DCFDB1-5D94-407A-8ED1-B2ADF635C52C}" srcId="{128CE638-9648-4DA0-B469-FC65E11C76FD}" destId="{41D082E2-9A99-4086-A16A-CEC90636CA8F}" srcOrd="1" destOrd="0" parTransId="{6F37B599-5F5C-4572-9369-E6FB1A9AC07A}" sibTransId="{5D97A5C6-0372-4FBB-89AF-E8F0F8D18126}"/>
    <dgm:cxn modelId="{F8DC1ED4-0D8E-4A51-957B-66B624FB171D}" type="presOf" srcId="{128CE638-9648-4DA0-B469-FC65E11C76FD}" destId="{E34670D0-E206-4611-88F1-D5C1749F285E}" srcOrd="0" destOrd="0" presId="urn:microsoft.com/office/officeart/2005/8/layout/list1"/>
    <dgm:cxn modelId="{7D1F84EB-E891-4E68-97B0-6DFD0922EB68}" type="presOf" srcId="{DAF8A568-87E5-432F-897B-02BC2EAB8392}" destId="{75DCBAFF-561B-4644-BD1D-D5D9F1D1D528}" srcOrd="1" destOrd="0" presId="urn:microsoft.com/office/officeart/2005/8/layout/list1"/>
    <dgm:cxn modelId="{79A251F3-FEAE-44E6-AA68-16589F8FB1B2}" srcId="{128CE638-9648-4DA0-B469-FC65E11C76FD}" destId="{DAF8A568-87E5-432F-897B-02BC2EAB8392}" srcOrd="2" destOrd="0" parTransId="{D7713E2D-A432-45CD-8198-CF0A2114CF6C}" sibTransId="{3F55B55E-7ABC-4593-8387-36A443898D2D}"/>
    <dgm:cxn modelId="{1BE2CF3E-A3D3-4395-8117-2B08039A9A4D}" type="presParOf" srcId="{E34670D0-E206-4611-88F1-D5C1749F285E}" destId="{17473421-67D3-4DBE-928C-D36E862A6CA1}" srcOrd="0" destOrd="0" presId="urn:microsoft.com/office/officeart/2005/8/layout/list1"/>
    <dgm:cxn modelId="{4955210C-32AB-4E56-B6D4-512C4A1DC4BC}" type="presParOf" srcId="{17473421-67D3-4DBE-928C-D36E862A6CA1}" destId="{5E653BA3-4091-461D-BBEB-B709732DEA5B}" srcOrd="0" destOrd="0" presId="urn:microsoft.com/office/officeart/2005/8/layout/list1"/>
    <dgm:cxn modelId="{286B70D6-D7BD-44DE-B419-2E4CFB51997D}" type="presParOf" srcId="{17473421-67D3-4DBE-928C-D36E862A6CA1}" destId="{F1193A7E-0E8D-4704-9DEF-8BC57547142F}" srcOrd="1" destOrd="0" presId="urn:microsoft.com/office/officeart/2005/8/layout/list1"/>
    <dgm:cxn modelId="{7AC5DB0C-F161-46AE-82F6-E194707A6942}" type="presParOf" srcId="{E34670D0-E206-4611-88F1-D5C1749F285E}" destId="{092D2832-FA62-4801-9D3A-E59139B0865F}" srcOrd="1" destOrd="0" presId="urn:microsoft.com/office/officeart/2005/8/layout/list1"/>
    <dgm:cxn modelId="{3F65B6F9-5812-44D5-B873-02A9B2606ABD}" type="presParOf" srcId="{E34670D0-E206-4611-88F1-D5C1749F285E}" destId="{34981140-DFEF-41C7-9BE7-26D9108B1D16}" srcOrd="2" destOrd="0" presId="urn:microsoft.com/office/officeart/2005/8/layout/list1"/>
    <dgm:cxn modelId="{FD84B2DD-6880-4570-84FB-9FC7F7AAC2B8}" type="presParOf" srcId="{E34670D0-E206-4611-88F1-D5C1749F285E}" destId="{062DF13C-AD25-4BEC-A569-2CF73BBAE146}" srcOrd="3" destOrd="0" presId="urn:microsoft.com/office/officeart/2005/8/layout/list1"/>
    <dgm:cxn modelId="{96FEEAC0-1298-45AB-867B-AC88A1AEC1F4}" type="presParOf" srcId="{E34670D0-E206-4611-88F1-D5C1749F285E}" destId="{7FCED937-5F8F-445B-970B-92B9697922BE}" srcOrd="4" destOrd="0" presId="urn:microsoft.com/office/officeart/2005/8/layout/list1"/>
    <dgm:cxn modelId="{7EE3BBA5-1968-40DA-AA13-19252D303009}" type="presParOf" srcId="{7FCED937-5F8F-445B-970B-92B9697922BE}" destId="{B62B9FEB-1FA5-4A69-AF7B-1D1838B5BEBB}" srcOrd="0" destOrd="0" presId="urn:microsoft.com/office/officeart/2005/8/layout/list1"/>
    <dgm:cxn modelId="{0DD33838-ADDA-42F0-A529-AE4938DABF73}" type="presParOf" srcId="{7FCED937-5F8F-445B-970B-92B9697922BE}" destId="{78210B48-1FD0-4ECE-84F5-39F324CE2B7F}" srcOrd="1" destOrd="0" presId="urn:microsoft.com/office/officeart/2005/8/layout/list1"/>
    <dgm:cxn modelId="{73AB53C2-6DF4-4FAA-A654-9CD99C92C813}" type="presParOf" srcId="{E34670D0-E206-4611-88F1-D5C1749F285E}" destId="{54C730F5-6CAB-4999-9F52-072D8474AF68}" srcOrd="5" destOrd="0" presId="urn:microsoft.com/office/officeart/2005/8/layout/list1"/>
    <dgm:cxn modelId="{B91DF213-4DD4-4E35-8A96-0400350E383C}" type="presParOf" srcId="{E34670D0-E206-4611-88F1-D5C1749F285E}" destId="{692858EB-38FB-4EA6-AD6B-B8CC682157D6}" srcOrd="6" destOrd="0" presId="urn:microsoft.com/office/officeart/2005/8/layout/list1"/>
    <dgm:cxn modelId="{507B44A4-53C6-4001-A156-A6BA6ADDCEC8}" type="presParOf" srcId="{E34670D0-E206-4611-88F1-D5C1749F285E}" destId="{0800ABC0-5C8F-4A2A-ADA9-6C89D30F0101}" srcOrd="7" destOrd="0" presId="urn:microsoft.com/office/officeart/2005/8/layout/list1"/>
    <dgm:cxn modelId="{A5741C4B-F04E-4BA0-98CB-2F2B6BDEFB85}" type="presParOf" srcId="{E34670D0-E206-4611-88F1-D5C1749F285E}" destId="{A7BF243A-4B65-42EA-AA5A-331A3B8A488C}" srcOrd="8" destOrd="0" presId="urn:microsoft.com/office/officeart/2005/8/layout/list1"/>
    <dgm:cxn modelId="{598FCF67-8F4A-4C3C-A66A-00E46A9DD775}" type="presParOf" srcId="{A7BF243A-4B65-42EA-AA5A-331A3B8A488C}" destId="{83AF235D-D1DB-4A5C-9E47-32625D12E82C}" srcOrd="0" destOrd="0" presId="urn:microsoft.com/office/officeart/2005/8/layout/list1"/>
    <dgm:cxn modelId="{684BF8A1-54E3-4395-9F2B-D9CAC0105EDC}" type="presParOf" srcId="{A7BF243A-4B65-42EA-AA5A-331A3B8A488C}" destId="{75DCBAFF-561B-4644-BD1D-D5D9F1D1D528}" srcOrd="1" destOrd="0" presId="urn:microsoft.com/office/officeart/2005/8/layout/list1"/>
    <dgm:cxn modelId="{AA7E0ED7-4796-4312-80F0-FF03D7FD6967}" type="presParOf" srcId="{E34670D0-E206-4611-88F1-D5C1749F285E}" destId="{BD9B8768-F760-4657-B099-E9750740ACAC}" srcOrd="9" destOrd="0" presId="urn:microsoft.com/office/officeart/2005/8/layout/list1"/>
    <dgm:cxn modelId="{BF99A4C1-9D20-4D42-9F31-88CDE6F1461F}" type="presParOf" srcId="{E34670D0-E206-4611-88F1-D5C1749F285E}" destId="{CEC93F9E-81EB-44F3-BFEF-BE879C9C938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F8EDDD-7E12-4ED6-9A64-963CF86EB33D}" type="doc">
      <dgm:prSet loTypeId="urn:microsoft.com/office/officeart/2005/8/layout/cycle6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748934FE-CE96-4045-97F3-382E7C409ABA}">
      <dgm:prSet phldrT="[Text]"/>
      <dgm:spPr/>
      <dgm:t>
        <a:bodyPr/>
        <a:lstStyle/>
        <a:p>
          <a:r>
            <a:rPr lang="en-US" dirty="0"/>
            <a:t>Economic Impact</a:t>
          </a:r>
        </a:p>
      </dgm:t>
      <dgm:extLst>
        <a:ext uri="{E40237B7-FDA0-4F09-8148-C483321AD2D9}">
          <dgm14:cNvPr xmlns:dgm14="http://schemas.microsoft.com/office/drawing/2010/diagram" id="0" name="" title="Group B title"/>
        </a:ext>
      </dgm:extLst>
    </dgm:pt>
    <dgm:pt modelId="{FFE2AB52-8765-4DA3-BC3E-99587FBB93A2}" type="parTrans" cxnId="{E51B7FE9-A9D7-4E65-898F-080480CB09EF}">
      <dgm:prSet/>
      <dgm:spPr/>
      <dgm:t>
        <a:bodyPr/>
        <a:lstStyle/>
        <a:p>
          <a:endParaRPr lang="en-US"/>
        </a:p>
      </dgm:t>
    </dgm:pt>
    <dgm:pt modelId="{EF58B74E-53E4-418D-AAA3-CC21D8A4D23B}" type="sibTrans" cxnId="{E51B7FE9-A9D7-4E65-898F-080480CB09EF}">
      <dgm:prSet/>
      <dgm:spPr/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title="Arrow pointing anti clockwise direction over Group B"/>
        </a:ext>
      </dgm:extLst>
    </dgm:pt>
    <dgm:pt modelId="{A1FC69E8-CA89-46DE-AC52-62E9C6D0B605}">
      <dgm:prSet phldrT="[Text]"/>
      <dgm:spPr/>
      <dgm:t>
        <a:bodyPr/>
        <a:lstStyle/>
        <a:p>
          <a:r>
            <a:rPr lang="en-US" dirty="0"/>
            <a:t>Antibiotic Resistance</a:t>
          </a:r>
        </a:p>
      </dgm:t>
      <dgm:extLst>
        <a:ext uri="{E40237B7-FDA0-4F09-8148-C483321AD2D9}">
          <dgm14:cNvPr xmlns:dgm14="http://schemas.microsoft.com/office/drawing/2010/diagram" id="0" name="" title="Group C title"/>
        </a:ext>
      </dgm:extLst>
    </dgm:pt>
    <dgm:pt modelId="{FB7893AE-72D6-4ABF-A24D-BBF87EF83B5E}" type="parTrans" cxnId="{A0F145B4-E57A-4C98-9A57-7CAE271E6831}">
      <dgm:prSet/>
      <dgm:spPr/>
      <dgm:t>
        <a:bodyPr/>
        <a:lstStyle/>
        <a:p>
          <a:endParaRPr lang="en-US"/>
        </a:p>
      </dgm:t>
    </dgm:pt>
    <dgm:pt modelId="{AC107BF6-0700-42F4-A047-EA26CA22C343}" type="sibTrans" cxnId="{A0F145B4-E57A-4C98-9A57-7CAE271E6831}">
      <dgm:prSet/>
      <dgm:spPr/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title="Arrow pointing clockwise direction over Group C"/>
        </a:ext>
      </dgm:extLst>
    </dgm:pt>
    <dgm:pt modelId="{70E4BB27-8D6E-42E8-9D31-82C7C2A6ED09}">
      <dgm:prSet/>
      <dgm:spPr/>
      <dgm:t>
        <a:bodyPr/>
        <a:lstStyle/>
        <a:p>
          <a:r>
            <a:rPr lang="en-US" dirty="0"/>
            <a:t>Vaccination Coverage</a:t>
          </a:r>
        </a:p>
      </dgm:t>
    </dgm:pt>
    <dgm:pt modelId="{5E7A7CDD-1BC0-404F-9174-4EF5FB10FADC}" type="parTrans" cxnId="{4475C621-1761-403F-BFC5-59D4B9F65487}">
      <dgm:prSet/>
      <dgm:spPr/>
      <dgm:t>
        <a:bodyPr/>
        <a:lstStyle/>
        <a:p>
          <a:endParaRPr lang="en-US"/>
        </a:p>
      </dgm:t>
    </dgm:pt>
    <dgm:pt modelId="{776997BC-1001-425D-BDF3-87061F6FDD46}" type="sibTrans" cxnId="{4475C621-1761-403F-BFC5-59D4B9F65487}">
      <dgm:prSet/>
      <dgm:spPr/>
      <dgm:t>
        <a:bodyPr/>
        <a:lstStyle/>
        <a:p>
          <a:endParaRPr lang="en-US"/>
        </a:p>
      </dgm:t>
    </dgm:pt>
    <dgm:pt modelId="{D98549E6-609E-49FD-97C5-05A8FB28E5AB}">
      <dgm:prSet/>
      <dgm:spPr/>
      <dgm:t>
        <a:bodyPr/>
        <a:lstStyle/>
        <a:p>
          <a:r>
            <a:rPr lang="en-US"/>
            <a:t>Morbidity and Mortality</a:t>
          </a:r>
          <a:endParaRPr lang="en-US" dirty="0"/>
        </a:p>
      </dgm:t>
    </dgm:pt>
    <dgm:pt modelId="{D72CDB5C-25F2-4F5E-A31E-AB5B7E4D992C}" type="parTrans" cxnId="{26CDAF12-8BBA-4DFC-8B22-7B2F64674D59}">
      <dgm:prSet/>
      <dgm:spPr/>
      <dgm:t>
        <a:bodyPr/>
        <a:lstStyle/>
        <a:p>
          <a:endParaRPr lang="en-US"/>
        </a:p>
      </dgm:t>
    </dgm:pt>
    <dgm:pt modelId="{B894DF86-DF4A-4BEB-8CA1-443EF67BF913}" type="sibTrans" cxnId="{26CDAF12-8BBA-4DFC-8B22-7B2F64674D59}">
      <dgm:prSet/>
      <dgm:spPr/>
      <dgm:t>
        <a:bodyPr/>
        <a:lstStyle/>
        <a:p>
          <a:endParaRPr lang="en-US"/>
        </a:p>
      </dgm:t>
    </dgm:pt>
    <dgm:pt modelId="{80A3D77E-5271-4C25-8CA5-D2797BCA5399}" type="pres">
      <dgm:prSet presAssocID="{F9F8EDDD-7E12-4ED6-9A64-963CF86EB33D}" presName="cycle" presStyleCnt="0">
        <dgm:presLayoutVars>
          <dgm:dir/>
          <dgm:resizeHandles val="exact"/>
        </dgm:presLayoutVars>
      </dgm:prSet>
      <dgm:spPr/>
    </dgm:pt>
    <dgm:pt modelId="{7CA7EFCA-3D64-425F-9410-D54586CAD3F8}" type="pres">
      <dgm:prSet presAssocID="{D98549E6-609E-49FD-97C5-05A8FB28E5AB}" presName="node" presStyleLbl="node1" presStyleIdx="0" presStyleCnt="4">
        <dgm:presLayoutVars>
          <dgm:bulletEnabled val="1"/>
        </dgm:presLayoutVars>
      </dgm:prSet>
      <dgm:spPr/>
    </dgm:pt>
    <dgm:pt modelId="{12FFDA69-3ED6-4D4A-AC77-EDD8D01E47E4}" type="pres">
      <dgm:prSet presAssocID="{D98549E6-609E-49FD-97C5-05A8FB28E5AB}" presName="spNode" presStyleCnt="0"/>
      <dgm:spPr/>
    </dgm:pt>
    <dgm:pt modelId="{45625009-C897-4384-B3A8-5D338191B5F0}" type="pres">
      <dgm:prSet presAssocID="{B894DF86-DF4A-4BEB-8CA1-443EF67BF913}" presName="sibTrans" presStyleLbl="sibTrans1D1" presStyleIdx="0" presStyleCnt="4"/>
      <dgm:spPr/>
    </dgm:pt>
    <dgm:pt modelId="{DBC7FC3C-0A5C-4D12-A461-E47C2AEE0BB9}" type="pres">
      <dgm:prSet presAssocID="{70E4BB27-8D6E-42E8-9D31-82C7C2A6ED09}" presName="node" presStyleLbl="node1" presStyleIdx="1" presStyleCnt="4">
        <dgm:presLayoutVars>
          <dgm:bulletEnabled val="1"/>
        </dgm:presLayoutVars>
      </dgm:prSet>
      <dgm:spPr/>
    </dgm:pt>
    <dgm:pt modelId="{27E3F545-9146-4ECF-8C82-2A7975171102}" type="pres">
      <dgm:prSet presAssocID="{70E4BB27-8D6E-42E8-9D31-82C7C2A6ED09}" presName="spNode" presStyleCnt="0"/>
      <dgm:spPr/>
    </dgm:pt>
    <dgm:pt modelId="{77F4903C-FD7E-4243-A613-8373C84D3A7E}" type="pres">
      <dgm:prSet presAssocID="{776997BC-1001-425D-BDF3-87061F6FDD46}" presName="sibTrans" presStyleLbl="sibTrans1D1" presStyleIdx="1" presStyleCnt="4"/>
      <dgm:spPr/>
    </dgm:pt>
    <dgm:pt modelId="{0A8327BD-4C32-40E9-AB8B-0762DC252524}" type="pres">
      <dgm:prSet presAssocID="{748934FE-CE96-4045-97F3-382E7C409ABA}" presName="node" presStyleLbl="node1" presStyleIdx="2" presStyleCnt="4">
        <dgm:presLayoutVars>
          <dgm:bulletEnabled val="1"/>
        </dgm:presLayoutVars>
      </dgm:prSet>
      <dgm:spPr/>
    </dgm:pt>
    <dgm:pt modelId="{E208AA5E-F370-41E5-B8CB-E5824801B208}" type="pres">
      <dgm:prSet presAssocID="{748934FE-CE96-4045-97F3-382E7C409ABA}" presName="spNode" presStyleCnt="0"/>
      <dgm:spPr/>
    </dgm:pt>
    <dgm:pt modelId="{A14AC446-79AF-47F8-B1B7-B06EE3B85C23}" type="pres">
      <dgm:prSet presAssocID="{EF58B74E-53E4-418D-AAA3-CC21D8A4D23B}" presName="sibTrans" presStyleLbl="sibTrans1D1" presStyleIdx="2" presStyleCnt="4"/>
      <dgm:spPr/>
    </dgm:pt>
    <dgm:pt modelId="{2ED08FD9-470B-4BD8-89E3-8153395AE56F}" type="pres">
      <dgm:prSet presAssocID="{A1FC69E8-CA89-46DE-AC52-62E9C6D0B605}" presName="node" presStyleLbl="node1" presStyleIdx="3" presStyleCnt="4">
        <dgm:presLayoutVars>
          <dgm:bulletEnabled val="1"/>
        </dgm:presLayoutVars>
      </dgm:prSet>
      <dgm:spPr/>
    </dgm:pt>
    <dgm:pt modelId="{3E0F013C-BDF8-404A-BDAE-F969BD063EAA}" type="pres">
      <dgm:prSet presAssocID="{A1FC69E8-CA89-46DE-AC52-62E9C6D0B605}" presName="spNode" presStyleCnt="0"/>
      <dgm:spPr/>
    </dgm:pt>
    <dgm:pt modelId="{4B9149CE-2C4F-4890-A620-8C85AE9AFCB3}" type="pres">
      <dgm:prSet presAssocID="{AC107BF6-0700-42F4-A047-EA26CA22C343}" presName="sibTrans" presStyleLbl="sibTrans1D1" presStyleIdx="3" presStyleCnt="4"/>
      <dgm:spPr/>
    </dgm:pt>
  </dgm:ptLst>
  <dgm:cxnLst>
    <dgm:cxn modelId="{26CDAF12-8BBA-4DFC-8B22-7B2F64674D59}" srcId="{F9F8EDDD-7E12-4ED6-9A64-963CF86EB33D}" destId="{D98549E6-609E-49FD-97C5-05A8FB28E5AB}" srcOrd="0" destOrd="0" parTransId="{D72CDB5C-25F2-4F5E-A31E-AB5B7E4D992C}" sibTransId="{B894DF86-DF4A-4BEB-8CA1-443EF67BF913}"/>
    <dgm:cxn modelId="{4475C621-1761-403F-BFC5-59D4B9F65487}" srcId="{F9F8EDDD-7E12-4ED6-9A64-963CF86EB33D}" destId="{70E4BB27-8D6E-42E8-9D31-82C7C2A6ED09}" srcOrd="1" destOrd="0" parTransId="{5E7A7CDD-1BC0-404F-9174-4EF5FB10FADC}" sibTransId="{776997BC-1001-425D-BDF3-87061F6FDD46}"/>
    <dgm:cxn modelId="{227BB833-3AEA-4874-B948-EB2AE5EB6B25}" type="presOf" srcId="{F9F8EDDD-7E12-4ED6-9A64-963CF86EB33D}" destId="{80A3D77E-5271-4C25-8CA5-D2797BCA5399}" srcOrd="0" destOrd="0" presId="urn:microsoft.com/office/officeart/2005/8/layout/cycle6"/>
    <dgm:cxn modelId="{29D92D5E-5104-463C-87E4-C5392DC0C16A}" type="presOf" srcId="{AC107BF6-0700-42F4-A047-EA26CA22C343}" destId="{4B9149CE-2C4F-4890-A620-8C85AE9AFCB3}" srcOrd="0" destOrd="0" presId="urn:microsoft.com/office/officeart/2005/8/layout/cycle6"/>
    <dgm:cxn modelId="{5FDCBC6E-F78D-412F-BE15-FE8B3B885381}" type="presOf" srcId="{776997BC-1001-425D-BDF3-87061F6FDD46}" destId="{77F4903C-FD7E-4243-A613-8373C84D3A7E}" srcOrd="0" destOrd="0" presId="urn:microsoft.com/office/officeart/2005/8/layout/cycle6"/>
    <dgm:cxn modelId="{95DA2980-1AE6-41B9-96E9-55FB9B97B576}" type="presOf" srcId="{70E4BB27-8D6E-42E8-9D31-82C7C2A6ED09}" destId="{DBC7FC3C-0A5C-4D12-A461-E47C2AEE0BB9}" srcOrd="0" destOrd="0" presId="urn:microsoft.com/office/officeart/2005/8/layout/cycle6"/>
    <dgm:cxn modelId="{CA8F8F8A-5480-4ADD-9639-626145174A3C}" type="presOf" srcId="{A1FC69E8-CA89-46DE-AC52-62E9C6D0B605}" destId="{2ED08FD9-470B-4BD8-89E3-8153395AE56F}" srcOrd="0" destOrd="0" presId="urn:microsoft.com/office/officeart/2005/8/layout/cycle6"/>
    <dgm:cxn modelId="{B58F568D-EF7F-4B51-A365-93D41FEEEC1F}" type="presOf" srcId="{D98549E6-609E-49FD-97C5-05A8FB28E5AB}" destId="{7CA7EFCA-3D64-425F-9410-D54586CAD3F8}" srcOrd="0" destOrd="0" presId="urn:microsoft.com/office/officeart/2005/8/layout/cycle6"/>
    <dgm:cxn modelId="{05E894B0-F120-429E-8CD7-7D0251C5BB05}" type="presOf" srcId="{B894DF86-DF4A-4BEB-8CA1-443EF67BF913}" destId="{45625009-C897-4384-B3A8-5D338191B5F0}" srcOrd="0" destOrd="0" presId="urn:microsoft.com/office/officeart/2005/8/layout/cycle6"/>
    <dgm:cxn modelId="{A0F145B4-E57A-4C98-9A57-7CAE271E6831}" srcId="{F9F8EDDD-7E12-4ED6-9A64-963CF86EB33D}" destId="{A1FC69E8-CA89-46DE-AC52-62E9C6D0B605}" srcOrd="3" destOrd="0" parTransId="{FB7893AE-72D6-4ABF-A24D-BBF87EF83B5E}" sibTransId="{AC107BF6-0700-42F4-A047-EA26CA22C343}"/>
    <dgm:cxn modelId="{C50DDEB5-4E75-4E11-9290-A9D5D5C8739C}" type="presOf" srcId="{748934FE-CE96-4045-97F3-382E7C409ABA}" destId="{0A8327BD-4C32-40E9-AB8B-0762DC252524}" srcOrd="0" destOrd="0" presId="urn:microsoft.com/office/officeart/2005/8/layout/cycle6"/>
    <dgm:cxn modelId="{F33B7FE4-BADB-4840-88CA-B0F3BB19AD25}" type="presOf" srcId="{EF58B74E-53E4-418D-AAA3-CC21D8A4D23B}" destId="{A14AC446-79AF-47F8-B1B7-B06EE3B85C23}" srcOrd="0" destOrd="0" presId="urn:microsoft.com/office/officeart/2005/8/layout/cycle6"/>
    <dgm:cxn modelId="{E51B7FE9-A9D7-4E65-898F-080480CB09EF}" srcId="{F9F8EDDD-7E12-4ED6-9A64-963CF86EB33D}" destId="{748934FE-CE96-4045-97F3-382E7C409ABA}" srcOrd="2" destOrd="0" parTransId="{FFE2AB52-8765-4DA3-BC3E-99587FBB93A2}" sibTransId="{EF58B74E-53E4-418D-AAA3-CC21D8A4D23B}"/>
    <dgm:cxn modelId="{D6B97129-3DBA-4E02-8123-A85F762AE783}" type="presParOf" srcId="{80A3D77E-5271-4C25-8CA5-D2797BCA5399}" destId="{7CA7EFCA-3D64-425F-9410-D54586CAD3F8}" srcOrd="0" destOrd="0" presId="urn:microsoft.com/office/officeart/2005/8/layout/cycle6"/>
    <dgm:cxn modelId="{52C43E57-7EDF-451A-AC66-59AEE2D353BC}" type="presParOf" srcId="{80A3D77E-5271-4C25-8CA5-D2797BCA5399}" destId="{12FFDA69-3ED6-4D4A-AC77-EDD8D01E47E4}" srcOrd="1" destOrd="0" presId="urn:microsoft.com/office/officeart/2005/8/layout/cycle6"/>
    <dgm:cxn modelId="{2B591EEF-1FF1-4D21-8DB4-04DD0E8A8820}" type="presParOf" srcId="{80A3D77E-5271-4C25-8CA5-D2797BCA5399}" destId="{45625009-C897-4384-B3A8-5D338191B5F0}" srcOrd="2" destOrd="0" presId="urn:microsoft.com/office/officeart/2005/8/layout/cycle6"/>
    <dgm:cxn modelId="{12FEDCF6-194D-4A52-8899-5C7ABAD6B425}" type="presParOf" srcId="{80A3D77E-5271-4C25-8CA5-D2797BCA5399}" destId="{DBC7FC3C-0A5C-4D12-A461-E47C2AEE0BB9}" srcOrd="3" destOrd="0" presId="urn:microsoft.com/office/officeart/2005/8/layout/cycle6"/>
    <dgm:cxn modelId="{4AF26EE2-48CF-4D5A-A412-345FD1E303F9}" type="presParOf" srcId="{80A3D77E-5271-4C25-8CA5-D2797BCA5399}" destId="{27E3F545-9146-4ECF-8C82-2A7975171102}" srcOrd="4" destOrd="0" presId="urn:microsoft.com/office/officeart/2005/8/layout/cycle6"/>
    <dgm:cxn modelId="{B7E45FF8-0395-490C-A072-EC82BD39E2E0}" type="presParOf" srcId="{80A3D77E-5271-4C25-8CA5-D2797BCA5399}" destId="{77F4903C-FD7E-4243-A613-8373C84D3A7E}" srcOrd="5" destOrd="0" presId="urn:microsoft.com/office/officeart/2005/8/layout/cycle6"/>
    <dgm:cxn modelId="{92628870-4182-45ED-BC6A-72ED9B529C4C}" type="presParOf" srcId="{80A3D77E-5271-4C25-8CA5-D2797BCA5399}" destId="{0A8327BD-4C32-40E9-AB8B-0762DC252524}" srcOrd="6" destOrd="0" presId="urn:microsoft.com/office/officeart/2005/8/layout/cycle6"/>
    <dgm:cxn modelId="{112B3F41-4D54-459D-AC51-02752A3260E7}" type="presParOf" srcId="{80A3D77E-5271-4C25-8CA5-D2797BCA5399}" destId="{E208AA5E-F370-41E5-B8CB-E5824801B208}" srcOrd="7" destOrd="0" presId="urn:microsoft.com/office/officeart/2005/8/layout/cycle6"/>
    <dgm:cxn modelId="{E41D5995-F7E1-4405-B92B-E6FEA890ED84}" type="presParOf" srcId="{80A3D77E-5271-4C25-8CA5-D2797BCA5399}" destId="{A14AC446-79AF-47F8-B1B7-B06EE3B85C23}" srcOrd="8" destOrd="0" presId="urn:microsoft.com/office/officeart/2005/8/layout/cycle6"/>
    <dgm:cxn modelId="{A5948D7C-9139-412C-8A4D-7B1CEEC5D28C}" type="presParOf" srcId="{80A3D77E-5271-4C25-8CA5-D2797BCA5399}" destId="{2ED08FD9-470B-4BD8-89E3-8153395AE56F}" srcOrd="9" destOrd="0" presId="urn:microsoft.com/office/officeart/2005/8/layout/cycle6"/>
    <dgm:cxn modelId="{5E570B9E-8930-410F-9C11-9B6175623CB8}" type="presParOf" srcId="{80A3D77E-5271-4C25-8CA5-D2797BCA5399}" destId="{3E0F013C-BDF8-404A-BDAE-F969BD063EAA}" srcOrd="10" destOrd="0" presId="urn:microsoft.com/office/officeart/2005/8/layout/cycle6"/>
    <dgm:cxn modelId="{6173E768-D977-4575-93E5-44BF0EEDED37}" type="presParOf" srcId="{80A3D77E-5271-4C25-8CA5-D2797BCA5399}" destId="{4B9149CE-2C4F-4890-A620-8C85AE9AFCB3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C0A24A-E91B-4AC6-B31B-B73BA1B7A77E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BF9A09A-7F92-47F3-9E81-8D615F64D2A2}">
      <dgm:prSet phldrT="[Text]"/>
      <dgm:spPr/>
      <dgm:t>
        <a:bodyPr/>
        <a:lstStyle/>
        <a:p>
          <a:r>
            <a:rPr lang="en-US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Hypothesis Analyses</a:t>
          </a:r>
        </a:p>
      </dgm:t>
    </dgm:pt>
    <dgm:pt modelId="{8FF5AECA-B736-4F5A-A835-51361D47C350}" type="parTrans" cxnId="{E0E6EFB9-0511-4DCA-88CF-941576ACE72B}">
      <dgm:prSet/>
      <dgm:spPr/>
      <dgm:t>
        <a:bodyPr/>
        <a:lstStyle/>
        <a:p>
          <a:endParaRPr lang="en-US"/>
        </a:p>
      </dgm:t>
    </dgm:pt>
    <dgm:pt modelId="{785F7B79-FBB6-4622-996C-0AAC7A035A1E}" type="sibTrans" cxnId="{E0E6EFB9-0511-4DCA-88CF-941576ACE72B}">
      <dgm:prSet/>
      <dgm:spPr/>
      <dgm:t>
        <a:bodyPr/>
        <a:lstStyle/>
        <a:p>
          <a:endParaRPr lang="en-US"/>
        </a:p>
      </dgm:t>
    </dgm:pt>
    <dgm:pt modelId="{3C0CE816-FBE8-40A9-994E-7439131CF196}">
      <dgm:prSet phldrT="[Text]"/>
      <dgm:spPr/>
      <dgm:t>
        <a:bodyPr anchor="ctr"/>
        <a:lstStyle/>
        <a:p>
          <a:r>
            <a:rPr lang="en-US" dirty="0"/>
            <a:t>Population level Descriptive Statistics</a:t>
          </a:r>
        </a:p>
        <a:p>
          <a:r>
            <a:rPr lang="en-US" dirty="0"/>
            <a:t>Case Incidence by Cities and Census Tracts</a:t>
          </a:r>
        </a:p>
      </dgm:t>
    </dgm:pt>
    <dgm:pt modelId="{2D3FBA74-F68D-4CB8-87AA-309EA20AD46C}" type="parTrans" cxnId="{A94E81DC-C3E5-4C51-A760-B0F50FC16BB9}">
      <dgm:prSet/>
      <dgm:spPr/>
      <dgm:t>
        <a:bodyPr/>
        <a:lstStyle/>
        <a:p>
          <a:endParaRPr lang="en-US"/>
        </a:p>
      </dgm:t>
    </dgm:pt>
    <dgm:pt modelId="{CB2E91FB-8391-4D87-93A6-B2C5C4233259}" type="sibTrans" cxnId="{A94E81DC-C3E5-4C51-A760-B0F50FC16BB9}">
      <dgm:prSet/>
      <dgm:spPr/>
      <dgm:t>
        <a:bodyPr/>
        <a:lstStyle/>
        <a:p>
          <a:endParaRPr lang="en-US"/>
        </a:p>
      </dgm:t>
    </dgm:pt>
    <dgm:pt modelId="{F69275D3-58EE-4885-9FFE-9172BC20C6CE}">
      <dgm:prSet/>
      <dgm:spPr/>
      <dgm:t>
        <a:bodyPr anchor="ctr"/>
        <a:lstStyle/>
        <a:p>
          <a:r>
            <a:rPr lang="en-US" dirty="0"/>
            <a:t>Spatial Autocorrelation (Moran’s Index) to determine clustering</a:t>
          </a:r>
        </a:p>
      </dgm:t>
    </dgm:pt>
    <dgm:pt modelId="{42DCBBB0-29F4-42D8-BFBA-83FDB5023D0E}" type="parTrans" cxnId="{291999D8-69D5-4E06-8EC0-F73E55BD0538}">
      <dgm:prSet/>
      <dgm:spPr/>
      <dgm:t>
        <a:bodyPr/>
        <a:lstStyle/>
        <a:p>
          <a:endParaRPr lang="en-US"/>
        </a:p>
      </dgm:t>
    </dgm:pt>
    <dgm:pt modelId="{1AD67F48-306A-4A2A-A4D4-724E534A4C16}" type="sibTrans" cxnId="{291999D8-69D5-4E06-8EC0-F73E55BD0538}">
      <dgm:prSet/>
      <dgm:spPr/>
      <dgm:t>
        <a:bodyPr/>
        <a:lstStyle/>
        <a:p>
          <a:endParaRPr lang="en-US"/>
        </a:p>
      </dgm:t>
    </dgm:pt>
    <dgm:pt modelId="{E4CAF90C-688C-49B5-9D57-C8A0A0BD3916}">
      <dgm:prSet/>
      <dgm:spPr/>
      <dgm:t>
        <a:bodyPr anchor="ctr"/>
        <a:lstStyle/>
        <a:p>
          <a:r>
            <a:rPr lang="en-US" dirty="0"/>
            <a:t>Choropleths of Census Data and Case Data</a:t>
          </a:r>
        </a:p>
      </dgm:t>
    </dgm:pt>
    <dgm:pt modelId="{D898DB03-0144-4CD8-94C1-D22F058AD6B9}" type="parTrans" cxnId="{2CCFCE31-08C4-4209-9475-AE16772928A5}">
      <dgm:prSet/>
      <dgm:spPr/>
      <dgm:t>
        <a:bodyPr/>
        <a:lstStyle/>
        <a:p>
          <a:endParaRPr lang="en-US"/>
        </a:p>
      </dgm:t>
    </dgm:pt>
    <dgm:pt modelId="{F0EECABE-98A9-4258-B77A-24F3214BA1AB}" type="sibTrans" cxnId="{2CCFCE31-08C4-4209-9475-AE16772928A5}">
      <dgm:prSet/>
      <dgm:spPr/>
      <dgm:t>
        <a:bodyPr/>
        <a:lstStyle/>
        <a:p>
          <a:endParaRPr lang="en-US"/>
        </a:p>
      </dgm:t>
    </dgm:pt>
    <dgm:pt modelId="{CB05E45D-2936-40A9-A969-7117FA7DF2A8}">
      <dgm:prSet/>
      <dgm:spPr/>
      <dgm:t>
        <a:bodyPr anchor="ctr"/>
        <a:lstStyle/>
        <a:p>
          <a:pPr>
            <a:spcAft>
              <a:spcPts val="0"/>
            </a:spcAft>
          </a:pPr>
          <a:r>
            <a:rPr lang="en-US" dirty="0"/>
            <a:t>Hot and Cold Spot Analysis on incidence, </a:t>
          </a:r>
        </a:p>
        <a:p>
          <a:pPr>
            <a:spcAft>
              <a:spcPct val="35000"/>
            </a:spcAft>
          </a:pPr>
          <a:r>
            <a:rPr lang="en-US" dirty="0"/>
            <a:t>with Median and Mean Center </a:t>
          </a:r>
        </a:p>
      </dgm:t>
    </dgm:pt>
    <dgm:pt modelId="{76CE2886-0F81-4DE0-B82C-069E4A01C95A}" type="parTrans" cxnId="{02864FEC-C601-493D-A3F8-74DB83B51203}">
      <dgm:prSet/>
      <dgm:spPr/>
      <dgm:t>
        <a:bodyPr/>
        <a:lstStyle/>
        <a:p>
          <a:endParaRPr lang="en-US"/>
        </a:p>
      </dgm:t>
    </dgm:pt>
    <dgm:pt modelId="{D38D2220-ED8A-4A28-AF5F-2F13250F16B8}" type="sibTrans" cxnId="{02864FEC-C601-493D-A3F8-74DB83B51203}">
      <dgm:prSet/>
      <dgm:spPr/>
      <dgm:t>
        <a:bodyPr/>
        <a:lstStyle/>
        <a:p>
          <a:endParaRPr lang="en-US"/>
        </a:p>
      </dgm:t>
    </dgm:pt>
    <dgm:pt modelId="{1C357DB0-BB4B-42B5-818E-6A8642BA1868}">
      <dgm:prSet/>
      <dgm:spPr/>
      <dgm:t>
        <a:bodyPr anchor="ctr"/>
        <a:lstStyle/>
        <a:p>
          <a:r>
            <a:rPr lang="en-US" dirty="0"/>
            <a:t>Ordinary Least Squares (</a:t>
          </a:r>
          <a:r>
            <a:rPr lang="en-US" dirty="0" err="1"/>
            <a:t>Getis</a:t>
          </a:r>
          <a:r>
            <a:rPr lang="en-US" dirty="0"/>
            <a:t>-Ord </a:t>
          </a:r>
          <a:r>
            <a:rPr lang="en-US" dirty="0" err="1"/>
            <a:t>Gi</a:t>
          </a:r>
          <a:r>
            <a:rPr lang="en-US" dirty="0"/>
            <a:t>*) and Geographically Weighted Regression (GWR) </a:t>
          </a:r>
        </a:p>
      </dgm:t>
    </dgm:pt>
    <dgm:pt modelId="{C18839AF-1E97-4981-8C56-606606CC20D2}" type="parTrans" cxnId="{F61773FA-0273-49A0-B062-51C48A6AF66D}">
      <dgm:prSet/>
      <dgm:spPr/>
      <dgm:t>
        <a:bodyPr/>
        <a:lstStyle/>
        <a:p>
          <a:endParaRPr lang="en-US"/>
        </a:p>
      </dgm:t>
    </dgm:pt>
    <dgm:pt modelId="{2D127DAD-0326-4073-BEF8-42D1026602B8}" type="sibTrans" cxnId="{F61773FA-0273-49A0-B062-51C48A6AF66D}">
      <dgm:prSet/>
      <dgm:spPr/>
      <dgm:t>
        <a:bodyPr/>
        <a:lstStyle/>
        <a:p>
          <a:endParaRPr lang="en-US"/>
        </a:p>
      </dgm:t>
    </dgm:pt>
    <dgm:pt modelId="{261942AC-F652-4F76-BA41-88C60C3CCE48}">
      <dgm:prSet/>
      <dgm:spPr/>
      <dgm:t>
        <a:bodyPr anchor="ctr"/>
        <a:lstStyle/>
        <a:p>
          <a:r>
            <a:rPr lang="en-US" dirty="0"/>
            <a:t>Linear Regression of Socio-Economic Factors (</a:t>
          </a:r>
          <a:r>
            <a:rPr lang="en-US" i="1" dirty="0"/>
            <a:t>H</a:t>
          </a:r>
          <a:r>
            <a:rPr lang="en-US" i="1" baseline="-25000" dirty="0"/>
            <a:t>0</a:t>
          </a:r>
          <a:r>
            <a:rPr lang="en-US" i="1" dirty="0"/>
            <a:t>: Β</a:t>
          </a:r>
          <a:r>
            <a:rPr lang="en-US" i="1" baseline="-25000" dirty="0"/>
            <a:t>1</a:t>
          </a:r>
          <a:r>
            <a:rPr lang="en-US" i="1" dirty="0"/>
            <a:t> = 0</a:t>
          </a:r>
          <a:r>
            <a:rPr lang="en-US" dirty="0"/>
            <a:t>)</a:t>
          </a:r>
        </a:p>
      </dgm:t>
    </dgm:pt>
    <dgm:pt modelId="{596374A2-FB23-4414-8D5A-6A1C169AD81D}" type="parTrans" cxnId="{79E232F4-AEF2-4F71-99AD-4FD33CBBECF1}">
      <dgm:prSet/>
      <dgm:spPr/>
      <dgm:t>
        <a:bodyPr/>
        <a:lstStyle/>
        <a:p>
          <a:endParaRPr lang="en-US"/>
        </a:p>
      </dgm:t>
    </dgm:pt>
    <dgm:pt modelId="{9B03F29C-98B0-480B-BCCB-E8DE0293463D}" type="sibTrans" cxnId="{79E232F4-AEF2-4F71-99AD-4FD33CBBECF1}">
      <dgm:prSet/>
      <dgm:spPr/>
      <dgm:t>
        <a:bodyPr/>
        <a:lstStyle/>
        <a:p>
          <a:endParaRPr lang="en-US"/>
        </a:p>
      </dgm:t>
    </dgm:pt>
    <dgm:pt modelId="{3879DDD5-2C97-4F4C-977C-719E5BD41D15}" type="pres">
      <dgm:prSet presAssocID="{3AC0A24A-E91B-4AC6-B31B-B73BA1B7A77E}" presName="vert0" presStyleCnt="0">
        <dgm:presLayoutVars>
          <dgm:dir/>
          <dgm:animOne val="branch"/>
          <dgm:animLvl val="lvl"/>
        </dgm:presLayoutVars>
      </dgm:prSet>
      <dgm:spPr/>
    </dgm:pt>
    <dgm:pt modelId="{0E16C6B1-50AA-4CC2-BC97-EF344888A133}" type="pres">
      <dgm:prSet presAssocID="{ABF9A09A-7F92-47F3-9E81-8D615F64D2A2}" presName="thickLine" presStyleLbl="alignNode1" presStyleIdx="0" presStyleCnt="1"/>
      <dgm:spPr/>
    </dgm:pt>
    <dgm:pt modelId="{4396028E-716E-4DB3-9056-7C253FD9E4DF}" type="pres">
      <dgm:prSet presAssocID="{ABF9A09A-7F92-47F3-9E81-8D615F64D2A2}" presName="horz1" presStyleCnt="0"/>
      <dgm:spPr/>
    </dgm:pt>
    <dgm:pt modelId="{02FC089E-3105-4C94-8ABE-3151A10D4E60}" type="pres">
      <dgm:prSet presAssocID="{ABF9A09A-7F92-47F3-9E81-8D615F64D2A2}" presName="tx1" presStyleLbl="revTx" presStyleIdx="0" presStyleCnt="7" custScaleX="83674"/>
      <dgm:spPr/>
    </dgm:pt>
    <dgm:pt modelId="{26A90527-D06B-4005-96FB-B7F022A3457B}" type="pres">
      <dgm:prSet presAssocID="{ABF9A09A-7F92-47F3-9E81-8D615F64D2A2}" presName="vert1" presStyleCnt="0"/>
      <dgm:spPr/>
    </dgm:pt>
    <dgm:pt modelId="{F781797A-F284-4263-BD32-8DC3B6C83155}" type="pres">
      <dgm:prSet presAssocID="{3C0CE816-FBE8-40A9-994E-7439131CF196}" presName="vertSpace2a" presStyleCnt="0"/>
      <dgm:spPr/>
    </dgm:pt>
    <dgm:pt modelId="{92F671C3-41EA-45CD-88F4-76DA85B0AF99}" type="pres">
      <dgm:prSet presAssocID="{3C0CE816-FBE8-40A9-994E-7439131CF196}" presName="horz2" presStyleCnt="0"/>
      <dgm:spPr/>
    </dgm:pt>
    <dgm:pt modelId="{AEC8B7B1-F741-4293-90E9-BFFB20F2FD21}" type="pres">
      <dgm:prSet presAssocID="{3C0CE816-FBE8-40A9-994E-7439131CF196}" presName="horzSpace2" presStyleCnt="0"/>
      <dgm:spPr/>
    </dgm:pt>
    <dgm:pt modelId="{C5AE6EBC-18C9-4F05-B381-C0141A4497EC}" type="pres">
      <dgm:prSet presAssocID="{3C0CE816-FBE8-40A9-994E-7439131CF196}" presName="tx2" presStyleLbl="revTx" presStyleIdx="1" presStyleCnt="7"/>
      <dgm:spPr/>
    </dgm:pt>
    <dgm:pt modelId="{DC901557-1C98-4C32-8227-89B5F6911217}" type="pres">
      <dgm:prSet presAssocID="{3C0CE816-FBE8-40A9-994E-7439131CF196}" presName="vert2" presStyleCnt="0"/>
      <dgm:spPr/>
    </dgm:pt>
    <dgm:pt modelId="{01C8B6DF-2445-4C92-B262-852662626174}" type="pres">
      <dgm:prSet presAssocID="{3C0CE816-FBE8-40A9-994E-7439131CF196}" presName="thinLine2b" presStyleLbl="callout" presStyleIdx="0" presStyleCnt="6"/>
      <dgm:spPr/>
    </dgm:pt>
    <dgm:pt modelId="{765369D6-C022-49F2-8C0F-38C9953B9277}" type="pres">
      <dgm:prSet presAssocID="{3C0CE816-FBE8-40A9-994E-7439131CF196}" presName="vertSpace2b" presStyleCnt="0"/>
      <dgm:spPr/>
    </dgm:pt>
    <dgm:pt modelId="{07824771-FE89-43E8-B8A5-68E78F341B14}" type="pres">
      <dgm:prSet presAssocID="{F69275D3-58EE-4885-9FFE-9172BC20C6CE}" presName="horz2" presStyleCnt="0"/>
      <dgm:spPr/>
    </dgm:pt>
    <dgm:pt modelId="{21D0962F-0B42-453D-AAE2-E5ABAC7C9E51}" type="pres">
      <dgm:prSet presAssocID="{F69275D3-58EE-4885-9FFE-9172BC20C6CE}" presName="horzSpace2" presStyleCnt="0"/>
      <dgm:spPr/>
    </dgm:pt>
    <dgm:pt modelId="{186BB696-7BFC-4ED9-A5B5-09AF741D0C4F}" type="pres">
      <dgm:prSet presAssocID="{F69275D3-58EE-4885-9FFE-9172BC20C6CE}" presName="tx2" presStyleLbl="revTx" presStyleIdx="2" presStyleCnt="7"/>
      <dgm:spPr/>
    </dgm:pt>
    <dgm:pt modelId="{DA57C051-7D0C-451A-A5B3-1F105A3A7D37}" type="pres">
      <dgm:prSet presAssocID="{F69275D3-58EE-4885-9FFE-9172BC20C6CE}" presName="vert2" presStyleCnt="0"/>
      <dgm:spPr/>
    </dgm:pt>
    <dgm:pt modelId="{B9B9B7E5-3FC5-4A73-B005-EC8455978CE4}" type="pres">
      <dgm:prSet presAssocID="{F69275D3-58EE-4885-9FFE-9172BC20C6CE}" presName="thinLine2b" presStyleLbl="callout" presStyleIdx="1" presStyleCnt="6"/>
      <dgm:spPr/>
    </dgm:pt>
    <dgm:pt modelId="{258CBA7F-9CE8-4AE7-AF52-FFFEABB85E7D}" type="pres">
      <dgm:prSet presAssocID="{F69275D3-58EE-4885-9FFE-9172BC20C6CE}" presName="vertSpace2b" presStyleCnt="0"/>
      <dgm:spPr/>
    </dgm:pt>
    <dgm:pt modelId="{3A1457B2-C8DC-4A48-95B5-A97F39C739C1}" type="pres">
      <dgm:prSet presAssocID="{E4CAF90C-688C-49B5-9D57-C8A0A0BD3916}" presName="horz2" presStyleCnt="0"/>
      <dgm:spPr/>
    </dgm:pt>
    <dgm:pt modelId="{C4DD1705-5764-4B08-89D1-BA707054E140}" type="pres">
      <dgm:prSet presAssocID="{E4CAF90C-688C-49B5-9D57-C8A0A0BD3916}" presName="horzSpace2" presStyleCnt="0"/>
      <dgm:spPr/>
    </dgm:pt>
    <dgm:pt modelId="{A63C5072-04A2-408F-8034-19D1FB030F06}" type="pres">
      <dgm:prSet presAssocID="{E4CAF90C-688C-49B5-9D57-C8A0A0BD3916}" presName="tx2" presStyleLbl="revTx" presStyleIdx="3" presStyleCnt="7"/>
      <dgm:spPr/>
    </dgm:pt>
    <dgm:pt modelId="{1CD40F9D-64A0-44AE-8B56-462D7140E996}" type="pres">
      <dgm:prSet presAssocID="{E4CAF90C-688C-49B5-9D57-C8A0A0BD3916}" presName="vert2" presStyleCnt="0"/>
      <dgm:spPr/>
    </dgm:pt>
    <dgm:pt modelId="{1A94B01B-A134-4BDE-8DAF-3D032745F11F}" type="pres">
      <dgm:prSet presAssocID="{E4CAF90C-688C-49B5-9D57-C8A0A0BD3916}" presName="thinLine2b" presStyleLbl="callout" presStyleIdx="2" presStyleCnt="6"/>
      <dgm:spPr/>
    </dgm:pt>
    <dgm:pt modelId="{6CB89D82-6E4C-49B1-9A61-6CA4BB4AC364}" type="pres">
      <dgm:prSet presAssocID="{E4CAF90C-688C-49B5-9D57-C8A0A0BD3916}" presName="vertSpace2b" presStyleCnt="0"/>
      <dgm:spPr/>
    </dgm:pt>
    <dgm:pt modelId="{AD00D129-C18A-48BB-AE85-D76E3C935A3C}" type="pres">
      <dgm:prSet presAssocID="{CB05E45D-2936-40A9-A969-7117FA7DF2A8}" presName="horz2" presStyleCnt="0"/>
      <dgm:spPr/>
    </dgm:pt>
    <dgm:pt modelId="{9A5D0087-FD19-46B7-ACC2-DB293806C638}" type="pres">
      <dgm:prSet presAssocID="{CB05E45D-2936-40A9-A969-7117FA7DF2A8}" presName="horzSpace2" presStyleCnt="0"/>
      <dgm:spPr/>
    </dgm:pt>
    <dgm:pt modelId="{C9A243A4-971F-4AB9-B54B-D8ED28679ECD}" type="pres">
      <dgm:prSet presAssocID="{CB05E45D-2936-40A9-A969-7117FA7DF2A8}" presName="tx2" presStyleLbl="revTx" presStyleIdx="4" presStyleCnt="7"/>
      <dgm:spPr/>
    </dgm:pt>
    <dgm:pt modelId="{51FE0BD3-3D60-40E6-A565-9F3DA64C4E72}" type="pres">
      <dgm:prSet presAssocID="{CB05E45D-2936-40A9-A969-7117FA7DF2A8}" presName="vert2" presStyleCnt="0"/>
      <dgm:spPr/>
    </dgm:pt>
    <dgm:pt modelId="{E824C2A0-F6B9-4CEA-BC60-1B6F122324EF}" type="pres">
      <dgm:prSet presAssocID="{CB05E45D-2936-40A9-A969-7117FA7DF2A8}" presName="thinLine2b" presStyleLbl="callout" presStyleIdx="3" presStyleCnt="6"/>
      <dgm:spPr/>
    </dgm:pt>
    <dgm:pt modelId="{5BEAC0FC-DF8D-4A3A-8736-1C7AC2267387}" type="pres">
      <dgm:prSet presAssocID="{CB05E45D-2936-40A9-A969-7117FA7DF2A8}" presName="vertSpace2b" presStyleCnt="0"/>
      <dgm:spPr/>
    </dgm:pt>
    <dgm:pt modelId="{E710B862-1339-4086-84BB-C23879501813}" type="pres">
      <dgm:prSet presAssocID="{1C357DB0-BB4B-42B5-818E-6A8642BA1868}" presName="horz2" presStyleCnt="0"/>
      <dgm:spPr/>
    </dgm:pt>
    <dgm:pt modelId="{83A334EB-1752-433F-8487-7499EED220D3}" type="pres">
      <dgm:prSet presAssocID="{1C357DB0-BB4B-42B5-818E-6A8642BA1868}" presName="horzSpace2" presStyleCnt="0"/>
      <dgm:spPr/>
    </dgm:pt>
    <dgm:pt modelId="{2D28A5B9-F02D-4214-9027-F8AEFF18033E}" type="pres">
      <dgm:prSet presAssocID="{1C357DB0-BB4B-42B5-818E-6A8642BA1868}" presName="tx2" presStyleLbl="revTx" presStyleIdx="5" presStyleCnt="7"/>
      <dgm:spPr/>
    </dgm:pt>
    <dgm:pt modelId="{1E912712-8983-4469-912B-C1DE286BCDF4}" type="pres">
      <dgm:prSet presAssocID="{1C357DB0-BB4B-42B5-818E-6A8642BA1868}" presName="vert2" presStyleCnt="0"/>
      <dgm:spPr/>
    </dgm:pt>
    <dgm:pt modelId="{F12E17F4-C923-42B2-BB8C-B308B7A3060B}" type="pres">
      <dgm:prSet presAssocID="{1C357DB0-BB4B-42B5-818E-6A8642BA1868}" presName="thinLine2b" presStyleLbl="callout" presStyleIdx="4" presStyleCnt="6"/>
      <dgm:spPr/>
    </dgm:pt>
    <dgm:pt modelId="{A1D5FA47-B52C-465A-AC0F-BCC09743AC9A}" type="pres">
      <dgm:prSet presAssocID="{1C357DB0-BB4B-42B5-818E-6A8642BA1868}" presName="vertSpace2b" presStyleCnt="0"/>
      <dgm:spPr/>
    </dgm:pt>
    <dgm:pt modelId="{89598C06-8887-4404-9538-1D1C5EB48A2E}" type="pres">
      <dgm:prSet presAssocID="{261942AC-F652-4F76-BA41-88C60C3CCE48}" presName="horz2" presStyleCnt="0"/>
      <dgm:spPr/>
    </dgm:pt>
    <dgm:pt modelId="{F0BA0DF7-23E0-4E14-A47A-B081048EFF68}" type="pres">
      <dgm:prSet presAssocID="{261942AC-F652-4F76-BA41-88C60C3CCE48}" presName="horzSpace2" presStyleCnt="0"/>
      <dgm:spPr/>
    </dgm:pt>
    <dgm:pt modelId="{BBADD5BA-A34C-4236-8D7A-9F1140DEDCE2}" type="pres">
      <dgm:prSet presAssocID="{261942AC-F652-4F76-BA41-88C60C3CCE48}" presName="tx2" presStyleLbl="revTx" presStyleIdx="6" presStyleCnt="7"/>
      <dgm:spPr/>
    </dgm:pt>
    <dgm:pt modelId="{393C967C-B354-4BC2-829D-FD5D7E39B0B9}" type="pres">
      <dgm:prSet presAssocID="{261942AC-F652-4F76-BA41-88C60C3CCE48}" presName="vert2" presStyleCnt="0"/>
      <dgm:spPr/>
    </dgm:pt>
    <dgm:pt modelId="{185FBDD8-FF0D-4DA3-8212-C622C6222092}" type="pres">
      <dgm:prSet presAssocID="{261942AC-F652-4F76-BA41-88C60C3CCE48}" presName="thinLine2b" presStyleLbl="callout" presStyleIdx="5" presStyleCnt="6"/>
      <dgm:spPr/>
    </dgm:pt>
    <dgm:pt modelId="{BEFC68D4-6781-4F82-95A8-6035A09F9972}" type="pres">
      <dgm:prSet presAssocID="{261942AC-F652-4F76-BA41-88C60C3CCE48}" presName="vertSpace2b" presStyleCnt="0"/>
      <dgm:spPr/>
    </dgm:pt>
  </dgm:ptLst>
  <dgm:cxnLst>
    <dgm:cxn modelId="{EBD8F613-6F7A-4D92-8703-0973D099D775}" type="presOf" srcId="{ABF9A09A-7F92-47F3-9E81-8D615F64D2A2}" destId="{02FC089E-3105-4C94-8ABE-3151A10D4E60}" srcOrd="0" destOrd="0" presId="urn:microsoft.com/office/officeart/2008/layout/LinedList"/>
    <dgm:cxn modelId="{0ABA351A-24A0-4CB5-8E57-C0C98D3A21BF}" type="presOf" srcId="{CB05E45D-2936-40A9-A969-7117FA7DF2A8}" destId="{C9A243A4-971F-4AB9-B54B-D8ED28679ECD}" srcOrd="0" destOrd="0" presId="urn:microsoft.com/office/officeart/2008/layout/LinedList"/>
    <dgm:cxn modelId="{4E13002E-E35D-4302-B6D7-5DC8537C5DEF}" type="presOf" srcId="{E4CAF90C-688C-49B5-9D57-C8A0A0BD3916}" destId="{A63C5072-04A2-408F-8034-19D1FB030F06}" srcOrd="0" destOrd="0" presId="urn:microsoft.com/office/officeart/2008/layout/LinedList"/>
    <dgm:cxn modelId="{2CCFCE31-08C4-4209-9475-AE16772928A5}" srcId="{ABF9A09A-7F92-47F3-9E81-8D615F64D2A2}" destId="{E4CAF90C-688C-49B5-9D57-C8A0A0BD3916}" srcOrd="2" destOrd="0" parTransId="{D898DB03-0144-4CD8-94C1-D22F058AD6B9}" sibTransId="{F0EECABE-98A9-4258-B77A-24F3214BA1AB}"/>
    <dgm:cxn modelId="{B9A58856-F526-48C5-BE90-3002CD969E4F}" type="presOf" srcId="{F69275D3-58EE-4885-9FFE-9172BC20C6CE}" destId="{186BB696-7BFC-4ED9-A5B5-09AF741D0C4F}" srcOrd="0" destOrd="0" presId="urn:microsoft.com/office/officeart/2008/layout/LinedList"/>
    <dgm:cxn modelId="{2A600358-7D97-4BC5-A396-6D45BFD98304}" type="presOf" srcId="{3C0CE816-FBE8-40A9-994E-7439131CF196}" destId="{C5AE6EBC-18C9-4F05-B381-C0141A4497EC}" srcOrd="0" destOrd="0" presId="urn:microsoft.com/office/officeart/2008/layout/LinedList"/>
    <dgm:cxn modelId="{5D7DED9F-EA3D-41AD-836B-B5C0D2A7DFF1}" type="presOf" srcId="{3AC0A24A-E91B-4AC6-B31B-B73BA1B7A77E}" destId="{3879DDD5-2C97-4F4C-977C-719E5BD41D15}" srcOrd="0" destOrd="0" presId="urn:microsoft.com/office/officeart/2008/layout/LinedList"/>
    <dgm:cxn modelId="{E0E6EFB9-0511-4DCA-88CF-941576ACE72B}" srcId="{3AC0A24A-E91B-4AC6-B31B-B73BA1B7A77E}" destId="{ABF9A09A-7F92-47F3-9E81-8D615F64D2A2}" srcOrd="0" destOrd="0" parTransId="{8FF5AECA-B736-4F5A-A835-51361D47C350}" sibTransId="{785F7B79-FBB6-4622-996C-0AAC7A035A1E}"/>
    <dgm:cxn modelId="{FB0294D2-1944-4013-93F1-C50CCD6BF536}" type="presOf" srcId="{261942AC-F652-4F76-BA41-88C60C3CCE48}" destId="{BBADD5BA-A34C-4236-8D7A-9F1140DEDCE2}" srcOrd="0" destOrd="0" presId="urn:microsoft.com/office/officeart/2008/layout/LinedList"/>
    <dgm:cxn modelId="{291999D8-69D5-4E06-8EC0-F73E55BD0538}" srcId="{ABF9A09A-7F92-47F3-9E81-8D615F64D2A2}" destId="{F69275D3-58EE-4885-9FFE-9172BC20C6CE}" srcOrd="1" destOrd="0" parTransId="{42DCBBB0-29F4-42D8-BFBA-83FDB5023D0E}" sibTransId="{1AD67F48-306A-4A2A-A4D4-724E534A4C16}"/>
    <dgm:cxn modelId="{A94E81DC-C3E5-4C51-A760-B0F50FC16BB9}" srcId="{ABF9A09A-7F92-47F3-9E81-8D615F64D2A2}" destId="{3C0CE816-FBE8-40A9-994E-7439131CF196}" srcOrd="0" destOrd="0" parTransId="{2D3FBA74-F68D-4CB8-87AA-309EA20AD46C}" sibTransId="{CB2E91FB-8391-4D87-93A6-B2C5C4233259}"/>
    <dgm:cxn modelId="{02864FEC-C601-493D-A3F8-74DB83B51203}" srcId="{ABF9A09A-7F92-47F3-9E81-8D615F64D2A2}" destId="{CB05E45D-2936-40A9-A969-7117FA7DF2A8}" srcOrd="3" destOrd="0" parTransId="{76CE2886-0F81-4DE0-B82C-069E4A01C95A}" sibTransId="{D38D2220-ED8A-4A28-AF5F-2F13250F16B8}"/>
    <dgm:cxn modelId="{79E232F4-AEF2-4F71-99AD-4FD33CBBECF1}" srcId="{ABF9A09A-7F92-47F3-9E81-8D615F64D2A2}" destId="{261942AC-F652-4F76-BA41-88C60C3CCE48}" srcOrd="5" destOrd="0" parTransId="{596374A2-FB23-4414-8D5A-6A1C169AD81D}" sibTransId="{9B03F29C-98B0-480B-BCCB-E8DE0293463D}"/>
    <dgm:cxn modelId="{06D0F9F6-5441-48AC-9B88-CD659F2E24A3}" type="presOf" srcId="{1C357DB0-BB4B-42B5-818E-6A8642BA1868}" destId="{2D28A5B9-F02D-4214-9027-F8AEFF18033E}" srcOrd="0" destOrd="0" presId="urn:microsoft.com/office/officeart/2008/layout/LinedList"/>
    <dgm:cxn modelId="{F61773FA-0273-49A0-B062-51C48A6AF66D}" srcId="{ABF9A09A-7F92-47F3-9E81-8D615F64D2A2}" destId="{1C357DB0-BB4B-42B5-818E-6A8642BA1868}" srcOrd="4" destOrd="0" parTransId="{C18839AF-1E97-4981-8C56-606606CC20D2}" sibTransId="{2D127DAD-0326-4073-BEF8-42D1026602B8}"/>
    <dgm:cxn modelId="{FB54F311-C52F-4ED1-B467-7D264AE6B6D7}" type="presParOf" srcId="{3879DDD5-2C97-4F4C-977C-719E5BD41D15}" destId="{0E16C6B1-50AA-4CC2-BC97-EF344888A133}" srcOrd="0" destOrd="0" presId="urn:microsoft.com/office/officeart/2008/layout/LinedList"/>
    <dgm:cxn modelId="{5D4AEAAF-A584-4611-8837-19B958FBD9E6}" type="presParOf" srcId="{3879DDD5-2C97-4F4C-977C-719E5BD41D15}" destId="{4396028E-716E-4DB3-9056-7C253FD9E4DF}" srcOrd="1" destOrd="0" presId="urn:microsoft.com/office/officeart/2008/layout/LinedList"/>
    <dgm:cxn modelId="{930C66CF-7F4F-43DA-B0AF-245932354EEB}" type="presParOf" srcId="{4396028E-716E-4DB3-9056-7C253FD9E4DF}" destId="{02FC089E-3105-4C94-8ABE-3151A10D4E60}" srcOrd="0" destOrd="0" presId="urn:microsoft.com/office/officeart/2008/layout/LinedList"/>
    <dgm:cxn modelId="{B9C482A9-1189-4571-8A6E-A0C4516A879D}" type="presParOf" srcId="{4396028E-716E-4DB3-9056-7C253FD9E4DF}" destId="{26A90527-D06B-4005-96FB-B7F022A3457B}" srcOrd="1" destOrd="0" presId="urn:microsoft.com/office/officeart/2008/layout/LinedList"/>
    <dgm:cxn modelId="{6A358491-1791-444F-80FE-DA64084BA3C1}" type="presParOf" srcId="{26A90527-D06B-4005-96FB-B7F022A3457B}" destId="{F781797A-F284-4263-BD32-8DC3B6C83155}" srcOrd="0" destOrd="0" presId="urn:microsoft.com/office/officeart/2008/layout/LinedList"/>
    <dgm:cxn modelId="{1A582A42-3E11-44A3-BD83-1B51F40885F9}" type="presParOf" srcId="{26A90527-D06B-4005-96FB-B7F022A3457B}" destId="{92F671C3-41EA-45CD-88F4-76DA85B0AF99}" srcOrd="1" destOrd="0" presId="urn:microsoft.com/office/officeart/2008/layout/LinedList"/>
    <dgm:cxn modelId="{EF09D968-B98C-417E-BE98-CD40B384B9EE}" type="presParOf" srcId="{92F671C3-41EA-45CD-88F4-76DA85B0AF99}" destId="{AEC8B7B1-F741-4293-90E9-BFFB20F2FD21}" srcOrd="0" destOrd="0" presId="urn:microsoft.com/office/officeart/2008/layout/LinedList"/>
    <dgm:cxn modelId="{61E5728F-36AB-4F1C-8201-83C5B4B81055}" type="presParOf" srcId="{92F671C3-41EA-45CD-88F4-76DA85B0AF99}" destId="{C5AE6EBC-18C9-4F05-B381-C0141A4497EC}" srcOrd="1" destOrd="0" presId="urn:microsoft.com/office/officeart/2008/layout/LinedList"/>
    <dgm:cxn modelId="{F2E271D9-7221-4EA5-B67D-5BA7177AEA59}" type="presParOf" srcId="{92F671C3-41EA-45CD-88F4-76DA85B0AF99}" destId="{DC901557-1C98-4C32-8227-89B5F6911217}" srcOrd="2" destOrd="0" presId="urn:microsoft.com/office/officeart/2008/layout/LinedList"/>
    <dgm:cxn modelId="{495F7AC1-F99E-4B8A-9194-61D8AB3A13FB}" type="presParOf" srcId="{26A90527-D06B-4005-96FB-B7F022A3457B}" destId="{01C8B6DF-2445-4C92-B262-852662626174}" srcOrd="2" destOrd="0" presId="urn:microsoft.com/office/officeart/2008/layout/LinedList"/>
    <dgm:cxn modelId="{68A8927E-EFB7-4517-9B9B-3C24484478BB}" type="presParOf" srcId="{26A90527-D06B-4005-96FB-B7F022A3457B}" destId="{765369D6-C022-49F2-8C0F-38C9953B9277}" srcOrd="3" destOrd="0" presId="urn:microsoft.com/office/officeart/2008/layout/LinedList"/>
    <dgm:cxn modelId="{0B492EF4-0773-4C19-A505-F9C6D7DE8CFB}" type="presParOf" srcId="{26A90527-D06B-4005-96FB-B7F022A3457B}" destId="{07824771-FE89-43E8-B8A5-68E78F341B14}" srcOrd="4" destOrd="0" presId="urn:microsoft.com/office/officeart/2008/layout/LinedList"/>
    <dgm:cxn modelId="{A8214570-1FC1-41B0-809A-78B5EA75AA16}" type="presParOf" srcId="{07824771-FE89-43E8-B8A5-68E78F341B14}" destId="{21D0962F-0B42-453D-AAE2-E5ABAC7C9E51}" srcOrd="0" destOrd="0" presId="urn:microsoft.com/office/officeart/2008/layout/LinedList"/>
    <dgm:cxn modelId="{6DEC241F-EEDF-486F-98FB-581507666B98}" type="presParOf" srcId="{07824771-FE89-43E8-B8A5-68E78F341B14}" destId="{186BB696-7BFC-4ED9-A5B5-09AF741D0C4F}" srcOrd="1" destOrd="0" presId="urn:microsoft.com/office/officeart/2008/layout/LinedList"/>
    <dgm:cxn modelId="{5CCD7A82-0E62-4962-AC06-782882E90F54}" type="presParOf" srcId="{07824771-FE89-43E8-B8A5-68E78F341B14}" destId="{DA57C051-7D0C-451A-A5B3-1F105A3A7D37}" srcOrd="2" destOrd="0" presId="urn:microsoft.com/office/officeart/2008/layout/LinedList"/>
    <dgm:cxn modelId="{EA8B7A9F-7A22-4655-8872-49B1032DCBBC}" type="presParOf" srcId="{26A90527-D06B-4005-96FB-B7F022A3457B}" destId="{B9B9B7E5-3FC5-4A73-B005-EC8455978CE4}" srcOrd="5" destOrd="0" presId="urn:microsoft.com/office/officeart/2008/layout/LinedList"/>
    <dgm:cxn modelId="{ECFA11CD-CB5E-43B7-9BC6-75FE213C6C5C}" type="presParOf" srcId="{26A90527-D06B-4005-96FB-B7F022A3457B}" destId="{258CBA7F-9CE8-4AE7-AF52-FFFEABB85E7D}" srcOrd="6" destOrd="0" presId="urn:microsoft.com/office/officeart/2008/layout/LinedList"/>
    <dgm:cxn modelId="{9E7B3A6B-D05D-48A2-8285-3A512A884A85}" type="presParOf" srcId="{26A90527-D06B-4005-96FB-B7F022A3457B}" destId="{3A1457B2-C8DC-4A48-95B5-A97F39C739C1}" srcOrd="7" destOrd="0" presId="urn:microsoft.com/office/officeart/2008/layout/LinedList"/>
    <dgm:cxn modelId="{A7317290-8736-4D77-9A12-8593D7C4A84E}" type="presParOf" srcId="{3A1457B2-C8DC-4A48-95B5-A97F39C739C1}" destId="{C4DD1705-5764-4B08-89D1-BA707054E140}" srcOrd="0" destOrd="0" presId="urn:microsoft.com/office/officeart/2008/layout/LinedList"/>
    <dgm:cxn modelId="{B818306A-127F-4263-ABFF-19747F1F3DCE}" type="presParOf" srcId="{3A1457B2-C8DC-4A48-95B5-A97F39C739C1}" destId="{A63C5072-04A2-408F-8034-19D1FB030F06}" srcOrd="1" destOrd="0" presId="urn:microsoft.com/office/officeart/2008/layout/LinedList"/>
    <dgm:cxn modelId="{E1D2E1B2-27DD-409D-ACF1-22849D877A44}" type="presParOf" srcId="{3A1457B2-C8DC-4A48-95B5-A97F39C739C1}" destId="{1CD40F9D-64A0-44AE-8B56-462D7140E996}" srcOrd="2" destOrd="0" presId="urn:microsoft.com/office/officeart/2008/layout/LinedList"/>
    <dgm:cxn modelId="{27C9B6C5-82E3-4BD7-AC56-99E2A0DAF236}" type="presParOf" srcId="{26A90527-D06B-4005-96FB-B7F022A3457B}" destId="{1A94B01B-A134-4BDE-8DAF-3D032745F11F}" srcOrd="8" destOrd="0" presId="urn:microsoft.com/office/officeart/2008/layout/LinedList"/>
    <dgm:cxn modelId="{682C08CD-9797-4203-86C6-7C4841F6BF3B}" type="presParOf" srcId="{26A90527-D06B-4005-96FB-B7F022A3457B}" destId="{6CB89D82-6E4C-49B1-9A61-6CA4BB4AC364}" srcOrd="9" destOrd="0" presId="urn:microsoft.com/office/officeart/2008/layout/LinedList"/>
    <dgm:cxn modelId="{8B38CC96-E7FB-4291-A11B-952FB7D3C00D}" type="presParOf" srcId="{26A90527-D06B-4005-96FB-B7F022A3457B}" destId="{AD00D129-C18A-48BB-AE85-D76E3C935A3C}" srcOrd="10" destOrd="0" presId="urn:microsoft.com/office/officeart/2008/layout/LinedList"/>
    <dgm:cxn modelId="{7B9DB20F-2D96-45EB-86A3-76DD20B16277}" type="presParOf" srcId="{AD00D129-C18A-48BB-AE85-D76E3C935A3C}" destId="{9A5D0087-FD19-46B7-ACC2-DB293806C638}" srcOrd="0" destOrd="0" presId="urn:microsoft.com/office/officeart/2008/layout/LinedList"/>
    <dgm:cxn modelId="{C4CC2A0E-DB2C-46F6-BBA4-1CB91C545C7C}" type="presParOf" srcId="{AD00D129-C18A-48BB-AE85-D76E3C935A3C}" destId="{C9A243A4-971F-4AB9-B54B-D8ED28679ECD}" srcOrd="1" destOrd="0" presId="urn:microsoft.com/office/officeart/2008/layout/LinedList"/>
    <dgm:cxn modelId="{552D07DD-D541-4BB6-A622-1D42D11DF338}" type="presParOf" srcId="{AD00D129-C18A-48BB-AE85-D76E3C935A3C}" destId="{51FE0BD3-3D60-40E6-A565-9F3DA64C4E72}" srcOrd="2" destOrd="0" presId="urn:microsoft.com/office/officeart/2008/layout/LinedList"/>
    <dgm:cxn modelId="{86A590B4-8D80-431B-A125-E82F120C9BCE}" type="presParOf" srcId="{26A90527-D06B-4005-96FB-B7F022A3457B}" destId="{E824C2A0-F6B9-4CEA-BC60-1B6F122324EF}" srcOrd="11" destOrd="0" presId="urn:microsoft.com/office/officeart/2008/layout/LinedList"/>
    <dgm:cxn modelId="{A1010162-4AC5-41D3-9F15-BBC70273D9FD}" type="presParOf" srcId="{26A90527-D06B-4005-96FB-B7F022A3457B}" destId="{5BEAC0FC-DF8D-4A3A-8736-1C7AC2267387}" srcOrd="12" destOrd="0" presId="urn:microsoft.com/office/officeart/2008/layout/LinedList"/>
    <dgm:cxn modelId="{E595D35F-D233-438A-BC35-32A4B7FCBEAB}" type="presParOf" srcId="{26A90527-D06B-4005-96FB-B7F022A3457B}" destId="{E710B862-1339-4086-84BB-C23879501813}" srcOrd="13" destOrd="0" presId="urn:microsoft.com/office/officeart/2008/layout/LinedList"/>
    <dgm:cxn modelId="{F66433D3-D340-4B5F-9DC7-C83F33421490}" type="presParOf" srcId="{E710B862-1339-4086-84BB-C23879501813}" destId="{83A334EB-1752-433F-8487-7499EED220D3}" srcOrd="0" destOrd="0" presId="urn:microsoft.com/office/officeart/2008/layout/LinedList"/>
    <dgm:cxn modelId="{EFB45E37-CE99-4CC5-BB55-0761FC95E5F6}" type="presParOf" srcId="{E710B862-1339-4086-84BB-C23879501813}" destId="{2D28A5B9-F02D-4214-9027-F8AEFF18033E}" srcOrd="1" destOrd="0" presId="urn:microsoft.com/office/officeart/2008/layout/LinedList"/>
    <dgm:cxn modelId="{37BB2AEE-FCF8-4573-8EC5-3274446A3BA7}" type="presParOf" srcId="{E710B862-1339-4086-84BB-C23879501813}" destId="{1E912712-8983-4469-912B-C1DE286BCDF4}" srcOrd="2" destOrd="0" presId="urn:microsoft.com/office/officeart/2008/layout/LinedList"/>
    <dgm:cxn modelId="{3A82A5EC-AA4D-4EE1-8DD1-313BEE1C34EC}" type="presParOf" srcId="{26A90527-D06B-4005-96FB-B7F022A3457B}" destId="{F12E17F4-C923-42B2-BB8C-B308B7A3060B}" srcOrd="14" destOrd="0" presId="urn:microsoft.com/office/officeart/2008/layout/LinedList"/>
    <dgm:cxn modelId="{A5032FE9-6DF9-4A12-8A27-3CD76690E8DA}" type="presParOf" srcId="{26A90527-D06B-4005-96FB-B7F022A3457B}" destId="{A1D5FA47-B52C-465A-AC0F-BCC09743AC9A}" srcOrd="15" destOrd="0" presId="urn:microsoft.com/office/officeart/2008/layout/LinedList"/>
    <dgm:cxn modelId="{34D429C9-8AFC-40AB-BDE6-D246FE7A8814}" type="presParOf" srcId="{26A90527-D06B-4005-96FB-B7F022A3457B}" destId="{89598C06-8887-4404-9538-1D1C5EB48A2E}" srcOrd="16" destOrd="0" presId="urn:microsoft.com/office/officeart/2008/layout/LinedList"/>
    <dgm:cxn modelId="{60C8CE58-3751-40DF-AEEC-65B091B9EAF4}" type="presParOf" srcId="{89598C06-8887-4404-9538-1D1C5EB48A2E}" destId="{F0BA0DF7-23E0-4E14-A47A-B081048EFF68}" srcOrd="0" destOrd="0" presId="urn:microsoft.com/office/officeart/2008/layout/LinedList"/>
    <dgm:cxn modelId="{F2D08B5A-35BD-430B-945E-E8E9690D7006}" type="presParOf" srcId="{89598C06-8887-4404-9538-1D1C5EB48A2E}" destId="{BBADD5BA-A34C-4236-8D7A-9F1140DEDCE2}" srcOrd="1" destOrd="0" presId="urn:microsoft.com/office/officeart/2008/layout/LinedList"/>
    <dgm:cxn modelId="{C52171A0-AB81-42DF-A612-5C92E1DCBCAA}" type="presParOf" srcId="{89598C06-8887-4404-9538-1D1C5EB48A2E}" destId="{393C967C-B354-4BC2-829D-FD5D7E39B0B9}" srcOrd="2" destOrd="0" presId="urn:microsoft.com/office/officeart/2008/layout/LinedList"/>
    <dgm:cxn modelId="{DB5B3313-2D9F-4623-81E3-03125DB2AAC3}" type="presParOf" srcId="{26A90527-D06B-4005-96FB-B7F022A3457B}" destId="{185FBDD8-FF0D-4DA3-8212-C622C6222092}" srcOrd="17" destOrd="0" presId="urn:microsoft.com/office/officeart/2008/layout/LinedList"/>
    <dgm:cxn modelId="{7D92622D-0423-4990-BC3E-AB7824B379F6}" type="presParOf" srcId="{26A90527-D06B-4005-96FB-B7F022A3457B}" destId="{BEFC68D4-6781-4F82-95A8-6035A09F9972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B619BC-A137-4D46-AC5D-8560399B37E0}" type="doc">
      <dgm:prSet loTypeId="urn:microsoft.com/office/officeart/2005/8/layout/target2" loCatId="relationship" qsTypeId="urn:microsoft.com/office/officeart/2005/8/quickstyle/simple5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201326F4-5903-4FAD-BE48-D450E8DE731A}">
      <dgm:prSet phldrT="[Text]"/>
      <dgm:spPr/>
      <dgm:t>
        <a:bodyPr/>
        <a:lstStyle/>
        <a:p>
          <a:r>
            <a:rPr lang="en-US" dirty="0"/>
            <a:t>Data Collection and Clean-up</a:t>
          </a:r>
        </a:p>
      </dgm:t>
    </dgm:pt>
    <dgm:pt modelId="{3E71B9D9-4171-418F-9B68-712EEA526883}" type="parTrans" cxnId="{517CF6E0-1B57-4056-B4D1-4E7A7FB75163}">
      <dgm:prSet/>
      <dgm:spPr/>
      <dgm:t>
        <a:bodyPr/>
        <a:lstStyle/>
        <a:p>
          <a:endParaRPr lang="en-US"/>
        </a:p>
      </dgm:t>
    </dgm:pt>
    <dgm:pt modelId="{6EEB8D6C-CB7F-43E3-BB11-0186C056C990}" type="sibTrans" cxnId="{517CF6E0-1B57-4056-B4D1-4E7A7FB75163}">
      <dgm:prSet/>
      <dgm:spPr/>
      <dgm:t>
        <a:bodyPr/>
        <a:lstStyle/>
        <a:p>
          <a:endParaRPr lang="en-US"/>
        </a:p>
      </dgm:t>
    </dgm:pt>
    <dgm:pt modelId="{960483A0-5840-4C98-9911-0B693B8A8C09}">
      <dgm:prSet phldrT="[Text]"/>
      <dgm:spPr/>
      <dgm:t>
        <a:bodyPr/>
        <a:lstStyle/>
        <a:p>
          <a:r>
            <a:rPr lang="en-US" dirty="0"/>
            <a:t>Collection</a:t>
          </a:r>
        </a:p>
      </dgm:t>
    </dgm:pt>
    <dgm:pt modelId="{AE02E49B-E841-4AAC-96E6-E01B198F828E}" type="parTrans" cxnId="{6656A90B-9E47-4AB1-B2FC-69842FF5D85C}">
      <dgm:prSet/>
      <dgm:spPr/>
      <dgm:t>
        <a:bodyPr/>
        <a:lstStyle/>
        <a:p>
          <a:endParaRPr lang="en-US"/>
        </a:p>
      </dgm:t>
    </dgm:pt>
    <dgm:pt modelId="{1C9306B8-D41B-40E7-AECC-4E0C761CAA5F}" type="sibTrans" cxnId="{6656A90B-9E47-4AB1-B2FC-69842FF5D85C}">
      <dgm:prSet/>
      <dgm:spPr/>
      <dgm:t>
        <a:bodyPr/>
        <a:lstStyle/>
        <a:p>
          <a:endParaRPr lang="en-US"/>
        </a:p>
      </dgm:t>
    </dgm:pt>
    <dgm:pt modelId="{204FF0CD-842F-4512-B916-F301A4B9FCA7}">
      <dgm:prSet phldrT="[Text]"/>
      <dgm:spPr/>
      <dgm:t>
        <a:bodyPr/>
        <a:lstStyle/>
        <a:p>
          <a:r>
            <a:rPr lang="en-US" dirty="0"/>
            <a:t>Clean-up</a:t>
          </a:r>
        </a:p>
      </dgm:t>
    </dgm:pt>
    <dgm:pt modelId="{684DB057-315A-430F-8522-45EB0E00F4D0}" type="parTrans" cxnId="{C7D892B9-503B-4663-84E9-3AEBF9369799}">
      <dgm:prSet/>
      <dgm:spPr/>
      <dgm:t>
        <a:bodyPr/>
        <a:lstStyle/>
        <a:p>
          <a:endParaRPr lang="en-US"/>
        </a:p>
      </dgm:t>
    </dgm:pt>
    <dgm:pt modelId="{8626CF7D-9AE1-4860-B1FA-BE174A0E9DC7}" type="sibTrans" cxnId="{C7D892B9-503B-4663-84E9-3AEBF9369799}">
      <dgm:prSet/>
      <dgm:spPr/>
      <dgm:t>
        <a:bodyPr/>
        <a:lstStyle/>
        <a:p>
          <a:endParaRPr lang="en-US"/>
        </a:p>
      </dgm:t>
    </dgm:pt>
    <dgm:pt modelId="{A84E8227-E792-4F96-B933-A60E366E4780}">
      <dgm:prSet phldrT="[Text]"/>
      <dgm:spPr/>
      <dgm:t>
        <a:bodyPr/>
        <a:lstStyle/>
        <a:p>
          <a:r>
            <a:rPr lang="en-US" dirty="0"/>
            <a:t>329 of 333 Case Records</a:t>
          </a:r>
        </a:p>
      </dgm:t>
    </dgm:pt>
    <dgm:pt modelId="{DCCBB991-38F4-416E-9188-34152E7F9807}" type="parTrans" cxnId="{4CB41F08-C1D6-42D6-9CC5-0929362F1855}">
      <dgm:prSet/>
      <dgm:spPr/>
      <dgm:t>
        <a:bodyPr/>
        <a:lstStyle/>
        <a:p>
          <a:endParaRPr lang="en-US"/>
        </a:p>
      </dgm:t>
    </dgm:pt>
    <dgm:pt modelId="{DF7481FB-5B9A-491C-AFFA-A1DFE0958245}" type="sibTrans" cxnId="{4CB41F08-C1D6-42D6-9CC5-0929362F1855}">
      <dgm:prSet/>
      <dgm:spPr/>
      <dgm:t>
        <a:bodyPr/>
        <a:lstStyle/>
        <a:p>
          <a:endParaRPr lang="en-US"/>
        </a:p>
      </dgm:t>
    </dgm:pt>
    <dgm:pt modelId="{E064AE6D-1A3E-4009-9B3C-51F26DF991DD}">
      <dgm:prSet phldrT="[Text]"/>
      <dgm:spPr/>
      <dgm:t>
        <a:bodyPr/>
        <a:lstStyle/>
        <a:p>
          <a:r>
            <a:rPr lang="en-US" dirty="0"/>
            <a:t>MMWR 2010 to 2016</a:t>
          </a:r>
        </a:p>
      </dgm:t>
    </dgm:pt>
    <dgm:pt modelId="{C9B311F1-F737-4A90-987A-EFBA4C5CC4D3}" type="parTrans" cxnId="{A2E6C61B-400F-4366-8315-994874DDA41B}">
      <dgm:prSet/>
      <dgm:spPr/>
      <dgm:t>
        <a:bodyPr/>
        <a:lstStyle/>
        <a:p>
          <a:endParaRPr lang="en-US"/>
        </a:p>
      </dgm:t>
    </dgm:pt>
    <dgm:pt modelId="{537799DB-D91F-41C5-BFCC-D8DB7C96D723}" type="sibTrans" cxnId="{A2E6C61B-400F-4366-8315-994874DDA41B}">
      <dgm:prSet/>
      <dgm:spPr/>
      <dgm:t>
        <a:bodyPr/>
        <a:lstStyle/>
        <a:p>
          <a:endParaRPr lang="en-US"/>
        </a:p>
      </dgm:t>
    </dgm:pt>
    <dgm:pt modelId="{9DE327E7-589C-4487-B996-8D8B7A5E48E3}">
      <dgm:prSet phldrT="[Text]"/>
      <dgm:spPr/>
      <dgm:t>
        <a:bodyPr/>
        <a:lstStyle/>
        <a:p>
          <a:r>
            <a:rPr lang="en-US" dirty="0"/>
            <a:t>Resides in Hidalgo County</a:t>
          </a:r>
        </a:p>
      </dgm:t>
    </dgm:pt>
    <dgm:pt modelId="{70E2FCF1-AFE6-4486-AAE5-58452260FCD5}" type="parTrans" cxnId="{2E59C84C-8A3E-473F-B1DB-BD6468FA070F}">
      <dgm:prSet/>
      <dgm:spPr/>
      <dgm:t>
        <a:bodyPr/>
        <a:lstStyle/>
        <a:p>
          <a:endParaRPr lang="en-US"/>
        </a:p>
      </dgm:t>
    </dgm:pt>
    <dgm:pt modelId="{7B4D984E-AFDE-41D0-9B51-6DD82F620131}" type="sibTrans" cxnId="{2E59C84C-8A3E-473F-B1DB-BD6468FA070F}">
      <dgm:prSet/>
      <dgm:spPr/>
      <dgm:t>
        <a:bodyPr/>
        <a:lstStyle/>
        <a:p>
          <a:endParaRPr lang="en-US"/>
        </a:p>
      </dgm:t>
    </dgm:pt>
    <dgm:pt modelId="{9313E519-3DCB-4ED7-B768-4B5610FF6F5E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sz="2400" dirty="0"/>
            <a:t>A positive culture of </a:t>
          </a:r>
          <a:r>
            <a:rPr lang="en-US" sz="2400" i="1" dirty="0"/>
            <a:t>Streptococcus pneumoniae</a:t>
          </a:r>
          <a:r>
            <a:rPr lang="en-US" sz="2400" dirty="0"/>
            <a:t> </a:t>
          </a:r>
        </a:p>
      </dgm:t>
    </dgm:pt>
    <dgm:pt modelId="{3C1C2A35-461A-466A-8D39-3732D577A669}" type="parTrans" cxnId="{92B0A37F-26E5-4BE7-944E-15FA6E45BEC9}">
      <dgm:prSet/>
      <dgm:spPr/>
      <dgm:t>
        <a:bodyPr/>
        <a:lstStyle/>
        <a:p>
          <a:endParaRPr lang="en-US"/>
        </a:p>
      </dgm:t>
    </dgm:pt>
    <dgm:pt modelId="{17929F88-A49C-4BE0-BDE9-2CBB778C2FB9}" type="sibTrans" cxnId="{92B0A37F-26E5-4BE7-944E-15FA6E45BEC9}">
      <dgm:prSet/>
      <dgm:spPr/>
      <dgm:t>
        <a:bodyPr/>
        <a:lstStyle/>
        <a:p>
          <a:endParaRPr lang="en-US"/>
        </a:p>
      </dgm:t>
    </dgm:pt>
    <dgm:pt modelId="{7ADD7F8F-7766-4808-95A0-9286CC110BB1}">
      <dgm:prSet phldrT="[Text]"/>
      <dgm:spPr/>
      <dgm:t>
        <a:bodyPr/>
        <a:lstStyle/>
        <a:p>
          <a:r>
            <a:rPr lang="en-US" dirty="0"/>
            <a:t>Variable Categorization</a:t>
          </a:r>
        </a:p>
      </dgm:t>
    </dgm:pt>
    <dgm:pt modelId="{A97266B2-119A-49C0-98AE-3534BAB1BE84}" type="parTrans" cxnId="{8A956B5A-EE1E-455C-9512-6E59E96AB6DE}">
      <dgm:prSet/>
      <dgm:spPr/>
      <dgm:t>
        <a:bodyPr/>
        <a:lstStyle/>
        <a:p>
          <a:endParaRPr lang="en-US"/>
        </a:p>
      </dgm:t>
    </dgm:pt>
    <dgm:pt modelId="{9EB89E7E-D202-4073-A71F-DF4B5B4AD36D}" type="sibTrans" cxnId="{8A956B5A-EE1E-455C-9512-6E59E96AB6DE}">
      <dgm:prSet/>
      <dgm:spPr/>
      <dgm:t>
        <a:bodyPr/>
        <a:lstStyle/>
        <a:p>
          <a:endParaRPr lang="en-US"/>
        </a:p>
      </dgm:t>
    </dgm:pt>
    <dgm:pt modelId="{575B7178-1056-4401-92C6-1D34DD44B81E}">
      <dgm:prSet phldrT="[Text]"/>
      <dgm:spPr/>
      <dgm:t>
        <a:bodyPr/>
        <a:lstStyle/>
        <a:p>
          <a:r>
            <a:rPr lang="en-US" dirty="0"/>
            <a:t>Variable    Conversion </a:t>
          </a:r>
        </a:p>
      </dgm:t>
    </dgm:pt>
    <dgm:pt modelId="{4747DD98-737F-4F5C-8D3B-29F32A8A958F}" type="parTrans" cxnId="{E4430996-4887-4253-8FF8-D0C1909E379E}">
      <dgm:prSet/>
      <dgm:spPr/>
      <dgm:t>
        <a:bodyPr/>
        <a:lstStyle/>
        <a:p>
          <a:endParaRPr lang="en-US"/>
        </a:p>
      </dgm:t>
    </dgm:pt>
    <dgm:pt modelId="{B4B96F72-77EA-48DA-8784-E5DFD85788A6}" type="sibTrans" cxnId="{E4430996-4887-4253-8FF8-D0C1909E379E}">
      <dgm:prSet/>
      <dgm:spPr/>
      <dgm:t>
        <a:bodyPr/>
        <a:lstStyle/>
        <a:p>
          <a:endParaRPr lang="en-US"/>
        </a:p>
      </dgm:t>
    </dgm:pt>
    <dgm:pt modelId="{EFF03CA4-6403-431B-94D1-A9FCADDB1912}" type="pres">
      <dgm:prSet presAssocID="{0BB619BC-A137-4D46-AC5D-8560399B37E0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</dgm:pt>
    <dgm:pt modelId="{AD02836E-552E-44C4-9AD1-BA532C39D5F1}" type="pres">
      <dgm:prSet presAssocID="{0BB619BC-A137-4D46-AC5D-8560399B37E0}" presName="outerBox" presStyleCnt="0"/>
      <dgm:spPr/>
    </dgm:pt>
    <dgm:pt modelId="{96800187-21D7-4DB8-A4AA-7C826B2C17A8}" type="pres">
      <dgm:prSet presAssocID="{0BB619BC-A137-4D46-AC5D-8560399B37E0}" presName="outerBoxParent" presStyleLbl="node1" presStyleIdx="0" presStyleCnt="3" custLinFactNeighborX="-96588" custLinFactNeighborY="-5626"/>
      <dgm:spPr/>
    </dgm:pt>
    <dgm:pt modelId="{12D601BD-7ACE-4393-B9FC-3A1763ED5358}" type="pres">
      <dgm:prSet presAssocID="{0BB619BC-A137-4D46-AC5D-8560399B37E0}" presName="outerBoxChildren" presStyleCnt="0"/>
      <dgm:spPr/>
    </dgm:pt>
    <dgm:pt modelId="{8CCC5578-0D76-4ABC-9B97-2E16C451ABB4}" type="pres">
      <dgm:prSet presAssocID="{960483A0-5840-4C98-9911-0B693B8A8C09}" presName="oChild" presStyleLbl="fgAcc1" presStyleIdx="0" presStyleCnt="6">
        <dgm:presLayoutVars>
          <dgm:bulletEnabled val="1"/>
        </dgm:presLayoutVars>
      </dgm:prSet>
      <dgm:spPr/>
    </dgm:pt>
    <dgm:pt modelId="{375F1DE0-CB7F-43C3-B5EE-EAC2DC54FCA7}" type="pres">
      <dgm:prSet presAssocID="{1C9306B8-D41B-40E7-AECC-4E0C761CAA5F}" presName="outerSibTrans" presStyleCnt="0"/>
      <dgm:spPr/>
    </dgm:pt>
    <dgm:pt modelId="{8B66C9DF-19ED-4552-914B-AC69958AF285}" type="pres">
      <dgm:prSet presAssocID="{204FF0CD-842F-4512-B916-F301A4B9FCA7}" presName="oChild" presStyleLbl="fgAcc1" presStyleIdx="1" presStyleCnt="6">
        <dgm:presLayoutVars>
          <dgm:bulletEnabled val="1"/>
        </dgm:presLayoutVars>
      </dgm:prSet>
      <dgm:spPr/>
    </dgm:pt>
    <dgm:pt modelId="{2C6A22FA-51F3-42F6-BF58-64CEB0DF7C81}" type="pres">
      <dgm:prSet presAssocID="{0BB619BC-A137-4D46-AC5D-8560399B37E0}" presName="middleBox" presStyleCnt="0"/>
      <dgm:spPr/>
    </dgm:pt>
    <dgm:pt modelId="{1A0353AA-A676-4FE7-ACB4-47F295A920BD}" type="pres">
      <dgm:prSet presAssocID="{0BB619BC-A137-4D46-AC5D-8560399B37E0}" presName="middleBoxParent" presStyleLbl="node1" presStyleIdx="1" presStyleCnt="3"/>
      <dgm:spPr/>
    </dgm:pt>
    <dgm:pt modelId="{6AEBA1D7-7013-4A2B-881A-5707E3DB0400}" type="pres">
      <dgm:prSet presAssocID="{0BB619BC-A137-4D46-AC5D-8560399B37E0}" presName="middleBoxChildren" presStyleCnt="0"/>
      <dgm:spPr/>
    </dgm:pt>
    <dgm:pt modelId="{C0667046-3F89-42D0-A5A0-48CC2993B05E}" type="pres">
      <dgm:prSet presAssocID="{E064AE6D-1A3E-4009-9B3C-51F26DF991DD}" presName="mChild" presStyleLbl="fgAcc1" presStyleIdx="2" presStyleCnt="6">
        <dgm:presLayoutVars>
          <dgm:bulletEnabled val="1"/>
        </dgm:presLayoutVars>
      </dgm:prSet>
      <dgm:spPr/>
    </dgm:pt>
    <dgm:pt modelId="{CDF269AF-A7F4-40BF-B5FD-1DA6C9A79158}" type="pres">
      <dgm:prSet presAssocID="{537799DB-D91F-41C5-BFCC-D8DB7C96D723}" presName="middleSibTrans" presStyleCnt="0"/>
      <dgm:spPr/>
    </dgm:pt>
    <dgm:pt modelId="{233622EE-B8C2-471E-B9E5-4228EE920A3E}" type="pres">
      <dgm:prSet presAssocID="{9DE327E7-589C-4487-B996-8D8B7A5E48E3}" presName="mChild" presStyleLbl="fgAcc1" presStyleIdx="3" presStyleCnt="6">
        <dgm:presLayoutVars>
          <dgm:bulletEnabled val="1"/>
        </dgm:presLayoutVars>
      </dgm:prSet>
      <dgm:spPr/>
    </dgm:pt>
    <dgm:pt modelId="{13D4007A-E8F7-48B3-8ED6-72407778BB33}" type="pres">
      <dgm:prSet presAssocID="{0BB619BC-A137-4D46-AC5D-8560399B37E0}" presName="centerBox" presStyleCnt="0"/>
      <dgm:spPr/>
    </dgm:pt>
    <dgm:pt modelId="{E887B372-1AF4-43EF-9333-0E484E35681B}" type="pres">
      <dgm:prSet presAssocID="{0BB619BC-A137-4D46-AC5D-8560399B37E0}" presName="centerBoxParent" presStyleLbl="node1" presStyleIdx="2" presStyleCnt="3"/>
      <dgm:spPr/>
    </dgm:pt>
    <dgm:pt modelId="{17049CA3-9F81-4C3A-B79B-81BE15E7E567}" type="pres">
      <dgm:prSet presAssocID="{0BB619BC-A137-4D46-AC5D-8560399B37E0}" presName="centerBoxChildren" presStyleCnt="0"/>
      <dgm:spPr/>
    </dgm:pt>
    <dgm:pt modelId="{F28800C5-943B-4993-A9E9-492A6C0C581B}" type="pres">
      <dgm:prSet presAssocID="{7ADD7F8F-7766-4808-95A0-9286CC110BB1}" presName="cChild" presStyleLbl="fgAcc1" presStyleIdx="4" presStyleCnt="6">
        <dgm:presLayoutVars>
          <dgm:bulletEnabled val="1"/>
        </dgm:presLayoutVars>
      </dgm:prSet>
      <dgm:spPr/>
    </dgm:pt>
    <dgm:pt modelId="{44A4B6FA-AC30-414C-ADDC-08D2472AC469}" type="pres">
      <dgm:prSet presAssocID="{9EB89E7E-D202-4073-A71F-DF4B5B4AD36D}" presName="centerSibTrans" presStyleCnt="0"/>
      <dgm:spPr/>
    </dgm:pt>
    <dgm:pt modelId="{B2408697-950F-433E-826E-302C85D437A3}" type="pres">
      <dgm:prSet presAssocID="{575B7178-1056-4401-92C6-1D34DD44B81E}" presName="cChild" presStyleLbl="fgAcc1" presStyleIdx="5" presStyleCnt="6">
        <dgm:presLayoutVars>
          <dgm:bulletEnabled val="1"/>
        </dgm:presLayoutVars>
      </dgm:prSet>
      <dgm:spPr/>
    </dgm:pt>
  </dgm:ptLst>
  <dgm:cxnLst>
    <dgm:cxn modelId="{0620CF00-7E40-4556-995B-2C4B30B83C04}" type="presOf" srcId="{A84E8227-E792-4F96-B933-A60E366E4780}" destId="{1A0353AA-A676-4FE7-ACB4-47F295A920BD}" srcOrd="0" destOrd="0" presId="urn:microsoft.com/office/officeart/2005/8/layout/target2"/>
    <dgm:cxn modelId="{4CB41F08-C1D6-42D6-9CC5-0929362F1855}" srcId="{0BB619BC-A137-4D46-AC5D-8560399B37E0}" destId="{A84E8227-E792-4F96-B933-A60E366E4780}" srcOrd="1" destOrd="0" parTransId="{DCCBB991-38F4-416E-9188-34152E7F9807}" sibTransId="{DF7481FB-5B9A-491C-AFFA-A1DFE0958245}"/>
    <dgm:cxn modelId="{6656A90B-9E47-4AB1-B2FC-69842FF5D85C}" srcId="{201326F4-5903-4FAD-BE48-D450E8DE731A}" destId="{960483A0-5840-4C98-9911-0B693B8A8C09}" srcOrd="0" destOrd="0" parTransId="{AE02E49B-E841-4AAC-96E6-E01B198F828E}" sibTransId="{1C9306B8-D41B-40E7-AECC-4E0C761CAA5F}"/>
    <dgm:cxn modelId="{8E0CA716-1644-4467-9F23-D066967A7C4A}" type="presOf" srcId="{E064AE6D-1A3E-4009-9B3C-51F26DF991DD}" destId="{C0667046-3F89-42D0-A5A0-48CC2993B05E}" srcOrd="0" destOrd="0" presId="urn:microsoft.com/office/officeart/2005/8/layout/target2"/>
    <dgm:cxn modelId="{A2E6C61B-400F-4366-8315-994874DDA41B}" srcId="{A84E8227-E792-4F96-B933-A60E366E4780}" destId="{E064AE6D-1A3E-4009-9B3C-51F26DF991DD}" srcOrd="0" destOrd="0" parTransId="{C9B311F1-F737-4A90-987A-EFBA4C5CC4D3}" sibTransId="{537799DB-D91F-41C5-BFCC-D8DB7C96D723}"/>
    <dgm:cxn modelId="{384A5D42-9D47-450C-AD13-866057CACC13}" type="presOf" srcId="{7ADD7F8F-7766-4808-95A0-9286CC110BB1}" destId="{F28800C5-943B-4993-A9E9-492A6C0C581B}" srcOrd="0" destOrd="0" presId="urn:microsoft.com/office/officeart/2005/8/layout/target2"/>
    <dgm:cxn modelId="{BF7D1343-4FE8-4B74-8B75-A08B538E154B}" type="presOf" srcId="{0BB619BC-A137-4D46-AC5D-8560399B37E0}" destId="{EFF03CA4-6403-431B-94D1-A9FCADDB1912}" srcOrd="0" destOrd="0" presId="urn:microsoft.com/office/officeart/2005/8/layout/target2"/>
    <dgm:cxn modelId="{2E59C84C-8A3E-473F-B1DB-BD6468FA070F}" srcId="{A84E8227-E792-4F96-B933-A60E366E4780}" destId="{9DE327E7-589C-4487-B996-8D8B7A5E48E3}" srcOrd="1" destOrd="0" parTransId="{70E2FCF1-AFE6-4486-AAE5-58452260FCD5}" sibTransId="{7B4D984E-AFDE-41D0-9B51-6DD82F620131}"/>
    <dgm:cxn modelId="{96D78E53-C000-40B6-B057-945CBB903526}" type="presOf" srcId="{960483A0-5840-4C98-9911-0B693B8A8C09}" destId="{8CCC5578-0D76-4ABC-9B97-2E16C451ABB4}" srcOrd="0" destOrd="0" presId="urn:microsoft.com/office/officeart/2005/8/layout/target2"/>
    <dgm:cxn modelId="{8A956B5A-EE1E-455C-9512-6E59E96AB6DE}" srcId="{9313E519-3DCB-4ED7-B768-4B5610FF6F5E}" destId="{7ADD7F8F-7766-4808-95A0-9286CC110BB1}" srcOrd="0" destOrd="0" parTransId="{A97266B2-119A-49C0-98AE-3534BAB1BE84}" sibTransId="{9EB89E7E-D202-4073-A71F-DF4B5B4AD36D}"/>
    <dgm:cxn modelId="{92B0A37F-26E5-4BE7-944E-15FA6E45BEC9}" srcId="{0BB619BC-A137-4D46-AC5D-8560399B37E0}" destId="{9313E519-3DCB-4ED7-B768-4B5610FF6F5E}" srcOrd="2" destOrd="0" parTransId="{3C1C2A35-461A-466A-8D39-3732D577A669}" sibTransId="{17929F88-A49C-4BE0-BDE9-2CBB778C2FB9}"/>
    <dgm:cxn modelId="{00D4AE8D-57CF-42BB-8067-90561BEC4143}" type="presOf" srcId="{201326F4-5903-4FAD-BE48-D450E8DE731A}" destId="{96800187-21D7-4DB8-A4AA-7C826B2C17A8}" srcOrd="0" destOrd="0" presId="urn:microsoft.com/office/officeart/2005/8/layout/target2"/>
    <dgm:cxn modelId="{E4430996-4887-4253-8FF8-D0C1909E379E}" srcId="{9313E519-3DCB-4ED7-B768-4B5610FF6F5E}" destId="{575B7178-1056-4401-92C6-1D34DD44B81E}" srcOrd="1" destOrd="0" parTransId="{4747DD98-737F-4F5C-8D3B-29F32A8A958F}" sibTransId="{B4B96F72-77EA-48DA-8784-E5DFD85788A6}"/>
    <dgm:cxn modelId="{86417E9B-238F-44D4-BBE9-B47566769D7B}" type="presOf" srcId="{204FF0CD-842F-4512-B916-F301A4B9FCA7}" destId="{8B66C9DF-19ED-4552-914B-AC69958AF285}" srcOrd="0" destOrd="0" presId="urn:microsoft.com/office/officeart/2005/8/layout/target2"/>
    <dgm:cxn modelId="{C7D892B9-503B-4663-84E9-3AEBF9369799}" srcId="{201326F4-5903-4FAD-BE48-D450E8DE731A}" destId="{204FF0CD-842F-4512-B916-F301A4B9FCA7}" srcOrd="1" destOrd="0" parTransId="{684DB057-315A-430F-8522-45EB0E00F4D0}" sibTransId="{8626CF7D-9AE1-4860-B1FA-BE174A0E9DC7}"/>
    <dgm:cxn modelId="{95D2B8D5-4B38-43F3-ACCF-6C7466F80F0F}" type="presOf" srcId="{9DE327E7-589C-4487-B996-8D8B7A5E48E3}" destId="{233622EE-B8C2-471E-B9E5-4228EE920A3E}" srcOrd="0" destOrd="0" presId="urn:microsoft.com/office/officeart/2005/8/layout/target2"/>
    <dgm:cxn modelId="{517CF6E0-1B57-4056-B4D1-4E7A7FB75163}" srcId="{0BB619BC-A137-4D46-AC5D-8560399B37E0}" destId="{201326F4-5903-4FAD-BE48-D450E8DE731A}" srcOrd="0" destOrd="0" parTransId="{3E71B9D9-4171-418F-9B68-712EEA526883}" sibTransId="{6EEB8D6C-CB7F-43E3-BB11-0186C056C990}"/>
    <dgm:cxn modelId="{8D95BBE6-254E-4047-8B11-4AA8FA2CE613}" type="presOf" srcId="{9313E519-3DCB-4ED7-B768-4B5610FF6F5E}" destId="{E887B372-1AF4-43EF-9333-0E484E35681B}" srcOrd="0" destOrd="0" presId="urn:microsoft.com/office/officeart/2005/8/layout/target2"/>
    <dgm:cxn modelId="{D18630E8-48BD-4695-9976-C9E742E8B9B7}" type="presOf" srcId="{575B7178-1056-4401-92C6-1D34DD44B81E}" destId="{B2408697-950F-433E-826E-302C85D437A3}" srcOrd="0" destOrd="0" presId="urn:microsoft.com/office/officeart/2005/8/layout/target2"/>
    <dgm:cxn modelId="{ED910917-B97F-4608-AA7A-24ECD9EA1FCF}" type="presParOf" srcId="{EFF03CA4-6403-431B-94D1-A9FCADDB1912}" destId="{AD02836E-552E-44C4-9AD1-BA532C39D5F1}" srcOrd="0" destOrd="0" presId="urn:microsoft.com/office/officeart/2005/8/layout/target2"/>
    <dgm:cxn modelId="{6A4FAFCE-3065-4EA9-9BD0-EDF6CE65A178}" type="presParOf" srcId="{AD02836E-552E-44C4-9AD1-BA532C39D5F1}" destId="{96800187-21D7-4DB8-A4AA-7C826B2C17A8}" srcOrd="0" destOrd="0" presId="urn:microsoft.com/office/officeart/2005/8/layout/target2"/>
    <dgm:cxn modelId="{6C7FDEE3-22D0-41AE-9424-533846D2AD41}" type="presParOf" srcId="{AD02836E-552E-44C4-9AD1-BA532C39D5F1}" destId="{12D601BD-7ACE-4393-B9FC-3A1763ED5358}" srcOrd="1" destOrd="0" presId="urn:microsoft.com/office/officeart/2005/8/layout/target2"/>
    <dgm:cxn modelId="{5FAAF42B-F3EB-4233-9093-A5EA09A63C96}" type="presParOf" srcId="{12D601BD-7ACE-4393-B9FC-3A1763ED5358}" destId="{8CCC5578-0D76-4ABC-9B97-2E16C451ABB4}" srcOrd="0" destOrd="0" presId="urn:microsoft.com/office/officeart/2005/8/layout/target2"/>
    <dgm:cxn modelId="{0F88CB37-1865-48AD-8EF5-4C7EDC6015B5}" type="presParOf" srcId="{12D601BD-7ACE-4393-B9FC-3A1763ED5358}" destId="{375F1DE0-CB7F-43C3-B5EE-EAC2DC54FCA7}" srcOrd="1" destOrd="0" presId="urn:microsoft.com/office/officeart/2005/8/layout/target2"/>
    <dgm:cxn modelId="{E5D38A8F-0C16-45C7-89E2-E989A521C3A7}" type="presParOf" srcId="{12D601BD-7ACE-4393-B9FC-3A1763ED5358}" destId="{8B66C9DF-19ED-4552-914B-AC69958AF285}" srcOrd="2" destOrd="0" presId="urn:microsoft.com/office/officeart/2005/8/layout/target2"/>
    <dgm:cxn modelId="{E59CB831-7334-4113-A3D1-F7637A227457}" type="presParOf" srcId="{EFF03CA4-6403-431B-94D1-A9FCADDB1912}" destId="{2C6A22FA-51F3-42F6-BF58-64CEB0DF7C81}" srcOrd="1" destOrd="0" presId="urn:microsoft.com/office/officeart/2005/8/layout/target2"/>
    <dgm:cxn modelId="{065A294B-AF4C-49F6-8CF4-CAF9B4A50627}" type="presParOf" srcId="{2C6A22FA-51F3-42F6-BF58-64CEB0DF7C81}" destId="{1A0353AA-A676-4FE7-ACB4-47F295A920BD}" srcOrd="0" destOrd="0" presId="urn:microsoft.com/office/officeart/2005/8/layout/target2"/>
    <dgm:cxn modelId="{49E016F3-BD0A-4638-B9E8-C522E72E24B6}" type="presParOf" srcId="{2C6A22FA-51F3-42F6-BF58-64CEB0DF7C81}" destId="{6AEBA1D7-7013-4A2B-881A-5707E3DB0400}" srcOrd="1" destOrd="0" presId="urn:microsoft.com/office/officeart/2005/8/layout/target2"/>
    <dgm:cxn modelId="{CDEB9D32-0B87-4570-A911-3E514EFC792C}" type="presParOf" srcId="{6AEBA1D7-7013-4A2B-881A-5707E3DB0400}" destId="{C0667046-3F89-42D0-A5A0-48CC2993B05E}" srcOrd="0" destOrd="0" presId="urn:microsoft.com/office/officeart/2005/8/layout/target2"/>
    <dgm:cxn modelId="{5F9EA630-276E-4BED-A694-6B3266275281}" type="presParOf" srcId="{6AEBA1D7-7013-4A2B-881A-5707E3DB0400}" destId="{CDF269AF-A7F4-40BF-B5FD-1DA6C9A79158}" srcOrd="1" destOrd="0" presId="urn:microsoft.com/office/officeart/2005/8/layout/target2"/>
    <dgm:cxn modelId="{CC3D9B04-F306-4FF7-AE40-0E29155A20A5}" type="presParOf" srcId="{6AEBA1D7-7013-4A2B-881A-5707E3DB0400}" destId="{233622EE-B8C2-471E-B9E5-4228EE920A3E}" srcOrd="2" destOrd="0" presId="urn:microsoft.com/office/officeart/2005/8/layout/target2"/>
    <dgm:cxn modelId="{9DD847EA-FAB3-48E3-B5DD-CFEA70E1C9D2}" type="presParOf" srcId="{EFF03CA4-6403-431B-94D1-A9FCADDB1912}" destId="{13D4007A-E8F7-48B3-8ED6-72407778BB33}" srcOrd="2" destOrd="0" presId="urn:microsoft.com/office/officeart/2005/8/layout/target2"/>
    <dgm:cxn modelId="{3AAB9471-3D12-4FF3-BC52-7AE855257A87}" type="presParOf" srcId="{13D4007A-E8F7-48B3-8ED6-72407778BB33}" destId="{E887B372-1AF4-43EF-9333-0E484E35681B}" srcOrd="0" destOrd="0" presId="urn:microsoft.com/office/officeart/2005/8/layout/target2"/>
    <dgm:cxn modelId="{2E6A52E0-AB65-4DD4-BCF8-36EB19F86D53}" type="presParOf" srcId="{13D4007A-E8F7-48B3-8ED6-72407778BB33}" destId="{17049CA3-9F81-4C3A-B79B-81BE15E7E567}" srcOrd="1" destOrd="0" presId="urn:microsoft.com/office/officeart/2005/8/layout/target2"/>
    <dgm:cxn modelId="{87CC8833-328E-469F-ACAD-806940C13F4A}" type="presParOf" srcId="{17049CA3-9F81-4C3A-B79B-81BE15E7E567}" destId="{F28800C5-943B-4993-A9E9-492A6C0C581B}" srcOrd="0" destOrd="0" presId="urn:microsoft.com/office/officeart/2005/8/layout/target2"/>
    <dgm:cxn modelId="{BD42C790-6879-4DE5-A560-135FB709A7F1}" type="presParOf" srcId="{17049CA3-9F81-4C3A-B79B-81BE15E7E567}" destId="{44A4B6FA-AC30-414C-ADDC-08D2472AC469}" srcOrd="1" destOrd="0" presId="urn:microsoft.com/office/officeart/2005/8/layout/target2"/>
    <dgm:cxn modelId="{C145598B-D211-4744-818B-84CABEFAF329}" type="presParOf" srcId="{17049CA3-9F81-4C3A-B79B-81BE15E7E567}" destId="{B2408697-950F-433E-826E-302C85D437A3}" srcOrd="2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F9E3CB8-E324-47B6-AF79-74012025ACC5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07A3DA1A-759B-4DD7-9C0F-B63497E2E3A6}">
      <dgm:prSet phldrT="[Text]" custT="1"/>
      <dgm:spPr/>
      <dgm:t>
        <a:bodyPr/>
        <a:lstStyle/>
        <a:p>
          <a:r>
            <a:rPr lang="en-US" sz="1800" dirty="0"/>
            <a:t>Within the Ordinary Least Squares analysis, population density </a:t>
          </a:r>
        </a:p>
        <a:p>
          <a:r>
            <a:rPr lang="en-US" sz="1800" dirty="0"/>
            <a:t>(</a:t>
          </a:r>
          <a:r>
            <a:rPr lang="en-US" sz="1800" i="1" dirty="0"/>
            <a:t>p </a:t>
          </a:r>
          <a:r>
            <a:rPr lang="en-US" sz="1800" dirty="0"/>
            <a:t>= 0.0129)  presented significant association with IPD case incidence</a:t>
          </a:r>
        </a:p>
      </dgm:t>
    </dgm:pt>
    <dgm:pt modelId="{C2EA2915-D98F-40EB-B112-470ED6097D6F}" type="parTrans" cxnId="{9E38069B-7BAD-4806-A025-543A3DB8A955}">
      <dgm:prSet/>
      <dgm:spPr/>
      <dgm:t>
        <a:bodyPr/>
        <a:lstStyle/>
        <a:p>
          <a:endParaRPr lang="en-US" sz="2800"/>
        </a:p>
      </dgm:t>
    </dgm:pt>
    <dgm:pt modelId="{DE04C549-0A4D-4AE1-AB31-CEAFE5E1CF91}" type="sibTrans" cxnId="{9E38069B-7BAD-4806-A025-543A3DB8A955}">
      <dgm:prSet/>
      <dgm:spPr/>
      <dgm:t>
        <a:bodyPr/>
        <a:lstStyle/>
        <a:p>
          <a:endParaRPr lang="en-US" sz="2800"/>
        </a:p>
      </dgm:t>
    </dgm:pt>
    <dgm:pt modelId="{B6E4A480-6817-49F1-8E2D-027C05107B88}">
      <dgm:prSet custT="1"/>
      <dgm:spPr/>
      <dgm:t>
        <a:bodyPr/>
        <a:lstStyle/>
        <a:p>
          <a:endParaRPr lang="en-US" sz="1800" dirty="0"/>
        </a:p>
      </dgm:t>
    </dgm:pt>
    <dgm:pt modelId="{ADA2CC90-340B-4A7C-88D5-2B3159160DA4}" type="parTrans" cxnId="{3B842DA2-2D0B-496E-BFE6-C61679E8DF8B}">
      <dgm:prSet/>
      <dgm:spPr/>
      <dgm:t>
        <a:bodyPr/>
        <a:lstStyle/>
        <a:p>
          <a:endParaRPr lang="en-US" sz="2800"/>
        </a:p>
      </dgm:t>
    </dgm:pt>
    <dgm:pt modelId="{79F746CC-4553-4AA8-AD79-1D74DF4462F3}" type="sibTrans" cxnId="{3B842DA2-2D0B-496E-BFE6-C61679E8DF8B}">
      <dgm:prSet/>
      <dgm:spPr/>
      <dgm:t>
        <a:bodyPr/>
        <a:lstStyle/>
        <a:p>
          <a:endParaRPr lang="en-US" sz="2800"/>
        </a:p>
      </dgm:t>
    </dgm:pt>
    <dgm:pt modelId="{DF8E6251-CBE5-4F07-A9BC-66A359ED4685}">
      <dgm:prSet custT="1"/>
      <dgm:spPr/>
      <dgm:t>
        <a:bodyPr/>
        <a:lstStyle/>
        <a:p>
          <a:r>
            <a:rPr lang="en-US" sz="1800" dirty="0"/>
            <a:t>Median household income (</a:t>
          </a:r>
          <a:r>
            <a:rPr lang="en-US" sz="1800" i="1" dirty="0"/>
            <a:t>p=</a:t>
          </a:r>
          <a:r>
            <a:rPr lang="en-US" sz="1800" dirty="0"/>
            <a:t>0.022) with negative relationship</a:t>
          </a:r>
        </a:p>
      </dgm:t>
    </dgm:pt>
    <dgm:pt modelId="{054BF5D1-9655-480C-8DD1-2851F5E11091}" type="parTrans" cxnId="{5C567A19-1737-48AC-B90F-D1F1E4D34706}">
      <dgm:prSet/>
      <dgm:spPr/>
      <dgm:t>
        <a:bodyPr/>
        <a:lstStyle/>
        <a:p>
          <a:endParaRPr lang="en-US"/>
        </a:p>
      </dgm:t>
    </dgm:pt>
    <dgm:pt modelId="{422F21F4-BFED-43B7-BDB3-0BE3B4606B7D}" type="sibTrans" cxnId="{5C567A19-1737-48AC-B90F-D1F1E4D34706}">
      <dgm:prSet/>
      <dgm:spPr/>
      <dgm:t>
        <a:bodyPr/>
        <a:lstStyle/>
        <a:p>
          <a:endParaRPr lang="en-US"/>
        </a:p>
      </dgm:t>
    </dgm:pt>
    <dgm:pt modelId="{514C6884-E6DB-448E-B809-8A0D4E77A121}">
      <dgm:prSet custT="1"/>
      <dgm:spPr/>
      <dgm:t>
        <a:bodyPr/>
        <a:lstStyle/>
        <a:p>
          <a:r>
            <a:rPr lang="en-US" sz="1800" dirty="0"/>
            <a:t>Data Non-Normal, Residuals, Goodness of fit</a:t>
          </a:r>
        </a:p>
      </dgm:t>
    </dgm:pt>
    <dgm:pt modelId="{F4E2A5E5-8691-4C47-A227-5E095C78AB96}" type="parTrans" cxnId="{DE2EA1A4-C024-4785-B7D0-7DACE066BA5E}">
      <dgm:prSet/>
      <dgm:spPr/>
      <dgm:t>
        <a:bodyPr/>
        <a:lstStyle/>
        <a:p>
          <a:endParaRPr lang="en-US"/>
        </a:p>
      </dgm:t>
    </dgm:pt>
    <dgm:pt modelId="{F032F0F4-189E-4F6E-8131-E85B2EC299A1}" type="sibTrans" cxnId="{DE2EA1A4-C024-4785-B7D0-7DACE066BA5E}">
      <dgm:prSet/>
      <dgm:spPr/>
      <dgm:t>
        <a:bodyPr/>
        <a:lstStyle/>
        <a:p>
          <a:endParaRPr lang="en-US"/>
        </a:p>
      </dgm:t>
    </dgm:pt>
    <dgm:pt modelId="{3C959531-4553-4169-98A9-0F5D15B3BEB1}">
      <dgm:prSet custT="1"/>
      <dgm:spPr/>
      <dgm:t>
        <a:bodyPr/>
        <a:lstStyle/>
        <a:p>
          <a:r>
            <a:rPr lang="en-US" sz="1800" i="1" dirty="0"/>
            <a:t>H</a:t>
          </a:r>
          <a:r>
            <a:rPr lang="en-US" sz="1800" i="1" baseline="-25000" dirty="0"/>
            <a:t>0</a:t>
          </a:r>
          <a:r>
            <a:rPr lang="en-US" sz="1800" i="1" dirty="0"/>
            <a:t>: Β</a:t>
          </a:r>
          <a:r>
            <a:rPr lang="en-US" sz="1800" i="1" baseline="-25000" dirty="0"/>
            <a:t>1</a:t>
          </a:r>
          <a:r>
            <a:rPr lang="en-US" sz="1800" i="1" dirty="0"/>
            <a:t> = 0 rejected</a:t>
          </a:r>
          <a:endParaRPr lang="en-US" sz="1800" dirty="0"/>
        </a:p>
      </dgm:t>
    </dgm:pt>
    <dgm:pt modelId="{E4B1DB80-D210-494A-9E98-7CCAF84A915F}" type="parTrans" cxnId="{B21A132B-1F1C-4D0E-92B5-D994CB51747A}">
      <dgm:prSet/>
      <dgm:spPr/>
      <dgm:t>
        <a:bodyPr/>
        <a:lstStyle/>
        <a:p>
          <a:endParaRPr lang="en-US"/>
        </a:p>
      </dgm:t>
    </dgm:pt>
    <dgm:pt modelId="{89C9C137-961D-476A-AA41-73231F2EFDC8}" type="sibTrans" cxnId="{B21A132B-1F1C-4D0E-92B5-D994CB51747A}">
      <dgm:prSet/>
      <dgm:spPr/>
      <dgm:t>
        <a:bodyPr/>
        <a:lstStyle/>
        <a:p>
          <a:endParaRPr lang="en-US"/>
        </a:p>
      </dgm:t>
    </dgm:pt>
    <dgm:pt modelId="{E6868D9C-7F94-4114-AA57-3A7E8D811838}">
      <dgm:prSet custT="1"/>
      <dgm:spPr/>
      <dgm:t>
        <a:bodyPr/>
        <a:lstStyle/>
        <a:p>
          <a:r>
            <a:rPr lang="en-US" sz="2000" dirty="0"/>
            <a:t>Edcouch, Texas had highest city incidence</a:t>
          </a:r>
        </a:p>
      </dgm:t>
    </dgm:pt>
    <dgm:pt modelId="{9D490B03-BF39-470B-9570-AB501AA3907B}" type="parTrans" cxnId="{B39F1E30-AFD5-49A9-BF34-E41178F7587E}">
      <dgm:prSet/>
      <dgm:spPr/>
      <dgm:t>
        <a:bodyPr/>
        <a:lstStyle/>
        <a:p>
          <a:endParaRPr lang="en-US"/>
        </a:p>
      </dgm:t>
    </dgm:pt>
    <dgm:pt modelId="{2E741BD3-6132-4055-A46C-2560503FB6C3}" type="sibTrans" cxnId="{B39F1E30-AFD5-49A9-BF34-E41178F7587E}">
      <dgm:prSet/>
      <dgm:spPr/>
      <dgm:t>
        <a:bodyPr/>
        <a:lstStyle/>
        <a:p>
          <a:endParaRPr lang="en-US"/>
        </a:p>
      </dgm:t>
    </dgm:pt>
    <dgm:pt modelId="{202FFAC8-5E5A-4904-8F61-A40D61436783}">
      <dgm:prSet custT="1"/>
      <dgm:spPr/>
      <dgm:t>
        <a:bodyPr/>
        <a:lstStyle/>
        <a:p>
          <a:r>
            <a:rPr lang="en-US" sz="1800" dirty="0"/>
            <a:t>Private Health Insurance, Education, Ethnicity, and Foreign-Born had       no significance </a:t>
          </a:r>
        </a:p>
      </dgm:t>
    </dgm:pt>
    <dgm:pt modelId="{03625071-12D6-45A9-B54C-4D2972065E97}" type="parTrans" cxnId="{3B4744C1-EA6C-4476-AAAD-41A6CB78BF75}">
      <dgm:prSet/>
      <dgm:spPr/>
      <dgm:t>
        <a:bodyPr/>
        <a:lstStyle/>
        <a:p>
          <a:endParaRPr lang="en-US"/>
        </a:p>
      </dgm:t>
    </dgm:pt>
    <dgm:pt modelId="{D7E94537-DB8C-4CD9-8838-412B773638FD}" type="sibTrans" cxnId="{3B4744C1-EA6C-4476-AAAD-41A6CB78BF75}">
      <dgm:prSet/>
      <dgm:spPr/>
      <dgm:t>
        <a:bodyPr/>
        <a:lstStyle/>
        <a:p>
          <a:endParaRPr lang="en-US"/>
        </a:p>
      </dgm:t>
    </dgm:pt>
    <dgm:pt modelId="{CF5BC92C-1453-46C2-850A-7599A1E320B3}" type="pres">
      <dgm:prSet presAssocID="{FF9E3CB8-E324-47B6-AF79-74012025ACC5}" presName="linear" presStyleCnt="0">
        <dgm:presLayoutVars>
          <dgm:dir/>
          <dgm:animLvl val="lvl"/>
          <dgm:resizeHandles val="exact"/>
        </dgm:presLayoutVars>
      </dgm:prSet>
      <dgm:spPr/>
    </dgm:pt>
    <dgm:pt modelId="{61C89DEA-BCBF-433C-8750-D8A9908C39AA}" type="pres">
      <dgm:prSet presAssocID="{E6868D9C-7F94-4114-AA57-3A7E8D811838}" presName="parentLin" presStyleCnt="0"/>
      <dgm:spPr/>
    </dgm:pt>
    <dgm:pt modelId="{FC49C2D6-60A9-4E10-A21D-9F3686BDDEBD}" type="pres">
      <dgm:prSet presAssocID="{E6868D9C-7F94-4114-AA57-3A7E8D811838}" presName="parentLeftMargin" presStyleLbl="node1" presStyleIdx="0" presStyleCnt="4"/>
      <dgm:spPr/>
    </dgm:pt>
    <dgm:pt modelId="{8751D384-FEF7-4600-A47F-34C8F6DDA8BF}" type="pres">
      <dgm:prSet presAssocID="{E6868D9C-7F94-4114-AA57-3A7E8D811838}" presName="parentText" presStyleLbl="node1" presStyleIdx="0" presStyleCnt="4" custScaleY="174589">
        <dgm:presLayoutVars>
          <dgm:chMax val="0"/>
          <dgm:bulletEnabled val="1"/>
        </dgm:presLayoutVars>
      </dgm:prSet>
      <dgm:spPr/>
    </dgm:pt>
    <dgm:pt modelId="{FB82BEA1-6F06-4712-AD2C-4DF4BCC91369}" type="pres">
      <dgm:prSet presAssocID="{E6868D9C-7F94-4114-AA57-3A7E8D811838}" presName="negativeSpace" presStyleCnt="0"/>
      <dgm:spPr/>
    </dgm:pt>
    <dgm:pt modelId="{C515FF2A-3022-4A38-826A-DB4D1C250D51}" type="pres">
      <dgm:prSet presAssocID="{E6868D9C-7F94-4114-AA57-3A7E8D811838}" presName="childText" presStyleLbl="conFgAcc1" presStyleIdx="0" presStyleCnt="4">
        <dgm:presLayoutVars>
          <dgm:bulletEnabled val="1"/>
        </dgm:presLayoutVars>
      </dgm:prSet>
      <dgm:spPr/>
    </dgm:pt>
    <dgm:pt modelId="{2E7BD816-7AFD-4B73-9A87-8A83E18B8C43}" type="pres">
      <dgm:prSet presAssocID="{2E741BD3-6132-4055-A46C-2560503FB6C3}" presName="spaceBetweenRectangles" presStyleCnt="0"/>
      <dgm:spPr/>
    </dgm:pt>
    <dgm:pt modelId="{5B80C884-7367-44D3-9584-E87088774E2B}" type="pres">
      <dgm:prSet presAssocID="{07A3DA1A-759B-4DD7-9C0F-B63497E2E3A6}" presName="parentLin" presStyleCnt="0"/>
      <dgm:spPr/>
    </dgm:pt>
    <dgm:pt modelId="{93FE8802-698E-4458-B424-043313C5BA8E}" type="pres">
      <dgm:prSet presAssocID="{07A3DA1A-759B-4DD7-9C0F-B63497E2E3A6}" presName="parentLeftMargin" presStyleLbl="node1" presStyleIdx="0" presStyleCnt="4"/>
      <dgm:spPr/>
    </dgm:pt>
    <dgm:pt modelId="{91FB3056-E397-4A3B-B2DB-AA4FA5C7D58D}" type="pres">
      <dgm:prSet presAssocID="{07A3DA1A-759B-4DD7-9C0F-B63497E2E3A6}" presName="parentText" presStyleLbl="node1" presStyleIdx="1" presStyleCnt="4" custScaleY="197118">
        <dgm:presLayoutVars>
          <dgm:chMax val="0"/>
          <dgm:bulletEnabled val="1"/>
        </dgm:presLayoutVars>
      </dgm:prSet>
      <dgm:spPr/>
    </dgm:pt>
    <dgm:pt modelId="{EBE9C21A-59E9-4BCF-AB1A-57060EB1C635}" type="pres">
      <dgm:prSet presAssocID="{07A3DA1A-759B-4DD7-9C0F-B63497E2E3A6}" presName="negativeSpace" presStyleCnt="0"/>
      <dgm:spPr/>
    </dgm:pt>
    <dgm:pt modelId="{5AB7326A-410A-4567-B875-80C0ADD29BDC}" type="pres">
      <dgm:prSet presAssocID="{07A3DA1A-759B-4DD7-9C0F-B63497E2E3A6}" presName="childText" presStyleLbl="conFgAcc1" presStyleIdx="1" presStyleCnt="4">
        <dgm:presLayoutVars>
          <dgm:bulletEnabled val="1"/>
        </dgm:presLayoutVars>
      </dgm:prSet>
      <dgm:spPr/>
    </dgm:pt>
    <dgm:pt modelId="{0CA72CE0-CD4E-47D4-BE37-AB4BE53B2EBD}" type="pres">
      <dgm:prSet presAssocID="{DE04C549-0A4D-4AE1-AB31-CEAFE5E1CF91}" presName="spaceBetweenRectangles" presStyleCnt="0"/>
      <dgm:spPr/>
    </dgm:pt>
    <dgm:pt modelId="{9298AAAB-D564-45B9-B48C-A3729B561044}" type="pres">
      <dgm:prSet presAssocID="{202FFAC8-5E5A-4904-8F61-A40D61436783}" presName="parentLin" presStyleCnt="0"/>
      <dgm:spPr/>
    </dgm:pt>
    <dgm:pt modelId="{E4709C86-11E5-4044-A68D-E52DEE3AE9A8}" type="pres">
      <dgm:prSet presAssocID="{202FFAC8-5E5A-4904-8F61-A40D61436783}" presName="parentLeftMargin" presStyleLbl="node1" presStyleIdx="1" presStyleCnt="4"/>
      <dgm:spPr/>
    </dgm:pt>
    <dgm:pt modelId="{52602A45-3A38-40AA-83C6-07DB26B554F1}" type="pres">
      <dgm:prSet presAssocID="{202FFAC8-5E5A-4904-8F61-A40D61436783}" presName="parentText" presStyleLbl="node1" presStyleIdx="2" presStyleCnt="4" custScaleY="217718">
        <dgm:presLayoutVars>
          <dgm:chMax val="0"/>
          <dgm:bulletEnabled val="1"/>
        </dgm:presLayoutVars>
      </dgm:prSet>
      <dgm:spPr/>
    </dgm:pt>
    <dgm:pt modelId="{611A1A52-2D57-4CE5-9F68-8B5739C40BF3}" type="pres">
      <dgm:prSet presAssocID="{202FFAC8-5E5A-4904-8F61-A40D61436783}" presName="negativeSpace" presStyleCnt="0"/>
      <dgm:spPr/>
    </dgm:pt>
    <dgm:pt modelId="{46B87A63-BA90-4393-B379-9C03763B81A1}" type="pres">
      <dgm:prSet presAssocID="{202FFAC8-5E5A-4904-8F61-A40D61436783}" presName="childText" presStyleLbl="conFgAcc1" presStyleIdx="2" presStyleCnt="4">
        <dgm:presLayoutVars>
          <dgm:bulletEnabled val="1"/>
        </dgm:presLayoutVars>
      </dgm:prSet>
      <dgm:spPr/>
    </dgm:pt>
    <dgm:pt modelId="{E36449D3-B292-48E4-8F45-B2EC563441C5}" type="pres">
      <dgm:prSet presAssocID="{D7E94537-DB8C-4CD9-8838-412B773638FD}" presName="spaceBetweenRectangles" presStyleCnt="0"/>
      <dgm:spPr/>
    </dgm:pt>
    <dgm:pt modelId="{D68D6EDD-C83A-4C5E-B702-D698BCDBB327}" type="pres">
      <dgm:prSet presAssocID="{DF8E6251-CBE5-4F07-A9BC-66A359ED4685}" presName="parentLin" presStyleCnt="0"/>
      <dgm:spPr/>
    </dgm:pt>
    <dgm:pt modelId="{01395906-E082-4574-935F-9ED35E9D1085}" type="pres">
      <dgm:prSet presAssocID="{DF8E6251-CBE5-4F07-A9BC-66A359ED4685}" presName="parentLeftMargin" presStyleLbl="node1" presStyleIdx="2" presStyleCnt="4"/>
      <dgm:spPr/>
    </dgm:pt>
    <dgm:pt modelId="{A369C448-E707-42F9-89A6-2F1ADC6AC5BA}" type="pres">
      <dgm:prSet presAssocID="{DF8E6251-CBE5-4F07-A9BC-66A359ED4685}" presName="parentText" presStyleLbl="node1" presStyleIdx="3" presStyleCnt="4" custScaleY="243388">
        <dgm:presLayoutVars>
          <dgm:chMax val="0"/>
          <dgm:bulletEnabled val="1"/>
        </dgm:presLayoutVars>
      </dgm:prSet>
      <dgm:spPr/>
    </dgm:pt>
    <dgm:pt modelId="{EDA68D81-5D0A-486B-9482-6CA39DEA6588}" type="pres">
      <dgm:prSet presAssocID="{DF8E6251-CBE5-4F07-A9BC-66A359ED4685}" presName="negativeSpace" presStyleCnt="0"/>
      <dgm:spPr/>
    </dgm:pt>
    <dgm:pt modelId="{5DD02CFF-B31F-4A23-8F08-CEA7C4C120F4}" type="pres">
      <dgm:prSet presAssocID="{DF8E6251-CBE5-4F07-A9BC-66A359ED4685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34C78108-F325-49B9-9D79-9CF637A5A441}" type="presOf" srcId="{07A3DA1A-759B-4DD7-9C0F-B63497E2E3A6}" destId="{91FB3056-E397-4A3B-B2DB-AA4FA5C7D58D}" srcOrd="1" destOrd="0" presId="urn:microsoft.com/office/officeart/2005/8/layout/list1"/>
    <dgm:cxn modelId="{5C567A19-1737-48AC-B90F-D1F1E4D34706}" srcId="{FF9E3CB8-E324-47B6-AF79-74012025ACC5}" destId="{DF8E6251-CBE5-4F07-A9BC-66A359ED4685}" srcOrd="3" destOrd="0" parTransId="{054BF5D1-9655-480C-8DD1-2851F5E11091}" sibTransId="{422F21F4-BFED-43B7-BDB3-0BE3B4606B7D}"/>
    <dgm:cxn modelId="{16B75629-76B8-4FAA-AC12-425C83C92B22}" type="presOf" srcId="{DF8E6251-CBE5-4F07-A9BC-66A359ED4685}" destId="{A369C448-E707-42F9-89A6-2F1ADC6AC5BA}" srcOrd="1" destOrd="0" presId="urn:microsoft.com/office/officeart/2005/8/layout/list1"/>
    <dgm:cxn modelId="{B21A132B-1F1C-4D0E-92B5-D994CB51747A}" srcId="{DF8E6251-CBE5-4F07-A9BC-66A359ED4685}" destId="{3C959531-4553-4169-98A9-0F5D15B3BEB1}" srcOrd="1" destOrd="0" parTransId="{E4B1DB80-D210-494A-9E98-7CCAF84A915F}" sibTransId="{89C9C137-961D-476A-AA41-73231F2EFDC8}"/>
    <dgm:cxn modelId="{2B04E92C-7EF5-46A4-943A-74E43439A8D1}" type="presOf" srcId="{DF8E6251-CBE5-4F07-A9BC-66A359ED4685}" destId="{01395906-E082-4574-935F-9ED35E9D1085}" srcOrd="0" destOrd="0" presId="urn:microsoft.com/office/officeart/2005/8/layout/list1"/>
    <dgm:cxn modelId="{B39F1E30-AFD5-49A9-BF34-E41178F7587E}" srcId="{FF9E3CB8-E324-47B6-AF79-74012025ACC5}" destId="{E6868D9C-7F94-4114-AA57-3A7E8D811838}" srcOrd="0" destOrd="0" parTransId="{9D490B03-BF39-470B-9570-AB501AA3907B}" sibTransId="{2E741BD3-6132-4055-A46C-2560503FB6C3}"/>
    <dgm:cxn modelId="{EC4F7E31-CE20-4D37-9089-0AF66E1CE349}" type="presOf" srcId="{E6868D9C-7F94-4114-AA57-3A7E8D811838}" destId="{FC49C2D6-60A9-4E10-A21D-9F3686BDDEBD}" srcOrd="0" destOrd="0" presId="urn:microsoft.com/office/officeart/2005/8/layout/list1"/>
    <dgm:cxn modelId="{1FF7F833-4119-4DD5-9ED4-D2C138DCAE7F}" type="presOf" srcId="{FF9E3CB8-E324-47B6-AF79-74012025ACC5}" destId="{CF5BC92C-1453-46C2-850A-7599A1E320B3}" srcOrd="0" destOrd="0" presId="urn:microsoft.com/office/officeart/2005/8/layout/list1"/>
    <dgm:cxn modelId="{01CF473E-CC06-42A0-84C3-E18867C0D773}" type="presOf" srcId="{3C959531-4553-4169-98A9-0F5D15B3BEB1}" destId="{5DD02CFF-B31F-4A23-8F08-CEA7C4C120F4}" srcOrd="0" destOrd="1" presId="urn:microsoft.com/office/officeart/2005/8/layout/list1"/>
    <dgm:cxn modelId="{D8C62461-E1D5-46A9-8A10-6C80DDD333C8}" type="presOf" srcId="{202FFAC8-5E5A-4904-8F61-A40D61436783}" destId="{E4709C86-11E5-4044-A68D-E52DEE3AE9A8}" srcOrd="0" destOrd="0" presId="urn:microsoft.com/office/officeart/2005/8/layout/list1"/>
    <dgm:cxn modelId="{E65F146E-7021-4EA5-A3D5-087E123B2EB5}" type="presOf" srcId="{202FFAC8-5E5A-4904-8F61-A40D61436783}" destId="{52602A45-3A38-40AA-83C6-07DB26B554F1}" srcOrd="1" destOrd="0" presId="urn:microsoft.com/office/officeart/2005/8/layout/list1"/>
    <dgm:cxn modelId="{91660B80-5966-4F50-9EA6-D40B18A2397D}" type="presOf" srcId="{E6868D9C-7F94-4114-AA57-3A7E8D811838}" destId="{8751D384-FEF7-4600-A47F-34C8F6DDA8BF}" srcOrd="1" destOrd="0" presId="urn:microsoft.com/office/officeart/2005/8/layout/list1"/>
    <dgm:cxn modelId="{D7C15A8A-597E-4B05-BAD4-3BE8AE03365B}" type="presOf" srcId="{B6E4A480-6817-49F1-8E2D-027C05107B88}" destId="{5AB7326A-410A-4567-B875-80C0ADD29BDC}" srcOrd="0" destOrd="0" presId="urn:microsoft.com/office/officeart/2005/8/layout/list1"/>
    <dgm:cxn modelId="{9E38069B-7BAD-4806-A025-543A3DB8A955}" srcId="{FF9E3CB8-E324-47B6-AF79-74012025ACC5}" destId="{07A3DA1A-759B-4DD7-9C0F-B63497E2E3A6}" srcOrd="1" destOrd="0" parTransId="{C2EA2915-D98F-40EB-B112-470ED6097D6F}" sibTransId="{DE04C549-0A4D-4AE1-AB31-CEAFE5E1CF91}"/>
    <dgm:cxn modelId="{3B842DA2-2D0B-496E-BFE6-C61679E8DF8B}" srcId="{07A3DA1A-759B-4DD7-9C0F-B63497E2E3A6}" destId="{B6E4A480-6817-49F1-8E2D-027C05107B88}" srcOrd="0" destOrd="0" parTransId="{ADA2CC90-340B-4A7C-88D5-2B3159160DA4}" sibTransId="{79F746CC-4553-4AA8-AD79-1D74DF4462F3}"/>
    <dgm:cxn modelId="{DE2EA1A4-C024-4785-B7D0-7DACE066BA5E}" srcId="{DF8E6251-CBE5-4F07-A9BC-66A359ED4685}" destId="{514C6884-E6DB-448E-B809-8A0D4E77A121}" srcOrd="0" destOrd="0" parTransId="{F4E2A5E5-8691-4C47-A227-5E095C78AB96}" sibTransId="{F032F0F4-189E-4F6E-8131-E85B2EC299A1}"/>
    <dgm:cxn modelId="{95BF7CB0-F108-4390-843C-269B2CFF1B36}" type="presOf" srcId="{514C6884-E6DB-448E-B809-8A0D4E77A121}" destId="{5DD02CFF-B31F-4A23-8F08-CEA7C4C120F4}" srcOrd="0" destOrd="0" presId="urn:microsoft.com/office/officeart/2005/8/layout/list1"/>
    <dgm:cxn modelId="{3B4744C1-EA6C-4476-AAAD-41A6CB78BF75}" srcId="{FF9E3CB8-E324-47B6-AF79-74012025ACC5}" destId="{202FFAC8-5E5A-4904-8F61-A40D61436783}" srcOrd="2" destOrd="0" parTransId="{03625071-12D6-45A9-B54C-4D2972065E97}" sibTransId="{D7E94537-DB8C-4CD9-8838-412B773638FD}"/>
    <dgm:cxn modelId="{3438A3F7-0853-40FE-BB9F-33A3D028C7C9}" type="presOf" srcId="{07A3DA1A-759B-4DD7-9C0F-B63497E2E3A6}" destId="{93FE8802-698E-4458-B424-043313C5BA8E}" srcOrd="0" destOrd="0" presId="urn:microsoft.com/office/officeart/2005/8/layout/list1"/>
    <dgm:cxn modelId="{F30EAFD8-7D14-4AC4-A2A0-70BCF05D5E1A}" type="presParOf" srcId="{CF5BC92C-1453-46C2-850A-7599A1E320B3}" destId="{61C89DEA-BCBF-433C-8750-D8A9908C39AA}" srcOrd="0" destOrd="0" presId="urn:microsoft.com/office/officeart/2005/8/layout/list1"/>
    <dgm:cxn modelId="{73A7F298-A5C1-4666-B1F1-A497C8C9D101}" type="presParOf" srcId="{61C89DEA-BCBF-433C-8750-D8A9908C39AA}" destId="{FC49C2D6-60A9-4E10-A21D-9F3686BDDEBD}" srcOrd="0" destOrd="0" presId="urn:microsoft.com/office/officeart/2005/8/layout/list1"/>
    <dgm:cxn modelId="{BCED0202-5BE7-4E95-A62D-7F0A2169A69A}" type="presParOf" srcId="{61C89DEA-BCBF-433C-8750-D8A9908C39AA}" destId="{8751D384-FEF7-4600-A47F-34C8F6DDA8BF}" srcOrd="1" destOrd="0" presId="urn:microsoft.com/office/officeart/2005/8/layout/list1"/>
    <dgm:cxn modelId="{57101A2E-819D-4E49-ABEF-055A4F6FC611}" type="presParOf" srcId="{CF5BC92C-1453-46C2-850A-7599A1E320B3}" destId="{FB82BEA1-6F06-4712-AD2C-4DF4BCC91369}" srcOrd="1" destOrd="0" presId="urn:microsoft.com/office/officeart/2005/8/layout/list1"/>
    <dgm:cxn modelId="{40EC104E-F940-4C8B-BB6C-F878D490F2EE}" type="presParOf" srcId="{CF5BC92C-1453-46C2-850A-7599A1E320B3}" destId="{C515FF2A-3022-4A38-826A-DB4D1C250D51}" srcOrd="2" destOrd="0" presId="urn:microsoft.com/office/officeart/2005/8/layout/list1"/>
    <dgm:cxn modelId="{00886282-6772-4B1B-BE73-D14C29548DF1}" type="presParOf" srcId="{CF5BC92C-1453-46C2-850A-7599A1E320B3}" destId="{2E7BD816-7AFD-4B73-9A87-8A83E18B8C43}" srcOrd="3" destOrd="0" presId="urn:microsoft.com/office/officeart/2005/8/layout/list1"/>
    <dgm:cxn modelId="{CA3F20DD-DECB-495A-BF57-B17D07301ADA}" type="presParOf" srcId="{CF5BC92C-1453-46C2-850A-7599A1E320B3}" destId="{5B80C884-7367-44D3-9584-E87088774E2B}" srcOrd="4" destOrd="0" presId="urn:microsoft.com/office/officeart/2005/8/layout/list1"/>
    <dgm:cxn modelId="{38FC581F-A3AA-4299-AB09-9EA4B445A152}" type="presParOf" srcId="{5B80C884-7367-44D3-9584-E87088774E2B}" destId="{93FE8802-698E-4458-B424-043313C5BA8E}" srcOrd="0" destOrd="0" presId="urn:microsoft.com/office/officeart/2005/8/layout/list1"/>
    <dgm:cxn modelId="{D3338548-EBB0-4F36-9F7F-2F38673804AE}" type="presParOf" srcId="{5B80C884-7367-44D3-9584-E87088774E2B}" destId="{91FB3056-E397-4A3B-B2DB-AA4FA5C7D58D}" srcOrd="1" destOrd="0" presId="urn:microsoft.com/office/officeart/2005/8/layout/list1"/>
    <dgm:cxn modelId="{3B91A2AF-CC36-4769-87BC-66DFC32EBB83}" type="presParOf" srcId="{CF5BC92C-1453-46C2-850A-7599A1E320B3}" destId="{EBE9C21A-59E9-4BCF-AB1A-57060EB1C635}" srcOrd="5" destOrd="0" presId="urn:microsoft.com/office/officeart/2005/8/layout/list1"/>
    <dgm:cxn modelId="{054D60C1-CBF4-4CFC-B2F0-207266D25D3D}" type="presParOf" srcId="{CF5BC92C-1453-46C2-850A-7599A1E320B3}" destId="{5AB7326A-410A-4567-B875-80C0ADD29BDC}" srcOrd="6" destOrd="0" presId="urn:microsoft.com/office/officeart/2005/8/layout/list1"/>
    <dgm:cxn modelId="{775307A3-4D6B-4B49-B3A5-28A24A70CDE0}" type="presParOf" srcId="{CF5BC92C-1453-46C2-850A-7599A1E320B3}" destId="{0CA72CE0-CD4E-47D4-BE37-AB4BE53B2EBD}" srcOrd="7" destOrd="0" presId="urn:microsoft.com/office/officeart/2005/8/layout/list1"/>
    <dgm:cxn modelId="{E4FD729C-8E78-4B20-B45D-1FE7AA616960}" type="presParOf" srcId="{CF5BC92C-1453-46C2-850A-7599A1E320B3}" destId="{9298AAAB-D564-45B9-B48C-A3729B561044}" srcOrd="8" destOrd="0" presId="urn:microsoft.com/office/officeart/2005/8/layout/list1"/>
    <dgm:cxn modelId="{A54310C5-D913-4617-B4B8-F0FB2A5A3BD2}" type="presParOf" srcId="{9298AAAB-D564-45B9-B48C-A3729B561044}" destId="{E4709C86-11E5-4044-A68D-E52DEE3AE9A8}" srcOrd="0" destOrd="0" presId="urn:microsoft.com/office/officeart/2005/8/layout/list1"/>
    <dgm:cxn modelId="{8226C151-DF58-47E8-A1D1-77BE8C775A0B}" type="presParOf" srcId="{9298AAAB-D564-45B9-B48C-A3729B561044}" destId="{52602A45-3A38-40AA-83C6-07DB26B554F1}" srcOrd="1" destOrd="0" presId="urn:microsoft.com/office/officeart/2005/8/layout/list1"/>
    <dgm:cxn modelId="{04BD6374-63B5-4EB4-9077-31827447560B}" type="presParOf" srcId="{CF5BC92C-1453-46C2-850A-7599A1E320B3}" destId="{611A1A52-2D57-4CE5-9F68-8B5739C40BF3}" srcOrd="9" destOrd="0" presId="urn:microsoft.com/office/officeart/2005/8/layout/list1"/>
    <dgm:cxn modelId="{5731A88A-3DA4-4781-9A6E-8F42B9DDBAEF}" type="presParOf" srcId="{CF5BC92C-1453-46C2-850A-7599A1E320B3}" destId="{46B87A63-BA90-4393-B379-9C03763B81A1}" srcOrd="10" destOrd="0" presId="urn:microsoft.com/office/officeart/2005/8/layout/list1"/>
    <dgm:cxn modelId="{21B99C79-5642-4BBB-BC69-7C7D6EFFCE76}" type="presParOf" srcId="{CF5BC92C-1453-46C2-850A-7599A1E320B3}" destId="{E36449D3-B292-48E4-8F45-B2EC563441C5}" srcOrd="11" destOrd="0" presId="urn:microsoft.com/office/officeart/2005/8/layout/list1"/>
    <dgm:cxn modelId="{CA8F85BD-81F2-440A-A543-9DD9F2655C64}" type="presParOf" srcId="{CF5BC92C-1453-46C2-850A-7599A1E320B3}" destId="{D68D6EDD-C83A-4C5E-B702-D698BCDBB327}" srcOrd="12" destOrd="0" presId="urn:microsoft.com/office/officeart/2005/8/layout/list1"/>
    <dgm:cxn modelId="{2F5FFD19-B6FD-4115-9632-80B82A913044}" type="presParOf" srcId="{D68D6EDD-C83A-4C5E-B702-D698BCDBB327}" destId="{01395906-E082-4574-935F-9ED35E9D1085}" srcOrd="0" destOrd="0" presId="urn:microsoft.com/office/officeart/2005/8/layout/list1"/>
    <dgm:cxn modelId="{CC28BAF9-D382-44C6-A6E2-17825CB797BF}" type="presParOf" srcId="{D68D6EDD-C83A-4C5E-B702-D698BCDBB327}" destId="{A369C448-E707-42F9-89A6-2F1ADC6AC5BA}" srcOrd="1" destOrd="0" presId="urn:microsoft.com/office/officeart/2005/8/layout/list1"/>
    <dgm:cxn modelId="{F3C52FE0-24B8-45B6-ABFC-4E964B607BB7}" type="presParOf" srcId="{CF5BC92C-1453-46C2-850A-7599A1E320B3}" destId="{EDA68D81-5D0A-486B-9482-6CA39DEA6588}" srcOrd="13" destOrd="0" presId="urn:microsoft.com/office/officeart/2005/8/layout/list1"/>
    <dgm:cxn modelId="{05B0D42C-8B75-439D-AA70-8A79BED88EA9}" type="presParOf" srcId="{CF5BC92C-1453-46C2-850A-7599A1E320B3}" destId="{5DD02CFF-B31F-4A23-8F08-CEA7C4C120F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981140-DFEF-41C7-9BE7-26D9108B1D16}">
      <dsp:nvSpPr>
        <dsp:cNvPr id="0" name=""/>
        <dsp:cNvSpPr/>
      </dsp:nvSpPr>
      <dsp:spPr>
        <a:xfrm>
          <a:off x="0" y="480468"/>
          <a:ext cx="8596843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193A7E-0E8D-4704-9DEF-8BC57547142F}">
      <dsp:nvSpPr>
        <dsp:cNvPr id="0" name=""/>
        <dsp:cNvSpPr/>
      </dsp:nvSpPr>
      <dsp:spPr>
        <a:xfrm>
          <a:off x="429842" y="8148"/>
          <a:ext cx="6017790" cy="9446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58" tIns="0" rIns="22745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Introduction and Study Purpose</a:t>
          </a:r>
        </a:p>
      </dsp:txBody>
      <dsp:txXfrm>
        <a:off x="475956" y="54262"/>
        <a:ext cx="5925562" cy="852412"/>
      </dsp:txXfrm>
    </dsp:sp>
    <dsp:sp modelId="{692858EB-38FB-4EA6-AD6B-B8CC682157D6}">
      <dsp:nvSpPr>
        <dsp:cNvPr id="0" name=""/>
        <dsp:cNvSpPr/>
      </dsp:nvSpPr>
      <dsp:spPr>
        <a:xfrm>
          <a:off x="0" y="1931988"/>
          <a:ext cx="8596843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210B48-1FD0-4ECE-84F5-39F324CE2B7F}">
      <dsp:nvSpPr>
        <dsp:cNvPr id="0" name=""/>
        <dsp:cNvSpPr/>
      </dsp:nvSpPr>
      <dsp:spPr>
        <a:xfrm>
          <a:off x="429842" y="1459668"/>
          <a:ext cx="6017790" cy="944640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58" tIns="0" rIns="22745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Methods and Results </a:t>
          </a:r>
        </a:p>
      </dsp:txBody>
      <dsp:txXfrm>
        <a:off x="475956" y="1505782"/>
        <a:ext cx="5925562" cy="852412"/>
      </dsp:txXfrm>
    </dsp:sp>
    <dsp:sp modelId="{CEC93F9E-81EB-44F3-BFEF-BE879C9C9388}">
      <dsp:nvSpPr>
        <dsp:cNvPr id="0" name=""/>
        <dsp:cNvSpPr/>
      </dsp:nvSpPr>
      <dsp:spPr>
        <a:xfrm>
          <a:off x="0" y="3383508"/>
          <a:ext cx="8596843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DCBAFF-561B-4644-BD1D-D5D9F1D1D528}">
      <dsp:nvSpPr>
        <dsp:cNvPr id="0" name=""/>
        <dsp:cNvSpPr/>
      </dsp:nvSpPr>
      <dsp:spPr>
        <a:xfrm>
          <a:off x="429842" y="2911188"/>
          <a:ext cx="6017790" cy="944640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58" tIns="0" rIns="22745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Discussion and Conclusion</a:t>
          </a:r>
        </a:p>
      </dsp:txBody>
      <dsp:txXfrm>
        <a:off x="475956" y="2957302"/>
        <a:ext cx="5925562" cy="8524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A7EFCA-3D64-425F-9410-D54586CAD3F8}">
      <dsp:nvSpPr>
        <dsp:cNvPr id="0" name=""/>
        <dsp:cNvSpPr/>
      </dsp:nvSpPr>
      <dsp:spPr>
        <a:xfrm>
          <a:off x="1519649" y="59939"/>
          <a:ext cx="1413122" cy="91852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/>
            <a:t>Morbidity and Mortality</a:t>
          </a:r>
          <a:endParaRPr lang="en-US" sz="1700" kern="1200" dirty="0"/>
        </a:p>
      </dsp:txBody>
      <dsp:txXfrm>
        <a:off x="1564488" y="104778"/>
        <a:ext cx="1323444" cy="828851"/>
      </dsp:txXfrm>
    </dsp:sp>
    <dsp:sp modelId="{45625009-C897-4384-B3A8-5D338191B5F0}">
      <dsp:nvSpPr>
        <dsp:cNvPr id="0" name=""/>
        <dsp:cNvSpPr/>
      </dsp:nvSpPr>
      <dsp:spPr>
        <a:xfrm>
          <a:off x="706893" y="519204"/>
          <a:ext cx="3038634" cy="3038634"/>
        </a:xfrm>
        <a:custGeom>
          <a:avLst/>
          <a:gdLst/>
          <a:ahLst/>
          <a:cxnLst/>
          <a:rect l="0" t="0" r="0" b="0"/>
          <a:pathLst>
            <a:path>
              <a:moveTo>
                <a:pt x="2236085" y="179702"/>
              </a:moveTo>
              <a:arcTo wR="1519317" hR="1519317" stAng="17888954" swAng="2629216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C7FC3C-0A5C-4D12-A461-E47C2AEE0BB9}">
      <dsp:nvSpPr>
        <dsp:cNvPr id="0" name=""/>
        <dsp:cNvSpPr/>
      </dsp:nvSpPr>
      <dsp:spPr>
        <a:xfrm>
          <a:off x="3038967" y="1579256"/>
          <a:ext cx="1413122" cy="91852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Vaccination Coverage</a:t>
          </a:r>
        </a:p>
      </dsp:txBody>
      <dsp:txXfrm>
        <a:off x="3083806" y="1624095"/>
        <a:ext cx="1323444" cy="828851"/>
      </dsp:txXfrm>
    </dsp:sp>
    <dsp:sp modelId="{77F4903C-FD7E-4243-A613-8373C84D3A7E}">
      <dsp:nvSpPr>
        <dsp:cNvPr id="0" name=""/>
        <dsp:cNvSpPr/>
      </dsp:nvSpPr>
      <dsp:spPr>
        <a:xfrm>
          <a:off x="706893" y="519204"/>
          <a:ext cx="3038634" cy="3038634"/>
        </a:xfrm>
        <a:custGeom>
          <a:avLst/>
          <a:gdLst/>
          <a:ahLst/>
          <a:cxnLst/>
          <a:rect l="0" t="0" r="0" b="0"/>
          <a:pathLst>
            <a:path>
              <a:moveTo>
                <a:pt x="2964023" y="1989580"/>
              </a:moveTo>
              <a:arcTo wR="1519317" hR="1519317" stAng="1081829" swAng="2629216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8327BD-4C32-40E9-AB8B-0762DC252524}">
      <dsp:nvSpPr>
        <dsp:cNvPr id="0" name=""/>
        <dsp:cNvSpPr/>
      </dsp:nvSpPr>
      <dsp:spPr>
        <a:xfrm>
          <a:off x="1519649" y="3098574"/>
          <a:ext cx="1413122" cy="91852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Economic Impact</a:t>
          </a:r>
        </a:p>
      </dsp:txBody>
      <dsp:txXfrm>
        <a:off x="1564488" y="3143413"/>
        <a:ext cx="1323444" cy="828851"/>
      </dsp:txXfrm>
    </dsp:sp>
    <dsp:sp modelId="{A14AC446-79AF-47F8-B1B7-B06EE3B85C23}">
      <dsp:nvSpPr>
        <dsp:cNvPr id="0" name=""/>
        <dsp:cNvSpPr/>
      </dsp:nvSpPr>
      <dsp:spPr>
        <a:xfrm>
          <a:off x="706893" y="519204"/>
          <a:ext cx="3038634" cy="3038634"/>
        </a:xfrm>
        <a:custGeom>
          <a:avLst/>
          <a:gdLst/>
          <a:ahLst/>
          <a:cxnLst/>
          <a:rect l="0" t="0" r="0" b="0"/>
          <a:pathLst>
            <a:path>
              <a:moveTo>
                <a:pt x="802549" y="2858932"/>
              </a:moveTo>
              <a:arcTo wR="1519317" hR="1519317" stAng="7088954" swAng="2629216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D08FD9-470B-4BD8-89E3-8153395AE56F}">
      <dsp:nvSpPr>
        <dsp:cNvPr id="0" name=""/>
        <dsp:cNvSpPr/>
      </dsp:nvSpPr>
      <dsp:spPr>
        <a:xfrm>
          <a:off x="332" y="1579256"/>
          <a:ext cx="1413122" cy="91852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Antibiotic Resistance</a:t>
          </a:r>
        </a:p>
      </dsp:txBody>
      <dsp:txXfrm>
        <a:off x="45171" y="1624095"/>
        <a:ext cx="1323444" cy="828851"/>
      </dsp:txXfrm>
    </dsp:sp>
    <dsp:sp modelId="{4B9149CE-2C4F-4890-A620-8C85AE9AFCB3}">
      <dsp:nvSpPr>
        <dsp:cNvPr id="0" name=""/>
        <dsp:cNvSpPr/>
      </dsp:nvSpPr>
      <dsp:spPr>
        <a:xfrm>
          <a:off x="706893" y="519204"/>
          <a:ext cx="3038634" cy="3038634"/>
        </a:xfrm>
        <a:custGeom>
          <a:avLst/>
          <a:gdLst/>
          <a:ahLst/>
          <a:cxnLst/>
          <a:rect l="0" t="0" r="0" b="0"/>
          <a:pathLst>
            <a:path>
              <a:moveTo>
                <a:pt x="74610" y="1049053"/>
              </a:moveTo>
              <a:arcTo wR="1519317" hR="1519317" stAng="11881829" swAng="2629216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16C6B1-50AA-4CC2-BC97-EF344888A133}">
      <dsp:nvSpPr>
        <dsp:cNvPr id="0" name=""/>
        <dsp:cNvSpPr/>
      </dsp:nvSpPr>
      <dsp:spPr>
        <a:xfrm>
          <a:off x="0" y="0"/>
          <a:ext cx="1120139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C089E-3105-4C94-8ABE-3151A10D4E60}">
      <dsp:nvSpPr>
        <dsp:cNvPr id="0" name=""/>
        <dsp:cNvSpPr/>
      </dsp:nvSpPr>
      <dsp:spPr>
        <a:xfrm>
          <a:off x="0" y="0"/>
          <a:ext cx="1874531" cy="5604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Hypothesis Analyses</a:t>
          </a:r>
        </a:p>
      </dsp:txBody>
      <dsp:txXfrm>
        <a:off x="0" y="0"/>
        <a:ext cx="1874531" cy="5604228"/>
      </dsp:txXfrm>
    </dsp:sp>
    <dsp:sp modelId="{C5AE6EBC-18C9-4F05-B381-C0141A4497EC}">
      <dsp:nvSpPr>
        <dsp:cNvPr id="0" name=""/>
        <dsp:cNvSpPr/>
      </dsp:nvSpPr>
      <dsp:spPr>
        <a:xfrm>
          <a:off x="2042552" y="44125"/>
          <a:ext cx="8793098" cy="882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Population level Descriptive Statistics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Case Incidence by Cities and Census Tracts</a:t>
          </a:r>
        </a:p>
      </dsp:txBody>
      <dsp:txXfrm>
        <a:off x="2042552" y="44125"/>
        <a:ext cx="8793098" cy="882501"/>
      </dsp:txXfrm>
    </dsp:sp>
    <dsp:sp modelId="{01C8B6DF-2445-4C92-B262-852662626174}">
      <dsp:nvSpPr>
        <dsp:cNvPr id="0" name=""/>
        <dsp:cNvSpPr/>
      </dsp:nvSpPr>
      <dsp:spPr>
        <a:xfrm>
          <a:off x="1874531" y="926626"/>
          <a:ext cx="896111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6BB696-7BFC-4ED9-A5B5-09AF741D0C4F}">
      <dsp:nvSpPr>
        <dsp:cNvPr id="0" name=""/>
        <dsp:cNvSpPr/>
      </dsp:nvSpPr>
      <dsp:spPr>
        <a:xfrm>
          <a:off x="2042552" y="970751"/>
          <a:ext cx="8793098" cy="882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Spatial Autocorrelation (Moran’s Index) to determine clustering</a:t>
          </a:r>
        </a:p>
      </dsp:txBody>
      <dsp:txXfrm>
        <a:off x="2042552" y="970751"/>
        <a:ext cx="8793098" cy="882501"/>
      </dsp:txXfrm>
    </dsp:sp>
    <dsp:sp modelId="{B9B9B7E5-3FC5-4A73-B005-EC8455978CE4}">
      <dsp:nvSpPr>
        <dsp:cNvPr id="0" name=""/>
        <dsp:cNvSpPr/>
      </dsp:nvSpPr>
      <dsp:spPr>
        <a:xfrm>
          <a:off x="1874531" y="1853253"/>
          <a:ext cx="896111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3C5072-04A2-408F-8034-19D1FB030F06}">
      <dsp:nvSpPr>
        <dsp:cNvPr id="0" name=""/>
        <dsp:cNvSpPr/>
      </dsp:nvSpPr>
      <dsp:spPr>
        <a:xfrm>
          <a:off x="2042552" y="1897378"/>
          <a:ext cx="8793098" cy="882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Choropleths of Census Data and Case Data</a:t>
          </a:r>
        </a:p>
      </dsp:txBody>
      <dsp:txXfrm>
        <a:off x="2042552" y="1897378"/>
        <a:ext cx="8793098" cy="882501"/>
      </dsp:txXfrm>
    </dsp:sp>
    <dsp:sp modelId="{1A94B01B-A134-4BDE-8DAF-3D032745F11F}">
      <dsp:nvSpPr>
        <dsp:cNvPr id="0" name=""/>
        <dsp:cNvSpPr/>
      </dsp:nvSpPr>
      <dsp:spPr>
        <a:xfrm>
          <a:off x="1874531" y="2779880"/>
          <a:ext cx="896111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A243A4-971F-4AB9-B54B-D8ED28679ECD}">
      <dsp:nvSpPr>
        <dsp:cNvPr id="0" name=""/>
        <dsp:cNvSpPr/>
      </dsp:nvSpPr>
      <dsp:spPr>
        <a:xfrm>
          <a:off x="2042552" y="2824005"/>
          <a:ext cx="8793098" cy="882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200" kern="1200" dirty="0"/>
            <a:t>Hot and Cold Spot Analysis on incidence, </a:t>
          </a:r>
        </a:p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with Median and Mean Center </a:t>
          </a:r>
        </a:p>
      </dsp:txBody>
      <dsp:txXfrm>
        <a:off x="2042552" y="2824005"/>
        <a:ext cx="8793098" cy="882501"/>
      </dsp:txXfrm>
    </dsp:sp>
    <dsp:sp modelId="{E824C2A0-F6B9-4CEA-BC60-1B6F122324EF}">
      <dsp:nvSpPr>
        <dsp:cNvPr id="0" name=""/>
        <dsp:cNvSpPr/>
      </dsp:nvSpPr>
      <dsp:spPr>
        <a:xfrm>
          <a:off x="1874531" y="3706507"/>
          <a:ext cx="896111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28A5B9-F02D-4214-9027-F8AEFF18033E}">
      <dsp:nvSpPr>
        <dsp:cNvPr id="0" name=""/>
        <dsp:cNvSpPr/>
      </dsp:nvSpPr>
      <dsp:spPr>
        <a:xfrm>
          <a:off x="2042552" y="3750632"/>
          <a:ext cx="8793098" cy="882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Ordinary Least Squares (</a:t>
          </a:r>
          <a:r>
            <a:rPr lang="en-US" sz="2200" kern="1200" dirty="0" err="1"/>
            <a:t>Getis</a:t>
          </a:r>
          <a:r>
            <a:rPr lang="en-US" sz="2200" kern="1200" dirty="0"/>
            <a:t>-Ord </a:t>
          </a:r>
          <a:r>
            <a:rPr lang="en-US" sz="2200" kern="1200" dirty="0" err="1"/>
            <a:t>Gi</a:t>
          </a:r>
          <a:r>
            <a:rPr lang="en-US" sz="2200" kern="1200" dirty="0"/>
            <a:t>*) and Geographically Weighted Regression (GWR) </a:t>
          </a:r>
        </a:p>
      </dsp:txBody>
      <dsp:txXfrm>
        <a:off x="2042552" y="3750632"/>
        <a:ext cx="8793098" cy="882501"/>
      </dsp:txXfrm>
    </dsp:sp>
    <dsp:sp modelId="{F12E17F4-C923-42B2-BB8C-B308B7A3060B}">
      <dsp:nvSpPr>
        <dsp:cNvPr id="0" name=""/>
        <dsp:cNvSpPr/>
      </dsp:nvSpPr>
      <dsp:spPr>
        <a:xfrm>
          <a:off x="1874531" y="4633134"/>
          <a:ext cx="896111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ADD5BA-A34C-4236-8D7A-9F1140DEDCE2}">
      <dsp:nvSpPr>
        <dsp:cNvPr id="0" name=""/>
        <dsp:cNvSpPr/>
      </dsp:nvSpPr>
      <dsp:spPr>
        <a:xfrm>
          <a:off x="2042552" y="4677259"/>
          <a:ext cx="8793098" cy="882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Linear Regression of Socio-Economic Factors (</a:t>
          </a:r>
          <a:r>
            <a:rPr lang="en-US" sz="2200" i="1" kern="1200" dirty="0"/>
            <a:t>H</a:t>
          </a:r>
          <a:r>
            <a:rPr lang="en-US" sz="2200" i="1" kern="1200" baseline="-25000" dirty="0"/>
            <a:t>0</a:t>
          </a:r>
          <a:r>
            <a:rPr lang="en-US" sz="2200" i="1" kern="1200" dirty="0"/>
            <a:t>: Β</a:t>
          </a:r>
          <a:r>
            <a:rPr lang="en-US" sz="2200" i="1" kern="1200" baseline="-25000" dirty="0"/>
            <a:t>1</a:t>
          </a:r>
          <a:r>
            <a:rPr lang="en-US" sz="2200" i="1" kern="1200" dirty="0"/>
            <a:t> = 0</a:t>
          </a:r>
          <a:r>
            <a:rPr lang="en-US" sz="2200" kern="1200" dirty="0"/>
            <a:t>)</a:t>
          </a:r>
        </a:p>
      </dsp:txBody>
      <dsp:txXfrm>
        <a:off x="2042552" y="4677259"/>
        <a:ext cx="8793098" cy="882501"/>
      </dsp:txXfrm>
    </dsp:sp>
    <dsp:sp modelId="{185FBDD8-FF0D-4DA3-8212-C622C6222092}">
      <dsp:nvSpPr>
        <dsp:cNvPr id="0" name=""/>
        <dsp:cNvSpPr/>
      </dsp:nvSpPr>
      <dsp:spPr>
        <a:xfrm>
          <a:off x="1874531" y="5559760"/>
          <a:ext cx="896111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800187-21D7-4DB8-A4AA-7C826B2C17A8}">
      <dsp:nvSpPr>
        <dsp:cNvPr id="0" name=""/>
        <dsp:cNvSpPr/>
      </dsp:nvSpPr>
      <dsp:spPr>
        <a:xfrm>
          <a:off x="0" y="0"/>
          <a:ext cx="11277599" cy="5874456"/>
        </a:xfrm>
        <a:prstGeom prst="roundRect">
          <a:avLst>
            <a:gd name="adj" fmla="val 85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shade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4559231" numCol="1" spcCol="1270" anchor="t" anchorCtr="0">
          <a:noAutofit/>
        </a:bodyPr>
        <a:lstStyle/>
        <a:p>
          <a:pPr marL="0" lvl="0" indent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kern="1200" dirty="0"/>
            <a:t>Data Collection and Clean-up</a:t>
          </a:r>
        </a:p>
      </dsp:txBody>
      <dsp:txXfrm>
        <a:off x="146248" y="146248"/>
        <a:ext cx="10985103" cy="5581960"/>
      </dsp:txXfrm>
    </dsp:sp>
    <dsp:sp modelId="{8CCC5578-0D76-4ABC-9B97-2E16C451ABB4}">
      <dsp:nvSpPr>
        <dsp:cNvPr id="0" name=""/>
        <dsp:cNvSpPr/>
      </dsp:nvSpPr>
      <dsp:spPr>
        <a:xfrm>
          <a:off x="281940" y="1468614"/>
          <a:ext cx="1691640" cy="2013894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Collection</a:t>
          </a:r>
        </a:p>
      </dsp:txBody>
      <dsp:txXfrm>
        <a:off x="333964" y="1520638"/>
        <a:ext cx="1587592" cy="1909846"/>
      </dsp:txXfrm>
    </dsp:sp>
    <dsp:sp modelId="{8B66C9DF-19ED-4552-914B-AC69958AF285}">
      <dsp:nvSpPr>
        <dsp:cNvPr id="0" name=""/>
        <dsp:cNvSpPr/>
      </dsp:nvSpPr>
      <dsp:spPr>
        <a:xfrm>
          <a:off x="281940" y="3565355"/>
          <a:ext cx="1691640" cy="2013894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120479"/>
              <a:satOff val="-2520"/>
              <a:lumOff val="14021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Clean-up</a:t>
          </a:r>
        </a:p>
      </dsp:txBody>
      <dsp:txXfrm>
        <a:off x="333964" y="3617379"/>
        <a:ext cx="1587592" cy="1909846"/>
      </dsp:txXfrm>
    </dsp:sp>
    <dsp:sp modelId="{1A0353AA-A676-4FE7-ACB4-47F295A920BD}">
      <dsp:nvSpPr>
        <dsp:cNvPr id="0" name=""/>
        <dsp:cNvSpPr/>
      </dsp:nvSpPr>
      <dsp:spPr>
        <a:xfrm>
          <a:off x="2255520" y="1468614"/>
          <a:ext cx="8740139" cy="4112119"/>
        </a:xfrm>
        <a:prstGeom prst="roundRect">
          <a:avLst>
            <a:gd name="adj" fmla="val 10500"/>
          </a:avLst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shade val="50000"/>
              <a:hueOff val="240958"/>
              <a:satOff val="-5040"/>
              <a:lumOff val="2804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611196" numCol="1" spcCol="1270" anchor="t" anchorCtr="0">
          <a:noAutofit/>
        </a:bodyPr>
        <a:lstStyle/>
        <a:p>
          <a:pPr marL="0" lvl="0" indent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500" kern="1200" dirty="0"/>
            <a:t>329 of 333 Case Records</a:t>
          </a:r>
        </a:p>
      </dsp:txBody>
      <dsp:txXfrm>
        <a:off x="2381982" y="1595076"/>
        <a:ext cx="8487215" cy="3859195"/>
      </dsp:txXfrm>
    </dsp:sp>
    <dsp:sp modelId="{C0667046-3F89-42D0-A5A0-48CC2993B05E}">
      <dsp:nvSpPr>
        <dsp:cNvPr id="0" name=""/>
        <dsp:cNvSpPr/>
      </dsp:nvSpPr>
      <dsp:spPr>
        <a:xfrm>
          <a:off x="2474023" y="2907855"/>
          <a:ext cx="1748028" cy="1140671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240958"/>
              <a:satOff val="-5040"/>
              <a:lumOff val="28042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MMWR 2010 to 2016</a:t>
          </a:r>
        </a:p>
      </dsp:txBody>
      <dsp:txXfrm>
        <a:off x="2509103" y="2942935"/>
        <a:ext cx="1677868" cy="1070511"/>
      </dsp:txXfrm>
    </dsp:sp>
    <dsp:sp modelId="{233622EE-B8C2-471E-B9E5-4228EE920A3E}">
      <dsp:nvSpPr>
        <dsp:cNvPr id="0" name=""/>
        <dsp:cNvSpPr/>
      </dsp:nvSpPr>
      <dsp:spPr>
        <a:xfrm>
          <a:off x="2474023" y="4130135"/>
          <a:ext cx="1748028" cy="1140671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361436"/>
              <a:satOff val="-7560"/>
              <a:lumOff val="42063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Resides in Hidalgo County</a:t>
          </a:r>
        </a:p>
      </dsp:txBody>
      <dsp:txXfrm>
        <a:off x="2509103" y="4165215"/>
        <a:ext cx="1677868" cy="1070511"/>
      </dsp:txXfrm>
    </dsp:sp>
    <dsp:sp modelId="{E887B372-1AF4-43EF-9333-0E484E35681B}">
      <dsp:nvSpPr>
        <dsp:cNvPr id="0" name=""/>
        <dsp:cNvSpPr/>
      </dsp:nvSpPr>
      <dsp:spPr>
        <a:xfrm>
          <a:off x="4454652" y="2937228"/>
          <a:ext cx="6259067" cy="2349782"/>
        </a:xfrm>
        <a:prstGeom prst="roundRect">
          <a:avLst>
            <a:gd name="adj" fmla="val 10500"/>
          </a:avLst>
        </a:prstGeom>
        <a:solidFill>
          <a:schemeClr val="bg1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shade val="50000"/>
              <a:hueOff val="240958"/>
              <a:satOff val="-5040"/>
              <a:lumOff val="2804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1326322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 positive culture of </a:t>
          </a:r>
          <a:r>
            <a:rPr lang="en-US" sz="2400" i="1" kern="1200" dirty="0"/>
            <a:t>Streptococcus pneumoniae</a:t>
          </a:r>
          <a:r>
            <a:rPr lang="en-US" sz="2400" kern="1200" dirty="0"/>
            <a:t> </a:t>
          </a:r>
        </a:p>
      </dsp:txBody>
      <dsp:txXfrm>
        <a:off x="4526916" y="3009492"/>
        <a:ext cx="6114539" cy="2205254"/>
      </dsp:txXfrm>
    </dsp:sp>
    <dsp:sp modelId="{F28800C5-943B-4993-A9E9-492A6C0C581B}">
      <dsp:nvSpPr>
        <dsp:cNvPr id="0" name=""/>
        <dsp:cNvSpPr/>
      </dsp:nvSpPr>
      <dsp:spPr>
        <a:xfrm>
          <a:off x="4611128" y="3994630"/>
          <a:ext cx="2929506" cy="1057402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240958"/>
              <a:satOff val="-5040"/>
              <a:lumOff val="28042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Variable Categorization</a:t>
          </a:r>
        </a:p>
      </dsp:txBody>
      <dsp:txXfrm>
        <a:off x="4643647" y="4027149"/>
        <a:ext cx="2864468" cy="992364"/>
      </dsp:txXfrm>
    </dsp:sp>
    <dsp:sp modelId="{B2408697-950F-433E-826E-302C85D437A3}">
      <dsp:nvSpPr>
        <dsp:cNvPr id="0" name=""/>
        <dsp:cNvSpPr/>
      </dsp:nvSpPr>
      <dsp:spPr>
        <a:xfrm>
          <a:off x="7623978" y="3994630"/>
          <a:ext cx="2929506" cy="1057402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120479"/>
              <a:satOff val="-2520"/>
              <a:lumOff val="14021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Variable    Conversion </a:t>
          </a:r>
        </a:p>
      </dsp:txBody>
      <dsp:txXfrm>
        <a:off x="7656497" y="4027149"/>
        <a:ext cx="2864468" cy="9923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15FF2A-3022-4A38-826A-DB4D1C250D51}">
      <dsp:nvSpPr>
        <dsp:cNvPr id="0" name=""/>
        <dsp:cNvSpPr/>
      </dsp:nvSpPr>
      <dsp:spPr>
        <a:xfrm>
          <a:off x="0" y="530593"/>
          <a:ext cx="11809412" cy="327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51D384-FEF7-4600-A47F-34C8F6DDA8BF}">
      <dsp:nvSpPr>
        <dsp:cNvPr id="0" name=""/>
        <dsp:cNvSpPr/>
      </dsp:nvSpPr>
      <dsp:spPr>
        <a:xfrm>
          <a:off x="590470" y="52470"/>
          <a:ext cx="8266588" cy="6700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457" tIns="0" rIns="312457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Edcouch, Texas had highest city incidence</a:t>
          </a:r>
        </a:p>
      </dsp:txBody>
      <dsp:txXfrm>
        <a:off x="623177" y="85177"/>
        <a:ext cx="8201174" cy="604588"/>
      </dsp:txXfrm>
    </dsp:sp>
    <dsp:sp modelId="{5AB7326A-410A-4567-B875-80C0ADD29BDC}">
      <dsp:nvSpPr>
        <dsp:cNvPr id="0" name=""/>
        <dsp:cNvSpPr/>
      </dsp:nvSpPr>
      <dsp:spPr>
        <a:xfrm>
          <a:off x="0" y="1492973"/>
          <a:ext cx="11809412" cy="327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542" tIns="270764" rIns="916542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800" kern="1200" dirty="0"/>
        </a:p>
      </dsp:txBody>
      <dsp:txXfrm>
        <a:off x="0" y="1492973"/>
        <a:ext cx="11809412" cy="327600"/>
      </dsp:txXfrm>
    </dsp:sp>
    <dsp:sp modelId="{91FB3056-E397-4A3B-B2DB-AA4FA5C7D58D}">
      <dsp:nvSpPr>
        <dsp:cNvPr id="0" name=""/>
        <dsp:cNvSpPr/>
      </dsp:nvSpPr>
      <dsp:spPr>
        <a:xfrm>
          <a:off x="590470" y="928393"/>
          <a:ext cx="8266588" cy="756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457" tIns="0" rIns="31245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Within the Ordinary Least Squares analysis, population density 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(</a:t>
          </a:r>
          <a:r>
            <a:rPr lang="en-US" sz="1800" i="1" kern="1200" dirty="0"/>
            <a:t>p </a:t>
          </a:r>
          <a:r>
            <a:rPr lang="en-US" sz="1800" kern="1200" dirty="0"/>
            <a:t>= 0.0129)  presented significant association with IPD case incidence</a:t>
          </a:r>
        </a:p>
      </dsp:txBody>
      <dsp:txXfrm>
        <a:off x="627397" y="965320"/>
        <a:ext cx="8192734" cy="682606"/>
      </dsp:txXfrm>
    </dsp:sp>
    <dsp:sp modelId="{46B87A63-BA90-4393-B379-9C03763B81A1}">
      <dsp:nvSpPr>
        <dsp:cNvPr id="0" name=""/>
        <dsp:cNvSpPr/>
      </dsp:nvSpPr>
      <dsp:spPr>
        <a:xfrm>
          <a:off x="0" y="2534408"/>
          <a:ext cx="11809412" cy="327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602A45-3A38-40AA-83C6-07DB26B554F1}">
      <dsp:nvSpPr>
        <dsp:cNvPr id="0" name=""/>
        <dsp:cNvSpPr/>
      </dsp:nvSpPr>
      <dsp:spPr>
        <a:xfrm>
          <a:off x="590470" y="1890773"/>
          <a:ext cx="8266588" cy="83551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457" tIns="0" rIns="31245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Private Health Insurance, Education, Ethnicity, and Foreign-Born had       no significance </a:t>
          </a:r>
        </a:p>
      </dsp:txBody>
      <dsp:txXfrm>
        <a:off x="631256" y="1931559"/>
        <a:ext cx="8185016" cy="753942"/>
      </dsp:txXfrm>
    </dsp:sp>
    <dsp:sp modelId="{5DD02CFF-B31F-4A23-8F08-CEA7C4C120F4}">
      <dsp:nvSpPr>
        <dsp:cNvPr id="0" name=""/>
        <dsp:cNvSpPr/>
      </dsp:nvSpPr>
      <dsp:spPr>
        <a:xfrm>
          <a:off x="0" y="3674354"/>
          <a:ext cx="11809412" cy="9213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542" tIns="270764" rIns="916542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Data Non-Normal, Residuals, Goodness of fit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i="1" kern="1200" dirty="0"/>
            <a:t>H</a:t>
          </a:r>
          <a:r>
            <a:rPr lang="en-US" sz="1800" i="1" kern="1200" baseline="-25000" dirty="0"/>
            <a:t>0</a:t>
          </a:r>
          <a:r>
            <a:rPr lang="en-US" sz="1800" i="1" kern="1200" dirty="0"/>
            <a:t>: Β</a:t>
          </a:r>
          <a:r>
            <a:rPr lang="en-US" sz="1800" i="1" kern="1200" baseline="-25000" dirty="0"/>
            <a:t>1</a:t>
          </a:r>
          <a:r>
            <a:rPr lang="en-US" sz="1800" i="1" kern="1200" dirty="0"/>
            <a:t> = 0 rejected</a:t>
          </a:r>
          <a:endParaRPr lang="en-US" sz="1800" kern="1200" dirty="0"/>
        </a:p>
      </dsp:txBody>
      <dsp:txXfrm>
        <a:off x="0" y="3674354"/>
        <a:ext cx="11809412" cy="921375"/>
      </dsp:txXfrm>
    </dsp:sp>
    <dsp:sp modelId="{A369C448-E707-42F9-89A6-2F1ADC6AC5BA}">
      <dsp:nvSpPr>
        <dsp:cNvPr id="0" name=""/>
        <dsp:cNvSpPr/>
      </dsp:nvSpPr>
      <dsp:spPr>
        <a:xfrm>
          <a:off x="589893" y="2932208"/>
          <a:ext cx="8258515" cy="9340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457" tIns="0" rIns="312457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Median household income (</a:t>
          </a:r>
          <a:r>
            <a:rPr lang="en-US" sz="1800" i="1" kern="1200" dirty="0"/>
            <a:t>p=</a:t>
          </a:r>
          <a:r>
            <a:rPr lang="en-US" sz="1800" kern="1200" dirty="0"/>
            <a:t>0.022) with negative relationship</a:t>
          </a:r>
        </a:p>
      </dsp:txBody>
      <dsp:txXfrm>
        <a:off x="635488" y="2977803"/>
        <a:ext cx="8167325" cy="8428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74EB7-856E-45FD-83F0-5F7C6F3E4372}" type="datetimeFigureOut">
              <a:rPr lang="en-US"/>
              <a:t>11/20/2018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86E15-F82A-4596-A46C-375C6D3981E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B0E40-8125-41F8-BB6C-139D8D531A4F}" type="datetimeFigureOut">
              <a:rPr lang="en-US"/>
              <a:t>11/20/2018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05DB2-FD3E-441D-8B7E-7AE83ECE27B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21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block"/>
          <p:cNvSpPr/>
          <p:nvPr/>
        </p:nvSpPr>
        <p:spPr bwMode="white">
          <a:xfrm>
            <a:off x="1141413" y="1600200"/>
            <a:ext cx="9902952" cy="3276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top graphic" descr="Top border design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angle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3" name="bottom graphic" descr="Bottom border design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angle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1522414" y="1905000"/>
            <a:ext cx="9143998" cy="2667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876800"/>
            <a:ext cx="8229598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49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4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4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bottom graphic"/>
          <p:cNvGrpSpPr/>
          <p:nvPr userDrawn="1"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 descr="Border design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1930" y="1293495"/>
            <a:ext cx="5577840" cy="40233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69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 descr="Border design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71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3" y="609600"/>
            <a:ext cx="7696198" cy="5410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bottom graphic" descr="Bottom border design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top graphic" descr="Top border design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angle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11/20/2018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Spatial Epidemiology of </a:t>
            </a:r>
            <a:b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Invasive Pneumococcal Disease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2" y="4953000"/>
            <a:ext cx="8229598" cy="1066800"/>
          </a:xfrm>
        </p:spPr>
        <p:txBody>
          <a:bodyPr>
            <a:normAutofit/>
          </a:bodyPr>
          <a:lstStyle/>
          <a:p>
            <a:r>
              <a:rPr lang="en-US" spc="-150" dirty="0"/>
              <a:t>Steven Hinojosa, PhD, MPH, CPH</a:t>
            </a:r>
          </a:p>
          <a:p>
            <a:r>
              <a:rPr lang="en-US" sz="2000" spc="-150" dirty="0"/>
              <a:t>Lead Epidemiologist</a:t>
            </a:r>
          </a:p>
          <a:p>
            <a:r>
              <a:rPr lang="en-US" sz="2000" spc="-150" dirty="0"/>
              <a:t>Hidalgo County Health and Human Services</a:t>
            </a:r>
          </a:p>
        </p:txBody>
      </p:sp>
      <p:pic>
        <p:nvPicPr>
          <p:cNvPr id="4" name="Picture 6" descr="S:\MISTI\BLUEFINALLOGO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7138" y="4897821"/>
            <a:ext cx="3031687" cy="1147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2590" y="609600"/>
            <a:ext cx="9403823" cy="914400"/>
          </a:xfrm>
        </p:spPr>
        <p:txBody>
          <a:bodyPr>
            <a:normAutofit/>
          </a:bodyPr>
          <a:lstStyle/>
          <a:p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Outline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40533073"/>
              </p:ext>
            </p:extLst>
          </p:nvPr>
        </p:nvGraphicFramePr>
        <p:xfrm>
          <a:off x="1262591" y="1676400"/>
          <a:ext cx="8596843" cy="4198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419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2D287E-CFC9-46C7-A8C3-CC6D054344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78100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C118A15-9930-400A-BD5F-1D073D073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609600"/>
            <a:ext cx="9372602" cy="1066800"/>
          </a:xfrm>
        </p:spPr>
        <p:txBody>
          <a:bodyPr/>
          <a:lstStyle/>
          <a:p>
            <a:r>
              <a:rPr lang="en-US" dirty="0"/>
              <a:t>Hidalgo County Population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217612" y="1904999"/>
            <a:ext cx="4435101" cy="4088921"/>
          </a:xfrm>
        </p:spPr>
        <p:txBody>
          <a:bodyPr>
            <a:normAutofit fontScale="92500"/>
          </a:bodyPr>
          <a:lstStyle/>
          <a:p>
            <a:r>
              <a:rPr lang="en-US" dirty="0"/>
              <a:t>Located along the U.S. – Mexico Border</a:t>
            </a:r>
          </a:p>
          <a:p>
            <a:r>
              <a:rPr lang="en-US" dirty="0"/>
              <a:t>McAllen-Edinburg-Mission MSA</a:t>
            </a:r>
          </a:p>
          <a:p>
            <a:r>
              <a:rPr lang="en-US" dirty="0"/>
              <a:t>Largest Populated Texas-Mexico Border County</a:t>
            </a:r>
          </a:p>
          <a:p>
            <a:pPr lvl="1"/>
            <a:r>
              <a:rPr lang="en-US" dirty="0"/>
              <a:t>860,661 Population</a:t>
            </a:r>
          </a:p>
          <a:p>
            <a:r>
              <a:rPr lang="en-US" dirty="0"/>
              <a:t>22 Cities</a:t>
            </a:r>
          </a:p>
          <a:p>
            <a:r>
              <a:rPr lang="en-US" dirty="0"/>
              <a:t>27 Zip Codes</a:t>
            </a:r>
          </a:p>
          <a:p>
            <a:r>
              <a:rPr lang="en-US" dirty="0"/>
              <a:t>113 Census Tracts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865812" y="1904999"/>
            <a:ext cx="4816564" cy="4088921"/>
          </a:xfrm>
        </p:spPr>
        <p:txBody>
          <a:bodyPr>
            <a:normAutofit fontScale="92500"/>
          </a:bodyPr>
          <a:lstStyle/>
          <a:p>
            <a:r>
              <a:rPr lang="en-US" dirty="0"/>
              <a:t>Median Age: 28.8 years</a:t>
            </a:r>
          </a:p>
          <a:p>
            <a:r>
              <a:rPr lang="en-US" dirty="0"/>
              <a:t>91.8% Hispanic/Latino</a:t>
            </a:r>
          </a:p>
          <a:p>
            <a:r>
              <a:rPr lang="en-US" dirty="0"/>
              <a:t>Median Household Size: 3.70</a:t>
            </a:r>
          </a:p>
          <a:p>
            <a:r>
              <a:rPr lang="en-US" dirty="0"/>
              <a:t>Median Household Income: $36,094</a:t>
            </a:r>
          </a:p>
          <a:p>
            <a:r>
              <a:rPr lang="en-US" dirty="0"/>
              <a:t>Per Capita: $14,689</a:t>
            </a:r>
          </a:p>
          <a:p>
            <a:r>
              <a:rPr lang="en-US" dirty="0"/>
              <a:t>34.2% below Poverty Line</a:t>
            </a:r>
          </a:p>
          <a:p>
            <a:r>
              <a:rPr lang="en-US" dirty="0"/>
              <a:t>32.0% without Health Insurance</a:t>
            </a:r>
          </a:p>
        </p:txBody>
      </p:sp>
      <p:pic>
        <p:nvPicPr>
          <p:cNvPr id="1026" name="Picture 2" descr="File:Map of Texas highlighting Hidalgo County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9612" y="380999"/>
            <a:ext cx="2589214" cy="246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352212" y="271046"/>
            <a:ext cx="9235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dirty="0"/>
              <a:t>https://www.lib.utexas.edu/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Methods and Results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614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305" y="457200"/>
            <a:ext cx="10058402" cy="762000"/>
          </a:xfrm>
        </p:spPr>
        <p:txBody>
          <a:bodyPr/>
          <a:lstStyle/>
          <a:p>
            <a:r>
              <a:rPr lang="en-US" dirty="0"/>
              <a:t>Significance of the Problem</a:t>
            </a:r>
          </a:p>
        </p:txBody>
      </p:sp>
      <p:graphicFrame>
        <p:nvGraphicFramePr>
          <p:cNvPr id="4" name="Content Placeholder 3" descr="Gear showing 3 groups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11098037"/>
              </p:ext>
            </p:extLst>
          </p:nvPr>
        </p:nvGraphicFramePr>
        <p:xfrm>
          <a:off x="7068066" y="1688756"/>
          <a:ext cx="4452422" cy="4077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08012" y="1688757"/>
            <a:ext cx="6324600" cy="4559644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Disease Morbidity and Mortality</a:t>
            </a:r>
          </a:p>
          <a:p>
            <a:pPr lvl="1"/>
            <a:r>
              <a:rPr lang="en-US" dirty="0"/>
              <a:t>700,000 adults die due to pneumococcal pneumonia, sepsis, and meningitis each year (</a:t>
            </a:r>
            <a:r>
              <a:rPr lang="en-US" dirty="0" err="1"/>
              <a:t>Muley</a:t>
            </a:r>
            <a:r>
              <a:rPr lang="en-US" dirty="0"/>
              <a:t> et al., 2017)</a:t>
            </a:r>
          </a:p>
          <a:p>
            <a:r>
              <a:rPr lang="en-US" dirty="0"/>
              <a:t>Vaccination Coverage</a:t>
            </a:r>
          </a:p>
          <a:p>
            <a:pPr lvl="1"/>
            <a:r>
              <a:rPr lang="en-US" dirty="0"/>
              <a:t>Eligibility vs. Ineligibility </a:t>
            </a:r>
          </a:p>
          <a:p>
            <a:r>
              <a:rPr lang="en-US" dirty="0"/>
              <a:t>Antibiotic Resistance</a:t>
            </a:r>
          </a:p>
          <a:p>
            <a:pPr lvl="1"/>
            <a:r>
              <a:rPr lang="en-US" dirty="0"/>
              <a:t>Limited Treatment</a:t>
            </a:r>
          </a:p>
          <a:p>
            <a:r>
              <a:rPr lang="en-US" dirty="0"/>
              <a:t>Economic Impact</a:t>
            </a:r>
          </a:p>
          <a:p>
            <a:pPr lvl="1"/>
            <a:r>
              <a:rPr lang="en-US" dirty="0"/>
              <a:t>$3.5 billion in 2004 for direct medical costs in the United States (Song et al., 2013)</a:t>
            </a:r>
          </a:p>
          <a:p>
            <a:pPr lvl="1"/>
            <a:r>
              <a:rPr lang="en-US" dirty="0"/>
              <a:t>Median cost for direct medical care was $7,452 (Song et al., 2013)</a:t>
            </a:r>
          </a:p>
          <a:p>
            <a:pPr lvl="1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Methods and Results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383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0296"/>
            <a:ext cx="12188825" cy="1066800"/>
          </a:xfrm>
        </p:spPr>
        <p:txBody>
          <a:bodyPr/>
          <a:lstStyle/>
          <a:p>
            <a:pPr algn="ctr"/>
            <a:r>
              <a:rPr lang="en-US" dirty="0"/>
              <a:t>Significance of the Problem</a:t>
            </a:r>
          </a:p>
        </p:txBody>
      </p:sp>
      <p:pic>
        <p:nvPicPr>
          <p:cNvPr id="9218" name="Picture 2" descr="Trends in invasive pneumococcal disease among children aged &lt;5 years old, 1998-20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190" y="1752600"/>
            <a:ext cx="7010400" cy="39269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50812" y="1757748"/>
            <a:ext cx="4572000" cy="396239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Decreased Case Trends United States</a:t>
            </a:r>
          </a:p>
          <a:p>
            <a:pPr lvl="1"/>
            <a:r>
              <a:rPr lang="en-US" dirty="0"/>
              <a:t>Post-Vaccine Introduction</a:t>
            </a:r>
          </a:p>
          <a:p>
            <a:pPr lvl="1"/>
            <a:r>
              <a:rPr lang="en-US" dirty="0"/>
              <a:t>Pediatric, Adult, and Geriatric Groups </a:t>
            </a:r>
          </a:p>
          <a:p>
            <a:pPr lvl="1"/>
            <a:endParaRPr lang="en-US" dirty="0"/>
          </a:p>
          <a:p>
            <a:r>
              <a:rPr lang="en-US" dirty="0"/>
              <a:t>Hidalgo County median age (28.8 years) is nearly nine years younger than U.S. (37.7 years) (U.S. Census Bureau, 2017)</a:t>
            </a:r>
          </a:p>
          <a:p>
            <a:pPr lvl="1"/>
            <a:r>
              <a:rPr lang="en-US" dirty="0"/>
              <a:t>Larger demographic without vaccine indication </a:t>
            </a:r>
          </a:p>
          <a:p>
            <a:pPr lvl="1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722016" y="5638800"/>
            <a:ext cx="22797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/>
              <a:t>https://www.cdc.gov/pneumococcal/surveillance.html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Methods and Results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717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Trends in invasive pneumococcal disease among adults aged &gt;65 years old, 1998-20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407" y="1752600"/>
            <a:ext cx="7003183" cy="39283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0296"/>
            <a:ext cx="12188825" cy="1066800"/>
          </a:xfrm>
        </p:spPr>
        <p:txBody>
          <a:bodyPr/>
          <a:lstStyle/>
          <a:p>
            <a:pPr algn="ctr"/>
            <a:r>
              <a:rPr lang="en-US" dirty="0"/>
              <a:t>Significance of the Problem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50812" y="1757748"/>
            <a:ext cx="4572000" cy="396239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Decreased Case Trends United States</a:t>
            </a:r>
          </a:p>
          <a:p>
            <a:pPr lvl="1"/>
            <a:r>
              <a:rPr lang="en-US" dirty="0"/>
              <a:t>Post-Vaccine Introduction</a:t>
            </a:r>
          </a:p>
          <a:p>
            <a:pPr lvl="1"/>
            <a:r>
              <a:rPr lang="en-US" dirty="0"/>
              <a:t>Pediatric, Adult, and Geriatric Groups </a:t>
            </a:r>
          </a:p>
          <a:p>
            <a:pPr lvl="1"/>
            <a:endParaRPr lang="en-US" dirty="0"/>
          </a:p>
          <a:p>
            <a:r>
              <a:rPr lang="en-US" dirty="0"/>
              <a:t>Hidalgo County median age (28.8 years) is nearly nine years younger than U.S. (37.7 years) (U.S. Census Bureau, 2017)</a:t>
            </a:r>
          </a:p>
          <a:p>
            <a:pPr lvl="1"/>
            <a:r>
              <a:rPr lang="en-US" dirty="0"/>
              <a:t>Larger demographic without vaccine indication </a:t>
            </a:r>
          </a:p>
          <a:p>
            <a:pPr lvl="1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722016" y="5638800"/>
            <a:ext cx="22797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/>
              <a:t>https://www.cdc.gov/pneumococcal/surveillance.html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Methods and Results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974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190" y="1752600"/>
            <a:ext cx="7010400" cy="39378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0296"/>
            <a:ext cx="12188825" cy="1066800"/>
          </a:xfrm>
        </p:spPr>
        <p:txBody>
          <a:bodyPr/>
          <a:lstStyle/>
          <a:p>
            <a:pPr algn="ctr"/>
            <a:r>
              <a:rPr lang="en-US" dirty="0"/>
              <a:t>Significance of the Problem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50812" y="1757748"/>
            <a:ext cx="4572000" cy="396239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Decreased Case Trends United States</a:t>
            </a:r>
          </a:p>
          <a:p>
            <a:pPr lvl="1"/>
            <a:r>
              <a:rPr lang="en-US" dirty="0"/>
              <a:t>Post-Vaccine Introduction</a:t>
            </a:r>
          </a:p>
          <a:p>
            <a:pPr lvl="1"/>
            <a:r>
              <a:rPr lang="en-US" dirty="0"/>
              <a:t>Pediatric, Adult, and Geriatric Groups </a:t>
            </a:r>
          </a:p>
          <a:p>
            <a:pPr lvl="1"/>
            <a:endParaRPr lang="en-US" dirty="0"/>
          </a:p>
          <a:p>
            <a:r>
              <a:rPr lang="en-US" dirty="0"/>
              <a:t>Hidalgo County median age (28.8 years) is nearly nine years younger than U.S. (37.7 years) (U.S. Census Bureau, 2017)</a:t>
            </a:r>
          </a:p>
          <a:p>
            <a:pPr lvl="1"/>
            <a:r>
              <a:rPr lang="en-US" dirty="0"/>
              <a:t>Larger demographic without vaccine indication </a:t>
            </a:r>
          </a:p>
          <a:p>
            <a:pPr lvl="1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722016" y="5638800"/>
            <a:ext cx="22797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/>
              <a:t>https://www.cdc.gov/pneumococcal/surveillance.html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Methods and Results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974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Research Topic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22412" y="1904999"/>
            <a:ext cx="9448800" cy="4088921"/>
          </a:xfrm>
        </p:spPr>
        <p:txBody>
          <a:bodyPr>
            <a:normAutofit/>
          </a:bodyPr>
          <a:lstStyle/>
          <a:p>
            <a:r>
              <a:rPr lang="en-US" dirty="0"/>
              <a:t>Epidemiology of invasive pneumococcal disease (IPD) in a south Texas metropolitan area</a:t>
            </a:r>
          </a:p>
          <a:p>
            <a:endParaRPr lang="en-US" sz="1300" dirty="0"/>
          </a:p>
          <a:p>
            <a:r>
              <a:rPr lang="en-US" dirty="0"/>
              <a:t>Conduct statistical and spatial analyses to identify which populations are at most risk for infection</a:t>
            </a:r>
          </a:p>
          <a:p>
            <a:endParaRPr lang="en-US" sz="1300" dirty="0"/>
          </a:p>
          <a:p>
            <a:r>
              <a:rPr lang="en-US" dirty="0"/>
              <a:t>Determine what further research is needed for disease prevention and  to protect the broader population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Methods and Results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599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C118A15-9930-400A-BD5F-1D073D073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685800"/>
          </a:xfrm>
        </p:spPr>
        <p:txBody>
          <a:bodyPr/>
          <a:lstStyle/>
          <a:p>
            <a:pPr algn="ctr"/>
            <a:r>
              <a:rPr lang="en-US" dirty="0"/>
              <a:t>Hypothesis</a:t>
            </a:r>
          </a:p>
        </p:txBody>
      </p:sp>
      <p:sp>
        <p:nvSpPr>
          <p:cNvPr id="19" name="Content Placeholder 8">
            <a:extLst>
              <a:ext uri="{FF2B5EF4-FFF2-40B4-BE49-F238E27FC236}">
                <a16:creationId xmlns:a16="http://schemas.microsoft.com/office/drawing/2014/main" id="{3B35A455-1774-481A-B17A-E7EAE3952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1412" y="1524000"/>
            <a:ext cx="10591800" cy="451986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/>
              <a:t>H</a:t>
            </a:r>
            <a:r>
              <a:rPr lang="en-US" sz="2800" baseline="-25000" dirty="0"/>
              <a:t>0</a:t>
            </a:r>
            <a:r>
              <a:rPr lang="en-US" sz="2800" dirty="0"/>
              <a:t>: Within the population of study, lower income populations have no increased risk in the rate of infection for invasive pneumococcal disease (</a:t>
            </a:r>
            <a:r>
              <a:rPr lang="en-US" sz="2800" i="1" dirty="0"/>
              <a:t>H</a:t>
            </a:r>
            <a:r>
              <a:rPr lang="en-US" sz="2800" i="1" baseline="-25000" dirty="0"/>
              <a:t>0</a:t>
            </a:r>
            <a:r>
              <a:rPr lang="en-US" sz="2800" i="1" dirty="0"/>
              <a:t>: Β</a:t>
            </a:r>
            <a:r>
              <a:rPr lang="en-US" sz="2800" i="1" baseline="-25000" dirty="0"/>
              <a:t>1</a:t>
            </a:r>
            <a:r>
              <a:rPr lang="en-US" sz="2800" i="1" dirty="0"/>
              <a:t> = 0</a:t>
            </a:r>
            <a:r>
              <a:rPr lang="en-US" sz="2800" dirty="0"/>
              <a:t>) </a:t>
            </a:r>
          </a:p>
          <a:p>
            <a:endParaRPr lang="en-US" sz="2800" dirty="0"/>
          </a:p>
          <a:p>
            <a:r>
              <a:rPr lang="en-US" sz="2800" dirty="0"/>
              <a:t>H</a:t>
            </a:r>
            <a:r>
              <a:rPr lang="en-US" sz="2800" baseline="-25000" dirty="0"/>
              <a:t>1</a:t>
            </a:r>
            <a:r>
              <a:rPr lang="en-US" sz="2800" dirty="0"/>
              <a:t>: Within the population of study, lower income populations have an increase risk in the rate of infection for invasive pneumococcal disease (</a:t>
            </a:r>
            <a:r>
              <a:rPr lang="en-US" sz="2800" i="1" dirty="0"/>
              <a:t>H</a:t>
            </a:r>
            <a:r>
              <a:rPr lang="en-US" sz="2800" i="1" baseline="-25000" dirty="0"/>
              <a:t>1</a:t>
            </a:r>
            <a:r>
              <a:rPr lang="en-US" sz="2800" i="1" dirty="0"/>
              <a:t>: B</a:t>
            </a:r>
            <a:r>
              <a:rPr lang="en-US" sz="2800" i="1" baseline="-25000" dirty="0"/>
              <a:t>1</a:t>
            </a:r>
            <a:r>
              <a:rPr lang="en-US" sz="2800" i="1" dirty="0"/>
              <a:t> </a:t>
            </a:r>
            <a:r>
              <a:rPr lang="ja-JP" altLang="en-US" sz="2800" i="1" dirty="0"/>
              <a:t>≠</a:t>
            </a:r>
            <a:r>
              <a:rPr lang="en-US" sz="2800" i="1" dirty="0"/>
              <a:t> 0</a:t>
            </a:r>
            <a:r>
              <a:rPr lang="en-US" sz="2800" dirty="0"/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Methods and Results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35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solidFill>
            <a:srgbClr val="002060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20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2" y="1371600"/>
            <a:ext cx="3810000" cy="685800"/>
          </a:xfrm>
        </p:spPr>
        <p:txBody>
          <a:bodyPr/>
          <a:lstStyle/>
          <a:p>
            <a:r>
              <a:rPr lang="en-US" dirty="0"/>
              <a:t>Software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74812" y="2209800"/>
            <a:ext cx="5577840" cy="2956560"/>
          </a:xfrm>
        </p:spPr>
        <p:txBody>
          <a:bodyPr/>
          <a:lstStyle/>
          <a:p>
            <a:r>
              <a:rPr lang="en-US" dirty="0"/>
              <a:t>Excel</a:t>
            </a:r>
          </a:p>
          <a:p>
            <a:r>
              <a:rPr lang="en-US" dirty="0"/>
              <a:t>ArcGIS</a:t>
            </a:r>
          </a:p>
          <a:p>
            <a:r>
              <a:rPr lang="en-US" dirty="0"/>
              <a:t>Epi Info</a:t>
            </a:r>
          </a:p>
          <a:p>
            <a:r>
              <a:rPr lang="en-US" dirty="0"/>
              <a:t>Tableau </a:t>
            </a:r>
          </a:p>
          <a:p>
            <a:r>
              <a:rPr lang="en-US" i="1" dirty="0"/>
              <a:t>Previously Used: QGIS and Google Earth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012" y="1371600"/>
            <a:ext cx="3379459" cy="3217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406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HIPAA and Data Security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2876" y="1905000"/>
            <a:ext cx="6247936" cy="4114800"/>
          </a:xfrm>
        </p:spPr>
        <p:txBody>
          <a:bodyPr/>
          <a:lstStyle/>
          <a:p>
            <a:r>
              <a:rPr lang="en-US" dirty="0"/>
              <a:t>Only Desktop Licenses and Applications</a:t>
            </a:r>
          </a:p>
          <a:p>
            <a:pPr lvl="1"/>
            <a:r>
              <a:rPr lang="en-US" dirty="0"/>
              <a:t>No Online Services or Functions</a:t>
            </a:r>
          </a:p>
          <a:p>
            <a:r>
              <a:rPr lang="en-US" dirty="0"/>
              <a:t>De-identifying Data </a:t>
            </a:r>
          </a:p>
          <a:p>
            <a:pPr lvl="1"/>
            <a:r>
              <a:rPr lang="en-US" dirty="0"/>
              <a:t>Utilizing Census Tracts, Cities, and Zip Codes</a:t>
            </a:r>
          </a:p>
          <a:p>
            <a:pPr lvl="1"/>
            <a:r>
              <a:rPr lang="en-US" dirty="0"/>
              <a:t>Randomizing Dot Density Points</a:t>
            </a:r>
          </a:p>
          <a:p>
            <a:r>
              <a:rPr lang="en-US" dirty="0"/>
              <a:t>Being Aware of Parameters</a:t>
            </a:r>
          </a:p>
          <a:p>
            <a:pPr lvl="1"/>
            <a:r>
              <a:rPr lang="en-US" dirty="0"/>
              <a:t>Geography Population Sizes</a:t>
            </a:r>
          </a:p>
          <a:p>
            <a:pPr lvl="1"/>
            <a:r>
              <a:rPr lang="en-US" dirty="0"/>
              <a:t>Disease Sensitivity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AutoShape 2" descr="Image result for lock and ke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682" l="0" r="94643">
                        <a14:backgroundMark x1="74235" y1="70701" x2="50765" y2="71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612" y="3675657"/>
            <a:ext cx="2389187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6" descr="Image result for filing cabine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2012" y="3500671"/>
            <a:ext cx="1659479" cy="2264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9" descr="Image result for ma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907" y="1630802"/>
            <a:ext cx="26765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37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2643" y="609600"/>
            <a:ext cx="9143538" cy="609600"/>
          </a:xfrm>
        </p:spPr>
        <p:txBody>
          <a:bodyPr/>
          <a:lstStyle/>
          <a:p>
            <a:pPr algn="ctr"/>
            <a:r>
              <a:rPr lang="en-US" dirty="0"/>
              <a:t>Data Variables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1752597"/>
            <a:ext cx="4419599" cy="685801"/>
          </a:xfrm>
        </p:spPr>
        <p:txBody>
          <a:bodyPr/>
          <a:lstStyle/>
          <a:p>
            <a:pPr algn="ctr"/>
            <a:r>
              <a:rPr lang="en-US" dirty="0"/>
              <a:t>Demographic Data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52100866"/>
              </p:ext>
            </p:extLst>
          </p:nvPr>
        </p:nvGraphicFramePr>
        <p:xfrm>
          <a:off x="531812" y="2590800"/>
          <a:ext cx="5410203" cy="292608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649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7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35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31520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Age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en-US" sz="1400" b="1" kern="1200" dirty="0">
                          <a:effectLst/>
                        </a:rPr>
                        <a:t>Sex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Zip Code</a:t>
                      </a:r>
                    </a:p>
                  </a:txBody>
                  <a:tcPr marL="51050" marR="5105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Census Tract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City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Ethnicity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>
                          <a:effectLst/>
                        </a:rPr>
                        <a:t>Race</a:t>
                      </a:r>
                      <a:endParaRPr lang="en-US" sz="1400" b="1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Population Density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>
                          <a:effectLst/>
                        </a:rPr>
                        <a:t>Household Size</a:t>
                      </a:r>
                      <a:endParaRPr lang="en-US" sz="1400" b="1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>
                          <a:effectLst/>
                        </a:rPr>
                        <a:t>Household Income</a:t>
                      </a:r>
                      <a:endParaRPr lang="en-US" sz="1400" b="1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Educational Attainment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Foreign-Born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7008812" y="1752597"/>
            <a:ext cx="4419599" cy="685801"/>
          </a:xfrm>
        </p:spPr>
        <p:txBody>
          <a:bodyPr/>
          <a:lstStyle/>
          <a:p>
            <a:pPr algn="ctr"/>
            <a:r>
              <a:rPr lang="en-US" dirty="0"/>
              <a:t>Clinical Data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509616105"/>
              </p:ext>
            </p:extLst>
          </p:nvPr>
        </p:nvGraphicFramePr>
        <p:xfrm>
          <a:off x="6475412" y="2590800"/>
          <a:ext cx="5486400" cy="2935224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8408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Facility Location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7799" marR="4779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Hospitalization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7799" marR="4779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Hospitalization Duration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7799" marR="47799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8408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Infection Type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7799" marR="4779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Deceased Indicator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7799" marR="4779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Vaccine History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7799" marR="47799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8408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Comorbidities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7799" marR="4779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Symptom Onset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7799" marR="4779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Risk Group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7799" marR="47799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394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151555286"/>
              </p:ext>
            </p:extLst>
          </p:nvPr>
        </p:nvGraphicFramePr>
        <p:xfrm>
          <a:off x="531812" y="533400"/>
          <a:ext cx="11201399" cy="5604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/>
          <p:nvPr/>
        </p:nvPicPr>
        <p:blipFill rotWithShape="1">
          <a:blip r:embed="rId7"/>
          <a:srcRect l="32953" t="12385" r="18723" b="7083"/>
          <a:stretch/>
        </p:blipFill>
        <p:spPr bwMode="auto">
          <a:xfrm>
            <a:off x="-1588" y="4343400"/>
            <a:ext cx="1664019" cy="17887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131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the Data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solidFill>
            <a:srgbClr val="002060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91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311893635"/>
              </p:ext>
            </p:extLst>
          </p:nvPr>
        </p:nvGraphicFramePr>
        <p:xfrm>
          <a:off x="455612" y="373944"/>
          <a:ext cx="11277600" cy="587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194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0812" y="2693843"/>
            <a:ext cx="4343400" cy="609600"/>
          </a:xfrm>
        </p:spPr>
        <p:txBody>
          <a:bodyPr>
            <a:normAutofit/>
          </a:bodyPr>
          <a:lstStyle/>
          <a:p>
            <a:r>
              <a:rPr lang="en-US" dirty="0"/>
              <a:t>Annual Case Counts</a:t>
            </a: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0904021"/>
              </p:ext>
            </p:extLst>
          </p:nvPr>
        </p:nvGraphicFramePr>
        <p:xfrm>
          <a:off x="4799012" y="504497"/>
          <a:ext cx="7223127" cy="5807375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424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49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37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74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499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49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499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06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9681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 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2010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2011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2012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2013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2014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2015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2016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50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Cases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35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bg2">
                        <a:lumMod val="9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59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accent2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47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54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41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46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51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950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Sex (n)</a:t>
                      </a:r>
                    </a:p>
                    <a:p>
                      <a:pPr marL="342900" marR="0" lvl="0" indent="-34290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kern="1200" dirty="0">
                          <a:effectLst/>
                        </a:rPr>
                        <a:t>Male</a:t>
                      </a:r>
                    </a:p>
                    <a:p>
                      <a:pPr marL="342900" marR="0" lvl="0" indent="-34290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kern="1200" dirty="0">
                          <a:effectLst/>
                        </a:rPr>
                        <a:t>Female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20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15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28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31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24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23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27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27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22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19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23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23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29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22</a:t>
                      </a:r>
                    </a:p>
                  </a:txBody>
                  <a:tcPr marL="30381" marR="3038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50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Median Age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52.0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50.0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bg2">
                        <a:lumMod val="9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61.0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accent2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58.0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60.0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57.5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59.0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00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Hispanic/Latino Ethnicity</a:t>
                      </a: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31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88.57%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50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84.74%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39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82.98%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40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74.07%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38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92.68%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37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80.43%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43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84.31%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300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Underlying Conditions Present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7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20.00%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bg2">
                        <a:lumMod val="9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38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64.41%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32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68.09%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39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72.22%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33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80.49%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accent2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33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71.74%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28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54.90%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37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Avg. Hospitalization duration (Days)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1.667</a:t>
                      </a:r>
                    </a:p>
                  </a:txBody>
                  <a:tcPr marL="30381" marR="30381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4.810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4.625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5.963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12.294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10.441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6.324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5300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Deceased </a:t>
                      </a: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(n / %)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3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8.57%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6 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10.17%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bg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 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4.65%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accent2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3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5.56%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4.88%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6.52%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3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5.88%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0600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Infection Type (n)</a:t>
                      </a:r>
                    </a:p>
                    <a:p>
                      <a:pPr marL="342900" marR="0" lvl="0" indent="-34290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kern="1200" dirty="0">
                          <a:effectLst/>
                        </a:rPr>
                        <a:t>Bacteremia</a:t>
                      </a:r>
                    </a:p>
                    <a:p>
                      <a:pPr marL="342900" marR="0" lvl="0" indent="-34290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kern="1200" dirty="0">
                          <a:effectLst/>
                        </a:rPr>
                        <a:t>Meningitis </a:t>
                      </a:r>
                    </a:p>
                    <a:p>
                      <a:pPr marL="342900" marR="0" lvl="0" indent="-34290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kern="1200" dirty="0">
                          <a:effectLst/>
                        </a:rPr>
                        <a:t>Other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33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0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52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1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6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42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1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0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53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1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0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40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1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0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45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1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0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51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0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0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0" name="chart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00550" y="381000"/>
            <a:ext cx="7788275" cy="5943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197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533400"/>
          </a:xfrm>
        </p:spPr>
        <p:txBody>
          <a:bodyPr/>
          <a:lstStyle/>
          <a:p>
            <a:pPr algn="ctr"/>
            <a:r>
              <a:rPr lang="en-US" dirty="0"/>
              <a:t>Annual Overview of Data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63965888"/>
              </p:ext>
            </p:extLst>
          </p:nvPr>
        </p:nvGraphicFramePr>
        <p:xfrm>
          <a:off x="6246812" y="1600200"/>
          <a:ext cx="5715000" cy="4063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12" y="1676400"/>
            <a:ext cx="5578476" cy="406347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50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212" y="609600"/>
            <a:ext cx="10363202" cy="685800"/>
          </a:xfrm>
        </p:spPr>
        <p:txBody>
          <a:bodyPr/>
          <a:lstStyle/>
          <a:p>
            <a:r>
              <a:rPr lang="en-US" dirty="0"/>
              <a:t>Case Representation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3212" y="1676401"/>
            <a:ext cx="5715000" cy="431752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Over the seven year timespan:</a:t>
            </a:r>
          </a:p>
          <a:p>
            <a:r>
              <a:rPr lang="en-US" dirty="0"/>
              <a:t>Adult age group most common with 131 cases, followed by geriatric (n=121), and pediatric (n=77) </a:t>
            </a:r>
          </a:p>
          <a:p>
            <a:r>
              <a:rPr lang="en-US" dirty="0"/>
              <a:t>Non-Hispanic highest in Geriatric Population</a:t>
            </a:r>
          </a:p>
          <a:p>
            <a:r>
              <a:rPr lang="en-US" dirty="0"/>
              <a:t>Bacteremia most common type of infection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45738586"/>
              </p:ext>
            </p:extLst>
          </p:nvPr>
        </p:nvGraphicFramePr>
        <p:xfrm>
          <a:off x="5942012" y="685800"/>
          <a:ext cx="5943601" cy="512064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2217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6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19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75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Parameter </a:t>
                      </a:r>
                    </a:p>
                    <a:p>
                      <a:pPr marL="0" marR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(Age Category)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0-17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Pediatric</a:t>
                      </a: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18-64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Adult</a:t>
                      </a: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65+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Geriatric</a:t>
                      </a:r>
                    </a:p>
                  </a:txBody>
                  <a:tcPr marL="49754" marR="49754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6088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Sex</a:t>
                      </a:r>
                    </a:p>
                    <a:p>
                      <a:pPr marL="0" marR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effectLst/>
                        </a:rPr>
                        <a:t> Male</a:t>
                      </a:r>
                    </a:p>
                    <a:p>
                      <a:pPr marL="0" marR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effectLst/>
                        </a:rPr>
                        <a:t>Female</a:t>
                      </a: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>
                        <a:effectLst/>
                      </a:endParaRP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45 / 58.4%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32 / 41.6%</a:t>
                      </a: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>
                        <a:effectLst/>
                      </a:endParaRP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64 / 48.9%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67/ 51.1%</a:t>
                      </a: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>
                        <a:effectLst/>
                      </a:endParaRP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63 / 52.1%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58 / 47.9%</a:t>
                      </a:r>
                    </a:p>
                  </a:txBody>
                  <a:tcPr marL="49754" marR="4975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6088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400" kern="1200" dirty="0">
                          <a:effectLst/>
                        </a:rPr>
                        <a:t>Ethnicity</a:t>
                      </a:r>
                    </a:p>
                    <a:p>
                      <a:pPr marL="0" marR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effectLst/>
                        </a:rPr>
                        <a:t>Hispanic</a:t>
                      </a:r>
                    </a:p>
                    <a:p>
                      <a:pPr marL="0" marR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effectLst/>
                        </a:rPr>
                        <a:t>Non-Hispanic</a:t>
                      </a: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>
                        <a:effectLst/>
                      </a:endParaRP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74 / 96.1%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3 / 3.9%</a:t>
                      </a: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>
                        <a:effectLst/>
                      </a:endParaRP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120 / 91.6%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11 / 8.4%</a:t>
                      </a: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>
                        <a:effectLst/>
                      </a:endParaRP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103 / 85.1%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18 / 14.9%</a:t>
                      </a:r>
                    </a:p>
                  </a:txBody>
                  <a:tcPr marL="49754" marR="49754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44525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400" kern="1200" dirty="0">
                          <a:effectLst/>
                        </a:rPr>
                        <a:t>Infection Type 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effectLst/>
                        </a:rPr>
                        <a:t>Bacteremia</a:t>
                      </a:r>
                    </a:p>
                    <a:p>
                      <a:pPr marL="0" marR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effectLst/>
                        </a:rPr>
                        <a:t>Meningitis</a:t>
                      </a:r>
                    </a:p>
                    <a:p>
                      <a:pPr marL="0" marR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effectLst/>
                        </a:rPr>
                        <a:t>Other </a:t>
                      </a: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 75 / 97.4%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 / 1.3%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 / 2.3%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124 / 94.7%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5 / 3.8%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2 / 1.5%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 117 / 96.7%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 / 0.8%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3 / 2.5%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9754" marR="4975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10666412" y="3733800"/>
            <a:ext cx="1143000" cy="38100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228012" y="4572000"/>
            <a:ext cx="3581400" cy="38100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371012" y="2438400"/>
            <a:ext cx="1005840" cy="38100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229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Spatial Analysis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solidFill>
            <a:srgbClr val="002060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83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7012" y="457200"/>
            <a:ext cx="6096000" cy="609600"/>
          </a:xfrm>
        </p:spPr>
        <p:txBody>
          <a:bodyPr/>
          <a:lstStyle/>
          <a:p>
            <a:r>
              <a:rPr lang="en-US" dirty="0"/>
              <a:t>Population Data</a:t>
            </a:r>
          </a:p>
        </p:txBody>
      </p:sp>
      <p:sp>
        <p:nvSpPr>
          <p:cNvPr id="2" name="Rectangle 1"/>
          <p:cNvSpPr/>
          <p:nvPr/>
        </p:nvSpPr>
        <p:spPr>
          <a:xfrm>
            <a:off x="74612" y="1313795"/>
            <a:ext cx="6858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Smallest census tract population- 243.02 (1,002 people)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Largest census tract population- 240.00 (17,165 people)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lnSpc>
                <a:spcPct val="100000"/>
              </a:lnSpc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Average median household income was $36,182</a:t>
            </a:r>
          </a:p>
          <a:p>
            <a:pPr marL="800100" lvl="1" indent="-342900">
              <a:lnSpc>
                <a:spcPct val="100000"/>
              </a:lnSpc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Lowest was $18,274 in tract 241.12</a:t>
            </a:r>
          </a:p>
          <a:p>
            <a:pPr marL="800100" lvl="1" indent="-342900">
              <a:lnSpc>
                <a:spcPct val="100000"/>
              </a:lnSpc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Highest was $76,971 in tract 235.10 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Average private health insurance coverage was 33.65%</a:t>
            </a:r>
          </a:p>
          <a:p>
            <a:pPr marL="800100" lvl="1" indent="-34290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Lowest was 10.40% in tract 241.12</a:t>
            </a:r>
          </a:p>
          <a:p>
            <a:pPr marL="800100" lvl="1" indent="-34290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Highest was 75.4% in tract 209.01 </a:t>
            </a:r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lnSpc>
                <a:spcPct val="100000"/>
              </a:lnSpc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Average household size was 3.59 per household</a:t>
            </a:r>
          </a:p>
          <a:p>
            <a:pPr marL="800100" lvl="1" indent="-342900">
              <a:lnSpc>
                <a:spcPct val="100000"/>
              </a:lnSpc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Lowest was 2.29 in tract 241.11 </a:t>
            </a:r>
          </a:p>
          <a:p>
            <a:pPr marL="800100" lvl="1" indent="-342900">
              <a:lnSpc>
                <a:spcPct val="100000"/>
              </a:lnSpc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Highest was 5.03 in tract 205.1  </a:t>
            </a:r>
          </a:p>
        </p:txBody>
      </p:sp>
      <p:pic>
        <p:nvPicPr>
          <p:cNvPr id="6" name="Content Placeholder 6"/>
          <p:cNvPicPr>
            <a:picLocks noGrp="1" noChangeAspect="1"/>
          </p:cNvPicPr>
          <p:nvPr>
            <p:ph sz="quarter" idx="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5" t="16470" r="9615" b="30529"/>
          <a:stretch/>
        </p:blipFill>
        <p:spPr bwMode="auto">
          <a:xfrm>
            <a:off x="6932612" y="956434"/>
            <a:ext cx="5181600" cy="46061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5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7012" y="457200"/>
            <a:ext cx="6096000" cy="609600"/>
          </a:xfrm>
        </p:spPr>
        <p:txBody>
          <a:bodyPr/>
          <a:lstStyle/>
          <a:p>
            <a:r>
              <a:rPr lang="en-US" dirty="0"/>
              <a:t>City Data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95897831"/>
              </p:ext>
            </p:extLst>
          </p:nvPr>
        </p:nvGraphicFramePr>
        <p:xfrm>
          <a:off x="7008812" y="381000"/>
          <a:ext cx="5029198" cy="5791203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3318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9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9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295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468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</a:rPr>
                        <a:t>City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Case Count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2016 Population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Incidence per 10,000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</a:rPr>
                        <a:t>Edcouch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3,365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17.83060920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Mission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75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84,424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8.88372975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Penitas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4,886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8.18665575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Donna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16,638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7.81343912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Alamo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14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19,679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7.11418263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</a:rPr>
                        <a:t>San Juan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36,981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6.21940997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Edinburg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90,280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6.09215773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Palmview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5,792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5.17955801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Pharr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40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79,487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5.03226943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Sullivan City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4,153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4.81579581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La Joya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4,286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4.66635558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McAllen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65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142,696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4.55513820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</a:rPr>
                        <a:t>Elsa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7,134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4.20521447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Hidalgo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13,931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2.87129424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Weslaco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40,358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2.72560583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Mercedes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16,734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1.79275726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Alton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17,278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1.73631207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Granjeno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301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La Villa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2,740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Palmhurst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2,738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Progreso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5,938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Progreso Lakes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248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</a:tbl>
          </a:graphicData>
        </a:graphic>
      </p:graphicFrame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" t="27963" r="2713" b="19176"/>
          <a:stretch/>
        </p:blipFill>
        <p:spPr>
          <a:xfrm>
            <a:off x="227012" y="1371600"/>
            <a:ext cx="6360346" cy="4633557"/>
          </a:xfrm>
        </p:spPr>
      </p:pic>
      <p:sp>
        <p:nvSpPr>
          <p:cNvPr id="7" name="Rectangle 6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495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Annual Case Comparison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352798" cy="1797169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2016 vs 2014</a:t>
            </a:r>
          </a:p>
          <a:p>
            <a:r>
              <a:rPr lang="en-US" dirty="0"/>
              <a:t>Decreasing and Increasing Trends</a:t>
            </a:r>
          </a:p>
        </p:txBody>
      </p:sp>
      <p:pic>
        <p:nvPicPr>
          <p:cNvPr id="5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5" t="29561" r="12315" b="33991"/>
          <a:stretch/>
        </p:blipFill>
        <p:spPr>
          <a:xfrm>
            <a:off x="1343409" y="1447800"/>
            <a:ext cx="5832091" cy="3657600"/>
          </a:xfrm>
        </p:spPr>
      </p:pic>
      <p:sp>
        <p:nvSpPr>
          <p:cNvPr id="6" name="Rectangle 5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134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6858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Hot and Cold Spot Analysis (</a:t>
            </a:r>
            <a:r>
              <a:rPr lang="en-US" dirty="0" err="1"/>
              <a:t>Getis</a:t>
            </a:r>
            <a:r>
              <a:rPr lang="en-US" dirty="0"/>
              <a:t>-Ord </a:t>
            </a:r>
            <a:r>
              <a:rPr lang="en-US" dirty="0" err="1"/>
              <a:t>Gi</a:t>
            </a:r>
            <a:r>
              <a:rPr lang="en-US" dirty="0"/>
              <a:t>*)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2" y="1752601"/>
            <a:ext cx="5181600" cy="27432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This tool identifies statistically significant spatial clusters of high values (hot spots) and low values (cold spots)</a:t>
            </a:r>
          </a:p>
          <a:p>
            <a:r>
              <a:rPr lang="en-US" dirty="0"/>
              <a:t>The z-scores and p-values they indicate whether the observed spatial clustering of high or low values is more pronounced than one would expect in a random distribution of those same values</a:t>
            </a:r>
          </a:p>
          <a:p>
            <a:r>
              <a:rPr lang="en-US" dirty="0"/>
              <a:t>A high z-score and small p-value for a feature indicates a spatial clustering of high values</a:t>
            </a:r>
          </a:p>
          <a:p>
            <a:r>
              <a:rPr lang="en-US" dirty="0"/>
              <a:t>A low negative z-score and small p-value indicates a spatial clustering of low values</a:t>
            </a:r>
          </a:p>
          <a:p>
            <a:r>
              <a:rPr lang="en-US" dirty="0"/>
              <a:t>A z-score near zero indicates no apparent spatial clustering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2" y="1905000"/>
            <a:ext cx="5181601" cy="376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Hot Spot Analysis illustr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412" y="4564645"/>
            <a:ext cx="4105275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56412" y="5879096"/>
            <a:ext cx="41052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/>
              <a:t>http://desktop.arcgis.com/en/arcmap/10.3/tools/spatial-statistics-toolbox/hot-spot-analysis.htm</a:t>
            </a:r>
          </a:p>
        </p:txBody>
      </p:sp>
    </p:spTree>
    <p:extLst>
      <p:ext uri="{BB962C8B-B14F-4D97-AF65-F5344CB8AC3E}">
        <p14:creationId xmlns:p14="http://schemas.microsoft.com/office/powerpoint/2010/main" val="291123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ontent Placeholder 6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388829038"/>
              </p:ext>
            </p:extLst>
          </p:nvPr>
        </p:nvGraphicFramePr>
        <p:xfrm>
          <a:off x="4875212" y="529751"/>
          <a:ext cx="7161213" cy="5604746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0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3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627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4909">
                <a:tc gridSpan="4"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000" dirty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Spatial autocorrelation (Moran’s Index)</a:t>
                      </a:r>
                      <a:endParaRPr lang="en-US" sz="200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/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/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/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4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Variable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kern="1200">
                          <a:effectLst/>
                        </a:rPr>
                        <a:t>Moran’s Index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kern="1200" dirty="0">
                          <a:effectLst/>
                        </a:rPr>
                        <a:t>Z-score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kern="1200" dirty="0">
                          <a:effectLst/>
                        </a:rPr>
                        <a:t>P-Value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360"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err="1">
                          <a:effectLst/>
                        </a:rPr>
                        <a:t>MedianHHI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0.087268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6.594138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0.000000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360"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err="1">
                          <a:effectLst/>
                        </a:rPr>
                        <a:t>AvgHHSize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0.055591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4.396873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0.000011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2360"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err="1">
                          <a:effectLst/>
                        </a:rPr>
                        <a:t>PrivateHInsurance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0.099732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7.414162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0.000000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2360"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err="1">
                          <a:effectLst/>
                        </a:rPr>
                        <a:t>PopDensity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0.260318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18.367830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0.000000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0366"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err="1">
                          <a:effectLst/>
                        </a:rPr>
                        <a:t>HighSchoolorHigher</a:t>
                      </a:r>
                      <a:r>
                        <a:rPr lang="en-US" sz="1200" kern="1200" dirty="0">
                          <a:effectLst/>
                        </a:rPr>
                        <a:t>(%)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0.141476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10.237786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0.000000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2634"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BachorHigher(%)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0.169649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12.222716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0.000000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Hispanic(%)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0.078939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6.006147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0.000000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9404"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Foreign-Born(%)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0.128167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9.330242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0.000000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39404"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CensusIncidencex10,000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0.017161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1.794334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kern="1200" dirty="0">
                          <a:effectLst/>
                        </a:rPr>
                        <a:t>0.072760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13353" y="664083"/>
            <a:ext cx="4343400" cy="4136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Spatial Autocorrelation  (Global Moran's I)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Spatial autocorrelation in GIS helps understand the degree to which one object is similar to other nearby objects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This tool evaluates whether the pattern expressed is clustered, dispersed, or random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Moran’s I (Index) measures tendency towards clustering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Global Moran's I illust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99" y="5105400"/>
            <a:ext cx="3933825" cy="105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601" y="6109156"/>
            <a:ext cx="449421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http://pro.arcgis.com/en/pro-app/tool-reference/spatial-statistics/spatial-autocorrelation.htm</a:t>
            </a:r>
          </a:p>
        </p:txBody>
      </p:sp>
    </p:spTree>
    <p:extLst>
      <p:ext uri="{BB962C8B-B14F-4D97-AF65-F5344CB8AC3E}">
        <p14:creationId xmlns:p14="http://schemas.microsoft.com/office/powerpoint/2010/main" val="371874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2" t="26555" r="7892" b="22648"/>
          <a:stretch/>
        </p:blipFill>
        <p:spPr bwMode="auto">
          <a:xfrm>
            <a:off x="455612" y="609600"/>
            <a:ext cx="3457154" cy="27281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" t="26712" r="7765" b="22187"/>
          <a:stretch/>
        </p:blipFill>
        <p:spPr bwMode="auto">
          <a:xfrm>
            <a:off x="4100252" y="609600"/>
            <a:ext cx="3546473" cy="27319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1" t="26864" r="9014" b="22645"/>
          <a:stretch/>
        </p:blipFill>
        <p:spPr bwMode="auto">
          <a:xfrm>
            <a:off x="418050" y="3440720"/>
            <a:ext cx="3470494" cy="27319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4" t="25940" r="7093" b="22805"/>
          <a:stretch/>
        </p:blipFill>
        <p:spPr bwMode="auto">
          <a:xfrm>
            <a:off x="8213286" y="609600"/>
            <a:ext cx="3374893" cy="26178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3" t="27173" r="13886" b="22184"/>
          <a:stretch/>
        </p:blipFill>
        <p:spPr bwMode="auto">
          <a:xfrm>
            <a:off x="4366500" y="3418153"/>
            <a:ext cx="3318604" cy="27770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2" t="27175" r="14079" b="22342"/>
          <a:stretch/>
        </p:blipFill>
        <p:spPr bwMode="auto">
          <a:xfrm>
            <a:off x="8213286" y="3440720"/>
            <a:ext cx="3317754" cy="27533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512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914400"/>
          </a:xfrm>
        </p:spPr>
        <p:txBody>
          <a:bodyPr/>
          <a:lstStyle/>
          <a:p>
            <a:pPr algn="ctr"/>
            <a:r>
              <a:rPr lang="en-US" dirty="0"/>
              <a:t>Ordinary Least Squares (OLS)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6612" y="2236206"/>
            <a:ext cx="4800600" cy="3429000"/>
          </a:xfrm>
        </p:spPr>
        <p:txBody>
          <a:bodyPr>
            <a:normAutofit fontScale="850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Performs global Ordinary Least Squares (OLS) linear regression to generate predictions or to model a dependent variable in terms of its relationships to a set of explanatory variables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dirty="0"/>
              <a:t>Diagnostics include: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dirty="0"/>
              <a:t>Corrected </a:t>
            </a:r>
            <a:r>
              <a:rPr lang="en-US" dirty="0" err="1"/>
              <a:t>Akaike</a:t>
            </a:r>
            <a:r>
              <a:rPr lang="en-US" dirty="0"/>
              <a:t> Information Criterion (</a:t>
            </a:r>
            <a:r>
              <a:rPr lang="en-US" dirty="0" err="1"/>
              <a:t>AICc</a:t>
            </a:r>
            <a:r>
              <a:rPr lang="en-US" dirty="0"/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dirty="0"/>
              <a:t>Coefficient of Determination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dirty="0"/>
              <a:t>Joint F statistic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dirty="0"/>
              <a:t>Wald statistic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dirty="0" err="1"/>
              <a:t>Koenker's</a:t>
            </a:r>
            <a:r>
              <a:rPr lang="en-US" dirty="0"/>
              <a:t> </a:t>
            </a:r>
            <a:r>
              <a:rPr lang="en-US" dirty="0" err="1"/>
              <a:t>Breusch</a:t>
            </a:r>
            <a:r>
              <a:rPr lang="en-US" dirty="0"/>
              <a:t>-Pagan statistic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dirty="0" err="1"/>
              <a:t>Jarque-Bera</a:t>
            </a:r>
            <a:r>
              <a:rPr lang="en-US" dirty="0"/>
              <a:t> statistic</a:t>
            </a:r>
          </a:p>
        </p:txBody>
      </p:sp>
      <p:sp>
        <p:nvSpPr>
          <p:cNvPr id="7" name="Rectangle 6"/>
          <p:cNvSpPr/>
          <p:nvPr/>
        </p:nvSpPr>
        <p:spPr>
          <a:xfrm>
            <a:off x="8698494" y="6143625"/>
            <a:ext cx="3339518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600" dirty="0"/>
              <a:t>http://pro.arcgis.com/en/pro-app/tool-reference/spatial-statistics/ordinary-least-squares.htm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http://pro.arcgis.com/en/pro-app/tool-reference/spatial-statistics/GUID-8278E3D7-7E53-4DEF-B0B8-8BE33F969BEA-we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7080" y="4343400"/>
            <a:ext cx="217170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942012" y="2133600"/>
            <a:ext cx="526270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Results from OLS regression are only trustworthy if your data and regression model satisfy all of the assumptions inherently required by this method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Nonlinear Relationships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Spatial Autocorrelation Residuals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Multicollinearity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Outliers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Non-normal Data</a:t>
            </a:r>
          </a:p>
        </p:txBody>
      </p:sp>
    </p:spTree>
    <p:extLst>
      <p:ext uri="{BB962C8B-B14F-4D97-AF65-F5344CB8AC3E}">
        <p14:creationId xmlns:p14="http://schemas.microsoft.com/office/powerpoint/2010/main" val="80493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212" y="304800"/>
            <a:ext cx="9143538" cy="685800"/>
          </a:xfrm>
        </p:spPr>
        <p:txBody>
          <a:bodyPr/>
          <a:lstStyle/>
          <a:p>
            <a:r>
              <a:rPr lang="en-US" b="1" dirty="0"/>
              <a:t>Ordinary Least Squares 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688526174"/>
              </p:ext>
            </p:extLst>
          </p:nvPr>
        </p:nvGraphicFramePr>
        <p:xfrm>
          <a:off x="5256213" y="838200"/>
          <a:ext cx="6822740" cy="4952999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791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1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1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10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1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96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237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919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19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2734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Variable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Coef.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Std.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Error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t-Statistic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Prob.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 err="1">
                          <a:effectLst/>
                        </a:rPr>
                        <a:t>Robust_SE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Robust_t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 err="1">
                          <a:effectLst/>
                        </a:rPr>
                        <a:t>Robust_Pr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VIF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15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effectLst/>
                        </a:rPr>
                        <a:t>Intercept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8.337238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8.793977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0.948062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0.345309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9.451485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0.882109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0.379764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--------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205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Median</a:t>
                      </a:r>
                      <a:endParaRPr lang="en-US" sz="1000" kern="120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HHI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-0.00011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effectLst/>
                        </a:rPr>
                        <a:t>0.000057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effectLst/>
                        </a:rPr>
                        <a:t>-1.98024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effectLst/>
                        </a:rPr>
                        <a:t>0.050343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0.000054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-2.08222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0.039796</a:t>
                      </a:r>
                      <a:r>
                        <a:rPr lang="en-US" sz="900" kern="1200" dirty="0">
                          <a:effectLst/>
                        </a:rPr>
                        <a:t>*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effectLst/>
                        </a:rPr>
                        <a:t>4.66852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205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AvgHH</a:t>
                      </a:r>
                      <a:endParaRPr lang="en-US" sz="1000" kern="120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Size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0.49916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0.620409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0.804566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0.422917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0.620357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0.804634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0.422878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1.147504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76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PrivateH</a:t>
                      </a:r>
                      <a:endParaRPr lang="en-US" sz="1000" kern="120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Insurance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0.059551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0.07021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0.84818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0.398297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0.07064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0.843015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0.401166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8.843104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205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Pop</a:t>
                      </a:r>
                      <a:endParaRPr lang="en-US" sz="1000" kern="120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Density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0.000626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0.00021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2.976133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0.003641*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0.000247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2.529814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effectLst/>
                        </a:rPr>
                        <a:t>0.012921*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1.168593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637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Census</a:t>
                      </a:r>
                      <a:endParaRPr lang="en-US" sz="1000" kern="120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Incidence</a:t>
                      </a:r>
                      <a:endParaRPr lang="en-US" sz="1000" kern="120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x10,000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-0.09301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0.073864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effectLst/>
                        </a:rPr>
                        <a:t>-1.25926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0.210785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0.073215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-1.27042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0.206799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9.509675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637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High</a:t>
                      </a:r>
                      <a:endParaRPr lang="en-US" sz="1000" kern="120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Schoolor</a:t>
                      </a:r>
                      <a:endParaRPr lang="en-US" sz="1000" kern="120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Higher(%)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0.086623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effectLst/>
                        </a:rPr>
                        <a:t>0.079946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1.083529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0.281099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0.08433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1.027192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0.30673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7.658657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276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Bachor</a:t>
                      </a:r>
                      <a:endParaRPr lang="en-US" sz="1000" kern="120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Higher(%)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-0.00753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0.064367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-0.11696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0.907114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0.072657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-0.10362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0.91767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2.372627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205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Hispanic</a:t>
                      </a:r>
                      <a:endParaRPr lang="en-US" sz="1000" kern="120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(%)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-0.00504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0.063621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-0.07918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0.937033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0.069769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-0.07221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0.942571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effectLst/>
                        </a:rPr>
                        <a:t>1.867692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7" name="Content Placeholder 6"/>
          <p:cNvPicPr>
            <a:picLocks noGrp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3" t="20225" r="7287" b="25574"/>
          <a:stretch/>
        </p:blipFill>
        <p:spPr bwMode="auto">
          <a:xfrm>
            <a:off x="379412" y="1447800"/>
            <a:ext cx="4706390" cy="3962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-2342" y="6397265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636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762000"/>
          </a:xfrm>
        </p:spPr>
        <p:txBody>
          <a:bodyPr/>
          <a:lstStyle/>
          <a:p>
            <a:pPr algn="ctr"/>
            <a:r>
              <a:rPr lang="en-US" dirty="0"/>
              <a:t>Geographically Weighted Regression (GWR)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2812" y="1981200"/>
            <a:ext cx="4876800" cy="3429000"/>
          </a:xfrm>
        </p:spPr>
        <p:txBody>
          <a:bodyPr/>
          <a:lstStyle/>
          <a:p>
            <a:r>
              <a:rPr lang="en-US" dirty="0"/>
              <a:t>A local form of linear regression used to model spatially varying relationships</a:t>
            </a:r>
          </a:p>
          <a:p>
            <a:r>
              <a:rPr lang="en-US" dirty="0"/>
              <a:t>GWR should be applied to datasets with several hundred features for best results</a:t>
            </a:r>
          </a:p>
          <a:p>
            <a:r>
              <a:rPr lang="en-US" dirty="0"/>
              <a:t>It is not an appropriate method for small datasets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412" y="1981200"/>
            <a:ext cx="5029200" cy="3429000"/>
          </a:xfrm>
        </p:spPr>
        <p:txBody>
          <a:bodyPr>
            <a:normAutofit/>
          </a:bodyPr>
          <a:lstStyle/>
          <a:p>
            <a:r>
              <a:rPr lang="en-US" dirty="0"/>
              <a:t>Local R2: These values range between 0.0 and 1.0 and indicate how well the local regression model fits observed </a:t>
            </a:r>
            <a:r>
              <a:rPr lang="en-US" i="1" dirty="0"/>
              <a:t>y</a:t>
            </a:r>
            <a:r>
              <a:rPr lang="en-US" dirty="0"/>
              <a:t> values</a:t>
            </a:r>
          </a:p>
          <a:p>
            <a:r>
              <a:rPr lang="en-US" dirty="0" err="1"/>
              <a:t>AICc</a:t>
            </a:r>
            <a:r>
              <a:rPr lang="en-US" dirty="0"/>
              <a:t>: This is a measure of model performance and is helpful for comparing different regression models</a:t>
            </a:r>
          </a:p>
          <a:p>
            <a:pPr lvl="1"/>
            <a:r>
              <a:rPr lang="en-US" dirty="0"/>
              <a:t>The model with the lower </a:t>
            </a:r>
            <a:r>
              <a:rPr lang="en-US" dirty="0" err="1"/>
              <a:t>AICc</a:t>
            </a:r>
            <a:r>
              <a:rPr lang="en-US" dirty="0"/>
              <a:t> value provides a better fit to the observed data</a:t>
            </a:r>
          </a:p>
        </p:txBody>
      </p:sp>
      <p:pic>
        <p:nvPicPr>
          <p:cNvPr id="1026" name="Picture 2" descr="Geographically Weighted Regres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88" y="4762500"/>
            <a:ext cx="4000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-11396" y="6144813"/>
            <a:ext cx="6092825" cy="2000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700" dirty="0"/>
              <a:t>http://desktop.arcgis.com/en/arcmap/10.3/tools/spatial-statistics-toolbox/geographically-weighted-regression.htm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7017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2876" y="152400"/>
            <a:ext cx="9372136" cy="9144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/>
              <a:t>GWR and Linear Regression</a:t>
            </a: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5154209"/>
              </p:ext>
            </p:extLst>
          </p:nvPr>
        </p:nvGraphicFramePr>
        <p:xfrm>
          <a:off x="5103812" y="4937760"/>
          <a:ext cx="6934200" cy="115824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000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6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6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2580"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300" kern="1200" dirty="0">
                          <a:effectLst/>
                        </a:rPr>
                        <a:t>Model</a:t>
                      </a:r>
                      <a:endParaRPr lang="en-US" sz="12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300" kern="1200">
                          <a:effectLst/>
                        </a:rPr>
                        <a:t>Coef.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300" kern="1200" dirty="0">
                          <a:effectLst/>
                        </a:rPr>
                        <a:t>Std. Err.</a:t>
                      </a:r>
                      <a:endParaRPr lang="en-US" sz="12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300" kern="1200">
                          <a:effectLst/>
                        </a:rPr>
                        <a:t>t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300" kern="1200" dirty="0">
                          <a:effectLst/>
                        </a:rPr>
                        <a:t>P&gt;|t|</a:t>
                      </a:r>
                      <a:endParaRPr lang="en-US" sz="12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300" kern="1200">
                          <a:effectLst/>
                        </a:rPr>
                        <a:t>[95% Conf. Interval]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MedianHHI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-0.0000626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0.000027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-2.32</a:t>
                      </a:r>
                      <a:endParaRPr lang="en-US" sz="12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0.022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[-.000116,  -9.16e-06]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</a:rPr>
                        <a:t>_cons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6.633215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1.037496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6.39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100" kern="1200">
                          <a:effectLst/>
                        </a:rPr>
                        <a:t>0.000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[4.577142,    8.689288]</a:t>
                      </a:r>
                      <a:endParaRPr lang="en-US" sz="12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8"/>
              <p:cNvSpPr txBox="1">
                <a:spLocks/>
              </p:cNvSpPr>
              <p:nvPr/>
            </p:nvSpPr>
            <p:spPr>
              <a:xfrm>
                <a:off x="5218112" y="1501140"/>
                <a:ext cx="6591300" cy="3299460"/>
              </a:xfrm>
              <a:prstGeom prst="rect">
                <a:avLst/>
              </a:prstGeom>
            </p:spPr>
            <p:txBody>
              <a:bodyPr>
                <a:normAutofit fontScale="92500"/>
              </a:bodyPr>
              <a:lstStyle>
                <a:lvl1pPr marL="274320" indent="-274320" algn="l" defTabSz="914400" rtl="0" eaLnBrk="1" latinLnBrk="0" hangingPunct="1">
                  <a:lnSpc>
                    <a:spcPct val="90000"/>
                  </a:lnSpc>
                  <a:spcBef>
                    <a:spcPts val="1800"/>
                  </a:spcBef>
                  <a:buClr>
                    <a:schemeClr val="tx1"/>
                  </a:buClr>
                  <a:buSzPct val="100000"/>
                  <a:buFont typeface="Arial" pitchFamily="34" charset="0"/>
                  <a:buChar char="▪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4864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>
                    <a:schemeClr val="tx1"/>
                  </a:buClr>
                  <a:buSzPct val="100000"/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22960" indent="-228600" algn="l" defTabSz="914400" rtl="0" eaLnBrk="1" latinLnBrk="0" hangingPunct="1">
                  <a:lnSpc>
                    <a:spcPct val="90000"/>
                  </a:lnSpc>
                  <a:spcBef>
                    <a:spcPts val="800"/>
                  </a:spcBef>
                  <a:buClr>
                    <a:schemeClr val="tx1"/>
                  </a:buClr>
                  <a:buSzPct val="100000"/>
                  <a:buFont typeface="Arial" pitchFamily="34" charset="0"/>
                  <a:buChar char="▪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97280" indent="-228600" algn="l" defTabSz="914400" rtl="0" eaLnBrk="1" latinLnBrk="0" hangingPunct="1">
                  <a:lnSpc>
                    <a:spcPct val="90000"/>
                  </a:lnSpc>
                  <a:spcBef>
                    <a:spcPts val="800"/>
                  </a:spcBef>
                  <a:buClr>
                    <a:schemeClr val="tx1"/>
                  </a:buClr>
                  <a:buSzPct val="100000"/>
                  <a:buFont typeface="Arial" pitchFamily="34" charset="0"/>
                  <a:buChar char="–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25880" indent="-228600" algn="l" defTabSz="914400" rtl="0" eaLnBrk="1" latinLnBrk="0" hangingPunct="1">
                  <a:lnSpc>
                    <a:spcPct val="90000"/>
                  </a:lnSpc>
                  <a:spcBef>
                    <a:spcPts val="800"/>
                  </a:spcBef>
                  <a:buClr>
                    <a:schemeClr val="tx1"/>
                  </a:buClr>
                  <a:buSzPct val="100000"/>
                  <a:buFont typeface="Arial" pitchFamily="34" charset="0"/>
                  <a:buChar char="▪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54480" indent="-228600" algn="l" defTabSz="914400" rtl="0" eaLnBrk="1" latinLnBrk="0" hangingPunct="1">
                  <a:lnSpc>
                    <a:spcPct val="90000"/>
                  </a:lnSpc>
                  <a:spcBef>
                    <a:spcPts val="800"/>
                  </a:spcBef>
                  <a:buClr>
                    <a:schemeClr val="tx1"/>
                  </a:buClr>
                  <a:buSzPct val="100000"/>
                  <a:buFont typeface="Arial" pitchFamily="34" charset="0"/>
                  <a:buChar char="–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783080" indent="-228600" algn="l" defTabSz="914400" rtl="0" eaLnBrk="1" latinLnBrk="0" hangingPunct="1">
                  <a:lnSpc>
                    <a:spcPct val="90000"/>
                  </a:lnSpc>
                  <a:spcBef>
                    <a:spcPts val="800"/>
                  </a:spcBef>
                  <a:buClr>
                    <a:schemeClr val="tx1"/>
                  </a:buClr>
                  <a:buSzPct val="100000"/>
                  <a:buFont typeface="Arial" pitchFamily="34" charset="0"/>
                  <a:buChar char="▪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011680" indent="-228600" algn="l" defTabSz="914400" rtl="0" eaLnBrk="1" latinLnBrk="0" hangingPunct="1">
                  <a:lnSpc>
                    <a:spcPct val="90000"/>
                  </a:lnSpc>
                  <a:spcBef>
                    <a:spcPts val="800"/>
                  </a:spcBef>
                  <a:buClr>
                    <a:schemeClr val="tx1"/>
                  </a:buClr>
                  <a:buSzPct val="100000"/>
                  <a:buFont typeface="Arial" pitchFamily="34" charset="0"/>
                  <a:buChar char="–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240280" indent="-228600" algn="l" defTabSz="914400" rtl="0" eaLnBrk="1" latinLnBrk="0" hangingPunct="1">
                  <a:lnSpc>
                    <a:spcPct val="90000"/>
                  </a:lnSpc>
                  <a:spcBef>
                    <a:spcPts val="800"/>
                  </a:spcBef>
                  <a:buClr>
                    <a:schemeClr val="tx1"/>
                  </a:buClr>
                  <a:buSzPct val="100000"/>
                  <a:buFont typeface="Arial" pitchFamily="34" charset="0"/>
                  <a:buChar char="▪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i="1" dirty="0"/>
                  <a:t>H</a:t>
                </a:r>
                <a:r>
                  <a:rPr lang="en-US" i="1" baseline="-25000" dirty="0"/>
                  <a:t>0</a:t>
                </a:r>
                <a:r>
                  <a:rPr lang="en-US" i="1" dirty="0"/>
                  <a:t>: Β</a:t>
                </a:r>
                <a:r>
                  <a:rPr lang="en-US" i="1" baseline="-25000" dirty="0"/>
                  <a:t>1</a:t>
                </a:r>
                <a:r>
                  <a:rPr lang="en-US" i="1" dirty="0"/>
                  <a:t> = 0</a:t>
                </a:r>
                <a:r>
                  <a:rPr lang="en-US" dirty="0"/>
                  <a:t> and </a:t>
                </a:r>
                <a:r>
                  <a:rPr lang="en-US" i="1" dirty="0"/>
                  <a:t>H</a:t>
                </a:r>
                <a:r>
                  <a:rPr lang="en-US" i="1" baseline="-25000" dirty="0"/>
                  <a:t>1</a:t>
                </a:r>
                <a:r>
                  <a:rPr lang="en-US" i="1" dirty="0"/>
                  <a:t>: B</a:t>
                </a:r>
                <a:r>
                  <a:rPr lang="en-US" i="1" baseline="-25000" dirty="0"/>
                  <a:t>1</a:t>
                </a:r>
                <a:r>
                  <a:rPr lang="en-US" i="1" dirty="0"/>
                  <a:t> ≠ 0</a:t>
                </a:r>
                <a:r>
                  <a:rPr lang="en-US" dirty="0"/>
                  <a:t>. </a:t>
                </a:r>
              </a:p>
              <a:p>
                <a:r>
                  <a:rPr lang="en-US" dirty="0"/>
                  <a:t>GWR Model:</a:t>
                </a:r>
              </a:p>
              <a:p>
                <a:pPr lvl="1"/>
                <a:r>
                  <a:rPr lang="en-US" i="1" dirty="0" err="1"/>
                  <a:t>MedianHHI</a:t>
                </a:r>
                <a:r>
                  <a:rPr lang="en-US" i="1" dirty="0"/>
                  <a:t>, </a:t>
                </a:r>
                <a:r>
                  <a:rPr lang="en-US" i="1" dirty="0" err="1"/>
                  <a:t>AvgHHSize</a:t>
                </a:r>
                <a:r>
                  <a:rPr lang="en-US" i="1" dirty="0"/>
                  <a:t>, </a:t>
                </a:r>
                <a:r>
                  <a:rPr lang="en-US" i="1" dirty="0" err="1"/>
                  <a:t>PrivHealthIns</a:t>
                </a:r>
                <a:r>
                  <a:rPr lang="en-US" i="1" dirty="0"/>
                  <a:t>, </a:t>
                </a:r>
                <a:r>
                  <a:rPr lang="en-US" dirty="0"/>
                  <a:t>&amp; </a:t>
                </a:r>
                <a:r>
                  <a:rPr lang="en-US" i="1" dirty="0" err="1"/>
                  <a:t>PopDensity</a:t>
                </a:r>
                <a:endParaRPr lang="en-US" i="1" dirty="0"/>
              </a:p>
              <a:p>
                <a:pPr lvl="1"/>
                <a:r>
                  <a:rPr lang="en-US" dirty="0"/>
                  <a:t>Population Density coefficient of 0.000056 (</a:t>
                </a:r>
                <a:r>
                  <a:rPr lang="en-US" i="1" dirty="0"/>
                  <a:t>p=</a:t>
                </a:r>
                <a:r>
                  <a:rPr lang="en-US" dirty="0"/>
                  <a:t>0.006)</a:t>
                </a:r>
              </a:p>
              <a:p>
                <a:r>
                  <a:rPr lang="en-US" dirty="0"/>
                  <a:t>Linear Regression: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𝐼𝑛𝑐𝑖𝑑𝑒𝑛𝑐𝑒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𝑀𝑒𝑑𝑖𝑎𝑛𝐻𝐻𝐼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+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Median household income a coefficient of -6.26e</a:t>
                </a:r>
                <a:r>
                  <a:rPr lang="en-US" baseline="30000" dirty="0"/>
                  <a:t>-6</a:t>
                </a:r>
                <a:r>
                  <a:rPr lang="en-US" dirty="0"/>
                  <a:t> and standard error of 2.70e</a:t>
                </a:r>
                <a:r>
                  <a:rPr lang="en-US" baseline="30000" dirty="0"/>
                  <a:t>-6</a:t>
                </a:r>
                <a:r>
                  <a:rPr lang="en-US" dirty="0"/>
                  <a:t>, </a:t>
                </a:r>
                <a:r>
                  <a:rPr lang="en-US" i="1" dirty="0"/>
                  <a:t>(p=</a:t>
                </a:r>
                <a:r>
                  <a:rPr lang="en-US" dirty="0"/>
                  <a:t>0.022)</a:t>
                </a:r>
              </a:p>
            </p:txBody>
          </p:sp>
        </mc:Choice>
        <mc:Fallback xmlns="">
          <p:sp>
            <p:nvSpPr>
              <p:cNvPr id="5" name="Content Placeholder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112" y="1501140"/>
                <a:ext cx="6591300" cy="3299460"/>
              </a:xfrm>
              <a:prstGeom prst="rect">
                <a:avLst/>
              </a:prstGeom>
              <a:blipFill rotWithShape="1">
                <a:blip r:embed="rId2"/>
                <a:stretch>
                  <a:fillRect l="-1110" t="-2030" r="-1203" b="-2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2" t="16935" r="2455" b="32700"/>
          <a:stretch/>
        </p:blipFill>
        <p:spPr bwMode="auto">
          <a:xfrm>
            <a:off x="227013" y="1501140"/>
            <a:ext cx="4800599" cy="40614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599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Software Platforms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solidFill>
            <a:srgbClr val="002060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79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58" y="381000"/>
            <a:ext cx="11044954" cy="5850374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0876" y="228600"/>
            <a:ext cx="1980736" cy="685800"/>
          </a:xfrm>
        </p:spPr>
        <p:txBody>
          <a:bodyPr>
            <a:normAutofit/>
          </a:bodyPr>
          <a:lstStyle/>
          <a:p>
            <a:r>
              <a:rPr lang="en-US" dirty="0"/>
              <a:t>Epi Info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935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7612" y="1752600"/>
            <a:ext cx="3351213" cy="3048000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Utilizing Tableau in Spatial Epidemiology: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IPD Cases by  Zip Code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686800" cy="6873152"/>
          </a:xfrm>
        </p:spPr>
      </p:pic>
    </p:spTree>
    <p:extLst>
      <p:ext uri="{BB962C8B-B14F-4D97-AF65-F5344CB8AC3E}">
        <p14:creationId xmlns:p14="http://schemas.microsoft.com/office/powerpoint/2010/main" val="421673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506" y="381000"/>
            <a:ext cx="8784106" cy="5892484"/>
          </a:xfrm>
        </p:spPr>
      </p:pic>
      <p:sp>
        <p:nvSpPr>
          <p:cNvPr id="3" name="Rectangle 2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409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2" y="326483"/>
            <a:ext cx="9525000" cy="5950513"/>
          </a:xfrm>
        </p:spPr>
      </p:pic>
      <p:sp>
        <p:nvSpPr>
          <p:cNvPr id="3" name="Rectangle 2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        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541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2D287E-CFC9-46C7-A8C3-CC6D054344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Summary and Conclusion</a:t>
            </a:r>
          </a:p>
        </p:txBody>
      </p:sp>
    </p:spTree>
    <p:extLst>
      <p:ext uri="{BB962C8B-B14F-4D97-AF65-F5344CB8AC3E}">
        <p14:creationId xmlns:p14="http://schemas.microsoft.com/office/powerpoint/2010/main" val="274245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Findings and Interpretations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876" y="1905000"/>
            <a:ext cx="9676936" cy="4114800"/>
          </a:xfrm>
        </p:spPr>
        <p:txBody>
          <a:bodyPr>
            <a:normAutofit/>
          </a:bodyPr>
          <a:lstStyle/>
          <a:p>
            <a:r>
              <a:rPr lang="en-US" dirty="0"/>
              <a:t>Central Patient: Male, mid to late fifties</a:t>
            </a:r>
          </a:p>
          <a:p>
            <a:r>
              <a:rPr lang="en-US" dirty="0"/>
              <a:t>2011-2016 case counts consistently in the forties to fifties </a:t>
            </a:r>
          </a:p>
          <a:p>
            <a:r>
              <a:rPr lang="en-US" dirty="0"/>
              <a:t>Three most recent years have shown an increasing trend line</a:t>
            </a:r>
          </a:p>
          <a:p>
            <a:pPr lvl="1"/>
            <a:r>
              <a:rPr lang="en-US" dirty="0"/>
              <a:t>Rhode Island study decreasing case trend line from 2011 (94 cases) to 2015 (62 cases) (</a:t>
            </a:r>
            <a:r>
              <a:rPr lang="en-US" dirty="0" err="1"/>
              <a:t>Gosciminski</a:t>
            </a:r>
            <a:r>
              <a:rPr lang="en-US" dirty="0"/>
              <a:t> et al., 2017) </a:t>
            </a:r>
          </a:p>
          <a:p>
            <a:pPr lvl="1"/>
            <a:r>
              <a:rPr lang="en-US" dirty="0"/>
              <a:t>Taiwan university hospital study’s incidence of IPD was 3.8 per 10,000 in 2010, decreased to 3.1 in 2011, and then to 2.1 in 2012 (</a:t>
            </a:r>
            <a:r>
              <a:rPr lang="en-US" dirty="0" err="1"/>
              <a:t>Chih</a:t>
            </a:r>
            <a:r>
              <a:rPr lang="en-US" dirty="0"/>
              <a:t>-Cheng et al., 2014)</a:t>
            </a:r>
          </a:p>
          <a:p>
            <a:pPr lvl="1"/>
            <a:r>
              <a:rPr lang="en-US" dirty="0"/>
              <a:t>Guatemalan hospital study presented with a stable, non-decreasing trend line, with case count from 32 cases in 2009, to 27 cases in 2010, to 32 cases in 2011, to 22 cases in 2012 (Contreras et al., 2015)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Methods and Results		       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373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9012" y="304800"/>
            <a:ext cx="9677169" cy="1066800"/>
          </a:xfrm>
        </p:spPr>
        <p:txBody>
          <a:bodyPr>
            <a:normAutofit/>
          </a:bodyPr>
          <a:lstStyle/>
          <a:p>
            <a:r>
              <a:rPr lang="en-US" b="1" dirty="0"/>
              <a:t>Discussion: </a:t>
            </a:r>
            <a:br>
              <a:rPr lang="en-US" b="1" dirty="0"/>
            </a:br>
            <a:r>
              <a:rPr lang="en-US" b="1" dirty="0"/>
              <a:t>Spatial Analysis of IPD Incidence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521806635"/>
              </p:ext>
            </p:extLst>
          </p:nvPr>
        </p:nvGraphicFramePr>
        <p:xfrm>
          <a:off x="189706" y="1524000"/>
          <a:ext cx="11809412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Methods and Results		       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169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and Conclusion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93812" y="1371600"/>
            <a:ext cx="5638800" cy="4040505"/>
          </a:xfrm>
        </p:spPr>
        <p:txBody>
          <a:bodyPr>
            <a:normAutofit/>
          </a:bodyPr>
          <a:lstStyle/>
          <a:p>
            <a:r>
              <a:rPr lang="en-US" dirty="0"/>
              <a:t>Explore Software Options</a:t>
            </a:r>
          </a:p>
          <a:p>
            <a:r>
              <a:rPr lang="en-US" dirty="0"/>
              <a:t>Be Aware of Data Security</a:t>
            </a:r>
          </a:p>
          <a:p>
            <a:r>
              <a:rPr lang="en-US" dirty="0"/>
              <a:t>There is a lot of Online Resources Available</a:t>
            </a:r>
          </a:p>
          <a:p>
            <a:r>
              <a:rPr lang="en-US" dirty="0"/>
              <a:t>Spatial Epidemiology has expanded our Public Health Toolkit 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Methods and Results		       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2" descr="Image result for magnifying glass ma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98" b="10147"/>
          <a:stretch/>
        </p:blipFill>
        <p:spPr bwMode="auto">
          <a:xfrm>
            <a:off x="2589212" y="3810000"/>
            <a:ext cx="2895600" cy="173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78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825" y="1918963"/>
            <a:ext cx="7239000" cy="1752600"/>
          </a:xfrm>
        </p:spPr>
        <p:txBody>
          <a:bodyPr>
            <a:noAutofit/>
          </a:bodyPr>
          <a:lstStyle/>
          <a:p>
            <a:pPr algn="r"/>
            <a:r>
              <a:rPr lang="en-US" sz="6600" b="1" i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Thank</a:t>
            </a:r>
            <a:br>
              <a:rPr lang="en-US" sz="6600" b="1" i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6600" b="1" i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You</a:t>
            </a:r>
          </a:p>
        </p:txBody>
      </p:sp>
      <p:pic>
        <p:nvPicPr>
          <p:cNvPr id="5" name="Picture 6" descr="S:\MISTI\BLUEFINALLOGO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4098"/>
            <a:ext cx="4130270" cy="15639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13063"/>
          <a:stretch/>
        </p:blipFill>
        <p:spPr>
          <a:xfrm>
            <a:off x="0" y="296428"/>
            <a:ext cx="9474254" cy="49976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57555" y="5257800"/>
            <a:ext cx="716121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i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Any Questions?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15932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riped Border 16x9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Striped black border presentation (widescreen).potx" id="{96522838-024F-4A04-A543-9EF396F770C0}" vid="{BD969DAD-256A-4182-ABA2-1577ED7D3144}"/>
    </a:ext>
  </a:extLst>
</a:theme>
</file>

<file path=ppt/theme/theme2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Striped black border presentation (widescreen)</Template>
  <TotalTime>5587</TotalTime>
  <Words>2091</Words>
  <Application>Microsoft Office PowerPoint</Application>
  <PresentationFormat>Custom</PresentationFormat>
  <Paragraphs>703</Paragraphs>
  <Slides>41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SimSun</vt:lpstr>
      <vt:lpstr>Arial</vt:lpstr>
      <vt:lpstr>Cambria Math</vt:lpstr>
      <vt:lpstr>Euphemia</vt:lpstr>
      <vt:lpstr>Symbol</vt:lpstr>
      <vt:lpstr>Times New Roman</vt:lpstr>
      <vt:lpstr>Wingdings</vt:lpstr>
      <vt:lpstr>Striped Border 16x9</vt:lpstr>
      <vt:lpstr>Spatial Epidemiology of  Invasive Pneumococcal Disease</vt:lpstr>
      <vt:lpstr>Outline</vt:lpstr>
      <vt:lpstr>Introduction</vt:lpstr>
      <vt:lpstr>Hidalgo County Population</vt:lpstr>
      <vt:lpstr>Significance of the Problem</vt:lpstr>
      <vt:lpstr>Significance of the Problem</vt:lpstr>
      <vt:lpstr>Significance of the Problem</vt:lpstr>
      <vt:lpstr>Significance of the Problem</vt:lpstr>
      <vt:lpstr>Research Topic</vt:lpstr>
      <vt:lpstr>Hypothesis</vt:lpstr>
      <vt:lpstr>Methods</vt:lpstr>
      <vt:lpstr>Software </vt:lpstr>
      <vt:lpstr>HIPAA and Data Security</vt:lpstr>
      <vt:lpstr>Data Variables</vt:lpstr>
      <vt:lpstr>PowerPoint Presentation</vt:lpstr>
      <vt:lpstr>Overview of the Data</vt:lpstr>
      <vt:lpstr>PowerPoint Presentation</vt:lpstr>
      <vt:lpstr>Annual Case Counts</vt:lpstr>
      <vt:lpstr>Annual Overview of Data</vt:lpstr>
      <vt:lpstr>Case Representation</vt:lpstr>
      <vt:lpstr>Spatial Analysis</vt:lpstr>
      <vt:lpstr>Population Data</vt:lpstr>
      <vt:lpstr>City Data</vt:lpstr>
      <vt:lpstr>Annual Case Comparison</vt:lpstr>
      <vt:lpstr>Hot and Cold Spot Analysis (Getis-Ord Gi*) </vt:lpstr>
      <vt:lpstr>PowerPoint Presentation</vt:lpstr>
      <vt:lpstr>PowerPoint Presentation</vt:lpstr>
      <vt:lpstr>Ordinary Least Squares (OLS)</vt:lpstr>
      <vt:lpstr>Ordinary Least Squares </vt:lpstr>
      <vt:lpstr>Geographically Weighted Regression (GWR)</vt:lpstr>
      <vt:lpstr>GWR and Linear Regression</vt:lpstr>
      <vt:lpstr>Other Software Platforms</vt:lpstr>
      <vt:lpstr>Epi Info</vt:lpstr>
      <vt:lpstr>Utilizing Tableau in Spatial Epidemiology:  IPD Cases by  Zip Code</vt:lpstr>
      <vt:lpstr>PowerPoint Presentation</vt:lpstr>
      <vt:lpstr>PowerPoint Presentation</vt:lpstr>
      <vt:lpstr>Summary and Conclusion</vt:lpstr>
      <vt:lpstr>Findings and Interpretations</vt:lpstr>
      <vt:lpstr>Discussion:  Spatial Analysis of IPD Incidence</vt:lpstr>
      <vt:lpstr>Summary and Conclusion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Steven Hinojosa</dc:creator>
  <cp:lastModifiedBy>Alyaa Altabbaa</cp:lastModifiedBy>
  <cp:revision>240</cp:revision>
  <dcterms:created xsi:type="dcterms:W3CDTF">2018-02-20T04:25:51Z</dcterms:created>
  <dcterms:modified xsi:type="dcterms:W3CDTF">2018-11-20T17:38:43Z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