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7" r:id="rId1"/>
  </p:sldMasterIdLst>
  <p:notesMasterIdLst>
    <p:notesMasterId r:id="rId9"/>
  </p:notesMasterIdLst>
  <p:sldIdLst>
    <p:sldId id="256" r:id="rId2"/>
    <p:sldId id="258" r:id="rId3"/>
    <p:sldId id="260" r:id="rId4"/>
    <p:sldId id="261" r:id="rId5"/>
    <p:sldId id="264"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shue, Michelle L (DOH Intern/Volunteer)" initials="MLH" lastIdx="1" clrIdx="0">
    <p:extLst>
      <p:ext uri="{19B8F6BF-5375-455C-9EA6-DF929625EA0E}">
        <p15:presenceInfo xmlns:p15="http://schemas.microsoft.com/office/powerpoint/2012/main" userId="Holshue, Michelle L (DOH Intern/Volunte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71259" autoAdjust="0"/>
  </p:normalViewPr>
  <p:slideViewPr>
    <p:cSldViewPr snapToGrid="0">
      <p:cViewPr varScale="1">
        <p:scale>
          <a:sx n="58" d="100"/>
          <a:sy n="58" d="100"/>
        </p:scale>
        <p:origin x="86"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31T06:46:30.054"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9AB205-0382-40FC-A654-F19B587E8D5F}" type="datetimeFigureOut">
              <a:rPr lang="en-US" smtClean="0"/>
              <a:t>10/30/2019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A5717-C125-45EC-AFAD-F3596FE45584}" type="slidenum">
              <a:rPr lang="en-US" smtClean="0"/>
              <a:t>‹#›</a:t>
            </a:fld>
            <a:endParaRPr lang="en-US"/>
          </a:p>
        </p:txBody>
      </p:sp>
    </p:spTree>
    <p:extLst>
      <p:ext uri="{BB962C8B-B14F-4D97-AF65-F5344CB8AC3E}">
        <p14:creationId xmlns:p14="http://schemas.microsoft.com/office/powerpoint/2010/main" val="2565706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tsjournals.org/author/Lo%2C+Takki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Spontaneous</a:t>
            </a:r>
            <a:r>
              <a:rPr lang="en-US" baseline="0" dirty="0" smtClean="0"/>
              <a:t> Pneumothorax occurs when air gets into the pleural space between the lungs and the chest wall (AKA pleural space). This air can partially or fully collapse the lung. If left untreated, </a:t>
            </a:r>
            <a:r>
              <a:rPr lang="en-US" baseline="0" dirty="0" smtClean="0"/>
              <a:t>pneumothorax can </a:t>
            </a:r>
            <a:endParaRPr lang="en-US" baseline="0" dirty="0" smtClean="0"/>
          </a:p>
          <a:p>
            <a:endParaRPr lang="en-US" baseline="0" dirty="0" smtClean="0"/>
          </a:p>
          <a:p>
            <a:r>
              <a:rPr lang="en-US" baseline="0" dirty="0" err="1" smtClean="0"/>
              <a:t>Pneumothoraces</a:t>
            </a:r>
            <a:r>
              <a:rPr lang="en-US" baseline="0" dirty="0" smtClean="0"/>
              <a:t> can occur spontaneously or as a result of trauma. </a:t>
            </a:r>
          </a:p>
          <a:p>
            <a:r>
              <a:rPr lang="en-US" baseline="0" dirty="0" smtClean="0"/>
              <a:t>Broadly, </a:t>
            </a:r>
            <a:r>
              <a:rPr lang="en-US" baseline="0" dirty="0" err="1" smtClean="0"/>
              <a:t>Pneumothorace</a:t>
            </a:r>
            <a:r>
              <a:rPr lang="en-US" baseline="0" dirty="0" err="1" smtClean="0"/>
              <a:t>s</a:t>
            </a:r>
            <a:r>
              <a:rPr lang="en-US" baseline="0" dirty="0" smtClean="0"/>
              <a:t> can be classified into 3 groups:</a:t>
            </a:r>
          </a:p>
          <a:p>
            <a:pPr marL="228600" indent="-228600">
              <a:buAutoNum type="arabicPeriod"/>
            </a:pPr>
            <a:r>
              <a:rPr lang="en-US" baseline="0" dirty="0" smtClean="0"/>
              <a:t>Primary SP – When no underlying lung disease is present</a:t>
            </a:r>
          </a:p>
          <a:p>
            <a:pPr marL="228600" indent="-228600">
              <a:buAutoNum type="arabicPeriod"/>
            </a:pPr>
            <a:r>
              <a:rPr lang="en-US" baseline="0" dirty="0" smtClean="0"/>
              <a:t>Secondary SP – Occurs in the presence of underlying lung disease (emphysema, COPD, sarcoidosis, lung cancer)</a:t>
            </a:r>
          </a:p>
          <a:p>
            <a:pPr marL="228600" indent="-228600">
              <a:buAutoNum type="arabicPeriod"/>
            </a:pPr>
            <a:r>
              <a:rPr lang="en-US" baseline="0" dirty="0" smtClean="0"/>
              <a:t>Traumatic Pneumothorax – as a result of lung damage from direct impact or other trauma or injury (car accidents, stabbings, sports injuries, SCUBA diving accidents, medical procedure complications)</a:t>
            </a:r>
          </a:p>
          <a:p>
            <a:pPr marL="228600" indent="-228600">
              <a:buAutoNum type="arabicPeriod"/>
            </a:pPr>
            <a:endParaRPr lang="en-US" baseline="0" dirty="0" smtClean="0"/>
          </a:p>
          <a:p>
            <a:pPr marL="0" indent="0">
              <a:buNone/>
            </a:pPr>
            <a:r>
              <a:rPr lang="en-US" baseline="0" dirty="0" smtClean="0"/>
              <a:t>Any of these can lead to a Tension Pneumothorax, where the air escaping from the lung flows out into the pleural space but can’t get back in. </a:t>
            </a:r>
          </a:p>
          <a:p>
            <a:pPr marL="0" indent="0">
              <a:buNone/>
            </a:pPr>
            <a:endParaRPr lang="en-US" baseline="0" dirty="0" smtClean="0"/>
          </a:p>
          <a:p>
            <a:pPr marL="0" indent="0">
              <a:buNone/>
            </a:pPr>
            <a:r>
              <a:rPr lang="en-US" dirty="0" smtClean="0"/>
              <a:t>Treatment is decompression</a:t>
            </a:r>
            <a:r>
              <a:rPr lang="en-US" baseline="0" dirty="0" smtClean="0"/>
              <a:t> of the lung by needle or chest tube; some cases may require surgical intervention to close the leak. </a:t>
            </a:r>
          </a:p>
          <a:p>
            <a:pPr marL="0" indent="0">
              <a:buNone/>
            </a:pPr>
            <a:endParaRPr lang="en-US" baseline="0" dirty="0" smtClean="0"/>
          </a:p>
          <a:p>
            <a:pPr marL="0" indent="0">
              <a:buNone/>
            </a:pPr>
            <a:r>
              <a:rPr lang="en-US" baseline="0" dirty="0" smtClean="0"/>
              <a:t>Once someone develops a pneumothorax they are more likely to develop a second. </a:t>
            </a:r>
            <a:endParaRPr lang="en-US" dirty="0"/>
          </a:p>
        </p:txBody>
      </p:sp>
      <p:sp>
        <p:nvSpPr>
          <p:cNvPr id="4" name="Slide Number Placeholder 3"/>
          <p:cNvSpPr>
            <a:spLocks noGrp="1"/>
          </p:cNvSpPr>
          <p:nvPr>
            <p:ph type="sldNum" sz="quarter" idx="10"/>
          </p:nvPr>
        </p:nvSpPr>
        <p:spPr/>
        <p:txBody>
          <a:bodyPr/>
          <a:lstStyle/>
          <a:p>
            <a:fld id="{0ACA5717-C125-45EC-AFAD-F3596FE45584}" type="slidenum">
              <a:rPr lang="en-US" smtClean="0"/>
              <a:t>2</a:t>
            </a:fld>
            <a:endParaRPr lang="en-US"/>
          </a:p>
        </p:txBody>
      </p:sp>
    </p:spTree>
    <p:extLst>
      <p:ext uri="{BB962C8B-B14F-4D97-AF65-F5344CB8AC3E}">
        <p14:creationId xmlns:p14="http://schemas.microsoft.com/office/powerpoint/2010/main" val="3722818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Swedish study</a:t>
            </a:r>
            <a:r>
              <a:rPr lang="en-US" sz="1200" b="0" i="0" kern="1200" baseline="0" dirty="0" smtClean="0">
                <a:solidFill>
                  <a:schemeClr val="tx1"/>
                </a:solidFill>
                <a:effectLst/>
                <a:latin typeface="+mn-lt"/>
                <a:ea typeface="+mn-ea"/>
                <a:cs typeface="+mn-cs"/>
              </a:rPr>
              <a:t> with </a:t>
            </a:r>
            <a:endParaRPr lang="en-US" sz="1200" b="0" i="0" kern="1200" dirty="0" smtClean="0">
              <a:solidFill>
                <a:schemeClr val="tx1"/>
              </a:solidFill>
              <a:effectLst/>
              <a:latin typeface="+mn-lt"/>
              <a:ea typeface="+mn-ea"/>
              <a:cs typeface="+mn-cs"/>
            </a:endParaRPr>
          </a:p>
          <a:p>
            <a:r>
              <a:rPr lang="en-US" sz="1200" b="0" i="1" kern="1200" dirty="0" smtClean="0">
                <a:solidFill>
                  <a:schemeClr val="tx1"/>
                </a:solidFill>
                <a:effectLst/>
                <a:latin typeface="+mn-lt"/>
                <a:ea typeface="+mn-ea"/>
                <a:cs typeface="+mn-cs"/>
              </a:rPr>
              <a:t>Smoking and the increased risk of contracting spontaneous pneumothorax</a:t>
            </a:r>
          </a:p>
          <a:p>
            <a:r>
              <a:rPr lang="en-US" sz="1200" b="0" i="1" kern="1200" dirty="0" err="1" smtClean="0">
                <a:solidFill>
                  <a:schemeClr val="tx1"/>
                </a:solidFill>
                <a:effectLst/>
                <a:latin typeface="+mn-lt"/>
                <a:ea typeface="+mn-ea"/>
                <a:cs typeface="+mn-cs"/>
              </a:rPr>
              <a:t>Bense</a:t>
            </a:r>
            <a:r>
              <a:rPr lang="en-US" sz="1200" b="0" i="1" kern="1200" dirty="0" smtClean="0">
                <a:solidFill>
                  <a:schemeClr val="tx1"/>
                </a:solidFill>
                <a:effectLst/>
                <a:latin typeface="+mn-lt"/>
                <a:ea typeface="+mn-ea"/>
                <a:cs typeface="+mn-cs"/>
              </a:rPr>
              <a:t> L,</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Eklund</a:t>
            </a:r>
            <a:r>
              <a:rPr lang="en-US" sz="1200" b="0" i="1" kern="1200" dirty="0" smtClean="0">
                <a:solidFill>
                  <a:schemeClr val="tx1"/>
                </a:solidFill>
                <a:effectLst/>
                <a:latin typeface="+mn-lt"/>
                <a:ea typeface="+mn-ea"/>
                <a:cs typeface="+mn-cs"/>
              </a:rPr>
              <a:t> G,</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Odont</a:t>
            </a:r>
            <a:r>
              <a:rPr lang="en-US" sz="1200" b="0" i="1" kern="1200" dirty="0" smtClean="0">
                <a:solidFill>
                  <a:schemeClr val="tx1"/>
                </a:solidFill>
                <a:effectLst/>
                <a:latin typeface="+mn-lt"/>
                <a:ea typeface="+mn-ea"/>
                <a:cs typeface="+mn-cs"/>
              </a:rPr>
              <a:t> D,</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Wiman</a:t>
            </a:r>
            <a:r>
              <a:rPr lang="en-US" sz="1200" b="0" i="1" kern="1200" dirty="0" smtClean="0">
                <a:solidFill>
                  <a:schemeClr val="tx1"/>
                </a:solidFill>
                <a:effectLst/>
                <a:latin typeface="+mn-lt"/>
                <a:ea typeface="+mn-ea"/>
                <a:cs typeface="+mn-cs"/>
              </a:rPr>
              <a:t> L.</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Chest.</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1987 </a:t>
            </a:r>
            <a:r>
              <a:rPr lang="en-US" sz="1200" b="0" i="1" kern="1200" dirty="0" err="1" smtClean="0">
                <a:solidFill>
                  <a:schemeClr val="tx1"/>
                </a:solidFill>
                <a:effectLst/>
                <a:latin typeface="+mn-lt"/>
                <a:ea typeface="+mn-ea"/>
                <a:cs typeface="+mn-cs"/>
              </a:rPr>
              <a:t>vol</a:t>
            </a:r>
            <a:r>
              <a:rPr lang="en-US" sz="1200" b="0" i="1" kern="1200" dirty="0" smtClean="0">
                <a:solidFill>
                  <a:schemeClr val="tx1"/>
                </a:solidFill>
                <a:effectLst/>
                <a:latin typeface="+mn-lt"/>
                <a:ea typeface="+mn-ea"/>
                <a:cs typeface="+mn-cs"/>
              </a:rPr>
              <a:t>: 92 (6) pp: 1009-1012</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study showed that smoking increased the relative risk of contracting a first spontaneous pneumothorax approximately </a:t>
            </a:r>
            <a:r>
              <a:rPr lang="en-US" sz="1200" b="0" i="0" kern="1200" dirty="0" err="1" smtClean="0">
                <a:solidFill>
                  <a:schemeClr val="tx1"/>
                </a:solidFill>
                <a:effectLst/>
                <a:latin typeface="+mn-lt"/>
                <a:ea typeface="+mn-ea"/>
                <a:cs typeface="+mn-cs"/>
              </a:rPr>
              <a:t>ninefold</a:t>
            </a:r>
            <a:r>
              <a:rPr lang="en-US" sz="1200" b="0" i="0" kern="1200" dirty="0" smtClean="0">
                <a:solidFill>
                  <a:schemeClr val="tx1"/>
                </a:solidFill>
                <a:effectLst/>
                <a:latin typeface="+mn-lt"/>
                <a:ea typeface="+mn-ea"/>
                <a:cs typeface="+mn-cs"/>
              </a:rPr>
              <a:t> among women and 22-fold among men.”</a:t>
            </a:r>
          </a:p>
          <a:p>
            <a:endParaRPr lang="en-US" dirty="0"/>
          </a:p>
        </p:txBody>
      </p:sp>
      <p:sp>
        <p:nvSpPr>
          <p:cNvPr id="4" name="Slide Number Placeholder 3"/>
          <p:cNvSpPr>
            <a:spLocks noGrp="1"/>
          </p:cNvSpPr>
          <p:nvPr>
            <p:ph type="sldNum" sz="quarter" idx="10"/>
          </p:nvPr>
        </p:nvSpPr>
        <p:spPr/>
        <p:txBody>
          <a:bodyPr/>
          <a:lstStyle/>
          <a:p>
            <a:fld id="{0ACA5717-C125-45EC-AFAD-F3596FE45584}" type="slidenum">
              <a:rPr lang="en-US" smtClean="0"/>
              <a:t>3</a:t>
            </a:fld>
            <a:endParaRPr lang="en-US"/>
          </a:p>
        </p:txBody>
      </p:sp>
    </p:spTree>
    <p:extLst>
      <p:ext uri="{BB962C8B-B14F-4D97-AF65-F5344CB8AC3E}">
        <p14:creationId xmlns:p14="http://schemas.microsoft.com/office/powerpoint/2010/main" val="1081104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smtClean="0">
                <a:solidFill>
                  <a:schemeClr val="tx1"/>
                </a:solidFill>
                <a:effectLst/>
                <a:latin typeface="+mn-lt"/>
                <a:ea typeface="+mn-ea"/>
                <a:cs typeface="+mn-cs"/>
              </a:rPr>
              <a:t>Smoking and the increased risk of contracting spontaneous pneumothorax</a:t>
            </a:r>
          </a:p>
          <a:p>
            <a:r>
              <a:rPr lang="en-US" sz="1200" b="0" i="1" kern="1200" dirty="0" err="1" smtClean="0">
                <a:solidFill>
                  <a:schemeClr val="tx1"/>
                </a:solidFill>
                <a:effectLst/>
                <a:latin typeface="+mn-lt"/>
                <a:ea typeface="+mn-ea"/>
                <a:cs typeface="+mn-cs"/>
              </a:rPr>
              <a:t>Bense</a:t>
            </a:r>
            <a:r>
              <a:rPr lang="en-US" sz="1200" b="0" i="1" kern="1200" dirty="0" smtClean="0">
                <a:solidFill>
                  <a:schemeClr val="tx1"/>
                </a:solidFill>
                <a:effectLst/>
                <a:latin typeface="+mn-lt"/>
                <a:ea typeface="+mn-ea"/>
                <a:cs typeface="+mn-cs"/>
              </a:rPr>
              <a:t> L,</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Eklund</a:t>
            </a:r>
            <a:r>
              <a:rPr lang="en-US" sz="1200" b="0" i="1" kern="1200" dirty="0" smtClean="0">
                <a:solidFill>
                  <a:schemeClr val="tx1"/>
                </a:solidFill>
                <a:effectLst/>
                <a:latin typeface="+mn-lt"/>
                <a:ea typeface="+mn-ea"/>
                <a:cs typeface="+mn-cs"/>
              </a:rPr>
              <a:t> G,</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Odont</a:t>
            </a:r>
            <a:r>
              <a:rPr lang="en-US" sz="1200" b="0" i="1" kern="1200" dirty="0" smtClean="0">
                <a:solidFill>
                  <a:schemeClr val="tx1"/>
                </a:solidFill>
                <a:effectLst/>
                <a:latin typeface="+mn-lt"/>
                <a:ea typeface="+mn-ea"/>
                <a:cs typeface="+mn-cs"/>
              </a:rPr>
              <a:t> D,</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Wiman</a:t>
            </a:r>
            <a:r>
              <a:rPr lang="en-US" sz="1200" b="0" i="1" kern="1200" dirty="0" smtClean="0">
                <a:solidFill>
                  <a:schemeClr val="tx1"/>
                </a:solidFill>
                <a:effectLst/>
                <a:latin typeface="+mn-lt"/>
                <a:ea typeface="+mn-ea"/>
                <a:cs typeface="+mn-cs"/>
              </a:rPr>
              <a:t> L.</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Chest.</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1987 </a:t>
            </a:r>
            <a:r>
              <a:rPr lang="en-US" sz="1200" b="0" i="1" kern="1200" dirty="0" err="1" smtClean="0">
                <a:solidFill>
                  <a:schemeClr val="tx1"/>
                </a:solidFill>
                <a:effectLst/>
                <a:latin typeface="+mn-lt"/>
                <a:ea typeface="+mn-ea"/>
                <a:cs typeface="+mn-cs"/>
              </a:rPr>
              <a:t>vol</a:t>
            </a:r>
            <a:r>
              <a:rPr lang="en-US" sz="1200" b="0" i="1" kern="1200" dirty="0" smtClean="0">
                <a:solidFill>
                  <a:schemeClr val="tx1"/>
                </a:solidFill>
                <a:effectLst/>
                <a:latin typeface="+mn-lt"/>
                <a:ea typeface="+mn-ea"/>
                <a:cs typeface="+mn-cs"/>
              </a:rPr>
              <a:t>: 92 (6) pp: 1009-1012</a:t>
            </a:r>
          </a:p>
          <a:p>
            <a:endParaRPr lang="en-US" dirty="0"/>
          </a:p>
        </p:txBody>
      </p:sp>
      <p:sp>
        <p:nvSpPr>
          <p:cNvPr id="4" name="Slide Number Placeholder 3"/>
          <p:cNvSpPr>
            <a:spLocks noGrp="1"/>
          </p:cNvSpPr>
          <p:nvPr>
            <p:ph type="sldNum" sz="quarter" idx="10"/>
          </p:nvPr>
        </p:nvSpPr>
        <p:spPr/>
        <p:txBody>
          <a:bodyPr/>
          <a:lstStyle/>
          <a:p>
            <a:fld id="{0ACA5717-C125-45EC-AFAD-F3596FE45584}" type="slidenum">
              <a:rPr lang="en-US" smtClean="0"/>
              <a:t>4</a:t>
            </a:fld>
            <a:endParaRPr lang="en-US"/>
          </a:p>
        </p:txBody>
      </p:sp>
    </p:spTree>
    <p:extLst>
      <p:ext uri="{BB962C8B-B14F-4D97-AF65-F5344CB8AC3E}">
        <p14:creationId xmlns:p14="http://schemas.microsoft.com/office/powerpoint/2010/main" val="1765332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smtClean="0">
                <a:solidFill>
                  <a:schemeClr val="tx1"/>
                </a:solidFill>
                <a:effectLst/>
                <a:latin typeface="+mn-lt"/>
                <a:ea typeface="+mn-ea"/>
                <a:cs typeface="+mn-cs"/>
              </a:rPr>
              <a:t>Cannabis increased the risk of primary spontaneous pneumothorax in tobacco smokers: A case-control study.</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Winnie </a:t>
            </a:r>
            <a:r>
              <a:rPr lang="en-US" sz="1200" b="0" i="1" kern="1200" dirty="0" err="1" smtClean="0">
                <a:solidFill>
                  <a:schemeClr val="tx1"/>
                </a:solidFill>
                <a:effectLst/>
                <a:latin typeface="+mn-lt"/>
                <a:ea typeface="+mn-ea"/>
                <a:cs typeface="+mn-cs"/>
              </a:rPr>
              <a:t>Hedevang</a:t>
            </a:r>
            <a:r>
              <a:rPr lang="en-US" sz="1200" b="0" i="1"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Olesen</a:t>
            </a:r>
            <a:r>
              <a:rPr lang="en-US" sz="1200" b="0" i="1" kern="1200" dirty="0" smtClean="0">
                <a:solidFill>
                  <a:schemeClr val="tx1"/>
                </a:solidFill>
                <a:effectLst/>
                <a:latin typeface="+mn-lt"/>
                <a:ea typeface="+mn-ea"/>
                <a:cs typeface="+mn-cs"/>
              </a:rPr>
              <a:t>, Niels </a:t>
            </a:r>
            <a:r>
              <a:rPr lang="en-US" sz="1200" b="0" i="1" kern="1200" dirty="0" err="1" smtClean="0">
                <a:solidFill>
                  <a:schemeClr val="tx1"/>
                </a:solidFill>
                <a:effectLst/>
                <a:latin typeface="+mn-lt"/>
                <a:ea typeface="+mn-ea"/>
                <a:cs typeface="+mn-cs"/>
              </a:rPr>
              <a:t>Katballe</a:t>
            </a:r>
            <a:r>
              <a:rPr lang="en-US" sz="1200" b="0" i="1" kern="1200" dirty="0" smtClean="0">
                <a:solidFill>
                  <a:schemeClr val="tx1"/>
                </a:solidFill>
                <a:effectLst/>
                <a:latin typeface="+mn-lt"/>
                <a:ea typeface="+mn-ea"/>
                <a:cs typeface="+mn-cs"/>
              </a:rPr>
              <a:t>, et al.</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European Journal</a:t>
            </a:r>
            <a:r>
              <a:rPr lang="en-US" sz="1200" b="0" i="1" kern="1200" baseline="0" dirty="0" smtClean="0">
                <a:solidFill>
                  <a:schemeClr val="tx1"/>
                </a:solidFill>
                <a:effectLst/>
                <a:latin typeface="+mn-lt"/>
                <a:ea typeface="+mn-ea"/>
                <a:cs typeface="+mn-cs"/>
              </a:rPr>
              <a:t> o</a:t>
            </a:r>
            <a:r>
              <a:rPr lang="en-US" sz="1200" b="0" i="1" kern="1200" dirty="0" smtClean="0">
                <a:solidFill>
                  <a:schemeClr val="tx1"/>
                </a:solidFill>
                <a:effectLst/>
                <a:latin typeface="+mn-lt"/>
                <a:ea typeface="+mn-ea"/>
                <a:cs typeface="+mn-cs"/>
              </a:rPr>
              <a:t>f Cardio-thoracic Surgery, 52, 4, 10 2017</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Danish case-control study involving 416</a:t>
            </a:r>
            <a:r>
              <a:rPr lang="en-US" sz="1200" b="0" i="0" kern="1200" baseline="0" dirty="0" smtClean="0">
                <a:solidFill>
                  <a:schemeClr val="tx1"/>
                </a:solidFill>
                <a:effectLst/>
                <a:latin typeface="+mn-lt"/>
                <a:ea typeface="+mn-ea"/>
                <a:cs typeface="+mn-cs"/>
              </a:rPr>
              <a:t> patients</a:t>
            </a:r>
            <a:r>
              <a:rPr lang="en-US" sz="1200" b="0" i="0" kern="1200" dirty="0" smtClean="0">
                <a:solidFill>
                  <a:schemeClr val="tx1"/>
                </a:solidFill>
                <a:effectLst/>
                <a:latin typeface="+mn-lt"/>
                <a:ea typeface="+mn-ea"/>
                <a:cs typeface="+mn-cs"/>
              </a:rPr>
              <a:t> from 2009-2016</a:t>
            </a:r>
          </a:p>
          <a:p>
            <a:r>
              <a:rPr lang="en-US" sz="1200" b="0" i="0" kern="1200" dirty="0" smtClean="0">
                <a:solidFill>
                  <a:schemeClr val="tx1"/>
                </a:solidFill>
                <a:effectLst/>
                <a:latin typeface="+mn-lt"/>
                <a:ea typeface="+mn-ea"/>
                <a:cs typeface="+mn-cs"/>
              </a:rPr>
              <a:t>Concluded that “Combined smoking of tobacco and cannabis significantly aggravates the risk of having a primary spontaneous pneumothorax in young men compared to both never smokers and daily smokers.”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CA5717-C125-45EC-AFAD-F3596FE45584}" type="slidenum">
              <a:rPr lang="en-US" smtClean="0"/>
              <a:t>5</a:t>
            </a:fld>
            <a:endParaRPr lang="en-US"/>
          </a:p>
        </p:txBody>
      </p:sp>
    </p:spTree>
    <p:extLst>
      <p:ext uri="{BB962C8B-B14F-4D97-AF65-F5344CB8AC3E}">
        <p14:creationId xmlns:p14="http://schemas.microsoft.com/office/powerpoint/2010/main" val="3965828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2016</a:t>
            </a:r>
            <a:r>
              <a:rPr lang="en-US" baseline="0" dirty="0" smtClean="0"/>
              <a:t> systematic review of vaping-associated health problems: 27 cases of health effects - SP not noted.</a:t>
            </a:r>
          </a:p>
          <a:p>
            <a:endParaRPr lang="en-US" baseline="0" dirty="0" smtClean="0"/>
          </a:p>
          <a:p>
            <a:r>
              <a:rPr lang="en-US" sz="1200" b="0" i="1" kern="1200" dirty="0" smtClean="0">
                <a:solidFill>
                  <a:schemeClr val="tx1"/>
                </a:solidFill>
                <a:effectLst/>
                <a:latin typeface="+mn-lt"/>
                <a:ea typeface="+mn-ea"/>
                <a:cs typeface="+mn-cs"/>
              </a:rPr>
              <a:t>Potential health effects of electronic cigarettes: A systematic review of case reports.</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Hua M,</a:t>
            </a:r>
          </a:p>
          <a:p>
            <a:r>
              <a:rPr lang="en-US" sz="1200" b="0" i="1" kern="1200" dirty="0" smtClean="0">
                <a:solidFill>
                  <a:schemeClr val="tx1"/>
                </a:solidFill>
                <a:effectLst/>
                <a:latin typeface="+mn-lt"/>
                <a:ea typeface="+mn-ea"/>
                <a:cs typeface="+mn-cs"/>
              </a:rPr>
              <a:t>Talbot P.</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Preventive Medicine Reports,</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2016, </a:t>
            </a:r>
            <a:r>
              <a:rPr lang="en-US" sz="1200" b="0" i="1" kern="1200" dirty="0" err="1" smtClean="0">
                <a:solidFill>
                  <a:schemeClr val="tx1"/>
                </a:solidFill>
                <a:effectLst/>
                <a:latin typeface="+mn-lt"/>
                <a:ea typeface="+mn-ea"/>
                <a:cs typeface="+mn-cs"/>
              </a:rPr>
              <a:t>vol</a:t>
            </a:r>
            <a:r>
              <a:rPr lang="en-US" sz="1200" b="0" i="1" kern="1200" dirty="0" smtClean="0">
                <a:solidFill>
                  <a:schemeClr val="tx1"/>
                </a:solidFill>
                <a:effectLst/>
                <a:latin typeface="+mn-lt"/>
                <a:ea typeface="+mn-ea"/>
                <a:cs typeface="+mn-cs"/>
              </a:rPr>
              <a:t>: 4 pp: 169-178</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Click</a:t>
            </a:r>
            <a:r>
              <a:rPr lang="en-US" sz="1200" b="0" i="0" kern="1200" baseline="0" dirty="0" smtClean="0">
                <a:solidFill>
                  <a:schemeClr val="tx1"/>
                </a:solidFill>
                <a:effectLst/>
                <a:latin typeface="+mn-lt"/>
                <a:ea typeface="+mn-ea"/>
                <a:cs typeface="+mn-cs"/>
              </a:rPr>
              <a:t> 1: </a:t>
            </a:r>
            <a:r>
              <a:rPr lang="en-US" sz="1200" b="0" i="0" kern="1200" dirty="0" smtClean="0">
                <a:solidFill>
                  <a:schemeClr val="tx1"/>
                </a:solidFill>
                <a:effectLst/>
                <a:latin typeface="+mn-lt"/>
                <a:ea typeface="+mn-ea"/>
                <a:cs typeface="+mn-cs"/>
              </a:rPr>
              <a:t>Then in 2017.</a:t>
            </a:r>
            <a:r>
              <a:rPr lang="en-US" sz="1200" b="0" i="0" kern="1200" baseline="0" dirty="0" smtClean="0">
                <a:solidFill>
                  <a:schemeClr val="tx1"/>
                </a:solidFill>
                <a:effectLst/>
                <a:latin typeface="+mn-lt"/>
                <a:ea typeface="+mn-ea"/>
                <a:cs typeface="+mn-cs"/>
              </a:rPr>
              <a:t> poster session at the American Thoracic Society with a single case of vaping-associated tension pneumothorax. </a:t>
            </a:r>
            <a:endParaRPr lang="en-US" sz="1200" b="0" i="0" kern="1200" dirty="0" smtClean="0">
              <a:solidFill>
                <a:schemeClr val="tx1"/>
              </a:solidFill>
              <a:effectLst/>
              <a:latin typeface="+mn-lt"/>
              <a:ea typeface="+mn-ea"/>
              <a:cs typeface="+mn-cs"/>
            </a:endParaRPr>
          </a:p>
          <a:p>
            <a:r>
              <a:rPr lang="en-US" sz="1200" b="0" i="1" kern="1200" dirty="0" smtClean="0">
                <a:solidFill>
                  <a:schemeClr val="tx1"/>
                </a:solidFill>
                <a:effectLst/>
                <a:latin typeface="+mn-lt"/>
                <a:ea typeface="+mn-ea"/>
                <a:cs typeface="+mn-cs"/>
              </a:rPr>
              <a:t>Vaping and Tension Pneumothorax: A Life-Threatening Association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dirty="0" err="1" smtClean="0">
                <a:solidFill>
                  <a:schemeClr val="tx1"/>
                </a:solidFill>
                <a:effectLst/>
                <a:latin typeface="+mn-lt"/>
                <a:ea typeface="+mn-ea"/>
                <a:cs typeface="+mn-cs"/>
                <a:hlinkClick r:id="rId3"/>
              </a:rPr>
              <a:t>Takkin</a:t>
            </a:r>
            <a:r>
              <a:rPr lang="en-US" sz="1200" b="0" i="1" u="none" strike="noStrike" kern="1200" dirty="0" smtClean="0">
                <a:solidFill>
                  <a:schemeClr val="tx1"/>
                </a:solidFill>
                <a:effectLst/>
                <a:latin typeface="+mn-lt"/>
                <a:ea typeface="+mn-ea"/>
                <a:cs typeface="+mn-cs"/>
                <a:hlinkClick r:id="rId3"/>
              </a:rPr>
              <a:t> Lo</a:t>
            </a:r>
            <a:r>
              <a:rPr lang="en-US" sz="1200" b="0" i="1" u="none" strike="noStrike"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American Journal of Respiratory and Critical Care Medicine 2017;195:A2052</a:t>
            </a:r>
          </a:p>
          <a:p>
            <a:endParaRPr lang="en-US" sz="1200" b="0" i="1"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Click 2: 2019:</a:t>
            </a:r>
            <a:r>
              <a:rPr lang="en-US" sz="1200" b="0" i="0" kern="1200" baseline="0" dirty="0" smtClean="0">
                <a:solidFill>
                  <a:schemeClr val="tx1"/>
                </a:solidFill>
                <a:effectLst/>
                <a:latin typeface="+mn-lt"/>
                <a:ea typeface="+mn-ea"/>
                <a:cs typeface="+mn-cs"/>
              </a:rPr>
              <a:t> Two more cases reported</a:t>
            </a:r>
            <a:endParaRPr lang="en-US" sz="1200" b="0" i="0" kern="1200" dirty="0" smtClean="0">
              <a:solidFill>
                <a:schemeClr val="tx1"/>
              </a:solidFill>
              <a:effectLst/>
              <a:latin typeface="+mn-lt"/>
              <a:ea typeface="+mn-ea"/>
              <a:cs typeface="+mn-cs"/>
            </a:endParaRPr>
          </a:p>
          <a:p>
            <a:r>
              <a:rPr lang="en-US" sz="1200" b="0" i="1" kern="1200" dirty="0" smtClean="0">
                <a:solidFill>
                  <a:schemeClr val="tx1"/>
                </a:solidFill>
                <a:effectLst/>
                <a:latin typeface="+mn-lt"/>
                <a:ea typeface="+mn-ea"/>
                <a:cs typeface="+mn-cs"/>
              </a:rPr>
              <a:t>Vaping is a risk factor for spontaneous pneumothorax: Two cases.</a:t>
            </a:r>
            <a:r>
              <a:rPr lang="en-US" sz="1200" b="0" i="1" kern="1200" baseline="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Skertich</a:t>
            </a:r>
            <a:r>
              <a:rPr lang="en-US" sz="1200" b="0" i="1" kern="1200" dirty="0" smtClean="0">
                <a:solidFill>
                  <a:schemeClr val="tx1"/>
                </a:solidFill>
                <a:effectLst/>
                <a:latin typeface="+mn-lt"/>
                <a:ea typeface="+mn-ea"/>
                <a:cs typeface="+mn-cs"/>
              </a:rPr>
              <a:t> N,</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Sullivan G,</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Madonna M,</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Shah A</a:t>
            </a:r>
          </a:p>
          <a:p>
            <a:r>
              <a:rPr lang="en-US" sz="1200" b="0" i="1" kern="1200" dirty="0" smtClean="0">
                <a:solidFill>
                  <a:schemeClr val="tx1"/>
                </a:solidFill>
                <a:effectLst/>
                <a:latin typeface="+mn-lt"/>
                <a:ea typeface="+mn-ea"/>
                <a:cs typeface="+mn-cs"/>
              </a:rPr>
              <a:t>Journal of Pediatric Surgery Case Reports.</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2019 </a:t>
            </a:r>
            <a:r>
              <a:rPr lang="en-US" sz="1200" b="0" i="1" kern="1200" dirty="0" err="1" smtClean="0">
                <a:solidFill>
                  <a:schemeClr val="tx1"/>
                </a:solidFill>
                <a:effectLst/>
                <a:latin typeface="+mn-lt"/>
                <a:ea typeface="+mn-ea"/>
                <a:cs typeface="+mn-cs"/>
              </a:rPr>
              <a:t>vol</a:t>
            </a:r>
            <a:r>
              <a:rPr lang="en-US" sz="1200" b="0" i="1" kern="1200" dirty="0" smtClean="0">
                <a:solidFill>
                  <a:schemeClr val="tx1"/>
                </a:solidFill>
                <a:effectLst/>
                <a:latin typeface="+mn-lt"/>
                <a:ea typeface="+mn-ea"/>
                <a:cs typeface="+mn-cs"/>
              </a:rPr>
              <a:t>: 50 pp: 101305</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Click 3 Soon to be published: RECURRENT</a:t>
            </a:r>
            <a:r>
              <a:rPr lang="en-US" sz="1200" b="0" i="0" kern="1200" baseline="0" dirty="0" smtClean="0">
                <a:solidFill>
                  <a:schemeClr val="tx1"/>
                </a:solidFill>
                <a:effectLst/>
                <a:latin typeface="+mn-lt"/>
                <a:ea typeface="+mn-ea"/>
                <a:cs typeface="+mn-cs"/>
              </a:rPr>
              <a:t> spontaneous </a:t>
            </a:r>
            <a:r>
              <a:rPr lang="en-US" sz="1200" b="0" i="0" kern="1200" baseline="0" dirty="0" err="1" smtClean="0">
                <a:solidFill>
                  <a:schemeClr val="tx1"/>
                </a:solidFill>
                <a:effectLst/>
                <a:latin typeface="+mn-lt"/>
                <a:ea typeface="+mn-ea"/>
                <a:cs typeface="+mn-cs"/>
              </a:rPr>
              <a:t>pneumothroaces</a:t>
            </a:r>
            <a:r>
              <a:rPr lang="en-US" sz="1200" b="0" i="0" kern="1200" baseline="0" dirty="0" smtClean="0">
                <a:solidFill>
                  <a:schemeClr val="tx1"/>
                </a:solidFill>
                <a:effectLst/>
                <a:latin typeface="+mn-lt"/>
                <a:ea typeface="+mn-ea"/>
                <a:cs typeface="+mn-cs"/>
              </a:rPr>
              <a:t> </a:t>
            </a:r>
            <a:endParaRPr lang="en-US" sz="1200" b="0" i="0" kern="1200" dirty="0" smtClean="0">
              <a:solidFill>
                <a:schemeClr val="tx1"/>
              </a:solidFill>
              <a:effectLst/>
              <a:latin typeface="+mn-lt"/>
              <a:ea typeface="+mn-ea"/>
              <a:cs typeface="+mn-cs"/>
            </a:endParaRPr>
          </a:p>
          <a:p>
            <a:r>
              <a:rPr lang="en-US" sz="1200" b="0" i="1" kern="1200" dirty="0" smtClean="0">
                <a:solidFill>
                  <a:schemeClr val="tx1"/>
                </a:solidFill>
                <a:effectLst/>
                <a:latin typeface="+mn-lt"/>
                <a:ea typeface="+mn-ea"/>
                <a:cs typeface="+mn-cs"/>
              </a:rPr>
              <a:t>Recurrent spontaneous </a:t>
            </a:r>
            <a:r>
              <a:rPr lang="en-US" sz="1200" b="0" i="1" kern="1200" dirty="0" err="1" smtClean="0">
                <a:solidFill>
                  <a:schemeClr val="tx1"/>
                </a:solidFill>
                <a:effectLst/>
                <a:latin typeface="+mn-lt"/>
                <a:ea typeface="+mn-ea"/>
                <a:cs typeface="+mn-cs"/>
              </a:rPr>
              <a:t>pneumothoraces</a:t>
            </a:r>
            <a:r>
              <a:rPr lang="en-US" sz="1200" b="0" i="1" kern="1200" dirty="0" smtClean="0">
                <a:solidFill>
                  <a:schemeClr val="tx1"/>
                </a:solidFill>
                <a:effectLst/>
                <a:latin typeface="+mn-lt"/>
                <a:ea typeface="+mn-ea"/>
                <a:cs typeface="+mn-cs"/>
              </a:rPr>
              <a:t> and vaping in an 18-year-old man: a case report and review of the literature.</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Alex Bonilla, Alexander J. Blair,</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et al</a:t>
            </a:r>
            <a:r>
              <a:rPr lang="en-US" sz="1200" b="0" i="1" kern="1200" baseline="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Journal of Medical Case Reports, 13, 1, 12 2019</a:t>
            </a:r>
          </a:p>
          <a:p>
            <a:endParaRPr lang="en-US" dirty="0"/>
          </a:p>
        </p:txBody>
      </p:sp>
      <p:sp>
        <p:nvSpPr>
          <p:cNvPr id="4" name="Slide Number Placeholder 3"/>
          <p:cNvSpPr>
            <a:spLocks noGrp="1"/>
          </p:cNvSpPr>
          <p:nvPr>
            <p:ph type="sldNum" sz="quarter" idx="10"/>
          </p:nvPr>
        </p:nvSpPr>
        <p:spPr/>
        <p:txBody>
          <a:bodyPr/>
          <a:lstStyle/>
          <a:p>
            <a:fld id="{0ACA5717-C125-45EC-AFAD-F3596FE45584}" type="slidenum">
              <a:rPr lang="en-US" smtClean="0"/>
              <a:t>6</a:t>
            </a:fld>
            <a:endParaRPr lang="en-US"/>
          </a:p>
        </p:txBody>
      </p:sp>
    </p:spTree>
    <p:extLst>
      <p:ext uri="{BB962C8B-B14F-4D97-AF65-F5344CB8AC3E}">
        <p14:creationId xmlns:p14="http://schemas.microsoft.com/office/powerpoint/2010/main" val="2404247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CA5717-C125-45EC-AFAD-F3596FE45584}" type="slidenum">
              <a:rPr lang="en-US" smtClean="0"/>
              <a:t>7</a:t>
            </a:fld>
            <a:endParaRPr lang="en-US"/>
          </a:p>
        </p:txBody>
      </p:sp>
    </p:spTree>
    <p:extLst>
      <p:ext uri="{BB962C8B-B14F-4D97-AF65-F5344CB8AC3E}">
        <p14:creationId xmlns:p14="http://schemas.microsoft.com/office/powerpoint/2010/main" val="1496390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062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4902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341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55452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447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2165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1939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11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38479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t>10/30/2019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928556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19788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10/30/2019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03417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atsjournals.org/author/Lo%2C+Takkin"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5407" y="1807105"/>
            <a:ext cx="11223522" cy="1825096"/>
          </a:xfrm>
        </p:spPr>
        <p:txBody>
          <a:bodyPr>
            <a:normAutofit fontScale="90000"/>
          </a:bodyPr>
          <a:lstStyle/>
          <a:p>
            <a:r>
              <a:rPr lang="en-US" dirty="0" smtClean="0"/>
              <a:t>Spontaneous Pneumothorax and Vaping</a:t>
            </a:r>
            <a:endParaRPr lang="en-US" dirty="0"/>
          </a:p>
        </p:txBody>
      </p:sp>
      <p:sp>
        <p:nvSpPr>
          <p:cNvPr id="3" name="Subtitle 2"/>
          <p:cNvSpPr>
            <a:spLocks noGrp="1"/>
          </p:cNvSpPr>
          <p:nvPr>
            <p:ph type="subTitle" idx="1"/>
          </p:nvPr>
        </p:nvSpPr>
        <p:spPr/>
        <p:txBody>
          <a:bodyPr/>
          <a:lstStyle/>
          <a:p>
            <a:r>
              <a:rPr lang="en-US" dirty="0" smtClean="0"/>
              <a:t>Summary of literature &amp; Questions for consideration</a:t>
            </a:r>
            <a:endParaRPr lang="en-US" dirty="0"/>
          </a:p>
        </p:txBody>
      </p:sp>
    </p:spTree>
    <p:extLst>
      <p:ext uri="{BB962C8B-B14F-4D97-AF65-F5344CB8AC3E}">
        <p14:creationId xmlns:p14="http://schemas.microsoft.com/office/powerpoint/2010/main" val="26723130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5738"/>
            <a:ext cx="12192000" cy="7426036"/>
          </a:xfrm>
          <a:prstGeom prst="rect">
            <a:avLst/>
          </a:prstGeom>
        </p:spPr>
      </p:pic>
    </p:spTree>
    <p:extLst>
      <p:ext uri="{BB962C8B-B14F-4D97-AF65-F5344CB8AC3E}">
        <p14:creationId xmlns:p14="http://schemas.microsoft.com/office/powerpoint/2010/main" val="2667532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626" y="498899"/>
            <a:ext cx="11557819" cy="1293028"/>
          </a:xfrm>
        </p:spPr>
        <p:txBody>
          <a:bodyPr>
            <a:normAutofit fontScale="90000"/>
          </a:bodyPr>
          <a:lstStyle/>
          <a:p>
            <a:r>
              <a:rPr lang="en-US" cap="none" dirty="0"/>
              <a:t>T</a:t>
            </a:r>
            <a:r>
              <a:rPr lang="en-US" cap="none" dirty="0" smtClean="0"/>
              <a:t>here is a </a:t>
            </a:r>
            <a:r>
              <a:rPr lang="en-US" b="1" cap="none" dirty="0" smtClean="0"/>
              <a:t>known association between smoking tobacco </a:t>
            </a:r>
            <a:r>
              <a:rPr lang="en-US" cap="none" dirty="0" smtClean="0"/>
              <a:t>and</a:t>
            </a:r>
            <a:r>
              <a:rPr lang="en-US" b="1" cap="none" dirty="0"/>
              <a:t> </a:t>
            </a:r>
            <a:r>
              <a:rPr lang="en-US" b="1" cap="none" dirty="0" smtClean="0"/>
              <a:t>spontaneous pneumothorax.</a:t>
            </a:r>
            <a:endParaRPr lang="en-US" b="1" cap="none" dirty="0"/>
          </a:p>
        </p:txBody>
      </p:sp>
      <p:sp>
        <p:nvSpPr>
          <p:cNvPr id="4" name="TextBox 3"/>
          <p:cNvSpPr txBox="1"/>
          <p:nvPr/>
        </p:nvSpPr>
        <p:spPr>
          <a:xfrm>
            <a:off x="1135626" y="1932039"/>
            <a:ext cx="8200103" cy="523220"/>
          </a:xfrm>
          <a:prstGeom prst="rect">
            <a:avLst/>
          </a:prstGeom>
          <a:noFill/>
        </p:spPr>
        <p:txBody>
          <a:bodyPr wrap="square" rtlCol="0">
            <a:spAutoFit/>
          </a:bodyPr>
          <a:lstStyle/>
          <a:p>
            <a:r>
              <a:rPr lang="en-US" sz="2800" dirty="0" smtClean="0"/>
              <a:t>In 1987, </a:t>
            </a:r>
            <a:r>
              <a:rPr lang="en-US" sz="2800" dirty="0" err="1" smtClean="0"/>
              <a:t>Bense</a:t>
            </a:r>
            <a:r>
              <a:rPr lang="en-US" sz="2800" dirty="0" smtClean="0"/>
              <a:t> </a:t>
            </a:r>
            <a:r>
              <a:rPr lang="en-US" sz="2800" i="1" dirty="0" smtClean="0"/>
              <a:t>et al </a:t>
            </a:r>
            <a:r>
              <a:rPr lang="en-US" sz="2800" dirty="0" smtClean="0"/>
              <a:t>found:</a:t>
            </a:r>
            <a:endParaRPr lang="en-US" sz="2800" dirty="0"/>
          </a:p>
        </p:txBody>
      </p:sp>
      <p:sp>
        <p:nvSpPr>
          <p:cNvPr id="5" name="Oval 4"/>
          <p:cNvSpPr/>
          <p:nvPr/>
        </p:nvSpPr>
        <p:spPr>
          <a:xfrm>
            <a:off x="1627238" y="3150139"/>
            <a:ext cx="575187" cy="58993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6" name="Group 15"/>
          <p:cNvGrpSpPr/>
          <p:nvPr/>
        </p:nvGrpSpPr>
        <p:grpSpPr>
          <a:xfrm>
            <a:off x="2288457" y="3150139"/>
            <a:ext cx="5864936" cy="609600"/>
            <a:chOff x="1796845" y="3141407"/>
            <a:chExt cx="5864936" cy="609600"/>
          </a:xfrm>
        </p:grpSpPr>
        <p:sp>
          <p:nvSpPr>
            <p:cNvPr id="6" name="Oval 5"/>
            <p:cNvSpPr/>
            <p:nvPr/>
          </p:nvSpPr>
          <p:spPr>
            <a:xfrm>
              <a:off x="1796845" y="3141407"/>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458064" y="3141407"/>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119283" y="3161072"/>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086594" y="3161072"/>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425376" y="3161072"/>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764158" y="3161071"/>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102940" y="3161072"/>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441722" y="3161072"/>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780502" y="3161072"/>
              <a:ext cx="575187" cy="5899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1096293" y="2455259"/>
            <a:ext cx="9419307" cy="646331"/>
          </a:xfrm>
          <a:prstGeom prst="rect">
            <a:avLst/>
          </a:prstGeom>
          <a:noFill/>
        </p:spPr>
        <p:txBody>
          <a:bodyPr wrap="square" rtlCol="0">
            <a:spAutoFit/>
          </a:bodyPr>
          <a:lstStyle/>
          <a:p>
            <a:r>
              <a:rPr lang="en-US" sz="3600" dirty="0" smtClean="0"/>
              <a:t>Increased relative risk for PSP in female smokers:</a:t>
            </a:r>
            <a:endParaRPr lang="en-US" sz="3600" dirty="0"/>
          </a:p>
        </p:txBody>
      </p:sp>
      <p:sp>
        <p:nvSpPr>
          <p:cNvPr id="17" name="TextBox 16"/>
          <p:cNvSpPr txBox="1"/>
          <p:nvPr/>
        </p:nvSpPr>
        <p:spPr>
          <a:xfrm>
            <a:off x="1135626" y="3878767"/>
            <a:ext cx="9087454" cy="646331"/>
          </a:xfrm>
          <a:prstGeom prst="rect">
            <a:avLst/>
          </a:prstGeom>
          <a:noFill/>
        </p:spPr>
        <p:txBody>
          <a:bodyPr wrap="square" rtlCol="0">
            <a:spAutoFit/>
          </a:bodyPr>
          <a:lstStyle/>
          <a:p>
            <a:r>
              <a:rPr lang="en-US" sz="3600" dirty="0" smtClean="0"/>
              <a:t>Increased relative risk for PSP in male smokers:</a:t>
            </a:r>
            <a:endParaRPr lang="en-US" sz="3600" dirty="0"/>
          </a:p>
        </p:txBody>
      </p:sp>
      <p:sp>
        <p:nvSpPr>
          <p:cNvPr id="18" name="Rectangle 17"/>
          <p:cNvSpPr/>
          <p:nvPr/>
        </p:nvSpPr>
        <p:spPr>
          <a:xfrm>
            <a:off x="1629696" y="4631735"/>
            <a:ext cx="545692" cy="4876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44" name="Group 43"/>
          <p:cNvGrpSpPr/>
          <p:nvPr/>
        </p:nvGrpSpPr>
        <p:grpSpPr>
          <a:xfrm>
            <a:off x="2288457" y="4631735"/>
            <a:ext cx="7145587" cy="1126040"/>
            <a:chOff x="2979170" y="4628551"/>
            <a:chExt cx="7145587" cy="1126040"/>
          </a:xfrm>
        </p:grpSpPr>
        <p:grpSp>
          <p:nvGrpSpPr>
            <p:cNvPr id="27" name="Group 26"/>
            <p:cNvGrpSpPr/>
            <p:nvPr/>
          </p:nvGrpSpPr>
          <p:grpSpPr>
            <a:xfrm>
              <a:off x="2981628" y="4628551"/>
              <a:ext cx="4517921" cy="487686"/>
              <a:chOff x="2917720" y="4979957"/>
              <a:chExt cx="4517921" cy="487686"/>
            </a:xfrm>
          </p:grpSpPr>
          <p:sp>
            <p:nvSpPr>
              <p:cNvPr id="19" name="Rectangle 18"/>
              <p:cNvSpPr/>
              <p:nvPr/>
            </p:nvSpPr>
            <p:spPr>
              <a:xfrm>
                <a:off x="2917720"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578939"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4240158"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901377"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562597"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226273"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889949"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2979170" y="5266905"/>
              <a:ext cx="4517921" cy="487686"/>
              <a:chOff x="2917720" y="4979957"/>
              <a:chExt cx="4517921" cy="487686"/>
            </a:xfrm>
          </p:grpSpPr>
          <p:sp>
            <p:nvSpPr>
              <p:cNvPr id="29" name="Rectangle 28"/>
              <p:cNvSpPr/>
              <p:nvPr/>
            </p:nvSpPr>
            <p:spPr>
              <a:xfrm>
                <a:off x="2917720"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578939"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240158"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901377"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5562597"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6226273"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6889949" y="4979957"/>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p:cNvSpPr/>
            <p:nvPr/>
          </p:nvSpPr>
          <p:spPr>
            <a:xfrm>
              <a:off x="7610159" y="4628551"/>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8266461" y="4629136"/>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8922763" y="4635956"/>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9579065" y="4628551"/>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7610159" y="5259500"/>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8266461" y="5260085"/>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8922763" y="5266905"/>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9579065" y="5259500"/>
              <a:ext cx="545692" cy="4876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extBox 44"/>
          <p:cNvSpPr txBox="1"/>
          <p:nvPr/>
        </p:nvSpPr>
        <p:spPr>
          <a:xfrm>
            <a:off x="10223080" y="2042143"/>
            <a:ext cx="1887793" cy="2215991"/>
          </a:xfrm>
          <a:prstGeom prst="rect">
            <a:avLst/>
          </a:prstGeom>
          <a:noFill/>
        </p:spPr>
        <p:txBody>
          <a:bodyPr wrap="square" rtlCol="0">
            <a:spAutoFit/>
          </a:bodyPr>
          <a:lstStyle/>
          <a:p>
            <a:r>
              <a:rPr lang="en-US" sz="13800" b="1" dirty="0" smtClean="0"/>
              <a:t>9</a:t>
            </a:r>
            <a:endParaRPr lang="en-US" sz="8000" b="1" dirty="0"/>
          </a:p>
        </p:txBody>
      </p:sp>
      <p:sp>
        <p:nvSpPr>
          <p:cNvPr id="46" name="TextBox 45"/>
          <p:cNvSpPr txBox="1"/>
          <p:nvPr/>
        </p:nvSpPr>
        <p:spPr>
          <a:xfrm>
            <a:off x="9640515" y="4035109"/>
            <a:ext cx="2549013" cy="2215991"/>
          </a:xfrm>
          <a:prstGeom prst="rect">
            <a:avLst/>
          </a:prstGeom>
          <a:noFill/>
        </p:spPr>
        <p:txBody>
          <a:bodyPr wrap="square" rtlCol="0">
            <a:spAutoFit/>
          </a:bodyPr>
          <a:lstStyle/>
          <a:p>
            <a:r>
              <a:rPr lang="en-US" sz="13800" b="1" dirty="0" smtClean="0"/>
              <a:t>22</a:t>
            </a:r>
            <a:endParaRPr lang="en-US" sz="8000" b="1" dirty="0"/>
          </a:p>
        </p:txBody>
      </p:sp>
    </p:spTree>
    <p:extLst>
      <p:ext uri="{BB962C8B-B14F-4D97-AF65-F5344CB8AC3E}">
        <p14:creationId xmlns:p14="http://schemas.microsoft.com/office/powerpoint/2010/main" val="419857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34181" y="498899"/>
            <a:ext cx="11557819" cy="1293028"/>
          </a:xfrm>
        </p:spPr>
        <p:txBody>
          <a:bodyPr>
            <a:normAutofit fontScale="90000"/>
          </a:bodyPr>
          <a:lstStyle/>
          <a:p>
            <a:r>
              <a:rPr lang="en-US" cap="none" dirty="0"/>
              <a:t>T</a:t>
            </a:r>
            <a:r>
              <a:rPr lang="en-US" cap="none" dirty="0" smtClean="0"/>
              <a:t>here is a </a:t>
            </a:r>
            <a:r>
              <a:rPr lang="en-US" b="1" cap="none" dirty="0" smtClean="0"/>
              <a:t>dose-response relationship for smoking tobacco </a:t>
            </a:r>
            <a:r>
              <a:rPr lang="en-US" cap="none" dirty="0" smtClean="0"/>
              <a:t>and</a:t>
            </a:r>
            <a:r>
              <a:rPr lang="en-US" b="1" cap="none" dirty="0"/>
              <a:t> </a:t>
            </a:r>
            <a:r>
              <a:rPr lang="en-US" b="1" cap="none" dirty="0" smtClean="0"/>
              <a:t>spontaneous pneumothorax.</a:t>
            </a:r>
            <a:endParaRPr lang="en-US" b="1" cap="none" dirty="0"/>
          </a:p>
        </p:txBody>
      </p:sp>
      <p:sp>
        <p:nvSpPr>
          <p:cNvPr id="5" name="TextBox 4"/>
          <p:cNvSpPr txBox="1"/>
          <p:nvPr/>
        </p:nvSpPr>
        <p:spPr>
          <a:xfrm>
            <a:off x="530086" y="2888974"/>
            <a:ext cx="11237843" cy="212365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4400" dirty="0" smtClean="0"/>
              <a:t>“[…]there </a:t>
            </a:r>
            <a:r>
              <a:rPr lang="en-US" sz="4400" dirty="0"/>
              <a:t>is a striking, statistically significant </a:t>
            </a:r>
            <a:endParaRPr lang="en-US" sz="4400" dirty="0" smtClean="0"/>
          </a:p>
          <a:p>
            <a:r>
              <a:rPr lang="en-US" sz="4400" dirty="0" smtClean="0"/>
              <a:t>(</a:t>
            </a:r>
            <a:r>
              <a:rPr lang="en-US" sz="4400" dirty="0"/>
              <a:t>p &lt; 0.001) dose-response relationship between smoking and the occurrence of SP</a:t>
            </a:r>
            <a:r>
              <a:rPr lang="en-US" sz="4400" dirty="0" smtClean="0"/>
              <a:t>.”</a:t>
            </a:r>
            <a:endParaRPr lang="en-US" sz="4400" dirty="0"/>
          </a:p>
        </p:txBody>
      </p:sp>
    </p:spTree>
    <p:extLst>
      <p:ext uri="{BB962C8B-B14F-4D97-AF65-F5344CB8AC3E}">
        <p14:creationId xmlns:p14="http://schemas.microsoft.com/office/powerpoint/2010/main" val="3913738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22146" y="512151"/>
            <a:ext cx="12193923" cy="1293028"/>
          </a:xfrm>
        </p:spPr>
        <p:txBody>
          <a:bodyPr>
            <a:normAutofit fontScale="90000"/>
          </a:bodyPr>
          <a:lstStyle/>
          <a:p>
            <a:r>
              <a:rPr lang="en-US" cap="none" dirty="0"/>
              <a:t>T</a:t>
            </a:r>
            <a:r>
              <a:rPr lang="en-US" cap="none" dirty="0" smtClean="0"/>
              <a:t>here is a </a:t>
            </a:r>
            <a:r>
              <a:rPr lang="en-US" b="1" dirty="0" smtClean="0"/>
              <a:t>possible</a:t>
            </a:r>
            <a:r>
              <a:rPr lang="en-US" b="1" cap="none" dirty="0" smtClean="0"/>
              <a:t> relationship between smoking tobacco and cannabis </a:t>
            </a:r>
            <a:r>
              <a:rPr lang="en-US" cap="none" dirty="0" smtClean="0"/>
              <a:t>and</a:t>
            </a:r>
            <a:r>
              <a:rPr lang="en-US" b="1" cap="none" dirty="0" smtClean="0"/>
              <a:t> spontaneous pneumothorax.</a:t>
            </a:r>
            <a:endParaRPr lang="en-US" b="1" cap="none"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601" y="2022729"/>
            <a:ext cx="9338641" cy="29936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622852" y="3519561"/>
            <a:ext cx="11025809" cy="224676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800" dirty="0" smtClean="0"/>
              <a:t>“We </a:t>
            </a:r>
            <a:r>
              <a:rPr lang="en-US" sz="2800" dirty="0"/>
              <a:t>detected a significantly higher occurrence of cannabis smoking within the last month in individuals with primary spontaneous pneumothorax: OR = 8.22 (95% CI: 6.37–10.57, Table 3). However, the observed increased occurrence was only significant in men (</a:t>
            </a:r>
            <a:r>
              <a:rPr lang="en-US" sz="2800" i="1" dirty="0"/>
              <a:t>P</a:t>
            </a:r>
            <a:r>
              <a:rPr lang="en-US" sz="2800" dirty="0"/>
              <a:t> &lt; 0.001), and we observed no isolated effect of cannabis: OR = 0.85 (95% CI: 0.17–2.61, </a:t>
            </a:r>
            <a:r>
              <a:rPr lang="en-US" sz="2800" i="1" dirty="0"/>
              <a:t>P</a:t>
            </a:r>
            <a:r>
              <a:rPr lang="en-US" sz="2800" dirty="0"/>
              <a:t> = 0.789</a:t>
            </a:r>
            <a:r>
              <a:rPr lang="en-US" sz="2800" dirty="0" smtClean="0"/>
              <a:t>)”</a:t>
            </a:r>
            <a:endParaRPr lang="en-US" sz="2800" dirty="0"/>
          </a:p>
        </p:txBody>
      </p:sp>
    </p:spTree>
    <p:extLst>
      <p:ext uri="{BB962C8B-B14F-4D97-AF65-F5344CB8AC3E}">
        <p14:creationId xmlns:p14="http://schemas.microsoft.com/office/powerpoint/2010/main" val="226449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2" y="286603"/>
            <a:ext cx="11267767" cy="1450757"/>
          </a:xfrm>
        </p:spPr>
        <p:txBody>
          <a:bodyPr>
            <a:normAutofit fontScale="90000"/>
          </a:bodyPr>
          <a:lstStyle/>
          <a:p>
            <a:r>
              <a:rPr lang="en-US" dirty="0" smtClean="0"/>
              <a:t>Since 2017, there have been case reports describing </a:t>
            </a:r>
            <a:r>
              <a:rPr lang="en-US" b="1" dirty="0" smtClean="0"/>
              <a:t>vaping</a:t>
            </a:r>
            <a:r>
              <a:rPr lang="en-US" dirty="0" smtClean="0"/>
              <a:t> as a </a:t>
            </a:r>
            <a:r>
              <a:rPr lang="en-US" b="1" dirty="0" smtClean="0"/>
              <a:t>risk for spontaneous pneumothorax.</a:t>
            </a:r>
            <a:r>
              <a:rPr lang="en-US" dirty="0">
                <a:hlinkClick r:id="rId3"/>
              </a:rPr>
              <a:t> </a:t>
            </a:r>
            <a:endParaRPr lang="en-US"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75" y="1821180"/>
            <a:ext cx="6499860" cy="50368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6575" y="1996440"/>
            <a:ext cx="8732520" cy="4861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5739" y="1911489"/>
            <a:ext cx="7686261" cy="4946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972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not known:</a:t>
            </a:r>
            <a:endParaRPr lang="en-US" dirty="0"/>
          </a:p>
        </p:txBody>
      </p:sp>
      <p:sp>
        <p:nvSpPr>
          <p:cNvPr id="3" name="TextBox 2"/>
          <p:cNvSpPr txBox="1"/>
          <p:nvPr/>
        </p:nvSpPr>
        <p:spPr>
          <a:xfrm>
            <a:off x="1097280" y="2146852"/>
            <a:ext cx="9371937"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Is the incidence of spontaneous pneumothorax increasing?</a:t>
            </a:r>
          </a:p>
          <a:p>
            <a:endParaRPr lang="en-US" sz="2800" dirty="0" smtClean="0"/>
          </a:p>
        </p:txBody>
      </p:sp>
      <p:sp>
        <p:nvSpPr>
          <p:cNvPr id="4" name="TextBox 3"/>
          <p:cNvSpPr txBox="1"/>
          <p:nvPr/>
        </p:nvSpPr>
        <p:spPr>
          <a:xfrm>
            <a:off x="1097280" y="2817953"/>
            <a:ext cx="10617642"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Is there an increased risk of spontaneous pneumothorax with vaping compared to combustible substances? </a:t>
            </a:r>
          </a:p>
          <a:p>
            <a:endParaRPr lang="en-US" sz="2800" dirty="0"/>
          </a:p>
        </p:txBody>
      </p:sp>
      <p:sp>
        <p:nvSpPr>
          <p:cNvPr id="5" name="TextBox 4"/>
          <p:cNvSpPr txBox="1"/>
          <p:nvPr/>
        </p:nvSpPr>
        <p:spPr>
          <a:xfrm>
            <a:off x="1097280" y="3908699"/>
            <a:ext cx="10352598"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Is there a more severe course of illness with vaping-associated spontaneous pneumothorax</a:t>
            </a:r>
            <a:r>
              <a:rPr lang="en-US" sz="2800" dirty="0" smtClean="0"/>
              <a:t>?</a:t>
            </a:r>
            <a:endParaRPr lang="en-US" sz="2800" dirty="0"/>
          </a:p>
        </p:txBody>
      </p:sp>
      <p:sp>
        <p:nvSpPr>
          <p:cNvPr id="7" name="TextBox 6"/>
          <p:cNvSpPr txBox="1"/>
          <p:nvPr/>
        </p:nvSpPr>
        <p:spPr>
          <a:xfrm>
            <a:off x="1097280" y="4862806"/>
            <a:ext cx="9803958" cy="1077218"/>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sz="2800" dirty="0"/>
              <a:t>What are other jurisdictions seeing?</a:t>
            </a:r>
            <a:r>
              <a:rPr lang="en-US" dirty="0"/>
              <a:t> </a:t>
            </a:r>
          </a:p>
          <a:p>
            <a:endParaRPr lang="en-US" dirty="0"/>
          </a:p>
        </p:txBody>
      </p:sp>
    </p:spTree>
    <p:extLst>
      <p:ext uri="{BB962C8B-B14F-4D97-AF65-F5344CB8AC3E}">
        <p14:creationId xmlns:p14="http://schemas.microsoft.com/office/powerpoint/2010/main" val="255730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TM02900769[[fn=Retrospect]]</Template>
  <TotalTime>1266</TotalTime>
  <Words>495</Words>
  <Application>Microsoft Office PowerPoint</Application>
  <PresentationFormat>Widescreen</PresentationFormat>
  <Paragraphs>65</Paragraphs>
  <Slides>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Retrospect</vt:lpstr>
      <vt:lpstr>Spontaneous Pneumothorax and Vaping</vt:lpstr>
      <vt:lpstr>PowerPoint Presentation</vt:lpstr>
      <vt:lpstr>There is a known association between smoking tobacco and spontaneous pneumothorax.</vt:lpstr>
      <vt:lpstr>There is a dose-response relationship for smoking tobacco and spontaneous pneumothorax.</vt:lpstr>
      <vt:lpstr>There is a possible relationship between smoking tobacco and cannabis and spontaneous pneumothorax.</vt:lpstr>
      <vt:lpstr>Since 2017, there have been case reports describing vaping as a risk for spontaneous pneumothorax. </vt:lpstr>
      <vt:lpstr>What is not known:</vt:lpstr>
    </vt:vector>
  </TitlesOfParts>
  <Company>Washington State Department of Health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Spontaneous Pneumothorax and Vaping</dc:title>
  <dc:creator>Holshue, Michelle L (DOH Intern/Volunteer)</dc:creator>
  <cp:lastModifiedBy>Holshue, Michelle L (DOH Intern/Volunteer)</cp:lastModifiedBy>
  <cp:revision>21</cp:revision>
  <dcterms:created xsi:type="dcterms:W3CDTF">2019-10-30T19:38:24Z</dcterms:created>
  <dcterms:modified xsi:type="dcterms:W3CDTF">2019-10-31T16:45:06Z</dcterms:modified>
</cp:coreProperties>
</file>