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3" r:id="rId1"/>
  </p:sldMasterIdLst>
  <p:notesMasterIdLst>
    <p:notesMasterId r:id="rId12"/>
  </p:notesMasterIdLst>
  <p:sldIdLst>
    <p:sldId id="256" r:id="rId2"/>
    <p:sldId id="259" r:id="rId3"/>
    <p:sldId id="262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71"/>
    <p:restoredTop sz="86393"/>
  </p:normalViewPr>
  <p:slideViewPr>
    <p:cSldViewPr snapToGrid="0" snapToObjects="1">
      <p:cViewPr varScale="1">
        <p:scale>
          <a:sx n="90" d="100"/>
          <a:sy n="90" d="100"/>
        </p:scale>
        <p:origin x="336" y="184"/>
      </p:cViewPr>
      <p:guideLst/>
    </p:cSldViewPr>
  </p:slideViewPr>
  <p:outlineViewPr>
    <p:cViewPr>
      <p:scale>
        <a:sx n="33" d="100"/>
        <a:sy n="33" d="100"/>
      </p:scale>
      <p:origin x="0" y="-924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85230-A4CA-DB4B-A98A-B643A979FD08}" type="datetimeFigureOut">
              <a:rPr lang="en-US" smtClean="0"/>
              <a:t>7/22/21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A576C-B09C-4A4F-B798-B8625A591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7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14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4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8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38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61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30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56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08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24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A576C-B09C-4A4F-B798-B8625A5911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30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2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437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8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81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8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6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1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5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0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142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7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05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93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61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99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6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31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FC87031-5B15-C643-A6E3-B4BACD644803}" type="datetimeFigureOut">
              <a:rPr lang="en-US" smtClean="0"/>
              <a:t>7/22/21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7F50E9D-9E0F-744F-AB7A-6A4CAC599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1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  <p:sldLayoutId id="214748390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urcodingclub.github.io/tutorials/mixed-model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80B65-23ED-4A4C-8378-FB5AE291B8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0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How to find, choose and use useful R packages and functions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B747E9-595C-D84C-A803-59EAD03235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Or: you’re on your own,</a:t>
            </a:r>
            <a:r>
              <a:rPr lang="en-US" baseline="0" dirty="0"/>
              <a:t> nobody’s coming</a:t>
            </a:r>
            <a:r>
              <a:rPr lang="en-US" dirty="0"/>
              <a:t> </a:t>
            </a:r>
            <a:r>
              <a:rPr lang="en-US" baseline="0" dirty="0"/>
              <a:t>to save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5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B8E6C-56F9-DE40-BE25-0D90404D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the best way to</a:t>
            </a:r>
            <a:r>
              <a:rPr lang="en-US" baseline="0" dirty="0"/>
              <a:t> do a task?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539FD-309B-7A4A-91EA-E0FF2ECD3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60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047160-9640-C34B-945A-7BB549F0C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Surprise: there is no best way!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F36485-04D6-A54B-95F8-44D52ECF1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get hung up on trying to find the best way</a:t>
            </a:r>
          </a:p>
          <a:p>
            <a:r>
              <a:rPr lang="en-US" dirty="0"/>
              <a:t>Get your hands dirty trying out different methods until something sticks</a:t>
            </a:r>
          </a:p>
          <a:p>
            <a:r>
              <a:rPr lang="en-US" dirty="0"/>
              <a:t>It’s an iterative process: you create something that’s good enough and then you build on it</a:t>
            </a:r>
          </a:p>
        </p:txBody>
      </p:sp>
    </p:spTree>
    <p:extLst>
      <p:ext uri="{BB962C8B-B14F-4D97-AF65-F5344CB8AC3E}">
        <p14:creationId xmlns:p14="http://schemas.microsoft.com/office/powerpoint/2010/main" val="1842486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12ACF-F7FD-1E42-A71B-64684E77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Method 1: become an expert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608AE-C46F-894E-A20E-408939E8A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Learn as much about the methods for that task as you can, both practical and theoretical</a:t>
            </a:r>
          </a:p>
          <a:p>
            <a:pPr lvl="1"/>
            <a:r>
              <a:rPr lang="en-US" dirty="0"/>
              <a:t>Take a course or get a textbook</a:t>
            </a:r>
          </a:p>
          <a:p>
            <a:pPr lvl="1"/>
            <a:r>
              <a:rPr lang="en-US" dirty="0"/>
              <a:t>Do a thorough literature review (start with review papers)</a:t>
            </a:r>
          </a:p>
          <a:p>
            <a:pPr lvl="1"/>
            <a:r>
              <a:rPr lang="en-US" dirty="0"/>
              <a:t>Paper for R package which includes theory</a:t>
            </a:r>
          </a:p>
          <a:p>
            <a:pPr lvl="0"/>
            <a:r>
              <a:rPr lang="en-US" dirty="0"/>
              <a:t>Pro: you can make better-informed choices about the task, including troubleshooting</a:t>
            </a:r>
          </a:p>
          <a:p>
            <a:pPr lvl="0"/>
            <a:r>
              <a:rPr lang="en-US" dirty="0"/>
              <a:t>Con: can take a long time</a:t>
            </a:r>
          </a:p>
        </p:txBody>
      </p:sp>
    </p:spTree>
    <p:extLst>
      <p:ext uri="{BB962C8B-B14F-4D97-AF65-F5344CB8AC3E}">
        <p14:creationId xmlns:p14="http://schemas.microsoft.com/office/powerpoint/2010/main" val="3379391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0C9A3-52C7-D14C-8BA5-8707E9D43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Method 2: mimic other experts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C4BC0-2C70-9C4F-8B08-83A921596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Copy from trusted sources</a:t>
            </a:r>
          </a:p>
          <a:p>
            <a:pPr lvl="1"/>
            <a:r>
              <a:rPr lang="en-US" dirty="0"/>
              <a:t>Get example code from somebody else</a:t>
            </a:r>
          </a:p>
          <a:p>
            <a:pPr lvl="1"/>
            <a:r>
              <a:rPr lang="en-US" dirty="0"/>
              <a:t>Look in the literature in the methods sections</a:t>
            </a:r>
          </a:p>
          <a:p>
            <a:pPr lvl="1"/>
            <a:r>
              <a:rPr lang="en-US" dirty="0"/>
              <a:t>Look for tutorials and examples</a:t>
            </a:r>
          </a:p>
          <a:p>
            <a:pPr lvl="2"/>
            <a:r>
              <a:rPr lang="en-US" dirty="0"/>
              <a:t>Google is your friend: &lt;insert task here&gt; example/tutorial in R</a:t>
            </a:r>
          </a:p>
          <a:p>
            <a:pPr lvl="0"/>
            <a:r>
              <a:rPr lang="en-US" dirty="0"/>
              <a:t>Pro: if you’re lucky, your task gets done much quicker</a:t>
            </a:r>
          </a:p>
          <a:p>
            <a:pPr lvl="0"/>
            <a:r>
              <a:rPr lang="en-US" dirty="0"/>
              <a:t>Con: when you hit problems, you don’t really know what to do</a:t>
            </a:r>
          </a:p>
          <a:p>
            <a:pPr lvl="1"/>
            <a:r>
              <a:rPr lang="en-US" dirty="0"/>
              <a:t>You can also google the error messages – and see what other people have done to fix them</a:t>
            </a:r>
          </a:p>
        </p:txBody>
      </p:sp>
    </p:spTree>
    <p:extLst>
      <p:ext uri="{BB962C8B-B14F-4D97-AF65-F5344CB8AC3E}">
        <p14:creationId xmlns:p14="http://schemas.microsoft.com/office/powerpoint/2010/main" val="1358831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5844E-1289-1B47-AC14-610E95FA1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Mixed Models: Association tests that account for both fixed and random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5955B-B689-CF4E-A987-1B5160CBE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needed a way to deal with random effect for a study I was working on</a:t>
            </a:r>
          </a:p>
          <a:p>
            <a:pPr lvl="1"/>
            <a:r>
              <a:rPr lang="en-US" dirty="0"/>
              <a:t>Fixed effects</a:t>
            </a:r>
          </a:p>
          <a:p>
            <a:pPr lvl="2"/>
            <a:r>
              <a:rPr lang="en-US" dirty="0"/>
              <a:t>Biomarker levels (</a:t>
            </a:r>
            <a:r>
              <a:rPr lang="en-US" dirty="0" err="1"/>
              <a:t>ie</a:t>
            </a:r>
            <a:r>
              <a:rPr lang="en-US" dirty="0"/>
              <a:t> sPDL1)</a:t>
            </a:r>
          </a:p>
          <a:p>
            <a:pPr lvl="2"/>
            <a:r>
              <a:rPr lang="en-US" dirty="0"/>
              <a:t>Race</a:t>
            </a:r>
          </a:p>
          <a:p>
            <a:pPr lvl="2"/>
            <a:r>
              <a:rPr lang="en-US" dirty="0"/>
              <a:t>Age</a:t>
            </a:r>
          </a:p>
          <a:p>
            <a:pPr lvl="1"/>
            <a:r>
              <a:rPr lang="en-US" dirty="0"/>
              <a:t>Possible random effects</a:t>
            </a:r>
          </a:p>
          <a:p>
            <a:pPr lvl="2"/>
            <a:r>
              <a:rPr lang="en-US" dirty="0"/>
              <a:t>Study site (were in different countries)</a:t>
            </a:r>
          </a:p>
          <a:p>
            <a:pPr lvl="2"/>
            <a:r>
              <a:rPr lang="en-US" dirty="0"/>
              <a:t>Subject id (it was longitudinal data, so maybe there were cryptic effects related to each patient)</a:t>
            </a:r>
          </a:p>
          <a:p>
            <a:pPr lvl="2"/>
            <a:r>
              <a:rPr lang="en-US" dirty="0"/>
              <a:t>Study day (since it was longitudinal)</a:t>
            </a:r>
          </a:p>
        </p:txBody>
      </p:sp>
    </p:spTree>
    <p:extLst>
      <p:ext uri="{BB962C8B-B14F-4D97-AF65-F5344CB8AC3E}">
        <p14:creationId xmlns:p14="http://schemas.microsoft.com/office/powerpoint/2010/main" val="3945860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E92B6-B95D-3347-9695-8DA20A38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Methodology for finding an appropriate R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99297-BBD9-1F48-BA64-FE3C93297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Google search: R mixed models</a:t>
            </a:r>
          </a:p>
          <a:p>
            <a:pPr lvl="1"/>
            <a:r>
              <a:rPr lang="en-US" dirty="0"/>
              <a:t>The entire first page of results all pointed to articles about the lme4 package</a:t>
            </a:r>
          </a:p>
          <a:p>
            <a:r>
              <a:rPr lang="en-US" dirty="0"/>
              <a:t>Chatted with two bioinformaticians I work with</a:t>
            </a:r>
          </a:p>
          <a:p>
            <a:pPr lvl="1"/>
            <a:r>
              <a:rPr lang="en-US" dirty="0"/>
              <a:t>One didn’t know anything about mixed models</a:t>
            </a:r>
          </a:p>
          <a:p>
            <a:pPr lvl="1"/>
            <a:r>
              <a:rPr lang="en-US" dirty="0"/>
              <a:t>The other had seen some stuff mentioning lme4</a:t>
            </a:r>
          </a:p>
          <a:p>
            <a:r>
              <a:rPr lang="en-US" dirty="0"/>
              <a:t>Chatted with a biostatistician</a:t>
            </a:r>
          </a:p>
          <a:p>
            <a:pPr lvl="1"/>
            <a:r>
              <a:rPr lang="en-US" dirty="0"/>
              <a:t>They said that lme4 was commonly used but that they didn’t do a lot of mixed modeling so I was kind of on my own</a:t>
            </a:r>
          </a:p>
          <a:p>
            <a:pPr marL="0" indent="0">
              <a:buNone/>
            </a:pPr>
            <a:r>
              <a:rPr lang="en-US" dirty="0"/>
              <a:t>So I figured I was on the right track</a:t>
            </a:r>
          </a:p>
        </p:txBody>
      </p:sp>
    </p:spTree>
    <p:extLst>
      <p:ext uri="{BB962C8B-B14F-4D97-AF65-F5344CB8AC3E}">
        <p14:creationId xmlns:p14="http://schemas.microsoft.com/office/powerpoint/2010/main" val="2372984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1119E-4CF7-344B-96ED-522A17FF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step: do a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9DB63-7B0F-A841-9C19-C7E01B209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decide on the tutorial at Coding Club (2</a:t>
            </a:r>
            <a:r>
              <a:rPr lang="en-US" baseline="30000" dirty="0"/>
              <a:t>nd</a:t>
            </a:r>
            <a:r>
              <a:rPr lang="en-US" dirty="0"/>
              <a:t> google result on 1</a:t>
            </a:r>
            <a:r>
              <a:rPr lang="en-US" baseline="30000" dirty="0"/>
              <a:t>st</a:t>
            </a:r>
            <a:r>
              <a:rPr lang="en-US" dirty="0"/>
              <a:t> page)</a:t>
            </a:r>
          </a:p>
          <a:p>
            <a:pPr lvl="1"/>
            <a:r>
              <a:rPr lang="en-US" dirty="0">
                <a:hlinkClick r:id="rId3"/>
              </a:rPr>
              <a:t>https://ourcodingclub.github.io/tutorials/mixed-models/</a:t>
            </a:r>
            <a:endParaRPr lang="en-US" dirty="0"/>
          </a:p>
          <a:p>
            <a:r>
              <a:rPr lang="en-US" dirty="0"/>
              <a:t>What I liked about this tutorial:</a:t>
            </a:r>
          </a:p>
          <a:p>
            <a:pPr lvl="1"/>
            <a:r>
              <a:rPr lang="en-US" dirty="0"/>
              <a:t>LOTS of example code</a:t>
            </a:r>
          </a:p>
          <a:p>
            <a:pPr lvl="1"/>
            <a:r>
              <a:rPr lang="en-US" dirty="0"/>
              <a:t>Explained the weird and annoying syntax of lme4</a:t>
            </a:r>
          </a:p>
          <a:p>
            <a:pPr lvl="1"/>
            <a:r>
              <a:rPr lang="en-US" dirty="0"/>
              <a:t>Had breakout boxes explaining how to decide if your variable should be modeled as fixed or random</a:t>
            </a:r>
          </a:p>
          <a:p>
            <a:r>
              <a:rPr lang="en-US" dirty="0"/>
              <a:t>What I didn’t like (but could live with)</a:t>
            </a:r>
          </a:p>
          <a:p>
            <a:pPr lvl="1"/>
            <a:r>
              <a:rPr lang="en-US" dirty="0"/>
              <a:t>Example in the tutorial was silly: dragon intelligence testing on different mountains</a:t>
            </a:r>
          </a:p>
        </p:txBody>
      </p:sp>
    </p:spTree>
    <p:extLst>
      <p:ext uri="{BB962C8B-B14F-4D97-AF65-F5344CB8AC3E}">
        <p14:creationId xmlns:p14="http://schemas.microsoft.com/office/powerpoint/2010/main" val="1684575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D34927-89F1-C045-A467-8929F506DF71}"/>
              </a:ext>
            </a:extLst>
          </p:cNvPr>
          <p:cNvSpPr/>
          <p:nvPr/>
        </p:nvSpPr>
        <p:spPr>
          <a:xfrm>
            <a:off x="757240" y="3457579"/>
            <a:ext cx="10315575" cy="1357312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80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1902C-EA8F-9949-8F7B-5B7EADB2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Next step: try for yourself (myself)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899D0-AF6B-294B-A668-F701217B6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351246" cy="34163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Next – I took my own data and tried different combinations of variables through </a:t>
            </a:r>
            <a:r>
              <a:rPr lang="en-US" dirty="0" err="1">
                <a:solidFill>
                  <a:srgbClr val="FF0000"/>
                </a:solidFill>
                <a:latin typeface="Courier" pitchFamily="2" charset="0"/>
              </a:rPr>
              <a:t>lmer</a:t>
            </a:r>
            <a:r>
              <a:rPr lang="en-US" dirty="0"/>
              <a:t> to get a feel for how results would turn out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out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&lt;-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lmer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around.CR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sz="1100" dirty="0">
                <a:solidFill>
                  <a:srgbClr val="569CD6"/>
                </a:solidFill>
                <a:latin typeface="Menlo" panose="020B0609030804020204" pitchFamily="49" charset="0"/>
              </a:rPr>
              <a:t>~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lfc_sPDL.1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Race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AGE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(</a:t>
            </a:r>
            <a:r>
              <a:rPr lang="en-US" sz="1100" dirty="0">
                <a:solidFill>
                  <a:srgbClr val="B5CEA8"/>
                </a:solidFill>
                <a:latin typeface="Menlo" panose="020B0609030804020204" pitchFamily="49" charset="0"/>
              </a:rPr>
              <a:t>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|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study.site.identifier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),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data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inputData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REML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sz="1100" dirty="0">
                <a:solidFill>
                  <a:srgbClr val="569CD6"/>
                </a:solidFill>
                <a:latin typeface="Menlo" panose="020B0609030804020204" pitchFamily="49" charset="0"/>
              </a:rPr>
              <a:t>TRUE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out2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&lt;-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lmer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around.CR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sz="1100" dirty="0">
                <a:solidFill>
                  <a:srgbClr val="569CD6"/>
                </a:solidFill>
                <a:latin typeface="Menlo" panose="020B0609030804020204" pitchFamily="49" charset="0"/>
              </a:rPr>
              <a:t>~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lfc_sPDL.1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Race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AGE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(</a:t>
            </a:r>
            <a:r>
              <a:rPr lang="en-US" sz="1100" dirty="0">
                <a:solidFill>
                  <a:srgbClr val="B5CEA8"/>
                </a:solidFill>
                <a:latin typeface="Menlo" panose="020B0609030804020204" pitchFamily="49" charset="0"/>
              </a:rPr>
              <a:t>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|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Pt_ID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),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data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inputData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REML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sz="1100" dirty="0">
                <a:solidFill>
                  <a:srgbClr val="569CD6"/>
                </a:solidFill>
                <a:latin typeface="Menlo" panose="020B0609030804020204" pitchFamily="49" charset="0"/>
              </a:rPr>
              <a:t>TRUE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out3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&lt;-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lmer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around.CR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sz="1100" dirty="0">
                <a:solidFill>
                  <a:srgbClr val="569CD6"/>
                </a:solidFill>
                <a:latin typeface="Menlo" panose="020B0609030804020204" pitchFamily="49" charset="0"/>
              </a:rPr>
              <a:t>~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lfc_sPDL.1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AGE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(</a:t>
            </a:r>
            <a:r>
              <a:rPr lang="en-US" sz="1100" dirty="0">
                <a:solidFill>
                  <a:srgbClr val="B5CEA8"/>
                </a:solidFill>
                <a:latin typeface="Menlo" panose="020B0609030804020204" pitchFamily="49" charset="0"/>
              </a:rPr>
              <a:t>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|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Race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),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data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inputData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REML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sz="1100" dirty="0">
                <a:solidFill>
                  <a:srgbClr val="569CD6"/>
                </a:solidFill>
                <a:latin typeface="Menlo" panose="020B0609030804020204" pitchFamily="49" charset="0"/>
              </a:rPr>
              <a:t>TRUE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out4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&lt;-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lmer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(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around.CR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sz="1100" dirty="0">
                <a:solidFill>
                  <a:srgbClr val="569CD6"/>
                </a:solidFill>
                <a:latin typeface="Menlo" panose="020B0609030804020204" pitchFamily="49" charset="0"/>
              </a:rPr>
              <a:t>~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lfc_sPDL.1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Race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AGE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+ (</a:t>
            </a:r>
            <a:r>
              <a:rPr lang="en-US" sz="1100" dirty="0">
                <a:solidFill>
                  <a:srgbClr val="B5CEA8"/>
                </a:solidFill>
                <a:latin typeface="Menlo" panose="020B0609030804020204" pitchFamily="49" charset="0"/>
              </a:rPr>
              <a:t>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|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Pt_ID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 + (</a:t>
            </a:r>
            <a:r>
              <a:rPr lang="en-US" sz="1100" dirty="0">
                <a:solidFill>
                  <a:srgbClr val="B5CEA8"/>
                </a:solidFill>
                <a:latin typeface="Menlo" panose="020B0609030804020204" pitchFamily="49" charset="0"/>
              </a:rPr>
              <a:t>1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|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Disease.Etiology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),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data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sz="1100" dirty="0" err="1">
                <a:solidFill>
                  <a:srgbClr val="9CDCFE"/>
                </a:solidFill>
                <a:latin typeface="Menlo" panose="020B0609030804020204" pitchFamily="49" charset="0"/>
              </a:rPr>
              <a:t>inputData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, </a:t>
            </a:r>
            <a:r>
              <a:rPr lang="en-US" sz="1100" dirty="0">
                <a:solidFill>
                  <a:srgbClr val="9CDCFE"/>
                </a:solidFill>
                <a:latin typeface="Menlo" panose="020B0609030804020204" pitchFamily="49" charset="0"/>
              </a:rPr>
              <a:t>REML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 = </a:t>
            </a:r>
            <a:r>
              <a:rPr lang="en-US" sz="1100" dirty="0">
                <a:solidFill>
                  <a:srgbClr val="569CD6"/>
                </a:solidFill>
                <a:latin typeface="Menlo" panose="020B0609030804020204" pitchFamily="49" charset="0"/>
              </a:rPr>
              <a:t>TRUE</a:t>
            </a:r>
            <a: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  <a:t>)</a:t>
            </a:r>
          </a:p>
          <a:p>
            <a:pPr marL="0" indent="0">
              <a:buNone/>
            </a:pPr>
            <a:br>
              <a:rPr lang="en-US" sz="1100" dirty="0">
                <a:solidFill>
                  <a:srgbClr val="D4D4D4"/>
                </a:solidFill>
                <a:latin typeface="Menlo" panose="020B0609030804020204" pitchFamily="49" charset="0"/>
              </a:rPr>
            </a:br>
            <a:endParaRPr lang="en-US" sz="11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dirty="0"/>
              <a:t>You can see I played with setting different variables as random effects</a:t>
            </a:r>
          </a:p>
          <a:p>
            <a:r>
              <a:rPr lang="en-US" dirty="0"/>
              <a:t>I compared models using </a:t>
            </a:r>
            <a:r>
              <a:rPr lang="en-US" dirty="0" err="1"/>
              <a:t>anova</a:t>
            </a:r>
            <a:r>
              <a:rPr lang="en-US" dirty="0"/>
              <a:t> in the </a:t>
            </a:r>
            <a:r>
              <a:rPr lang="en-US" dirty="0" err="1">
                <a:solidFill>
                  <a:srgbClr val="FF0000"/>
                </a:solidFill>
                <a:latin typeface="Courier" pitchFamily="2" charset="0"/>
              </a:rPr>
              <a:t>lmerTest</a:t>
            </a:r>
            <a:r>
              <a:rPr lang="en-US" dirty="0"/>
              <a:t> package</a:t>
            </a:r>
          </a:p>
        </p:txBody>
      </p:sp>
    </p:spTree>
    <p:extLst>
      <p:ext uri="{BB962C8B-B14F-4D97-AF65-F5344CB8AC3E}">
        <p14:creationId xmlns:p14="http://schemas.microsoft.com/office/powerpoint/2010/main" val="3460771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09E0F-3EB0-3840-9643-FF961548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happened in the end? (many iterations later)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49D65-9D17-444E-B3EB-D3F267C38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ended up using just subject id as a random effect</a:t>
            </a:r>
          </a:p>
          <a:p>
            <a:r>
              <a:rPr lang="en-US" dirty="0"/>
              <a:t>Results from the linear mixed effects model found a biomarker significantly associated with the outcome I was looking at</a:t>
            </a:r>
          </a:p>
          <a:p>
            <a:r>
              <a:rPr lang="en-US" dirty="0"/>
              <a:t>The result was not very strong, but that same biomarker was also significantly associated with outcome in other data sets (not longitudinal)</a:t>
            </a:r>
          </a:p>
          <a:p>
            <a:pPr lvl="1"/>
            <a:r>
              <a:rPr lang="en-US" dirty="0"/>
              <a:t>Multiple analyses from multiple data sets pointed to the same result</a:t>
            </a:r>
          </a:p>
          <a:p>
            <a:pPr lvl="1"/>
            <a:r>
              <a:rPr lang="en-US" dirty="0"/>
              <a:t>The client also had a </a:t>
            </a:r>
            <a:r>
              <a:rPr lang="en-US"/>
              <a:t>strong causal biological </a:t>
            </a:r>
            <a:r>
              <a:rPr lang="en-US" dirty="0"/>
              <a:t>hypothesis for how the biomarker was related to the outcome</a:t>
            </a:r>
          </a:p>
          <a:p>
            <a:r>
              <a:rPr lang="en-US" dirty="0"/>
              <a:t>The client is using these results to file a patent for using this biomarker in tests for the outcome</a:t>
            </a:r>
          </a:p>
        </p:txBody>
      </p:sp>
    </p:spTree>
    <p:extLst>
      <p:ext uri="{BB962C8B-B14F-4D97-AF65-F5344CB8AC3E}">
        <p14:creationId xmlns:p14="http://schemas.microsoft.com/office/powerpoint/2010/main" val="16492241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{C7030916-FF51-8D42-8A1F-96F149408A64}tf10001076</Template>
  <TotalTime>4117</TotalTime>
  <Words>813</Words>
  <Application>Microsoft Macintosh PowerPoint</Application>
  <PresentationFormat>Widescreen</PresentationFormat>
  <Paragraphs>78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Courier</vt:lpstr>
      <vt:lpstr>Menlo</vt:lpstr>
      <vt:lpstr>Wingdings 3</vt:lpstr>
      <vt:lpstr>Ion Boardroom</vt:lpstr>
      <vt:lpstr>How to find, choose and use useful R packages and functions</vt:lpstr>
      <vt:lpstr>What’s the best way to do a task?</vt:lpstr>
      <vt:lpstr>Surprise: there is no best way!</vt:lpstr>
      <vt:lpstr>Method 1: become an expert</vt:lpstr>
      <vt:lpstr>Method 2: mimic other experts</vt:lpstr>
      <vt:lpstr>Example: Mixed Models: Association tests that account for both fixed and random effects</vt:lpstr>
      <vt:lpstr>Methodology for finding an appropriate R package</vt:lpstr>
      <vt:lpstr>First step: do a tutorial</vt:lpstr>
      <vt:lpstr>Next step: try for yourself (myself)</vt:lpstr>
      <vt:lpstr>What happened in the end? (many iterations later)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find, choose and use useful R packages and functions</dc:title>
  <dc:creator>laurie zuckerman</dc:creator>
  <cp:lastModifiedBy>laurie zuckerman</cp:lastModifiedBy>
  <cp:revision>36</cp:revision>
  <dcterms:created xsi:type="dcterms:W3CDTF">2021-07-20T00:05:42Z</dcterms:created>
  <dcterms:modified xsi:type="dcterms:W3CDTF">2021-07-23T13:29:32Z</dcterms:modified>
</cp:coreProperties>
</file>