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77" r:id="rId2"/>
    <p:sldId id="273" r:id="rId3"/>
    <p:sldId id="256" r:id="rId4"/>
    <p:sldId id="267" r:id="rId5"/>
    <p:sldId id="269" r:id="rId6"/>
    <p:sldId id="276" r:id="rId7"/>
    <p:sldId id="264" r:id="rId8"/>
    <p:sldId id="257" r:id="rId9"/>
    <p:sldId id="259" r:id="rId10"/>
    <p:sldId id="258" r:id="rId11"/>
    <p:sldId id="260" r:id="rId12"/>
    <p:sldId id="261" r:id="rId13"/>
    <p:sldId id="262" r:id="rId14"/>
    <p:sldId id="263" r:id="rId15"/>
    <p:sldId id="279" r:id="rId16"/>
    <p:sldId id="280" r:id="rId17"/>
    <p:sldId id="289" r:id="rId18"/>
    <p:sldId id="284" r:id="rId19"/>
    <p:sldId id="286" r:id="rId20"/>
    <p:sldId id="285" r:id="rId21"/>
    <p:sldId id="288" r:id="rId22"/>
    <p:sldId id="290" r:id="rId23"/>
    <p:sldId id="278" r:id="rId24"/>
    <p:sldId id="283" r:id="rId25"/>
    <p:sldId id="268" r:id="rId26"/>
    <p:sldId id="291" r:id="rId27"/>
    <p:sldId id="271" r:id="rId28"/>
    <p:sldId id="29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45"/>
    <p:restoredTop sz="91454"/>
  </p:normalViewPr>
  <p:slideViewPr>
    <p:cSldViewPr snapToGrid="0" snapToObjects="1">
      <p:cViewPr varScale="1">
        <p:scale>
          <a:sx n="48" d="100"/>
          <a:sy n="48" d="100"/>
        </p:scale>
        <p:origin x="200" y="12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CCCAAE-B7AB-624D-AF07-D80811B85B85}" type="datetimeFigureOut">
              <a:rPr lang="en-US" smtClean="0"/>
              <a:t>4/19/22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D83B98-BFAD-FB43-9D4B-E5BCA40CEBD1}" type="slidenum">
              <a:rPr lang="en-US" smtClean="0"/>
              <a:t>‹#›</a:t>
            </a:fld>
            <a:endParaRPr lang="en-US"/>
          </a:p>
        </p:txBody>
      </p:sp>
    </p:spTree>
    <p:extLst>
      <p:ext uri="{BB962C8B-B14F-4D97-AF65-F5344CB8AC3E}">
        <p14:creationId xmlns:p14="http://schemas.microsoft.com/office/powerpoint/2010/main" val="2282234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academia.stackexchange.com/questions/149100/file-naming-conventions-when-sending-file-back-and-forth-via-emai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D83B98-BFAD-FB43-9D4B-E5BCA40CEBD1}" type="slidenum">
              <a:rPr lang="en-US" smtClean="0"/>
              <a:t>2</a:t>
            </a:fld>
            <a:endParaRPr lang="en-US"/>
          </a:p>
        </p:txBody>
      </p:sp>
    </p:spTree>
    <p:extLst>
      <p:ext uri="{BB962C8B-B14F-4D97-AF65-F5344CB8AC3E}">
        <p14:creationId xmlns:p14="http://schemas.microsoft.com/office/powerpoint/2010/main" val="2311906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D83B98-BFAD-FB43-9D4B-E5BCA40CEBD1}" type="slidenum">
              <a:rPr lang="en-US" smtClean="0"/>
              <a:t>3</a:t>
            </a:fld>
            <a:endParaRPr lang="en-US"/>
          </a:p>
        </p:txBody>
      </p:sp>
    </p:spTree>
    <p:extLst>
      <p:ext uri="{BB962C8B-B14F-4D97-AF65-F5344CB8AC3E}">
        <p14:creationId xmlns:p14="http://schemas.microsoft.com/office/powerpoint/2010/main" val="947901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D83B98-BFAD-FB43-9D4B-E5BCA40CEBD1}" type="slidenum">
              <a:rPr lang="en-US" smtClean="0"/>
              <a:t>4</a:t>
            </a:fld>
            <a:endParaRPr lang="en-US"/>
          </a:p>
        </p:txBody>
      </p:sp>
    </p:spTree>
    <p:extLst>
      <p:ext uri="{BB962C8B-B14F-4D97-AF65-F5344CB8AC3E}">
        <p14:creationId xmlns:p14="http://schemas.microsoft.com/office/powerpoint/2010/main" val="2151425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BD83B98-BFAD-FB43-9D4B-E5BCA40CEBD1}" type="slidenum">
              <a:rPr lang="en-US" smtClean="0"/>
              <a:t>8</a:t>
            </a:fld>
            <a:endParaRPr lang="en-US"/>
          </a:p>
        </p:txBody>
      </p:sp>
    </p:spTree>
    <p:extLst>
      <p:ext uri="{BB962C8B-B14F-4D97-AF65-F5344CB8AC3E}">
        <p14:creationId xmlns:p14="http://schemas.microsoft.com/office/powerpoint/2010/main" val="3818226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credit to https://</a:t>
            </a:r>
            <a:r>
              <a:rPr lang="en-US" dirty="0" err="1"/>
              <a:t>elifesciences.org</a:t>
            </a:r>
            <a:r>
              <a:rPr lang="en-US" dirty="0"/>
              <a:t>/articles/64719#box1</a:t>
            </a:r>
          </a:p>
        </p:txBody>
      </p:sp>
      <p:sp>
        <p:nvSpPr>
          <p:cNvPr id="4" name="Slide Number Placeholder 3"/>
          <p:cNvSpPr>
            <a:spLocks noGrp="1"/>
          </p:cNvSpPr>
          <p:nvPr>
            <p:ph type="sldNum" sz="quarter" idx="5"/>
          </p:nvPr>
        </p:nvSpPr>
        <p:spPr/>
        <p:txBody>
          <a:bodyPr/>
          <a:lstStyle/>
          <a:p>
            <a:fld id="{BBD83B98-BFAD-FB43-9D4B-E5BCA40CEBD1}" type="slidenum">
              <a:rPr lang="en-US" smtClean="0"/>
              <a:t>16</a:t>
            </a:fld>
            <a:endParaRPr lang="en-US"/>
          </a:p>
        </p:txBody>
      </p:sp>
    </p:spTree>
    <p:extLst>
      <p:ext uri="{BB962C8B-B14F-4D97-AF65-F5344CB8AC3E}">
        <p14:creationId xmlns:p14="http://schemas.microsoft.com/office/powerpoint/2010/main" val="3169632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to Jenny Bryan’s “naming things” presentation for Reproducible Science Workshop</a:t>
            </a:r>
          </a:p>
        </p:txBody>
      </p:sp>
      <p:sp>
        <p:nvSpPr>
          <p:cNvPr id="4" name="Slide Number Placeholder 3"/>
          <p:cNvSpPr>
            <a:spLocks noGrp="1"/>
          </p:cNvSpPr>
          <p:nvPr>
            <p:ph type="sldNum" sz="quarter" idx="5"/>
          </p:nvPr>
        </p:nvSpPr>
        <p:spPr/>
        <p:txBody>
          <a:bodyPr/>
          <a:lstStyle/>
          <a:p>
            <a:fld id="{BBD83B98-BFAD-FB43-9D4B-E5BCA40CEBD1}" type="slidenum">
              <a:rPr lang="en-US" smtClean="0"/>
              <a:t>18</a:t>
            </a:fld>
            <a:endParaRPr lang="en-US"/>
          </a:p>
        </p:txBody>
      </p:sp>
    </p:spTree>
    <p:extLst>
      <p:ext uri="{BB962C8B-B14F-4D97-AF65-F5344CB8AC3E}">
        <p14:creationId xmlns:p14="http://schemas.microsoft.com/office/powerpoint/2010/main" val="3574780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to Jenny Bryan’s “naming things” presentation for Reproducible Science Workshop</a:t>
            </a:r>
          </a:p>
        </p:txBody>
      </p:sp>
      <p:sp>
        <p:nvSpPr>
          <p:cNvPr id="4" name="Slide Number Placeholder 3"/>
          <p:cNvSpPr>
            <a:spLocks noGrp="1"/>
          </p:cNvSpPr>
          <p:nvPr>
            <p:ph type="sldNum" sz="quarter" idx="5"/>
          </p:nvPr>
        </p:nvSpPr>
        <p:spPr/>
        <p:txBody>
          <a:bodyPr/>
          <a:lstStyle/>
          <a:p>
            <a:fld id="{BBD83B98-BFAD-FB43-9D4B-E5BCA40CEBD1}" type="slidenum">
              <a:rPr lang="en-US" smtClean="0"/>
              <a:t>19</a:t>
            </a:fld>
            <a:endParaRPr lang="en-US"/>
          </a:p>
        </p:txBody>
      </p:sp>
    </p:spTree>
    <p:extLst>
      <p:ext uri="{BB962C8B-B14F-4D97-AF65-F5344CB8AC3E}">
        <p14:creationId xmlns:p14="http://schemas.microsoft.com/office/powerpoint/2010/main" val="2923350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credit to Jenny Bryan’s “naming things” presentation for Reproducible Science Workshop</a:t>
            </a:r>
          </a:p>
          <a:p>
            <a:endParaRPr lang="en-US" dirty="0"/>
          </a:p>
        </p:txBody>
      </p:sp>
      <p:sp>
        <p:nvSpPr>
          <p:cNvPr id="4" name="Slide Number Placeholder 3"/>
          <p:cNvSpPr>
            <a:spLocks noGrp="1"/>
          </p:cNvSpPr>
          <p:nvPr>
            <p:ph type="sldNum" sz="quarter" idx="5"/>
          </p:nvPr>
        </p:nvSpPr>
        <p:spPr/>
        <p:txBody>
          <a:bodyPr/>
          <a:lstStyle/>
          <a:p>
            <a:fld id="{BBD83B98-BFAD-FB43-9D4B-E5BCA40CEBD1}" type="slidenum">
              <a:rPr lang="en-US" smtClean="0"/>
              <a:t>20</a:t>
            </a:fld>
            <a:endParaRPr lang="en-US"/>
          </a:p>
        </p:txBody>
      </p:sp>
    </p:spTree>
    <p:extLst>
      <p:ext uri="{BB962C8B-B14F-4D97-AF65-F5344CB8AC3E}">
        <p14:creationId xmlns:p14="http://schemas.microsoft.com/office/powerpoint/2010/main" val="3316512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to Jenny Bryan’s “naming things” presentation for Reproducible Science Workshop</a:t>
            </a:r>
          </a:p>
        </p:txBody>
      </p:sp>
      <p:sp>
        <p:nvSpPr>
          <p:cNvPr id="4" name="Slide Number Placeholder 3"/>
          <p:cNvSpPr>
            <a:spLocks noGrp="1"/>
          </p:cNvSpPr>
          <p:nvPr>
            <p:ph type="sldNum" sz="quarter" idx="5"/>
          </p:nvPr>
        </p:nvSpPr>
        <p:spPr/>
        <p:txBody>
          <a:bodyPr/>
          <a:lstStyle/>
          <a:p>
            <a:fld id="{BBD83B98-BFAD-FB43-9D4B-E5BCA40CEBD1}" type="slidenum">
              <a:rPr lang="en-US" smtClean="0"/>
              <a:t>21</a:t>
            </a:fld>
            <a:endParaRPr lang="en-US"/>
          </a:p>
        </p:txBody>
      </p:sp>
    </p:spTree>
    <p:extLst>
      <p:ext uri="{BB962C8B-B14F-4D97-AF65-F5344CB8AC3E}">
        <p14:creationId xmlns:p14="http://schemas.microsoft.com/office/powerpoint/2010/main" val="1735477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a:t>Read the entire post at </a:t>
            </a:r>
            <a:r>
              <a:rPr lang="en-US" dirty="0">
                <a:hlinkClick r:id="rId3"/>
              </a:rPr>
              <a:t>https://academia.stackexchange.com/questions/149100/file-naming-conventions-when-sending-file-back-and-forth-via-email</a:t>
            </a:r>
            <a:endParaRPr lang="en-US" dirty="0"/>
          </a:p>
        </p:txBody>
      </p:sp>
      <p:sp>
        <p:nvSpPr>
          <p:cNvPr id="4" name="Slide Number Placeholder 3"/>
          <p:cNvSpPr>
            <a:spLocks noGrp="1"/>
          </p:cNvSpPr>
          <p:nvPr>
            <p:ph type="sldNum" sz="quarter" idx="5"/>
          </p:nvPr>
        </p:nvSpPr>
        <p:spPr/>
        <p:txBody>
          <a:bodyPr/>
          <a:lstStyle/>
          <a:p>
            <a:fld id="{BBD83B98-BFAD-FB43-9D4B-E5BCA40CEBD1}" type="slidenum">
              <a:rPr lang="en-US" smtClean="0"/>
              <a:t>22</a:t>
            </a:fld>
            <a:endParaRPr lang="en-US"/>
          </a:p>
        </p:txBody>
      </p:sp>
    </p:spTree>
    <p:extLst>
      <p:ext uri="{BB962C8B-B14F-4D97-AF65-F5344CB8AC3E}">
        <p14:creationId xmlns:p14="http://schemas.microsoft.com/office/powerpoint/2010/main" val="2616162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46010-23A7-234D-A1D2-923046681C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003663-8D71-B745-95CE-747FF54A87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856243-1DC4-9949-BA9E-5C48BED65CF5}"/>
              </a:ext>
            </a:extLst>
          </p:cNvPr>
          <p:cNvSpPr>
            <a:spLocks noGrp="1"/>
          </p:cNvSpPr>
          <p:nvPr>
            <p:ph type="dt" sz="half" idx="10"/>
          </p:nvPr>
        </p:nvSpPr>
        <p:spPr/>
        <p:txBody>
          <a:bodyPr/>
          <a:lstStyle/>
          <a:p>
            <a:fld id="{362D6EE2-FD99-8A4E-BC53-CD8231607D6E}" type="datetimeFigureOut">
              <a:rPr lang="en-US" smtClean="0"/>
              <a:t>4/19/22</a:t>
            </a:fld>
            <a:endParaRPr lang="en-US"/>
          </a:p>
        </p:txBody>
      </p:sp>
      <p:sp>
        <p:nvSpPr>
          <p:cNvPr id="5" name="Footer Placeholder 4">
            <a:extLst>
              <a:ext uri="{FF2B5EF4-FFF2-40B4-BE49-F238E27FC236}">
                <a16:creationId xmlns:a16="http://schemas.microsoft.com/office/drawing/2014/main" id="{9AB0CD47-2EA3-2344-B86E-27E4020760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93C2FC-3BFC-9F4C-9C6C-0C22CCF05E9A}"/>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573610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32CFA-9190-8C4F-908B-18DB50333D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3BF1DF-6568-BA4D-B708-46F0752813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C35ADD-430B-E240-B01D-17DEF5F82C6D}"/>
              </a:ext>
            </a:extLst>
          </p:cNvPr>
          <p:cNvSpPr>
            <a:spLocks noGrp="1"/>
          </p:cNvSpPr>
          <p:nvPr>
            <p:ph type="dt" sz="half" idx="10"/>
          </p:nvPr>
        </p:nvSpPr>
        <p:spPr/>
        <p:txBody>
          <a:bodyPr/>
          <a:lstStyle/>
          <a:p>
            <a:fld id="{362D6EE2-FD99-8A4E-BC53-CD8231607D6E}" type="datetimeFigureOut">
              <a:rPr lang="en-US" smtClean="0"/>
              <a:t>4/19/22</a:t>
            </a:fld>
            <a:endParaRPr lang="en-US"/>
          </a:p>
        </p:txBody>
      </p:sp>
      <p:sp>
        <p:nvSpPr>
          <p:cNvPr id="5" name="Footer Placeholder 4">
            <a:extLst>
              <a:ext uri="{FF2B5EF4-FFF2-40B4-BE49-F238E27FC236}">
                <a16:creationId xmlns:a16="http://schemas.microsoft.com/office/drawing/2014/main" id="{25D77EF2-8D31-E649-84EF-72E8DB0198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E192FA-4F29-794E-88A7-24BF97BF4DE9}"/>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2916657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BD43F-88EB-5C4B-84A4-FF501C6D5E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72E776-AA27-BE41-945D-94D37EC225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09011F-21DB-AF47-BFF9-E399330E84FE}"/>
              </a:ext>
            </a:extLst>
          </p:cNvPr>
          <p:cNvSpPr>
            <a:spLocks noGrp="1"/>
          </p:cNvSpPr>
          <p:nvPr>
            <p:ph type="dt" sz="half" idx="10"/>
          </p:nvPr>
        </p:nvSpPr>
        <p:spPr/>
        <p:txBody>
          <a:bodyPr/>
          <a:lstStyle/>
          <a:p>
            <a:fld id="{362D6EE2-FD99-8A4E-BC53-CD8231607D6E}" type="datetimeFigureOut">
              <a:rPr lang="en-US" smtClean="0"/>
              <a:t>4/19/22</a:t>
            </a:fld>
            <a:endParaRPr lang="en-US"/>
          </a:p>
        </p:txBody>
      </p:sp>
      <p:sp>
        <p:nvSpPr>
          <p:cNvPr id="5" name="Footer Placeholder 4">
            <a:extLst>
              <a:ext uri="{FF2B5EF4-FFF2-40B4-BE49-F238E27FC236}">
                <a16:creationId xmlns:a16="http://schemas.microsoft.com/office/drawing/2014/main" id="{4FF874F3-AB42-F648-9113-CF0D56C4CD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766D37-9F6B-CD49-BC7A-CC483847C3C9}"/>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2730899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04F62-1E56-B64D-BBE6-D8F7DF31B9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E57475-087A-6A48-B099-9FD09F11971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4C319E-7BFF-254A-A4D0-3F54B4FDA3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957050-98F3-9F42-B3FF-9B5B9EF2B739}"/>
              </a:ext>
            </a:extLst>
          </p:cNvPr>
          <p:cNvSpPr>
            <a:spLocks noGrp="1"/>
          </p:cNvSpPr>
          <p:nvPr>
            <p:ph type="dt" sz="half" idx="10"/>
          </p:nvPr>
        </p:nvSpPr>
        <p:spPr/>
        <p:txBody>
          <a:bodyPr/>
          <a:lstStyle/>
          <a:p>
            <a:fld id="{362D6EE2-FD99-8A4E-BC53-CD8231607D6E}" type="datetimeFigureOut">
              <a:rPr lang="en-US" smtClean="0"/>
              <a:t>4/19/22</a:t>
            </a:fld>
            <a:endParaRPr lang="en-US"/>
          </a:p>
        </p:txBody>
      </p:sp>
      <p:sp>
        <p:nvSpPr>
          <p:cNvPr id="6" name="Footer Placeholder 5">
            <a:extLst>
              <a:ext uri="{FF2B5EF4-FFF2-40B4-BE49-F238E27FC236}">
                <a16:creationId xmlns:a16="http://schemas.microsoft.com/office/drawing/2014/main" id="{0C9715EB-024A-9343-A6F4-322F79F4C7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BA9708-10EB-1044-80AB-93F2A21BEB8E}"/>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2873165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1FA65-1ECD-4245-A8BC-6988D71EA8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318A70-CCF8-FF46-8AE1-ABDD39338D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3DA8FE-744E-2D4E-A2B1-D2AA124734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8B6762E-B507-5D4B-8417-16AD82A180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6A195C-3D47-9348-9137-78CFD24EDE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06F0E1-14A3-304F-AAB3-364F31457575}"/>
              </a:ext>
            </a:extLst>
          </p:cNvPr>
          <p:cNvSpPr>
            <a:spLocks noGrp="1"/>
          </p:cNvSpPr>
          <p:nvPr>
            <p:ph type="dt" sz="half" idx="10"/>
          </p:nvPr>
        </p:nvSpPr>
        <p:spPr/>
        <p:txBody>
          <a:bodyPr/>
          <a:lstStyle/>
          <a:p>
            <a:fld id="{362D6EE2-FD99-8A4E-BC53-CD8231607D6E}" type="datetimeFigureOut">
              <a:rPr lang="en-US" smtClean="0"/>
              <a:t>4/19/22</a:t>
            </a:fld>
            <a:endParaRPr lang="en-US"/>
          </a:p>
        </p:txBody>
      </p:sp>
      <p:sp>
        <p:nvSpPr>
          <p:cNvPr id="8" name="Footer Placeholder 7">
            <a:extLst>
              <a:ext uri="{FF2B5EF4-FFF2-40B4-BE49-F238E27FC236}">
                <a16:creationId xmlns:a16="http://schemas.microsoft.com/office/drawing/2014/main" id="{F89EE83B-AE61-1C44-8B29-FC5D475554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10922E-E69C-CB45-8693-CD715FD69FB9}"/>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1878789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052CD-C857-E44D-8BF1-276BE30FFE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EBE5C9C-5964-8A45-8F61-2C2D4E9F9C5C}"/>
              </a:ext>
            </a:extLst>
          </p:cNvPr>
          <p:cNvSpPr>
            <a:spLocks noGrp="1"/>
          </p:cNvSpPr>
          <p:nvPr>
            <p:ph type="dt" sz="half" idx="10"/>
          </p:nvPr>
        </p:nvSpPr>
        <p:spPr/>
        <p:txBody>
          <a:bodyPr/>
          <a:lstStyle/>
          <a:p>
            <a:fld id="{362D6EE2-FD99-8A4E-BC53-CD8231607D6E}" type="datetimeFigureOut">
              <a:rPr lang="en-US" smtClean="0"/>
              <a:t>4/19/22</a:t>
            </a:fld>
            <a:endParaRPr lang="en-US"/>
          </a:p>
        </p:txBody>
      </p:sp>
      <p:sp>
        <p:nvSpPr>
          <p:cNvPr id="4" name="Footer Placeholder 3">
            <a:extLst>
              <a:ext uri="{FF2B5EF4-FFF2-40B4-BE49-F238E27FC236}">
                <a16:creationId xmlns:a16="http://schemas.microsoft.com/office/drawing/2014/main" id="{E70074ED-5EE2-7345-BD99-5558F553C0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7B8B5F-EE3C-5244-892E-ACF668834412}"/>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2417435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7F1983-E4CA-314D-B2CA-61CDB011F618}"/>
              </a:ext>
            </a:extLst>
          </p:cNvPr>
          <p:cNvSpPr>
            <a:spLocks noGrp="1"/>
          </p:cNvSpPr>
          <p:nvPr>
            <p:ph type="dt" sz="half" idx="10"/>
          </p:nvPr>
        </p:nvSpPr>
        <p:spPr/>
        <p:txBody>
          <a:bodyPr/>
          <a:lstStyle/>
          <a:p>
            <a:fld id="{362D6EE2-FD99-8A4E-BC53-CD8231607D6E}" type="datetimeFigureOut">
              <a:rPr lang="en-US" smtClean="0"/>
              <a:t>4/19/22</a:t>
            </a:fld>
            <a:endParaRPr lang="en-US"/>
          </a:p>
        </p:txBody>
      </p:sp>
      <p:sp>
        <p:nvSpPr>
          <p:cNvPr id="3" name="Footer Placeholder 2">
            <a:extLst>
              <a:ext uri="{FF2B5EF4-FFF2-40B4-BE49-F238E27FC236}">
                <a16:creationId xmlns:a16="http://schemas.microsoft.com/office/drawing/2014/main" id="{75CF8693-0098-0B46-BF3D-3E17EB91F6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FC8642-A865-F546-BDA1-18999D5BC489}"/>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1967527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62961-A2A4-C049-89CE-98CAD70BBC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48F45FF-91F4-394F-B450-FC4F9DBD58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3AAB3E-EAD2-634B-A3B9-C103952D15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82A415-4D6C-B54C-8DB2-FD83D7A0E068}"/>
              </a:ext>
            </a:extLst>
          </p:cNvPr>
          <p:cNvSpPr>
            <a:spLocks noGrp="1"/>
          </p:cNvSpPr>
          <p:nvPr>
            <p:ph type="dt" sz="half" idx="10"/>
          </p:nvPr>
        </p:nvSpPr>
        <p:spPr/>
        <p:txBody>
          <a:bodyPr/>
          <a:lstStyle/>
          <a:p>
            <a:fld id="{362D6EE2-FD99-8A4E-BC53-CD8231607D6E}" type="datetimeFigureOut">
              <a:rPr lang="en-US" smtClean="0"/>
              <a:t>4/19/22</a:t>
            </a:fld>
            <a:endParaRPr lang="en-US"/>
          </a:p>
        </p:txBody>
      </p:sp>
      <p:sp>
        <p:nvSpPr>
          <p:cNvPr id="6" name="Footer Placeholder 5">
            <a:extLst>
              <a:ext uri="{FF2B5EF4-FFF2-40B4-BE49-F238E27FC236}">
                <a16:creationId xmlns:a16="http://schemas.microsoft.com/office/drawing/2014/main" id="{E1CBCD9C-E73A-8341-9EFD-CC89F35936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B2A5CB-9913-2B4B-A847-629FC07F3EA4}"/>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3000481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5EE21-7CBA-4B41-9A5C-9A67BD7818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B3D1DD-87C6-0540-8383-8EB3204D91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BDECD3-FA60-4E43-9F94-EF0A0396BC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22385-7879-CE44-A62E-44541F2698A0}"/>
              </a:ext>
            </a:extLst>
          </p:cNvPr>
          <p:cNvSpPr>
            <a:spLocks noGrp="1"/>
          </p:cNvSpPr>
          <p:nvPr>
            <p:ph type="dt" sz="half" idx="10"/>
          </p:nvPr>
        </p:nvSpPr>
        <p:spPr/>
        <p:txBody>
          <a:bodyPr/>
          <a:lstStyle/>
          <a:p>
            <a:fld id="{362D6EE2-FD99-8A4E-BC53-CD8231607D6E}" type="datetimeFigureOut">
              <a:rPr lang="en-US" smtClean="0"/>
              <a:t>4/19/22</a:t>
            </a:fld>
            <a:endParaRPr lang="en-US"/>
          </a:p>
        </p:txBody>
      </p:sp>
      <p:sp>
        <p:nvSpPr>
          <p:cNvPr id="6" name="Footer Placeholder 5">
            <a:extLst>
              <a:ext uri="{FF2B5EF4-FFF2-40B4-BE49-F238E27FC236}">
                <a16:creationId xmlns:a16="http://schemas.microsoft.com/office/drawing/2014/main" id="{403FA044-3B19-FC48-840A-22BB7358D1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8ABC24-A193-0E4D-899D-E07A08D277A1}"/>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2716999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E0734-37CB-9445-B190-21ABF23120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455EC1-1281-EA43-B443-383AC9A665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3B2EB0-40DA-E149-ACF8-01EDAE2455AA}"/>
              </a:ext>
            </a:extLst>
          </p:cNvPr>
          <p:cNvSpPr>
            <a:spLocks noGrp="1"/>
          </p:cNvSpPr>
          <p:nvPr>
            <p:ph type="dt" sz="half" idx="10"/>
          </p:nvPr>
        </p:nvSpPr>
        <p:spPr/>
        <p:txBody>
          <a:bodyPr/>
          <a:lstStyle/>
          <a:p>
            <a:fld id="{362D6EE2-FD99-8A4E-BC53-CD8231607D6E}" type="datetimeFigureOut">
              <a:rPr lang="en-US" smtClean="0"/>
              <a:t>4/19/22</a:t>
            </a:fld>
            <a:endParaRPr lang="en-US"/>
          </a:p>
        </p:txBody>
      </p:sp>
      <p:sp>
        <p:nvSpPr>
          <p:cNvPr id="5" name="Footer Placeholder 4">
            <a:extLst>
              <a:ext uri="{FF2B5EF4-FFF2-40B4-BE49-F238E27FC236}">
                <a16:creationId xmlns:a16="http://schemas.microsoft.com/office/drawing/2014/main" id="{BD0613A0-6375-414A-8A23-DBC9A71F54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1749CD-DA53-E143-A48D-CE0B102F5BE0}"/>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3170115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3F8BA3-06EB-6F45-AE41-9EFD0AAA37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6412B2-1E91-F247-A338-8824F0E193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FD9DFD-CCDB-1A4D-8679-FC0A673BEE12}"/>
              </a:ext>
            </a:extLst>
          </p:cNvPr>
          <p:cNvSpPr>
            <a:spLocks noGrp="1"/>
          </p:cNvSpPr>
          <p:nvPr>
            <p:ph type="dt" sz="half" idx="10"/>
          </p:nvPr>
        </p:nvSpPr>
        <p:spPr/>
        <p:txBody>
          <a:bodyPr/>
          <a:lstStyle/>
          <a:p>
            <a:fld id="{362D6EE2-FD99-8A4E-BC53-CD8231607D6E}" type="datetimeFigureOut">
              <a:rPr lang="en-US" smtClean="0"/>
              <a:t>4/19/22</a:t>
            </a:fld>
            <a:endParaRPr lang="en-US"/>
          </a:p>
        </p:txBody>
      </p:sp>
      <p:sp>
        <p:nvSpPr>
          <p:cNvPr id="5" name="Footer Placeholder 4">
            <a:extLst>
              <a:ext uri="{FF2B5EF4-FFF2-40B4-BE49-F238E27FC236}">
                <a16:creationId xmlns:a16="http://schemas.microsoft.com/office/drawing/2014/main" id="{CF27DFD8-E92A-0840-A656-53B1AA232A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97EA49-695A-7D49-AADF-C441E4CBA053}"/>
              </a:ext>
            </a:extLst>
          </p:cNvPr>
          <p:cNvSpPr>
            <a:spLocks noGrp="1"/>
          </p:cNvSpPr>
          <p:nvPr>
            <p:ph type="sldNum" sz="quarter" idx="12"/>
          </p:nvPr>
        </p:nvSpPr>
        <p:spPr/>
        <p:txBody>
          <a:bodyPr/>
          <a:lstStyle/>
          <a:p>
            <a:fld id="{B159F663-856C-1C4A-829D-B112C637F11C}" type="slidenum">
              <a:rPr lang="en-US" smtClean="0"/>
              <a:t>‹#›</a:t>
            </a:fld>
            <a:endParaRPr lang="en-US"/>
          </a:p>
        </p:txBody>
      </p:sp>
    </p:spTree>
    <p:extLst>
      <p:ext uri="{BB962C8B-B14F-4D97-AF65-F5344CB8AC3E}">
        <p14:creationId xmlns:p14="http://schemas.microsoft.com/office/powerpoint/2010/main" val="1046819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CDC575-1719-CD44-8738-B3CFE2D1F7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F4774F-B8C7-C74C-80FD-336B65F6DD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499990-E0D0-214B-AE52-37AA5A5B50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2D6EE2-FD99-8A4E-BC53-CD8231607D6E}" type="datetimeFigureOut">
              <a:rPr lang="en-US" smtClean="0"/>
              <a:t>4/19/22</a:t>
            </a:fld>
            <a:endParaRPr lang="en-US"/>
          </a:p>
        </p:txBody>
      </p:sp>
      <p:sp>
        <p:nvSpPr>
          <p:cNvPr id="5" name="Footer Placeholder 4">
            <a:extLst>
              <a:ext uri="{FF2B5EF4-FFF2-40B4-BE49-F238E27FC236}">
                <a16:creationId xmlns:a16="http://schemas.microsoft.com/office/drawing/2014/main" id="{702DBF78-FAAF-E145-A9D5-23F8FCA6BC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4056796-96D0-8140-9025-2DC55CA80B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59F663-856C-1C4A-829D-B112C637F11C}" type="slidenum">
              <a:rPr lang="en-US" smtClean="0"/>
              <a:t>‹#›</a:t>
            </a:fld>
            <a:endParaRPr lang="en-US"/>
          </a:p>
        </p:txBody>
      </p:sp>
    </p:spTree>
    <p:extLst>
      <p:ext uri="{BB962C8B-B14F-4D97-AF65-F5344CB8AC3E}">
        <p14:creationId xmlns:p14="http://schemas.microsoft.com/office/powerpoint/2010/main" val="29686083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Regular_expressio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en.wikipedia.org/wiki/Glob_(programmin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D8596-B362-9141-9BF0-7D2E96FF12E5}"/>
              </a:ext>
            </a:extLst>
          </p:cNvPr>
          <p:cNvSpPr>
            <a:spLocks noGrp="1"/>
          </p:cNvSpPr>
          <p:nvPr>
            <p:ph type="ctrTitle"/>
          </p:nvPr>
        </p:nvSpPr>
        <p:spPr/>
        <p:txBody>
          <a:bodyPr/>
          <a:lstStyle/>
          <a:p>
            <a:r>
              <a:rPr lang="en-US" dirty="0"/>
              <a:t>Good afternoon!</a:t>
            </a:r>
          </a:p>
        </p:txBody>
      </p:sp>
      <p:sp>
        <p:nvSpPr>
          <p:cNvPr id="3" name="Subtitle 2">
            <a:extLst>
              <a:ext uri="{FF2B5EF4-FFF2-40B4-BE49-F238E27FC236}">
                <a16:creationId xmlns:a16="http://schemas.microsoft.com/office/drawing/2014/main" id="{D445FA36-1623-BA42-8A16-C3C125E968E1}"/>
              </a:ext>
            </a:extLst>
          </p:cNvPr>
          <p:cNvSpPr>
            <a:spLocks noGrp="1"/>
          </p:cNvSpPr>
          <p:nvPr>
            <p:ph type="subTitle" idx="1"/>
          </p:nvPr>
        </p:nvSpPr>
        <p:spPr/>
        <p:txBody>
          <a:bodyPr/>
          <a:lstStyle/>
          <a:p>
            <a:r>
              <a:rPr lang="en-US" dirty="0"/>
              <a:t>The workshop will be starting soon. </a:t>
            </a:r>
          </a:p>
          <a:p>
            <a:r>
              <a:rPr lang="en-US" dirty="0"/>
              <a:t>Please mute your microphones.</a:t>
            </a:r>
          </a:p>
        </p:txBody>
      </p:sp>
    </p:spTree>
    <p:extLst>
      <p:ext uri="{BB962C8B-B14F-4D97-AF65-F5344CB8AC3E}">
        <p14:creationId xmlns:p14="http://schemas.microsoft.com/office/powerpoint/2010/main" val="4095537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algn="r"/>
            <a:r>
              <a:rPr lang="en-US" dirty="0"/>
              <a:t>Reproducible Research &amp; Code Documentation</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r>
              <a:rPr lang="en-US" dirty="0"/>
              <a:t>CSTE DSTT Monthly Workshop</a:t>
            </a:r>
          </a:p>
          <a:p>
            <a:pPr algn="r"/>
            <a:r>
              <a:rPr lang="en-US" dirty="0"/>
              <a:t>April 20, 2022</a:t>
            </a:r>
          </a:p>
        </p:txBody>
      </p:sp>
    </p:spTree>
    <p:extLst>
      <p:ext uri="{BB962C8B-B14F-4D97-AF65-F5344CB8AC3E}">
        <p14:creationId xmlns:p14="http://schemas.microsoft.com/office/powerpoint/2010/main" val="1103886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algn="r"/>
            <a:r>
              <a:rPr lang="en-US" sz="5800" dirty="0"/>
              <a:t>CSTE Announcements</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endParaRPr lang="en-US" dirty="0"/>
          </a:p>
        </p:txBody>
      </p:sp>
    </p:spTree>
    <p:extLst>
      <p:ext uri="{BB962C8B-B14F-4D97-AF65-F5344CB8AC3E}">
        <p14:creationId xmlns:p14="http://schemas.microsoft.com/office/powerpoint/2010/main" val="3134726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lnSpcReduction="10000"/>
          </a:bodyPr>
          <a:lstStyle/>
          <a:p>
            <a:r>
              <a:rPr lang="en-US" dirty="0"/>
              <a:t>Reminders</a:t>
            </a:r>
          </a:p>
          <a:p>
            <a:r>
              <a:rPr lang="en-US" dirty="0"/>
              <a:t>Learning Objectives</a:t>
            </a:r>
          </a:p>
          <a:p>
            <a:r>
              <a:rPr lang="en-US" dirty="0"/>
              <a:t>Topic Presentations</a:t>
            </a:r>
          </a:p>
          <a:p>
            <a:pPr lvl="1"/>
            <a:r>
              <a:rPr lang="en-US" dirty="0"/>
              <a:t>Git, </a:t>
            </a:r>
            <a:r>
              <a:rPr lang="en-US" dirty="0" err="1"/>
              <a:t>Github</a:t>
            </a:r>
            <a:r>
              <a:rPr lang="en-US" dirty="0"/>
              <a:t> and Gitlab</a:t>
            </a:r>
          </a:p>
          <a:p>
            <a:pPr lvl="1"/>
            <a:r>
              <a:rPr lang="en-US" dirty="0"/>
              <a:t>Irreproducible Research and Filename Conventions</a:t>
            </a:r>
          </a:p>
          <a:p>
            <a:r>
              <a:rPr lang="en-US" dirty="0"/>
              <a:t>DSTT Team Experience and Points of Contact</a:t>
            </a:r>
          </a:p>
          <a:p>
            <a:pPr lvl="1"/>
            <a:r>
              <a:rPr lang="en-US" dirty="0"/>
              <a:t>Cook County Health and Hospitals System</a:t>
            </a:r>
          </a:p>
          <a:p>
            <a:pPr lvl="1"/>
            <a:r>
              <a:rPr lang="en-US" dirty="0"/>
              <a:t>Arkansas Department of Health</a:t>
            </a:r>
          </a:p>
          <a:p>
            <a:r>
              <a:rPr lang="en-US" dirty="0"/>
              <a:t>Group Discussion</a:t>
            </a:r>
          </a:p>
          <a:p>
            <a:r>
              <a:rPr lang="en-US" dirty="0"/>
              <a:t>Report Out and Wrap-up</a:t>
            </a:r>
          </a:p>
        </p:txBody>
      </p:sp>
    </p:spTree>
    <p:extLst>
      <p:ext uri="{BB962C8B-B14F-4D97-AF65-F5344CB8AC3E}">
        <p14:creationId xmlns:p14="http://schemas.microsoft.com/office/powerpoint/2010/main" val="2881376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Reminders</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Main Room</a:t>
            </a:r>
          </a:p>
          <a:p>
            <a:pPr lvl="1"/>
            <a:r>
              <a:rPr lang="en-US" dirty="0"/>
              <a:t>Please mute your microphone</a:t>
            </a:r>
          </a:p>
          <a:p>
            <a:pPr lvl="1"/>
            <a:r>
              <a:rPr lang="en-US" dirty="0"/>
              <a:t>Use the chat to share questions or comments</a:t>
            </a:r>
          </a:p>
          <a:p>
            <a:r>
              <a:rPr lang="en-US" dirty="0"/>
              <a:t>Breakout Rooms</a:t>
            </a:r>
          </a:p>
          <a:p>
            <a:pPr lvl="1"/>
            <a:r>
              <a:rPr lang="en-US" dirty="0"/>
              <a:t>Please unmute your microphone</a:t>
            </a:r>
          </a:p>
          <a:p>
            <a:pPr lvl="1"/>
            <a:r>
              <a:rPr lang="en-US" dirty="0"/>
              <a:t>Discuss discussion prompts </a:t>
            </a:r>
          </a:p>
          <a:p>
            <a:r>
              <a:rPr lang="en-US" dirty="0"/>
              <a:t>Remember that the workshop is being recorded</a:t>
            </a:r>
          </a:p>
          <a:p>
            <a:r>
              <a:rPr lang="en-US" dirty="0"/>
              <a:t>Enjoy the workshop!</a:t>
            </a:r>
          </a:p>
        </p:txBody>
      </p:sp>
    </p:spTree>
    <p:extLst>
      <p:ext uri="{BB962C8B-B14F-4D97-AF65-F5344CB8AC3E}">
        <p14:creationId xmlns:p14="http://schemas.microsoft.com/office/powerpoint/2010/main" val="2248336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Describe methods of documenting, sharing and backing up code with software tools, such as Git.</a:t>
            </a:r>
          </a:p>
          <a:p>
            <a:r>
              <a:rPr lang="en-US" dirty="0"/>
              <a:t>Describe the challenges of maintaining critical code or documentation for major technical projects.</a:t>
            </a:r>
          </a:p>
          <a:p>
            <a:r>
              <a:rPr lang="en-US" dirty="0"/>
              <a:t>Describe common practices that support reproducible research and other methods for version control (coding templates, workflows, filename conventions, etc.).</a:t>
            </a:r>
          </a:p>
          <a:p>
            <a:r>
              <a:rPr lang="en-US" dirty="0"/>
              <a:t>Describe the consequences of not having formal processes for maintaining critical code or documentation.</a:t>
            </a:r>
          </a:p>
        </p:txBody>
      </p:sp>
    </p:spTree>
    <p:extLst>
      <p:ext uri="{BB962C8B-B14F-4D97-AF65-F5344CB8AC3E}">
        <p14:creationId xmlns:p14="http://schemas.microsoft.com/office/powerpoint/2010/main" val="3457265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algn="r"/>
            <a:r>
              <a:rPr lang="en-US" sz="5800" dirty="0"/>
              <a:t>Git, </a:t>
            </a:r>
            <a:r>
              <a:rPr lang="en-US" sz="5800" dirty="0" err="1"/>
              <a:t>Github</a:t>
            </a:r>
            <a:r>
              <a:rPr lang="en-US" sz="5800" dirty="0"/>
              <a:t> and Gitlab</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endParaRPr lang="en-US"/>
          </a:p>
        </p:txBody>
      </p:sp>
    </p:spTree>
    <p:extLst>
      <p:ext uri="{BB962C8B-B14F-4D97-AF65-F5344CB8AC3E}">
        <p14:creationId xmlns:p14="http://schemas.microsoft.com/office/powerpoint/2010/main" val="3250520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D3548-4EEE-0048-863C-F7A55E43075D}"/>
              </a:ext>
            </a:extLst>
          </p:cNvPr>
          <p:cNvSpPr>
            <a:spLocks noGrp="1"/>
          </p:cNvSpPr>
          <p:nvPr>
            <p:ph type="title"/>
          </p:nvPr>
        </p:nvSpPr>
        <p:spPr/>
        <p:txBody>
          <a:bodyPr/>
          <a:lstStyle/>
          <a:p>
            <a:r>
              <a:rPr lang="en-US" dirty="0"/>
              <a:t>Git is a source control system</a:t>
            </a:r>
          </a:p>
        </p:txBody>
      </p:sp>
      <p:sp>
        <p:nvSpPr>
          <p:cNvPr id="8" name="Text Placeholder 7">
            <a:extLst>
              <a:ext uri="{FF2B5EF4-FFF2-40B4-BE49-F238E27FC236}">
                <a16:creationId xmlns:a16="http://schemas.microsoft.com/office/drawing/2014/main" id="{A23DF5B4-6E44-E64E-B7CF-938DC954E11D}"/>
              </a:ext>
            </a:extLst>
          </p:cNvPr>
          <p:cNvSpPr>
            <a:spLocks noGrp="1"/>
          </p:cNvSpPr>
          <p:nvPr>
            <p:ph type="body" idx="1"/>
          </p:nvPr>
        </p:nvSpPr>
        <p:spPr/>
        <p:txBody>
          <a:bodyPr/>
          <a:lstStyle/>
          <a:p>
            <a:r>
              <a:rPr lang="en-US" dirty="0"/>
              <a:t>Add new features without disturbing the code base</a:t>
            </a:r>
          </a:p>
        </p:txBody>
      </p:sp>
      <p:pic>
        <p:nvPicPr>
          <p:cNvPr id="7" name="Content Placeholder 6">
            <a:extLst>
              <a:ext uri="{FF2B5EF4-FFF2-40B4-BE49-F238E27FC236}">
                <a16:creationId xmlns:a16="http://schemas.microsoft.com/office/drawing/2014/main" id="{EDEA06E0-2B59-FB48-8EAF-C85975653B85}"/>
              </a:ext>
            </a:extLst>
          </p:cNvPr>
          <p:cNvPicPr>
            <a:picLocks noGrp="1" noChangeAspect="1"/>
          </p:cNvPicPr>
          <p:nvPr>
            <p:ph sz="half" idx="2"/>
          </p:nvPr>
        </p:nvPicPr>
        <p:blipFill>
          <a:blip r:embed="rId3">
            <a:extLst>
              <a:ext uri="{96DAC541-7B7A-43D3-8B79-37D633B846F1}">
                <asvg:svgBlip xmlns:asvg="http://schemas.microsoft.com/office/drawing/2016/SVG/main" r:embed="rId4"/>
              </a:ext>
            </a:extLst>
          </a:blip>
          <a:stretch>
            <a:fillRect/>
          </a:stretch>
        </p:blipFill>
        <p:spPr>
          <a:xfrm>
            <a:off x="1163163" y="2505075"/>
            <a:ext cx="4511037" cy="3684588"/>
          </a:xfrm>
        </p:spPr>
      </p:pic>
      <p:sp>
        <p:nvSpPr>
          <p:cNvPr id="9" name="Text Placeholder 8">
            <a:extLst>
              <a:ext uri="{FF2B5EF4-FFF2-40B4-BE49-F238E27FC236}">
                <a16:creationId xmlns:a16="http://schemas.microsoft.com/office/drawing/2014/main" id="{1DF45E02-DCFC-9C40-813A-6D7F38E3BD2E}"/>
              </a:ext>
            </a:extLst>
          </p:cNvPr>
          <p:cNvSpPr>
            <a:spLocks noGrp="1"/>
          </p:cNvSpPr>
          <p:nvPr>
            <p:ph type="body" sz="quarter" idx="3"/>
          </p:nvPr>
        </p:nvSpPr>
        <p:spPr/>
        <p:txBody>
          <a:bodyPr/>
          <a:lstStyle/>
          <a:p>
            <a:r>
              <a:rPr lang="en-US" dirty="0"/>
              <a:t>Roll back to previous versions if there are problems</a:t>
            </a:r>
          </a:p>
        </p:txBody>
      </p:sp>
      <p:pic>
        <p:nvPicPr>
          <p:cNvPr id="1028" name="Picture 4">
            <a:extLst>
              <a:ext uri="{FF2B5EF4-FFF2-40B4-BE49-F238E27FC236}">
                <a16:creationId xmlns:a16="http://schemas.microsoft.com/office/drawing/2014/main" id="{2FBBEA3E-8F71-1C4A-915A-8B14F90781DD}"/>
              </a:ext>
            </a:extLst>
          </p:cNvPr>
          <p:cNvPicPr>
            <a:picLocks noGrp="1" noChangeAspect="1" noChangeArrowheads="1"/>
          </p:cNvPicPr>
          <p:nvPr>
            <p:ph sz="quarter" idx="4"/>
          </p:nvPr>
        </p:nvPicPr>
        <p:blipFill>
          <a:blip r:embed="rId5">
            <a:extLst>
              <a:ext uri="{28A0092B-C50C-407E-A947-70E740481C1C}">
                <a14:useLocalDpi xmlns:a14="http://schemas.microsoft.com/office/drawing/2010/main" val="0"/>
              </a:ext>
            </a:extLst>
          </a:blip>
          <a:srcRect/>
          <a:stretch>
            <a:fillRect/>
          </a:stretch>
        </p:blipFill>
        <p:spPr bwMode="auto">
          <a:xfrm>
            <a:off x="5967951" y="2505075"/>
            <a:ext cx="5591686" cy="3684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216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lowchart: Document 70">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B86D52-226C-574B-8B99-B333B9AFF1F8}"/>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kern="1200">
                <a:solidFill>
                  <a:srgbClr val="FFFFFF"/>
                </a:solidFill>
                <a:latin typeface="+mj-lt"/>
                <a:ea typeface="+mj-ea"/>
                <a:cs typeface="+mj-cs"/>
              </a:rPr>
              <a:t>Git enables distributed development</a:t>
            </a:r>
          </a:p>
        </p:txBody>
      </p:sp>
      <p:pic>
        <p:nvPicPr>
          <p:cNvPr id="3074" name="Picture 2" descr="Git - Distributed Architecture">
            <a:extLst>
              <a:ext uri="{FF2B5EF4-FFF2-40B4-BE49-F238E27FC236}">
                <a16:creationId xmlns:a16="http://schemas.microsoft.com/office/drawing/2014/main" id="{47A77F3E-D05E-0044-B15F-41C06FA80A2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405804" y="640080"/>
            <a:ext cx="6951795" cy="557881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65F78AD-C957-B649-988C-961697C67AFD}"/>
              </a:ext>
            </a:extLst>
          </p:cNvPr>
          <p:cNvSpPr txBox="1"/>
          <p:nvPr/>
        </p:nvSpPr>
        <p:spPr>
          <a:xfrm>
            <a:off x="982133" y="3928533"/>
            <a:ext cx="2370667" cy="1200329"/>
          </a:xfrm>
          <a:prstGeom prst="rect">
            <a:avLst/>
          </a:prstGeom>
          <a:noFill/>
        </p:spPr>
        <p:txBody>
          <a:bodyPr wrap="square" rtlCol="0">
            <a:spAutoFit/>
          </a:bodyPr>
          <a:lstStyle/>
          <a:p>
            <a:r>
              <a:rPr lang="en-US" dirty="0"/>
              <a:t>You work with a full and complete local copy of your code repository</a:t>
            </a:r>
          </a:p>
        </p:txBody>
      </p:sp>
    </p:spTree>
    <p:extLst>
      <p:ext uri="{BB962C8B-B14F-4D97-AF65-F5344CB8AC3E}">
        <p14:creationId xmlns:p14="http://schemas.microsoft.com/office/powerpoint/2010/main" val="3015347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86D52-226C-574B-8B99-B333B9AFF1F8}"/>
              </a:ext>
            </a:extLst>
          </p:cNvPr>
          <p:cNvSpPr>
            <a:spLocks noGrp="1"/>
          </p:cNvSpPr>
          <p:nvPr>
            <p:ph type="title"/>
          </p:nvPr>
        </p:nvSpPr>
        <p:spPr/>
        <p:txBody>
          <a:bodyPr/>
          <a:lstStyle/>
          <a:p>
            <a:r>
              <a:rPr lang="en-US" dirty="0"/>
              <a:t>Git has different ways you can manage changes to the code base</a:t>
            </a:r>
          </a:p>
        </p:txBody>
      </p:sp>
      <p:sp>
        <p:nvSpPr>
          <p:cNvPr id="3" name="Text Placeholder 2">
            <a:extLst>
              <a:ext uri="{FF2B5EF4-FFF2-40B4-BE49-F238E27FC236}">
                <a16:creationId xmlns:a16="http://schemas.microsoft.com/office/drawing/2014/main" id="{9D08DBBE-D908-7144-87E0-8BA435B3FF73}"/>
              </a:ext>
            </a:extLst>
          </p:cNvPr>
          <p:cNvSpPr>
            <a:spLocks noGrp="1"/>
          </p:cNvSpPr>
          <p:nvPr>
            <p:ph type="body" idx="1"/>
          </p:nvPr>
        </p:nvSpPr>
        <p:spPr/>
        <p:txBody>
          <a:bodyPr/>
          <a:lstStyle/>
          <a:p>
            <a:r>
              <a:rPr lang="en-US" dirty="0"/>
              <a:t>You can allow anybody to push </a:t>
            </a:r>
          </a:p>
        </p:txBody>
      </p:sp>
      <p:sp>
        <p:nvSpPr>
          <p:cNvPr id="5" name="Text Placeholder 4">
            <a:extLst>
              <a:ext uri="{FF2B5EF4-FFF2-40B4-BE49-F238E27FC236}">
                <a16:creationId xmlns:a16="http://schemas.microsoft.com/office/drawing/2014/main" id="{AAF7A8D9-D873-F34C-BF12-CFB572042C18}"/>
              </a:ext>
            </a:extLst>
          </p:cNvPr>
          <p:cNvSpPr>
            <a:spLocks noGrp="1"/>
          </p:cNvSpPr>
          <p:nvPr>
            <p:ph type="body" sz="quarter" idx="3"/>
          </p:nvPr>
        </p:nvSpPr>
        <p:spPr/>
        <p:txBody>
          <a:bodyPr/>
          <a:lstStyle/>
          <a:p>
            <a:r>
              <a:rPr lang="en-US" dirty="0"/>
              <a:t>Or you assign a code manager to maintain standards and quality</a:t>
            </a:r>
          </a:p>
        </p:txBody>
      </p:sp>
      <p:pic>
        <p:nvPicPr>
          <p:cNvPr id="2050" name="Picture 2" descr="Workflow A">
            <a:extLst>
              <a:ext uri="{FF2B5EF4-FFF2-40B4-BE49-F238E27FC236}">
                <a16:creationId xmlns:a16="http://schemas.microsoft.com/office/drawing/2014/main" id="{7EA3318A-321C-3C47-923F-B2F8CB362A5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839788" y="3048601"/>
            <a:ext cx="5157787" cy="259753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Workflow C">
            <a:extLst>
              <a:ext uri="{FF2B5EF4-FFF2-40B4-BE49-F238E27FC236}">
                <a16:creationId xmlns:a16="http://schemas.microsoft.com/office/drawing/2014/main" id="{6DE525DC-EB2D-2045-AA4E-CF396B952FD8}"/>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172200" y="2950122"/>
            <a:ext cx="5183188" cy="2794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957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a:extLst>
              <a:ext uri="{FF2B5EF4-FFF2-40B4-BE49-F238E27FC236}">
                <a16:creationId xmlns:a16="http://schemas.microsoft.com/office/drawing/2014/main" id="{6D982948-DCF8-AA40-AB0C-0568D86441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7485" y="243988"/>
            <a:ext cx="7557029" cy="6370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604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B431B4B-3772-7345-AE2A-5775D94ABECD}"/>
              </a:ext>
            </a:extLst>
          </p:cNvPr>
          <p:cNvSpPr>
            <a:spLocks noGrp="1"/>
          </p:cNvSpPr>
          <p:nvPr>
            <p:ph type="title"/>
          </p:nvPr>
        </p:nvSpPr>
        <p:spPr/>
        <p:txBody>
          <a:bodyPr/>
          <a:lstStyle/>
          <a:p>
            <a:r>
              <a:rPr lang="en-US" dirty="0"/>
              <a:t>Options for a remote repository</a:t>
            </a:r>
          </a:p>
        </p:txBody>
      </p:sp>
      <p:sp>
        <p:nvSpPr>
          <p:cNvPr id="8" name="Content Placeholder 7">
            <a:extLst>
              <a:ext uri="{FF2B5EF4-FFF2-40B4-BE49-F238E27FC236}">
                <a16:creationId xmlns:a16="http://schemas.microsoft.com/office/drawing/2014/main" id="{F22B3D19-FED0-654B-A2D0-E63E48935C24}"/>
              </a:ext>
            </a:extLst>
          </p:cNvPr>
          <p:cNvSpPr>
            <a:spLocks noGrp="1"/>
          </p:cNvSpPr>
          <p:nvPr>
            <p:ph idx="1"/>
          </p:nvPr>
        </p:nvSpPr>
        <p:spPr/>
        <p:txBody>
          <a:bodyPr/>
          <a:lstStyle/>
          <a:p>
            <a:r>
              <a:rPr lang="en-US" dirty="0"/>
              <a:t>Hosting services</a:t>
            </a:r>
          </a:p>
          <a:p>
            <a:endParaRPr lang="en-US" dirty="0"/>
          </a:p>
          <a:p>
            <a:endParaRPr lang="en-US" dirty="0"/>
          </a:p>
          <a:p>
            <a:endParaRPr lang="en-US" dirty="0"/>
          </a:p>
          <a:p>
            <a:endParaRPr lang="en-US" dirty="0"/>
          </a:p>
          <a:p>
            <a:endParaRPr lang="en-US" dirty="0"/>
          </a:p>
          <a:p>
            <a:r>
              <a:rPr lang="en-US" dirty="0"/>
              <a:t>Host your own</a:t>
            </a:r>
          </a:p>
          <a:p>
            <a:pPr lvl="1"/>
            <a:r>
              <a:rPr lang="en-US" dirty="0"/>
              <a:t>https://git-</a:t>
            </a:r>
            <a:r>
              <a:rPr lang="en-US" dirty="0" err="1"/>
              <a:t>scm.com</a:t>
            </a:r>
            <a:r>
              <a:rPr lang="en-US" dirty="0"/>
              <a:t>/book/</a:t>
            </a:r>
            <a:r>
              <a:rPr lang="en-US" dirty="0" err="1"/>
              <a:t>en</a:t>
            </a:r>
            <a:r>
              <a:rPr lang="en-US" dirty="0"/>
              <a:t>/v2/Git-on-the-Server-Setting-Up-the-Server</a:t>
            </a:r>
          </a:p>
        </p:txBody>
      </p:sp>
      <p:grpSp>
        <p:nvGrpSpPr>
          <p:cNvPr id="9" name="Group 8">
            <a:extLst>
              <a:ext uri="{FF2B5EF4-FFF2-40B4-BE49-F238E27FC236}">
                <a16:creationId xmlns:a16="http://schemas.microsoft.com/office/drawing/2014/main" id="{BC26DD56-D4CD-4A4B-A243-492B2D41B731}"/>
              </a:ext>
            </a:extLst>
          </p:cNvPr>
          <p:cNvGrpSpPr/>
          <p:nvPr/>
        </p:nvGrpSpPr>
        <p:grpSpPr>
          <a:xfrm>
            <a:off x="4618149" y="1441976"/>
            <a:ext cx="4216400" cy="1676400"/>
            <a:chOff x="6781800" y="1918494"/>
            <a:chExt cx="4216400" cy="1676400"/>
          </a:xfrm>
        </p:grpSpPr>
        <p:pic>
          <p:nvPicPr>
            <p:cNvPr id="5122" name="Picture 2" descr="GitHub Logomark">
              <a:extLst>
                <a:ext uri="{FF2B5EF4-FFF2-40B4-BE49-F238E27FC236}">
                  <a16:creationId xmlns:a16="http://schemas.microsoft.com/office/drawing/2014/main" id="{39B11F0A-9FE7-E54E-9768-6DB9138507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21800" y="1918494"/>
              <a:ext cx="1676400" cy="16764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GitHub Logotype">
              <a:extLst>
                <a:ext uri="{FF2B5EF4-FFF2-40B4-BE49-F238E27FC236}">
                  <a16:creationId xmlns:a16="http://schemas.microsoft.com/office/drawing/2014/main" id="{BBC80DB7-1F65-354D-8655-7B4BCA7A76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426494"/>
              <a:ext cx="2540000" cy="660400"/>
            </a:xfrm>
            <a:prstGeom prst="rect">
              <a:avLst/>
            </a:prstGeom>
            <a:noFill/>
            <a:extLst>
              <a:ext uri="{909E8E84-426E-40DD-AFC4-6F175D3DCCD1}">
                <a14:hiddenFill xmlns:a14="http://schemas.microsoft.com/office/drawing/2010/main">
                  <a:solidFill>
                    <a:srgbClr val="FFFFFF"/>
                  </a:solidFill>
                </a14:hiddenFill>
              </a:ext>
            </a:extLst>
          </p:spPr>
        </p:pic>
      </p:grpSp>
      <p:pic>
        <p:nvPicPr>
          <p:cNvPr id="5132" name="Picture 12">
            <a:extLst>
              <a:ext uri="{FF2B5EF4-FFF2-40B4-BE49-F238E27FC236}">
                <a16:creationId xmlns:a16="http://schemas.microsoft.com/office/drawing/2014/main" id="{DCB540B3-C7CD-8E45-B9F3-1BA41DC0F3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7083" y="2952482"/>
            <a:ext cx="4707466" cy="2077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626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D2B7F-9104-364D-ACCB-FEF58090506E}"/>
              </a:ext>
            </a:extLst>
          </p:cNvPr>
          <p:cNvSpPr>
            <a:spLocks noGrp="1"/>
          </p:cNvSpPr>
          <p:nvPr>
            <p:ph type="title"/>
          </p:nvPr>
        </p:nvSpPr>
        <p:spPr/>
        <p:txBody>
          <a:bodyPr/>
          <a:lstStyle/>
          <a:p>
            <a:r>
              <a:rPr lang="en-US" dirty="0"/>
              <a:t>Gitlab vs. </a:t>
            </a:r>
            <a:r>
              <a:rPr lang="en-US" dirty="0" err="1"/>
              <a:t>Github</a:t>
            </a:r>
            <a:r>
              <a:rPr lang="en-US" dirty="0"/>
              <a:t> similarities</a:t>
            </a:r>
          </a:p>
        </p:txBody>
      </p:sp>
      <p:sp>
        <p:nvSpPr>
          <p:cNvPr id="5" name="Content Placeholder 4">
            <a:extLst>
              <a:ext uri="{FF2B5EF4-FFF2-40B4-BE49-F238E27FC236}">
                <a16:creationId xmlns:a16="http://schemas.microsoft.com/office/drawing/2014/main" id="{949C7DB6-BBA4-914E-B594-A84D63F2228B}"/>
              </a:ext>
            </a:extLst>
          </p:cNvPr>
          <p:cNvSpPr>
            <a:spLocks noGrp="1"/>
          </p:cNvSpPr>
          <p:nvPr>
            <p:ph idx="1"/>
          </p:nvPr>
        </p:nvSpPr>
        <p:spPr/>
        <p:txBody>
          <a:bodyPr>
            <a:normAutofit/>
          </a:bodyPr>
          <a:lstStyle/>
          <a:p>
            <a:r>
              <a:rPr lang="en-US" dirty="0"/>
              <a:t>Both use git</a:t>
            </a:r>
          </a:p>
          <a:p>
            <a:r>
              <a:rPr lang="en-US" dirty="0"/>
              <a:t>Includes a wiki</a:t>
            </a:r>
          </a:p>
          <a:p>
            <a:r>
              <a:rPr lang="en-US" dirty="0"/>
              <a:t>Preview code changes</a:t>
            </a:r>
          </a:p>
          <a:p>
            <a:r>
              <a:rPr lang="en-US" dirty="0"/>
              <a:t>Track issues</a:t>
            </a:r>
          </a:p>
          <a:p>
            <a:r>
              <a:rPr lang="en-US" dirty="0"/>
              <a:t>Code review by code manager</a:t>
            </a:r>
          </a:p>
          <a:p>
            <a:r>
              <a:rPr lang="en-US" dirty="0"/>
              <a:t>Project management boards</a:t>
            </a:r>
          </a:p>
          <a:p>
            <a:r>
              <a:rPr lang="en-US" dirty="0"/>
              <a:t>Team discussions</a:t>
            </a:r>
          </a:p>
          <a:p>
            <a:r>
              <a:rPr lang="en-US" dirty="0"/>
              <a:t>Public repositories available for free</a:t>
            </a:r>
          </a:p>
        </p:txBody>
      </p:sp>
    </p:spTree>
    <p:extLst>
      <p:ext uri="{BB962C8B-B14F-4D97-AF65-F5344CB8AC3E}">
        <p14:creationId xmlns:p14="http://schemas.microsoft.com/office/powerpoint/2010/main" val="4201670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889259-8538-194C-9455-D4D60B5A2EB2}"/>
              </a:ext>
            </a:extLst>
          </p:cNvPr>
          <p:cNvSpPr>
            <a:spLocks noGrp="1"/>
          </p:cNvSpPr>
          <p:nvPr>
            <p:ph type="title"/>
          </p:nvPr>
        </p:nvSpPr>
        <p:spPr/>
        <p:txBody>
          <a:bodyPr/>
          <a:lstStyle/>
          <a:p>
            <a:r>
              <a:rPr lang="en-US" dirty="0"/>
              <a:t>Differences</a:t>
            </a:r>
          </a:p>
        </p:txBody>
      </p:sp>
      <p:sp>
        <p:nvSpPr>
          <p:cNvPr id="5" name="Text Placeholder 4">
            <a:extLst>
              <a:ext uri="{FF2B5EF4-FFF2-40B4-BE49-F238E27FC236}">
                <a16:creationId xmlns:a16="http://schemas.microsoft.com/office/drawing/2014/main" id="{FA899F3D-0D1A-BD4C-B1D3-533AA444ABEB}"/>
              </a:ext>
            </a:extLst>
          </p:cNvPr>
          <p:cNvSpPr>
            <a:spLocks noGrp="1"/>
          </p:cNvSpPr>
          <p:nvPr>
            <p:ph type="body" idx="1"/>
          </p:nvPr>
        </p:nvSpPr>
        <p:spPr/>
        <p:txBody>
          <a:bodyPr/>
          <a:lstStyle/>
          <a:p>
            <a:r>
              <a:rPr lang="en-US" dirty="0" err="1"/>
              <a:t>Github</a:t>
            </a:r>
            <a:endParaRPr lang="en-US" dirty="0"/>
          </a:p>
        </p:txBody>
      </p:sp>
      <p:sp>
        <p:nvSpPr>
          <p:cNvPr id="6" name="Content Placeholder 5">
            <a:extLst>
              <a:ext uri="{FF2B5EF4-FFF2-40B4-BE49-F238E27FC236}">
                <a16:creationId xmlns:a16="http://schemas.microsoft.com/office/drawing/2014/main" id="{270106D5-A26C-3A4A-8776-289457FE7553}"/>
              </a:ext>
            </a:extLst>
          </p:cNvPr>
          <p:cNvSpPr>
            <a:spLocks noGrp="1"/>
          </p:cNvSpPr>
          <p:nvPr>
            <p:ph sz="half" idx="2"/>
          </p:nvPr>
        </p:nvSpPr>
        <p:spPr/>
        <p:txBody>
          <a:bodyPr/>
          <a:lstStyle/>
          <a:p>
            <a:r>
              <a:rPr lang="en-US" dirty="0"/>
              <a:t>Pull request for branch merge</a:t>
            </a:r>
          </a:p>
          <a:p>
            <a:r>
              <a:rPr lang="en-US" dirty="0"/>
              <a:t>CI/CD auto builds require other tools</a:t>
            </a:r>
          </a:p>
          <a:p>
            <a:r>
              <a:rPr lang="en-US" dirty="0"/>
              <a:t>Differences in UI</a:t>
            </a:r>
          </a:p>
          <a:p>
            <a:r>
              <a:rPr lang="en-US" dirty="0"/>
              <a:t>Basic philosophy of using your chosen 3</a:t>
            </a:r>
            <a:r>
              <a:rPr lang="en-US" baseline="30000" dirty="0"/>
              <a:t>rd</a:t>
            </a:r>
            <a:r>
              <a:rPr lang="en-US" dirty="0"/>
              <a:t> party tools</a:t>
            </a:r>
          </a:p>
        </p:txBody>
      </p:sp>
      <p:sp>
        <p:nvSpPr>
          <p:cNvPr id="7" name="Text Placeholder 6">
            <a:extLst>
              <a:ext uri="{FF2B5EF4-FFF2-40B4-BE49-F238E27FC236}">
                <a16:creationId xmlns:a16="http://schemas.microsoft.com/office/drawing/2014/main" id="{533046F7-FDB2-5843-8BF6-50FAC5E9C574}"/>
              </a:ext>
            </a:extLst>
          </p:cNvPr>
          <p:cNvSpPr>
            <a:spLocks noGrp="1"/>
          </p:cNvSpPr>
          <p:nvPr>
            <p:ph type="body" sz="quarter" idx="3"/>
          </p:nvPr>
        </p:nvSpPr>
        <p:spPr/>
        <p:txBody>
          <a:bodyPr/>
          <a:lstStyle/>
          <a:p>
            <a:r>
              <a:rPr lang="en-US" dirty="0"/>
              <a:t>Gitlab</a:t>
            </a:r>
          </a:p>
        </p:txBody>
      </p:sp>
      <p:sp>
        <p:nvSpPr>
          <p:cNvPr id="8" name="Content Placeholder 7">
            <a:extLst>
              <a:ext uri="{FF2B5EF4-FFF2-40B4-BE49-F238E27FC236}">
                <a16:creationId xmlns:a16="http://schemas.microsoft.com/office/drawing/2014/main" id="{4C2279BE-2FF0-A044-9B0F-00A94B3E6DB3}"/>
              </a:ext>
            </a:extLst>
          </p:cNvPr>
          <p:cNvSpPr>
            <a:spLocks noGrp="1"/>
          </p:cNvSpPr>
          <p:nvPr>
            <p:ph sz="quarter" idx="4"/>
          </p:nvPr>
        </p:nvSpPr>
        <p:spPr/>
        <p:txBody>
          <a:bodyPr/>
          <a:lstStyle/>
          <a:p>
            <a:r>
              <a:rPr lang="en-US" dirty="0"/>
              <a:t>Merge request for branch merge</a:t>
            </a:r>
          </a:p>
          <a:p>
            <a:r>
              <a:rPr lang="en-US" dirty="0"/>
              <a:t>CI/CD auto builds easy to do and set up</a:t>
            </a:r>
          </a:p>
          <a:p>
            <a:r>
              <a:rPr lang="en-US" dirty="0"/>
              <a:t>Differences in UI</a:t>
            </a:r>
          </a:p>
          <a:p>
            <a:r>
              <a:rPr lang="en-US" dirty="0"/>
              <a:t>Basic philosophy of providing complete ecosystem</a:t>
            </a:r>
          </a:p>
        </p:txBody>
      </p:sp>
    </p:spTree>
    <p:extLst>
      <p:ext uri="{BB962C8B-B14F-4D97-AF65-F5344CB8AC3E}">
        <p14:creationId xmlns:p14="http://schemas.microsoft.com/office/powerpoint/2010/main" val="3662734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algn="r"/>
            <a:r>
              <a:rPr lang="en-US" sz="5800" dirty="0"/>
              <a:t>Irreproducible Research</a:t>
            </a:r>
            <a:br>
              <a:rPr lang="en-US" sz="5800" dirty="0"/>
            </a:br>
            <a:r>
              <a:rPr lang="en-US" sz="5800" dirty="0"/>
              <a:t>&amp; Alternatives for Version Control</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endParaRPr lang="en-US" dirty="0"/>
          </a:p>
        </p:txBody>
      </p:sp>
    </p:spTree>
    <p:extLst>
      <p:ext uri="{BB962C8B-B14F-4D97-AF65-F5344CB8AC3E}">
        <p14:creationId xmlns:p14="http://schemas.microsoft.com/office/powerpoint/2010/main" val="46053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Irreproducible Research</a:t>
            </a:r>
          </a:p>
        </p:txBody>
      </p:sp>
      <p:pic>
        <p:nvPicPr>
          <p:cNvPr id="5" name="Content Placeholder 4">
            <a:extLst>
              <a:ext uri="{FF2B5EF4-FFF2-40B4-BE49-F238E27FC236}">
                <a16:creationId xmlns:a16="http://schemas.microsoft.com/office/drawing/2014/main" id="{33DE10C6-B60A-0F49-A8F2-DC7146258A74}"/>
              </a:ext>
            </a:extLst>
          </p:cNvPr>
          <p:cNvPicPr>
            <a:picLocks noGrp="1" noChangeAspect="1"/>
          </p:cNvPicPr>
          <p:nvPr>
            <p:ph idx="1"/>
          </p:nvPr>
        </p:nvPicPr>
        <p:blipFill>
          <a:blip r:embed="rId3"/>
          <a:stretch>
            <a:fillRect/>
          </a:stretch>
        </p:blipFill>
        <p:spPr>
          <a:xfrm>
            <a:off x="1022350" y="1681260"/>
            <a:ext cx="6546850" cy="4313934"/>
          </a:xfrm>
          <a:ln>
            <a:solidFill>
              <a:schemeClr val="tx1"/>
            </a:solidFill>
          </a:ln>
        </p:spPr>
      </p:pic>
    </p:spTree>
    <p:extLst>
      <p:ext uri="{BB962C8B-B14F-4D97-AF65-F5344CB8AC3E}">
        <p14:creationId xmlns:p14="http://schemas.microsoft.com/office/powerpoint/2010/main" val="2433521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Alternatives for Version Control</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Other methods for version control</a:t>
            </a:r>
          </a:p>
          <a:p>
            <a:pPr lvl="1"/>
            <a:r>
              <a:rPr lang="en-US" dirty="0">
                <a:solidFill>
                  <a:schemeClr val="bg2">
                    <a:lumMod val="90000"/>
                  </a:schemeClr>
                </a:solidFill>
              </a:rPr>
              <a:t>Coding templates</a:t>
            </a:r>
          </a:p>
          <a:p>
            <a:pPr lvl="1"/>
            <a:r>
              <a:rPr lang="en-US" dirty="0">
                <a:solidFill>
                  <a:schemeClr val="bg2">
                    <a:lumMod val="90000"/>
                  </a:schemeClr>
                </a:solidFill>
              </a:rPr>
              <a:t>Workflows</a:t>
            </a:r>
          </a:p>
          <a:p>
            <a:pPr lvl="1"/>
            <a:r>
              <a:rPr lang="en-US" dirty="0"/>
              <a:t>Filename conventions</a:t>
            </a:r>
          </a:p>
          <a:p>
            <a:pPr lvl="2"/>
            <a:r>
              <a:rPr lang="en-US" dirty="0"/>
              <a:t>Machine and human readable</a:t>
            </a:r>
          </a:p>
          <a:p>
            <a:pPr lvl="2"/>
            <a:r>
              <a:rPr lang="en-US" dirty="0"/>
              <a:t>Easy to compute on</a:t>
            </a:r>
          </a:p>
          <a:p>
            <a:pPr lvl="1"/>
            <a:r>
              <a:rPr lang="en-US" dirty="0"/>
              <a:t>The classical “token”/”cookie” system</a:t>
            </a:r>
          </a:p>
        </p:txBody>
      </p:sp>
    </p:spTree>
    <p:extLst>
      <p:ext uri="{BB962C8B-B14F-4D97-AF65-F5344CB8AC3E}">
        <p14:creationId xmlns:p14="http://schemas.microsoft.com/office/powerpoint/2010/main" val="3556859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Filename Conventions: Machine Readable</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Regular expression and </a:t>
            </a:r>
            <a:r>
              <a:rPr lang="en-US" dirty="0" err="1"/>
              <a:t>globbing</a:t>
            </a:r>
            <a:r>
              <a:rPr lang="en-US" dirty="0"/>
              <a:t> friendly</a:t>
            </a:r>
          </a:p>
          <a:p>
            <a:pPr lvl="1"/>
            <a:r>
              <a:rPr lang="en-US" dirty="0"/>
              <a:t>Avoid spaces, punctuation, accented characters, case sensitivity</a:t>
            </a:r>
          </a:p>
          <a:p>
            <a:pPr lvl="1"/>
            <a:r>
              <a:rPr lang="en-US" dirty="0" err="1"/>
              <a:t>Globbing</a:t>
            </a:r>
            <a:r>
              <a:rPr lang="en-US" dirty="0"/>
              <a:t> is the process of using wildcard characters to request or evaluate sets of files with the same partial names or sets of characters</a:t>
            </a:r>
          </a:p>
          <a:p>
            <a:r>
              <a:rPr lang="en-US" dirty="0"/>
              <a:t>Easy to compute on</a:t>
            </a:r>
          </a:p>
          <a:p>
            <a:pPr lvl="1"/>
            <a:r>
              <a:rPr lang="en-US" dirty="0"/>
              <a:t>Deliberate use of delimiters</a:t>
            </a:r>
          </a:p>
        </p:txBody>
      </p:sp>
    </p:spTree>
    <p:extLst>
      <p:ext uri="{BB962C8B-B14F-4D97-AF65-F5344CB8AC3E}">
        <p14:creationId xmlns:p14="http://schemas.microsoft.com/office/powerpoint/2010/main" val="3913062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Filename Conventions: </a:t>
            </a:r>
            <a:br>
              <a:rPr lang="en-US" dirty="0"/>
            </a:br>
            <a:r>
              <a:rPr lang="en-US" dirty="0"/>
              <a:t>Machine and Human Readable</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Easy to search for files later</a:t>
            </a:r>
          </a:p>
          <a:p>
            <a:r>
              <a:rPr lang="en-US" dirty="0"/>
              <a:t>Easy to narrow file lists based on names</a:t>
            </a:r>
          </a:p>
          <a:p>
            <a:r>
              <a:rPr lang="en-US" dirty="0"/>
              <a:t>Easy to extract info from file names</a:t>
            </a:r>
          </a:p>
          <a:p>
            <a:r>
              <a:rPr lang="en-US" dirty="0">
                <a:hlinkClick r:id="rId3"/>
              </a:rPr>
              <a:t>Regular expressions </a:t>
            </a:r>
            <a:r>
              <a:rPr lang="en-US" dirty="0"/>
              <a:t>and </a:t>
            </a:r>
            <a:r>
              <a:rPr lang="en-US" dirty="0" err="1">
                <a:hlinkClick r:id="rId4"/>
              </a:rPr>
              <a:t>globbing</a:t>
            </a:r>
            <a:endParaRPr lang="en-US" dirty="0"/>
          </a:p>
          <a:p>
            <a:pPr lvl="1"/>
            <a:r>
              <a:rPr lang="en-US" dirty="0"/>
              <a:t>Avoid spaces in file names</a:t>
            </a:r>
          </a:p>
          <a:p>
            <a:pPr lvl="1"/>
            <a:r>
              <a:rPr lang="en-US" dirty="0"/>
              <a:t>Avoid punctuation</a:t>
            </a:r>
          </a:p>
          <a:p>
            <a:pPr lvl="1"/>
            <a:r>
              <a:rPr lang="en-US" dirty="0"/>
              <a:t>Avoid accented characters</a:t>
            </a:r>
          </a:p>
          <a:p>
            <a:pPr lvl="1"/>
            <a:r>
              <a:rPr lang="en-US" dirty="0"/>
              <a:t>Avoid case-sensitive filenames (Mew versus mew)</a:t>
            </a:r>
          </a:p>
          <a:p>
            <a:r>
              <a:rPr lang="en-US" dirty="0"/>
              <a:t>Include content in the file name</a:t>
            </a:r>
          </a:p>
        </p:txBody>
      </p:sp>
    </p:spTree>
    <p:extLst>
      <p:ext uri="{BB962C8B-B14F-4D97-AF65-F5344CB8AC3E}">
        <p14:creationId xmlns:p14="http://schemas.microsoft.com/office/powerpoint/2010/main" val="3957624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FA9C1-4CAA-5247-8169-1058A84FD44C}"/>
              </a:ext>
            </a:extLst>
          </p:cNvPr>
          <p:cNvSpPr>
            <a:spLocks noGrp="1"/>
          </p:cNvSpPr>
          <p:nvPr>
            <p:ph type="title"/>
          </p:nvPr>
        </p:nvSpPr>
        <p:spPr/>
        <p:txBody>
          <a:bodyPr>
            <a:normAutofit/>
          </a:bodyPr>
          <a:lstStyle/>
          <a:p>
            <a:r>
              <a:rPr lang="en-US" dirty="0"/>
              <a:t>Filename Conventions: Good Example</a:t>
            </a:r>
          </a:p>
        </p:txBody>
      </p:sp>
      <p:pic>
        <p:nvPicPr>
          <p:cNvPr id="7" name="Content Placeholder 6">
            <a:extLst>
              <a:ext uri="{FF2B5EF4-FFF2-40B4-BE49-F238E27FC236}">
                <a16:creationId xmlns:a16="http://schemas.microsoft.com/office/drawing/2014/main" id="{74FAA6BC-0055-774F-813D-A35F098B211D}"/>
              </a:ext>
            </a:extLst>
          </p:cNvPr>
          <p:cNvPicPr>
            <a:picLocks noChangeAspect="1"/>
          </p:cNvPicPr>
          <p:nvPr/>
        </p:nvPicPr>
        <p:blipFill>
          <a:blip r:embed="rId3"/>
          <a:stretch>
            <a:fillRect/>
          </a:stretch>
        </p:blipFill>
        <p:spPr>
          <a:xfrm>
            <a:off x="873050" y="1797844"/>
            <a:ext cx="8318894" cy="2189956"/>
          </a:xfrm>
          <a:prstGeom prst="rect">
            <a:avLst/>
          </a:prstGeom>
        </p:spPr>
      </p:pic>
      <p:pic>
        <p:nvPicPr>
          <p:cNvPr id="10" name="Picture 9">
            <a:extLst>
              <a:ext uri="{FF2B5EF4-FFF2-40B4-BE49-F238E27FC236}">
                <a16:creationId xmlns:a16="http://schemas.microsoft.com/office/drawing/2014/main" id="{5C94DCEA-8CBF-F648-B914-5E6B82448101}"/>
              </a:ext>
            </a:extLst>
          </p:cNvPr>
          <p:cNvPicPr>
            <a:picLocks noChangeAspect="1"/>
          </p:cNvPicPr>
          <p:nvPr/>
        </p:nvPicPr>
        <p:blipFill>
          <a:blip r:embed="rId4"/>
          <a:stretch>
            <a:fillRect/>
          </a:stretch>
        </p:blipFill>
        <p:spPr>
          <a:xfrm>
            <a:off x="873050" y="4070350"/>
            <a:ext cx="8318894" cy="1963754"/>
          </a:xfrm>
          <a:prstGeom prst="rect">
            <a:avLst/>
          </a:prstGeom>
        </p:spPr>
      </p:pic>
    </p:spTree>
    <p:extLst>
      <p:ext uri="{BB962C8B-B14F-4D97-AF65-F5344CB8AC3E}">
        <p14:creationId xmlns:p14="http://schemas.microsoft.com/office/powerpoint/2010/main" val="1570754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Filename Conventions: Easy to Compute On</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Use a numeric value to start your file name</a:t>
            </a:r>
          </a:p>
          <a:p>
            <a:r>
              <a:rPr lang="en-US" dirty="0"/>
              <a:t>Employ the ISO 8601 standard for dates (YYYY-MM-DD)</a:t>
            </a:r>
          </a:p>
          <a:p>
            <a:r>
              <a:rPr lang="en-US" dirty="0"/>
              <a:t>Include zeros in front of other numbers in file name</a:t>
            </a:r>
          </a:p>
        </p:txBody>
      </p:sp>
    </p:spTree>
    <p:extLst>
      <p:ext uri="{BB962C8B-B14F-4D97-AF65-F5344CB8AC3E}">
        <p14:creationId xmlns:p14="http://schemas.microsoft.com/office/powerpoint/2010/main" val="931634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32F9-37B8-8A4E-A89B-7A344DAD831A}"/>
              </a:ext>
            </a:extLst>
          </p:cNvPr>
          <p:cNvSpPr>
            <a:spLocks noGrp="1"/>
          </p:cNvSpPr>
          <p:nvPr>
            <p:ph type="title"/>
          </p:nvPr>
        </p:nvSpPr>
        <p:spPr/>
        <p:txBody>
          <a:bodyPr/>
          <a:lstStyle/>
          <a:p>
            <a:r>
              <a:rPr lang="en-US" dirty="0"/>
              <a:t>The Classical “Token”/”Cookie” System</a:t>
            </a:r>
          </a:p>
        </p:txBody>
      </p:sp>
      <p:sp>
        <p:nvSpPr>
          <p:cNvPr id="3" name="Content Placeholder 2">
            <a:extLst>
              <a:ext uri="{FF2B5EF4-FFF2-40B4-BE49-F238E27FC236}">
                <a16:creationId xmlns:a16="http://schemas.microsoft.com/office/drawing/2014/main" id="{F68788C7-635B-4845-AD04-0DCBCA4964FA}"/>
              </a:ext>
            </a:extLst>
          </p:cNvPr>
          <p:cNvSpPr>
            <a:spLocks noGrp="1"/>
          </p:cNvSpPr>
          <p:nvPr>
            <p:ph idx="1"/>
          </p:nvPr>
        </p:nvSpPr>
        <p:spPr/>
        <p:txBody>
          <a:bodyPr>
            <a:normAutofit/>
          </a:bodyPr>
          <a:lstStyle/>
          <a:p>
            <a:r>
              <a:rPr lang="en-US" dirty="0"/>
              <a:t>Using an informal token system</a:t>
            </a:r>
          </a:p>
          <a:p>
            <a:pPr lvl="1"/>
            <a:r>
              <a:rPr lang="en-US" dirty="0"/>
              <a:t>Use all other options first!</a:t>
            </a:r>
          </a:p>
          <a:p>
            <a:r>
              <a:rPr lang="en-US" dirty="0"/>
              <a:t>To edit Section 1 of a paper, even just to fix a single typo, you follow these steps:</a:t>
            </a:r>
          </a:p>
          <a:p>
            <a:pPr marL="514350" indent="-514350">
              <a:buFont typeface="+mj-lt"/>
              <a:buAutoNum type="arabicPeriod"/>
            </a:pPr>
            <a:r>
              <a:rPr lang="en-US" dirty="0"/>
              <a:t>Email all with the text </a:t>
            </a:r>
            <a:r>
              <a:rPr lang="en-US" i="1" dirty="0"/>
              <a:t>"I am claiming the token for section 1."</a:t>
            </a:r>
            <a:endParaRPr lang="en-US" dirty="0"/>
          </a:p>
          <a:p>
            <a:pPr marL="514350" indent="-514350">
              <a:buFont typeface="+mj-lt"/>
              <a:buAutoNum type="arabicPeriod"/>
            </a:pPr>
            <a:r>
              <a:rPr lang="en-US" dirty="0"/>
              <a:t>Edit section 1</a:t>
            </a:r>
          </a:p>
          <a:p>
            <a:pPr marL="514350" indent="-514350">
              <a:buFont typeface="+mj-lt"/>
              <a:buAutoNum type="arabicPeriod"/>
            </a:pPr>
            <a:r>
              <a:rPr lang="en-US" dirty="0"/>
              <a:t>Email all with your edited version of Section 1 and the text </a:t>
            </a:r>
            <a:r>
              <a:rPr lang="en-US" i="1" dirty="0"/>
              <a:t>"I am releasing the token for Section 1."</a:t>
            </a:r>
            <a:endParaRPr lang="en-US" dirty="0"/>
          </a:p>
          <a:p>
            <a:endParaRPr lang="en-US" dirty="0"/>
          </a:p>
        </p:txBody>
      </p:sp>
    </p:spTree>
    <p:extLst>
      <p:ext uri="{BB962C8B-B14F-4D97-AF65-F5344CB8AC3E}">
        <p14:creationId xmlns:p14="http://schemas.microsoft.com/office/powerpoint/2010/main" val="3493744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lvl="0" algn="r">
              <a:lnSpc>
                <a:spcPct val="100000"/>
              </a:lnSpc>
              <a:spcBef>
                <a:spcPts val="0"/>
              </a:spcBef>
              <a:defRPr/>
            </a:pPr>
            <a:r>
              <a:rPr lang="en-US" sz="5400" dirty="0"/>
              <a:t>DSTT Team Experience</a:t>
            </a:r>
            <a:br>
              <a:rPr lang="en-US" sz="5400" dirty="0"/>
            </a:br>
            <a:r>
              <a:rPr lang="en-US" sz="5400" dirty="0"/>
              <a:t>&amp; Points of Contact</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endParaRPr lang="en-US" dirty="0"/>
          </a:p>
        </p:txBody>
      </p:sp>
    </p:spTree>
    <p:extLst>
      <p:ext uri="{BB962C8B-B14F-4D97-AF65-F5344CB8AC3E}">
        <p14:creationId xmlns:p14="http://schemas.microsoft.com/office/powerpoint/2010/main" val="3294476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A67A6-8A4E-BD47-936D-A96D4DAF791A}"/>
              </a:ext>
            </a:extLst>
          </p:cNvPr>
          <p:cNvSpPr>
            <a:spLocks noGrp="1"/>
          </p:cNvSpPr>
          <p:nvPr>
            <p:ph type="title"/>
          </p:nvPr>
        </p:nvSpPr>
        <p:spPr/>
        <p:txBody>
          <a:bodyPr/>
          <a:lstStyle/>
          <a:p>
            <a:r>
              <a:rPr lang="en-US" dirty="0"/>
              <a:t>DSTT Team Experience &amp; Points of Contact</a:t>
            </a:r>
          </a:p>
        </p:txBody>
      </p:sp>
      <p:sp>
        <p:nvSpPr>
          <p:cNvPr id="3" name="Content Placeholder 2">
            <a:extLst>
              <a:ext uri="{FF2B5EF4-FFF2-40B4-BE49-F238E27FC236}">
                <a16:creationId xmlns:a16="http://schemas.microsoft.com/office/drawing/2014/main" id="{F1B49019-ABA0-0942-B71E-8909BD8D02EA}"/>
              </a:ext>
            </a:extLst>
          </p:cNvPr>
          <p:cNvSpPr>
            <a:spLocks noGrp="1"/>
          </p:cNvSpPr>
          <p:nvPr>
            <p:ph idx="1"/>
          </p:nvPr>
        </p:nvSpPr>
        <p:spPr/>
        <p:txBody>
          <a:bodyPr>
            <a:normAutofit/>
          </a:bodyPr>
          <a:lstStyle/>
          <a:p>
            <a:r>
              <a:rPr lang="en-US" dirty="0"/>
              <a:t>DSTT Team Experience</a:t>
            </a:r>
          </a:p>
          <a:p>
            <a:pPr lvl="1"/>
            <a:r>
              <a:rPr lang="en-US" dirty="0"/>
              <a:t>Cook County Health and Hospitals System</a:t>
            </a:r>
          </a:p>
          <a:p>
            <a:r>
              <a:rPr lang="en-US" dirty="0"/>
              <a:t>DSTT Points of Contact</a:t>
            </a:r>
          </a:p>
          <a:p>
            <a:pPr lvl="1"/>
            <a:r>
              <a:rPr lang="en-US" dirty="0"/>
              <a:t>Donald McCormick, MSHI</a:t>
            </a:r>
          </a:p>
          <a:p>
            <a:pPr marL="457200" lvl="1" indent="0">
              <a:buNone/>
            </a:pPr>
            <a:r>
              <a:rPr lang="en-US" dirty="0"/>
              <a:t>   </a:t>
            </a:r>
            <a:r>
              <a:rPr lang="en-US" sz="2000" dirty="0"/>
              <a:t>Public Health Informatics Supervisor</a:t>
            </a:r>
          </a:p>
          <a:p>
            <a:pPr marL="457200" lvl="1" indent="0">
              <a:buNone/>
            </a:pPr>
            <a:r>
              <a:rPr lang="en-US" sz="2000" dirty="0"/>
              <a:t>   Arkansas Department of Health</a:t>
            </a:r>
          </a:p>
          <a:p>
            <a:pPr marL="457200" lvl="1" indent="0">
              <a:buNone/>
            </a:pPr>
            <a:r>
              <a:rPr lang="en-US" sz="2000" dirty="0"/>
              <a:t>   4815 West Markham</a:t>
            </a:r>
          </a:p>
          <a:p>
            <a:pPr marL="457200" lvl="1" indent="0">
              <a:buNone/>
            </a:pPr>
            <a:r>
              <a:rPr lang="en-US" sz="2000" dirty="0"/>
              <a:t>   Little Rock, AR 72205</a:t>
            </a:r>
          </a:p>
          <a:p>
            <a:pPr marL="457200" lvl="1" indent="0">
              <a:buNone/>
            </a:pPr>
            <a:r>
              <a:rPr lang="en-US" sz="2000" dirty="0"/>
              <a:t>   Office: 501-614-5501</a:t>
            </a:r>
          </a:p>
          <a:p>
            <a:pPr marL="457200" lvl="1" indent="0">
              <a:buNone/>
            </a:pPr>
            <a:r>
              <a:rPr lang="en-US" sz="2000" dirty="0"/>
              <a:t>   Cell: 501-249-4284</a:t>
            </a:r>
          </a:p>
          <a:p>
            <a:pPr marL="457200" lvl="1" indent="0">
              <a:buNone/>
            </a:pPr>
            <a:r>
              <a:rPr lang="en-US" sz="2000" dirty="0"/>
              <a:t>   Email: </a:t>
            </a:r>
            <a:r>
              <a:rPr lang="en-US" sz="2000" dirty="0" err="1"/>
              <a:t>Donald.McCormick@arkansas.gov</a:t>
            </a:r>
            <a:endParaRPr lang="en-US" sz="2000" dirty="0"/>
          </a:p>
        </p:txBody>
      </p:sp>
    </p:spTree>
    <p:extLst>
      <p:ext uri="{BB962C8B-B14F-4D97-AF65-F5344CB8AC3E}">
        <p14:creationId xmlns:p14="http://schemas.microsoft.com/office/powerpoint/2010/main" val="681255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algn="r"/>
            <a:r>
              <a:rPr lang="en-US" sz="5800" dirty="0"/>
              <a:t>Group Discussion</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endParaRPr lang="en-US" dirty="0"/>
          </a:p>
        </p:txBody>
      </p:sp>
    </p:spTree>
    <p:extLst>
      <p:ext uri="{BB962C8B-B14F-4D97-AF65-F5344CB8AC3E}">
        <p14:creationId xmlns:p14="http://schemas.microsoft.com/office/powerpoint/2010/main" val="1603889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A67A6-8A4E-BD47-936D-A96D4DAF791A}"/>
              </a:ext>
            </a:extLst>
          </p:cNvPr>
          <p:cNvSpPr>
            <a:spLocks noGrp="1"/>
          </p:cNvSpPr>
          <p:nvPr>
            <p:ph type="title"/>
          </p:nvPr>
        </p:nvSpPr>
        <p:spPr/>
        <p:txBody>
          <a:bodyPr/>
          <a:lstStyle/>
          <a:p>
            <a:r>
              <a:rPr lang="en-US" dirty="0"/>
              <a:t>Group Discussion</a:t>
            </a:r>
          </a:p>
        </p:txBody>
      </p:sp>
      <p:sp>
        <p:nvSpPr>
          <p:cNvPr id="3" name="Content Placeholder 2">
            <a:extLst>
              <a:ext uri="{FF2B5EF4-FFF2-40B4-BE49-F238E27FC236}">
                <a16:creationId xmlns:a16="http://schemas.microsoft.com/office/drawing/2014/main" id="{F1B49019-ABA0-0942-B71E-8909BD8D02EA}"/>
              </a:ext>
            </a:extLst>
          </p:cNvPr>
          <p:cNvSpPr>
            <a:spLocks noGrp="1"/>
          </p:cNvSpPr>
          <p:nvPr>
            <p:ph idx="1"/>
          </p:nvPr>
        </p:nvSpPr>
        <p:spPr/>
        <p:txBody>
          <a:bodyPr>
            <a:normAutofit fontScale="92500" lnSpcReduction="10000"/>
          </a:bodyPr>
          <a:lstStyle/>
          <a:p>
            <a:r>
              <a:rPr lang="en-US" dirty="0"/>
              <a:t>Often, multiple data sources need to be used when creating a data science product, like a dashboard, script for cluster detection, or publication ready research data set. As a first step, we suggest completing an up to date data audit of these data. Documentation of the dimensions that impact your data flows and processes should also be compiled. For example, data may be owned or processed from within or outside your department, these data may be updated daily or yearly, you may have data dictionaries that need to be updated and you may need to document the various levels of complexity for data processing before the data gets used.</a:t>
            </a:r>
          </a:p>
          <a:p>
            <a:pPr lvl="1"/>
            <a:r>
              <a:rPr lang="en-US" dirty="0"/>
              <a:t>Is your group starting with a data audit before you move forward with your project? What dimensions are you considering when doing so? </a:t>
            </a:r>
          </a:p>
          <a:p>
            <a:pPr lvl="1"/>
            <a:r>
              <a:rPr lang="en-US" dirty="0"/>
              <a:t>Are there any issues you currently have with your data audits and what type of support do you need?</a:t>
            </a:r>
            <a:endParaRPr lang="en-US" sz="2000" dirty="0"/>
          </a:p>
        </p:txBody>
      </p:sp>
    </p:spTree>
    <p:extLst>
      <p:ext uri="{BB962C8B-B14F-4D97-AF65-F5344CB8AC3E}">
        <p14:creationId xmlns:p14="http://schemas.microsoft.com/office/powerpoint/2010/main" val="3721834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9AD6C0-8635-4240-BE67-8D0BC03CD734}"/>
              </a:ext>
            </a:extLst>
          </p:cNvPr>
          <p:cNvSpPr>
            <a:spLocks noGrp="1"/>
          </p:cNvSpPr>
          <p:nvPr>
            <p:ph type="ctrTitle"/>
          </p:nvPr>
        </p:nvSpPr>
        <p:spPr>
          <a:xfrm>
            <a:off x="4038600" y="1939159"/>
            <a:ext cx="7644627" cy="2751086"/>
          </a:xfrm>
        </p:spPr>
        <p:txBody>
          <a:bodyPr>
            <a:normAutofit/>
          </a:bodyPr>
          <a:lstStyle/>
          <a:p>
            <a:pPr algn="r"/>
            <a:r>
              <a:rPr lang="en-US" sz="5800" dirty="0"/>
              <a:t>Report Out and Wrap-up</a:t>
            </a:r>
          </a:p>
        </p:txBody>
      </p:sp>
      <p:sp>
        <p:nvSpPr>
          <p:cNvPr id="3" name="Subtitle 2">
            <a:extLst>
              <a:ext uri="{FF2B5EF4-FFF2-40B4-BE49-F238E27FC236}">
                <a16:creationId xmlns:a16="http://schemas.microsoft.com/office/drawing/2014/main" id="{D329C260-3D8A-8E4E-9447-476F1D65795A}"/>
              </a:ext>
            </a:extLst>
          </p:cNvPr>
          <p:cNvSpPr>
            <a:spLocks noGrp="1"/>
          </p:cNvSpPr>
          <p:nvPr>
            <p:ph type="subTitle" idx="1"/>
          </p:nvPr>
        </p:nvSpPr>
        <p:spPr>
          <a:xfrm>
            <a:off x="4038600" y="4782320"/>
            <a:ext cx="7644627" cy="1329443"/>
          </a:xfrm>
        </p:spPr>
        <p:txBody>
          <a:bodyPr>
            <a:normAutofit/>
          </a:bodyPr>
          <a:lstStyle/>
          <a:p>
            <a:pPr algn="r"/>
            <a:endParaRPr lang="en-US" dirty="0"/>
          </a:p>
        </p:txBody>
      </p:sp>
    </p:spTree>
    <p:extLst>
      <p:ext uri="{BB962C8B-B14F-4D97-AF65-F5344CB8AC3E}">
        <p14:creationId xmlns:p14="http://schemas.microsoft.com/office/powerpoint/2010/main" val="1843880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A67A6-8A4E-BD47-936D-A96D4DAF791A}"/>
              </a:ext>
            </a:extLst>
          </p:cNvPr>
          <p:cNvSpPr>
            <a:spLocks noGrp="1"/>
          </p:cNvSpPr>
          <p:nvPr>
            <p:ph type="title"/>
          </p:nvPr>
        </p:nvSpPr>
        <p:spPr/>
        <p:txBody>
          <a:bodyPr/>
          <a:lstStyle/>
          <a:p>
            <a:r>
              <a:rPr lang="en-US" dirty="0"/>
              <a:t>Wrap-up</a:t>
            </a:r>
          </a:p>
        </p:txBody>
      </p:sp>
      <p:sp>
        <p:nvSpPr>
          <p:cNvPr id="3" name="Content Placeholder 2">
            <a:extLst>
              <a:ext uri="{FF2B5EF4-FFF2-40B4-BE49-F238E27FC236}">
                <a16:creationId xmlns:a16="http://schemas.microsoft.com/office/drawing/2014/main" id="{F1B49019-ABA0-0942-B71E-8909BD8D02EA}"/>
              </a:ext>
            </a:extLst>
          </p:cNvPr>
          <p:cNvSpPr>
            <a:spLocks noGrp="1"/>
          </p:cNvSpPr>
          <p:nvPr>
            <p:ph idx="1"/>
          </p:nvPr>
        </p:nvSpPr>
        <p:spPr/>
        <p:txBody>
          <a:bodyPr>
            <a:normAutofit/>
          </a:bodyPr>
          <a:lstStyle/>
          <a:p>
            <a:r>
              <a:rPr lang="en-US" dirty="0"/>
              <a:t>Thanks for joining!</a:t>
            </a:r>
          </a:p>
          <a:p>
            <a:r>
              <a:rPr lang="en-US" dirty="0"/>
              <a:t>May workshop topic: Data Dashboards</a:t>
            </a:r>
          </a:p>
          <a:p>
            <a:endParaRPr lang="en-US" sz="2000" dirty="0"/>
          </a:p>
        </p:txBody>
      </p:sp>
    </p:spTree>
    <p:extLst>
      <p:ext uri="{BB962C8B-B14F-4D97-AF65-F5344CB8AC3E}">
        <p14:creationId xmlns:p14="http://schemas.microsoft.com/office/powerpoint/2010/main" val="29506775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1362</TotalTime>
  <Words>978</Words>
  <Application>Microsoft Macintosh PowerPoint</Application>
  <PresentationFormat>Widescreen</PresentationFormat>
  <Paragraphs>146</Paragraphs>
  <Slides>28</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Good afternoon!</vt:lpstr>
      <vt:lpstr>Reproducible Research &amp; Code Documentation</vt:lpstr>
      <vt:lpstr>CSTE Announcements</vt:lpstr>
      <vt:lpstr>Agenda</vt:lpstr>
      <vt:lpstr>Reminders</vt:lpstr>
      <vt:lpstr>Learning Objectives</vt:lpstr>
      <vt:lpstr>Git, Github and Gitlab</vt:lpstr>
      <vt:lpstr>Git is a source control system</vt:lpstr>
      <vt:lpstr>Git enables distributed development</vt:lpstr>
      <vt:lpstr>Git has different ways you can manage changes to the code base</vt:lpstr>
      <vt:lpstr>PowerPoint Presentation</vt:lpstr>
      <vt:lpstr>Options for a remote repository</vt:lpstr>
      <vt:lpstr>Gitlab vs. Github similarities</vt:lpstr>
      <vt:lpstr>Differences</vt:lpstr>
      <vt:lpstr>Irreproducible Research &amp; Alternatives for Version Control</vt:lpstr>
      <vt:lpstr>Irreproducible Research</vt:lpstr>
      <vt:lpstr>Alternatives for Version Control</vt:lpstr>
      <vt:lpstr>Filename Conventions: Machine Readable</vt:lpstr>
      <vt:lpstr>Filename Conventions:  Machine and Human Readable</vt:lpstr>
      <vt:lpstr>Filename Conventions: Good Example</vt:lpstr>
      <vt:lpstr>Filename Conventions: Easy to Compute On</vt:lpstr>
      <vt:lpstr>The Classical “Token”/”Cookie” System</vt:lpstr>
      <vt:lpstr>DSTT Team Experience &amp; Points of Contact</vt:lpstr>
      <vt:lpstr>DSTT Team Experience &amp; Points of Contact</vt:lpstr>
      <vt:lpstr>Group Discussion</vt:lpstr>
      <vt:lpstr>Group Discussion</vt:lpstr>
      <vt:lpstr>Report Out and Wrap-up</vt:lpstr>
      <vt:lpstr>Wrap-up</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Git, Github and Gitlab</dc:title>
  <dc:creator>laurie zuckerman</dc:creator>
  <cp:lastModifiedBy>Kristin Bergman</cp:lastModifiedBy>
  <cp:revision>45</cp:revision>
  <dcterms:created xsi:type="dcterms:W3CDTF">2022-04-18T18:22:28Z</dcterms:created>
  <dcterms:modified xsi:type="dcterms:W3CDTF">2022-04-20T19:23:29Z</dcterms:modified>
</cp:coreProperties>
</file>