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8"/>
  </p:notesMasterIdLst>
  <p:sldIdLst>
    <p:sldId id="283" r:id="rId3"/>
    <p:sldId id="272" r:id="rId4"/>
    <p:sldId id="279" r:id="rId5"/>
    <p:sldId id="287" r:id="rId6"/>
    <p:sldId id="264" r:id="rId7"/>
    <p:sldId id="290" r:id="rId8"/>
    <p:sldId id="267" r:id="rId9"/>
    <p:sldId id="284" r:id="rId10"/>
    <p:sldId id="273" r:id="rId11"/>
    <p:sldId id="286" r:id="rId12"/>
    <p:sldId id="275" r:id="rId13"/>
    <p:sldId id="291" r:id="rId14"/>
    <p:sldId id="269" r:id="rId15"/>
    <p:sldId id="276"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isse LaVell" initials="CL" lastIdx="24" clrIdx="0">
    <p:extLst>
      <p:ext uri="{19B8F6BF-5375-455C-9EA6-DF929625EA0E}">
        <p15:presenceInfo xmlns:p15="http://schemas.microsoft.com/office/powerpoint/2012/main" userId="S::clavell@cste.org::45fcf291-09e8-4963-ab77-986ef5f7547e" providerId="AD"/>
      </p:ext>
    </p:extLst>
  </p:cmAuthor>
  <p:cmAuthor id="2" name="Shahidah Williams" initials="SW" lastIdx="1" clrIdx="1">
    <p:extLst>
      <p:ext uri="{19B8F6BF-5375-455C-9EA6-DF929625EA0E}">
        <p15:presenceInfo xmlns:p15="http://schemas.microsoft.com/office/powerpoint/2012/main" userId="S::swilliams@cste.org::9c0a5631-b127-466d-9563-80e8904437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a:srgbClr val="308A94"/>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3" autoAdjust="0"/>
    <p:restoredTop sz="63655" autoAdjust="0"/>
  </p:normalViewPr>
  <p:slideViewPr>
    <p:cSldViewPr snapToGrid="0">
      <p:cViewPr varScale="1">
        <p:scale>
          <a:sx n="38" d="100"/>
          <a:sy n="38" d="100"/>
        </p:scale>
        <p:origin x="1638" y="42"/>
      </p:cViewPr>
      <p:guideLst/>
    </p:cSldViewPr>
  </p:slideViewPr>
  <p:outlineViewPr>
    <p:cViewPr>
      <p:scale>
        <a:sx n="33" d="100"/>
        <a:sy n="33" d="100"/>
      </p:scale>
      <p:origin x="0" y="-85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a Brogan" userId="773642f9c6b472ee" providerId="LiveId" clId="{9F991CC1-C86A-4650-8CAC-3B6EB9F7A5F0}"/>
    <pc:docChg chg="undo custSel delSld modSld">
      <pc:chgData name="Claudia Brogan" userId="773642f9c6b472ee" providerId="LiveId" clId="{9F991CC1-C86A-4650-8CAC-3B6EB9F7A5F0}" dt="2021-03-12T19:56:20.771" v="1290" actId="2696"/>
      <pc:docMkLst>
        <pc:docMk/>
      </pc:docMkLst>
      <pc:sldChg chg="modSp mod">
        <pc:chgData name="Claudia Brogan" userId="773642f9c6b472ee" providerId="LiveId" clId="{9F991CC1-C86A-4650-8CAC-3B6EB9F7A5F0}" dt="2021-03-12T19:50:26.079" v="817" actId="255"/>
        <pc:sldMkLst>
          <pc:docMk/>
          <pc:sldMk cId="2983941718" sldId="264"/>
        </pc:sldMkLst>
        <pc:spChg chg="mod">
          <ac:chgData name="Claudia Brogan" userId="773642f9c6b472ee" providerId="LiveId" clId="{9F991CC1-C86A-4650-8CAC-3B6EB9F7A5F0}" dt="2021-03-12T19:50:26.079" v="817" actId="255"/>
          <ac:spMkLst>
            <pc:docMk/>
            <pc:sldMk cId="2983941718" sldId="264"/>
            <ac:spMk id="4" creationId="{E6A23EA6-18A9-FA45-830A-9353F792789C}"/>
          </ac:spMkLst>
        </pc:spChg>
      </pc:sldChg>
      <pc:sldChg chg="modSp mod">
        <pc:chgData name="Claudia Brogan" userId="773642f9c6b472ee" providerId="LiveId" clId="{9F991CC1-C86A-4650-8CAC-3B6EB9F7A5F0}" dt="2021-03-12T19:48:11.982" v="704" actId="113"/>
        <pc:sldMkLst>
          <pc:docMk/>
          <pc:sldMk cId="2549280846" sldId="267"/>
        </pc:sldMkLst>
        <pc:spChg chg="mod">
          <ac:chgData name="Claudia Brogan" userId="773642f9c6b472ee" providerId="LiveId" clId="{9F991CC1-C86A-4650-8CAC-3B6EB9F7A5F0}" dt="2021-03-12T19:48:11.982" v="704" actId="113"/>
          <ac:spMkLst>
            <pc:docMk/>
            <pc:sldMk cId="2549280846" sldId="267"/>
            <ac:spMk id="2" creationId="{70D99162-3F18-8E46-AA7A-C94C5C0C116D}"/>
          </ac:spMkLst>
        </pc:spChg>
      </pc:sldChg>
      <pc:sldChg chg="modSp mod modNotesTx">
        <pc:chgData name="Claudia Brogan" userId="773642f9c6b472ee" providerId="LiveId" clId="{9F991CC1-C86A-4650-8CAC-3B6EB9F7A5F0}" dt="2021-03-12T19:54:14.788" v="1093" actId="20577"/>
        <pc:sldMkLst>
          <pc:docMk/>
          <pc:sldMk cId="2335791897" sldId="269"/>
        </pc:sldMkLst>
        <pc:spChg chg="mod">
          <ac:chgData name="Claudia Brogan" userId="773642f9c6b472ee" providerId="LiveId" clId="{9F991CC1-C86A-4650-8CAC-3B6EB9F7A5F0}" dt="2021-03-12T19:51:41.830" v="905" actId="113"/>
          <ac:spMkLst>
            <pc:docMk/>
            <pc:sldMk cId="2335791897" sldId="269"/>
            <ac:spMk id="3" creationId="{967FC63C-F557-4BD1-8EE2-EBE0595E9288}"/>
          </ac:spMkLst>
        </pc:spChg>
        <pc:spChg chg="mod">
          <ac:chgData name="Claudia Brogan" userId="773642f9c6b472ee" providerId="LiveId" clId="{9F991CC1-C86A-4650-8CAC-3B6EB9F7A5F0}" dt="2021-03-12T19:53:01.328" v="996" actId="20577"/>
          <ac:spMkLst>
            <pc:docMk/>
            <pc:sldMk cId="2335791897" sldId="269"/>
            <ac:spMk id="6" creationId="{F0758AB6-707D-4D60-BC95-20519BF3B7D3}"/>
          </ac:spMkLst>
        </pc:spChg>
      </pc:sldChg>
      <pc:sldChg chg="modNotesTx">
        <pc:chgData name="Claudia Brogan" userId="773642f9c6b472ee" providerId="LiveId" clId="{9F991CC1-C86A-4650-8CAC-3B6EB9F7A5F0}" dt="2021-03-12T19:47:51.892" v="702" actId="20577"/>
        <pc:sldMkLst>
          <pc:docMk/>
          <pc:sldMk cId="3029921519" sldId="273"/>
        </pc:sldMkLst>
      </pc:sldChg>
      <pc:sldChg chg="modSp mod modNotesTx">
        <pc:chgData name="Claudia Brogan" userId="773642f9c6b472ee" providerId="LiveId" clId="{9F991CC1-C86A-4650-8CAC-3B6EB9F7A5F0}" dt="2021-03-12T19:51:15.727" v="880" actId="20577"/>
        <pc:sldMkLst>
          <pc:docMk/>
          <pc:sldMk cId="3677912490" sldId="275"/>
        </pc:sldMkLst>
        <pc:spChg chg="mod">
          <ac:chgData name="Claudia Brogan" userId="773642f9c6b472ee" providerId="LiveId" clId="{9F991CC1-C86A-4650-8CAC-3B6EB9F7A5F0}" dt="2021-03-12T19:50:13.232" v="816" actId="255"/>
          <ac:spMkLst>
            <pc:docMk/>
            <pc:sldMk cId="3677912490" sldId="275"/>
            <ac:spMk id="2" creationId="{E0A24C3E-A226-4E85-B14D-1C2AD3C88951}"/>
          </ac:spMkLst>
        </pc:spChg>
      </pc:sldChg>
      <pc:sldChg chg="modSp mod modNotesTx">
        <pc:chgData name="Claudia Brogan" userId="773642f9c6b472ee" providerId="LiveId" clId="{9F991CC1-C86A-4650-8CAC-3B6EB9F7A5F0}" dt="2021-03-12T19:55:34.975" v="1289" actId="113"/>
        <pc:sldMkLst>
          <pc:docMk/>
          <pc:sldMk cId="3910524763" sldId="276"/>
        </pc:sldMkLst>
        <pc:spChg chg="mod">
          <ac:chgData name="Claudia Brogan" userId="773642f9c6b472ee" providerId="LiveId" clId="{9F991CC1-C86A-4650-8CAC-3B6EB9F7A5F0}" dt="2021-03-12T19:55:34.975" v="1289" actId="113"/>
          <ac:spMkLst>
            <pc:docMk/>
            <pc:sldMk cId="3910524763" sldId="276"/>
            <ac:spMk id="2" creationId="{14168DC0-EB2D-4CEF-98A1-19781475C595}"/>
          </ac:spMkLst>
        </pc:spChg>
        <pc:spChg chg="mod">
          <ac:chgData name="Claudia Brogan" userId="773642f9c6b472ee" providerId="LiveId" clId="{9F991CC1-C86A-4650-8CAC-3B6EB9F7A5F0}" dt="2021-03-12T19:55:10.323" v="1287" actId="1076"/>
          <ac:spMkLst>
            <pc:docMk/>
            <pc:sldMk cId="3910524763" sldId="276"/>
            <ac:spMk id="3" creationId="{5531A6A4-5D39-4194-97C0-D2EC4CB31697}"/>
          </ac:spMkLst>
        </pc:spChg>
      </pc:sldChg>
      <pc:sldChg chg="modSp mod">
        <pc:chgData name="Claudia Brogan" userId="773642f9c6b472ee" providerId="LiveId" clId="{9F991CC1-C86A-4650-8CAC-3B6EB9F7A5F0}" dt="2021-03-12T19:41:31.631" v="6" actId="113"/>
        <pc:sldMkLst>
          <pc:docMk/>
          <pc:sldMk cId="4015708025" sldId="279"/>
        </pc:sldMkLst>
        <pc:spChg chg="mod">
          <ac:chgData name="Claudia Brogan" userId="773642f9c6b472ee" providerId="LiveId" clId="{9F991CC1-C86A-4650-8CAC-3B6EB9F7A5F0}" dt="2021-03-12T19:41:31.631" v="6" actId="113"/>
          <ac:spMkLst>
            <pc:docMk/>
            <pc:sldMk cId="4015708025" sldId="279"/>
            <ac:spMk id="2" creationId="{70D99162-3F18-8E46-AA7A-C94C5C0C116D}"/>
          </ac:spMkLst>
        </pc:spChg>
      </pc:sldChg>
      <pc:sldChg chg="modNotesTx">
        <pc:chgData name="Claudia Brogan" userId="773642f9c6b472ee" providerId="LiveId" clId="{9F991CC1-C86A-4650-8CAC-3B6EB9F7A5F0}" dt="2021-03-12T19:43:36.707" v="135" actId="20577"/>
        <pc:sldMkLst>
          <pc:docMk/>
          <pc:sldMk cId="3139458082" sldId="284"/>
        </pc:sldMkLst>
      </pc:sldChg>
      <pc:sldChg chg="modSp mod modNotesTx">
        <pc:chgData name="Claudia Brogan" userId="773642f9c6b472ee" providerId="LiveId" clId="{9F991CC1-C86A-4650-8CAC-3B6EB9F7A5F0}" dt="2021-03-12T19:49:53.830" v="814" actId="20577"/>
        <pc:sldMkLst>
          <pc:docMk/>
          <pc:sldMk cId="530111961" sldId="286"/>
        </pc:sldMkLst>
        <pc:spChg chg="mod">
          <ac:chgData name="Claudia Brogan" userId="773642f9c6b472ee" providerId="LiveId" clId="{9F991CC1-C86A-4650-8CAC-3B6EB9F7A5F0}" dt="2021-03-12T19:49:16.123" v="706" actId="20577"/>
          <ac:spMkLst>
            <pc:docMk/>
            <pc:sldMk cId="530111961" sldId="286"/>
            <ac:spMk id="5" creationId="{F08A5214-B349-491B-B397-95C82B5D4243}"/>
          </ac:spMkLst>
        </pc:spChg>
        <pc:spChg chg="mod">
          <ac:chgData name="Claudia Brogan" userId="773642f9c6b472ee" providerId="LiveId" clId="{9F991CC1-C86A-4650-8CAC-3B6EB9F7A5F0}" dt="2021-03-12T19:48:59.986" v="705" actId="113"/>
          <ac:spMkLst>
            <pc:docMk/>
            <pc:sldMk cId="530111961" sldId="286"/>
            <ac:spMk id="6" creationId="{DE80A104-BEEF-4855-A643-BFDA9F66335C}"/>
          </ac:spMkLst>
        </pc:spChg>
      </pc:sldChg>
      <pc:sldChg chg="modSp mod">
        <pc:chgData name="Claudia Brogan" userId="773642f9c6b472ee" providerId="LiveId" clId="{9F991CC1-C86A-4650-8CAC-3B6EB9F7A5F0}" dt="2021-03-12T19:41:25.463" v="5" actId="27636"/>
        <pc:sldMkLst>
          <pc:docMk/>
          <pc:sldMk cId="3807549992" sldId="287"/>
        </pc:sldMkLst>
        <pc:spChg chg="mod">
          <ac:chgData name="Claudia Brogan" userId="773642f9c6b472ee" providerId="LiveId" clId="{9F991CC1-C86A-4650-8CAC-3B6EB9F7A5F0}" dt="2021-03-12T19:41:25.463" v="5" actId="27636"/>
          <ac:spMkLst>
            <pc:docMk/>
            <pc:sldMk cId="3807549992" sldId="287"/>
            <ac:spMk id="2" creationId="{9ED147BA-577C-42DD-A2C6-DBE370DF59FB}"/>
          </ac:spMkLst>
        </pc:spChg>
      </pc:sldChg>
      <pc:sldChg chg="del">
        <pc:chgData name="Claudia Brogan" userId="773642f9c6b472ee" providerId="LiveId" clId="{9F991CC1-C86A-4650-8CAC-3B6EB9F7A5F0}" dt="2021-03-12T19:56:20.771" v="1290" actId="2696"/>
        <pc:sldMkLst>
          <pc:docMk/>
          <pc:sldMk cId="20442382" sldId="288"/>
        </pc:sldMkLst>
      </pc:sldChg>
      <pc:sldChg chg="modSp mod">
        <pc:chgData name="Claudia Brogan" userId="773642f9c6b472ee" providerId="LiveId" clId="{9F991CC1-C86A-4650-8CAC-3B6EB9F7A5F0}" dt="2021-03-12T19:51:29.543" v="904" actId="313"/>
        <pc:sldMkLst>
          <pc:docMk/>
          <pc:sldMk cId="419913106" sldId="291"/>
        </pc:sldMkLst>
        <pc:spChg chg="mod">
          <ac:chgData name="Claudia Brogan" userId="773642f9c6b472ee" providerId="LiveId" clId="{9F991CC1-C86A-4650-8CAC-3B6EB9F7A5F0}" dt="2021-03-12T19:51:29.543" v="904" actId="313"/>
          <ac:spMkLst>
            <pc:docMk/>
            <pc:sldMk cId="419913106" sldId="291"/>
            <ac:spMk id="3" creationId="{C80682BB-D8FA-499B-8BFA-8C4BC60FF4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9C1EC-5952-4802-AB5E-2F201A47BDA7}" type="datetimeFigureOut">
              <a:rPr lang="en-US" smtClean="0"/>
              <a:t>3/12/2021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A559BA-122D-40A5-96A5-0B3FAF920871}" type="slidenum">
              <a:rPr lang="en-US" smtClean="0"/>
              <a:t>‹#›</a:t>
            </a:fld>
            <a:endParaRPr lang="en-US"/>
          </a:p>
        </p:txBody>
      </p:sp>
    </p:spTree>
    <p:extLst>
      <p:ext uri="{BB962C8B-B14F-4D97-AF65-F5344CB8AC3E}">
        <p14:creationId xmlns:p14="http://schemas.microsoft.com/office/powerpoint/2010/main" val="838324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1</a:t>
            </a:fld>
            <a:endParaRPr lang="en-US"/>
          </a:p>
        </p:txBody>
      </p:sp>
    </p:spTree>
    <p:extLst>
      <p:ext uri="{BB962C8B-B14F-4D97-AF65-F5344CB8AC3E}">
        <p14:creationId xmlns:p14="http://schemas.microsoft.com/office/powerpoint/2010/main" val="3165070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 highlighted in red are placeholder and will be removed from the final document</a:t>
            </a:r>
          </a:p>
          <a:p>
            <a:endParaRPr lang="en-US" dirty="0"/>
          </a:p>
          <a:p>
            <a:r>
              <a:rPr lang="en-US" dirty="0"/>
              <a:t>Activity – Getting acquainted (1 and 2) – these will be ice breaker activities</a:t>
            </a:r>
          </a:p>
          <a:p>
            <a:r>
              <a:rPr lang="en-US" b="1" dirty="0"/>
              <a:t>Activity 1 </a:t>
            </a:r>
            <a:r>
              <a:rPr lang="en-US" dirty="0"/>
              <a:t>– Pop up survey to Attendees</a:t>
            </a:r>
          </a:p>
          <a:p>
            <a:r>
              <a:rPr lang="en-US" dirty="0"/>
              <a:t>          Give one word that describes your feeling or reaction when you first heard about the RCKMS CoP launching</a:t>
            </a:r>
          </a:p>
          <a:p>
            <a:r>
              <a:rPr lang="en-US" dirty="0"/>
              <a:t>               The words will be used to create a word cloud, which will be displayed on the screen closer to the end of the webinar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Activity 2 </a:t>
            </a:r>
            <a:r>
              <a:rPr lang="en-US" dirty="0"/>
              <a:t>- Pop up question to Attendees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What is the one best way that this RCKMS Community of Practice could be of benefit to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The responses will be compiled and can/will be posted on the Basecamp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Other topics </a:t>
            </a:r>
            <a:r>
              <a:rPr lang="en-US" dirty="0"/>
              <a:t>– There will likely be time for open discussion among the jurisdictions. Please share any suggestion of topics for us to fill this extra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a:t>
            </a:fld>
            <a:endParaRPr lang="en-US"/>
          </a:p>
        </p:txBody>
      </p:sp>
    </p:spTree>
    <p:extLst>
      <p:ext uri="{BB962C8B-B14F-4D97-AF65-F5344CB8AC3E}">
        <p14:creationId xmlns:p14="http://schemas.microsoft.com/office/powerpoint/2010/main" val="3507434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each member of the CSTE RCKMS team will briefly introduce themselves and say what their role is with the RCKMS CoP</a:t>
            </a:r>
          </a:p>
          <a:p>
            <a:endParaRPr lang="en-US" dirty="0"/>
          </a:p>
          <a:p>
            <a:r>
              <a:rPr lang="en-US" dirty="0"/>
              <a:t>The team will also be added as panelists and will be available to assist with answering Attendees questions.</a:t>
            </a:r>
          </a:p>
        </p:txBody>
      </p:sp>
      <p:sp>
        <p:nvSpPr>
          <p:cNvPr id="4" name="Slide Number Placeholder 3"/>
          <p:cNvSpPr>
            <a:spLocks noGrp="1"/>
          </p:cNvSpPr>
          <p:nvPr>
            <p:ph type="sldNum" sz="quarter" idx="5"/>
          </p:nvPr>
        </p:nvSpPr>
        <p:spPr/>
        <p:txBody>
          <a:bodyPr/>
          <a:lstStyle/>
          <a:p>
            <a:fld id="{E6A559BA-122D-40A5-96A5-0B3FAF920871}" type="slidenum">
              <a:rPr lang="en-US" smtClean="0"/>
              <a:t>3</a:t>
            </a:fld>
            <a:endParaRPr lang="en-US"/>
          </a:p>
        </p:txBody>
      </p:sp>
    </p:spTree>
    <p:extLst>
      <p:ext uri="{BB962C8B-B14F-4D97-AF65-F5344CB8AC3E}">
        <p14:creationId xmlns:p14="http://schemas.microsoft.com/office/powerpoint/2010/main" val="3870234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We heard you</a:t>
            </a:r>
            <a:r>
              <a:rPr lang="en-US" sz="1200" b="1" dirty="0">
                <a:effectLst/>
                <a:latin typeface="Segoe UI" panose="020B0502040204020203" pitchFamily="34" charset="0"/>
              </a:rPr>
              <a:t>!</a:t>
            </a:r>
            <a:r>
              <a:rPr lang="en-US" sz="1200" dirty="0">
                <a:effectLst/>
                <a:latin typeface="Segoe UI" panose="020B0502040204020203" pitchFamily="34" charset="0"/>
              </a:rPr>
              <a:t> This CoP was made for you--The Public Health RCKMS user community! You requested a central place to learn from your peers in other PHA's on what they are doing with RCKMS and what steps they are taking towards </a:t>
            </a:r>
            <a:r>
              <a:rPr lang="en-US" sz="1200" dirty="0" err="1">
                <a:effectLst/>
                <a:latin typeface="Segoe UI" panose="020B0502040204020203" pitchFamily="34" charset="0"/>
              </a:rPr>
              <a:t>eCR</a:t>
            </a:r>
            <a:r>
              <a:rPr lang="en-US" sz="1200" dirty="0">
                <a:effectLst/>
                <a:latin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And just like that the CoP was born!</a:t>
            </a:r>
            <a:endParaRPr lang="en-US" sz="12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4</a:t>
            </a:fld>
            <a:endParaRPr lang="en-US"/>
          </a:p>
        </p:txBody>
      </p:sp>
    </p:spTree>
    <p:extLst>
      <p:ext uri="{BB962C8B-B14F-4D97-AF65-F5344CB8AC3E}">
        <p14:creationId xmlns:p14="http://schemas.microsoft.com/office/powerpoint/2010/main" val="4160975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let’s check in briefly with members of this new Community of Practice </a:t>
            </a:r>
          </a:p>
        </p:txBody>
      </p:sp>
      <p:sp>
        <p:nvSpPr>
          <p:cNvPr id="4" name="Slide Number Placeholder 3"/>
          <p:cNvSpPr>
            <a:spLocks noGrp="1"/>
          </p:cNvSpPr>
          <p:nvPr>
            <p:ph type="sldNum" sz="quarter" idx="5"/>
          </p:nvPr>
        </p:nvSpPr>
        <p:spPr/>
        <p:txBody>
          <a:bodyPr/>
          <a:lstStyle/>
          <a:p>
            <a:fld id="{E6A559BA-122D-40A5-96A5-0B3FAF920871}" type="slidenum">
              <a:rPr lang="en-US" smtClean="0"/>
              <a:t>5</a:t>
            </a:fld>
            <a:endParaRPr lang="en-US"/>
          </a:p>
        </p:txBody>
      </p:sp>
    </p:spTree>
    <p:extLst>
      <p:ext uri="{BB962C8B-B14F-4D97-AF65-F5344CB8AC3E}">
        <p14:creationId xmlns:p14="http://schemas.microsoft.com/office/powerpoint/2010/main" val="1633374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 1 </a:t>
            </a:r>
            <a:r>
              <a:rPr lang="en-US" dirty="0"/>
              <a:t>– Pop up survey to Attendees</a:t>
            </a:r>
          </a:p>
          <a:p>
            <a:r>
              <a:rPr lang="en-US" dirty="0"/>
              <a:t>          Give one word that describes your feeling or reaction when you first heard about the RCKMS CoP launching</a:t>
            </a:r>
          </a:p>
          <a:p>
            <a:r>
              <a:rPr lang="en-US" dirty="0"/>
              <a:t>               The words will be used to create a word cloud, which will be displayed on the screen closer to the end of the webinar </a:t>
            </a:r>
          </a:p>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6</a:t>
            </a:fld>
            <a:endParaRPr lang="en-US"/>
          </a:p>
        </p:txBody>
      </p:sp>
    </p:spTree>
    <p:extLst>
      <p:ext uri="{BB962C8B-B14F-4D97-AF65-F5344CB8AC3E}">
        <p14:creationId xmlns:p14="http://schemas.microsoft.com/office/powerpoint/2010/main" val="1839487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7</a:t>
            </a:fld>
            <a:endParaRPr lang="en-US"/>
          </a:p>
        </p:txBody>
      </p:sp>
    </p:spTree>
    <p:extLst>
      <p:ext uri="{BB962C8B-B14F-4D97-AF65-F5344CB8AC3E}">
        <p14:creationId xmlns:p14="http://schemas.microsoft.com/office/powerpoint/2010/main" val="976724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groups who comprise the CoP: these groups that will use and benefit from the RCKMS CoP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The Members that make up the CoP are the RCKMS jurisdictional users and Public Health Agency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All others (including CSTE staff) are interested parties. Therefore, interested parties can observe but are usually encouraged not to interact on the </a:t>
            </a:r>
            <a:r>
              <a:rPr lang="en-US" sz="1800" dirty="0" err="1">
                <a:effectLst/>
                <a:latin typeface="Segoe UI" panose="020B0502040204020203" pitchFamily="34" charset="0"/>
              </a:rPr>
              <a:t>CoP.</a:t>
            </a:r>
            <a:r>
              <a:rPr lang="en-US" sz="1800" dirty="0">
                <a:effectLst/>
                <a:latin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We encourage members which are jurisdiction users and public health agency staff to participate and share with each other, while all other partners will participate as observers. </a:t>
            </a:r>
            <a:endParaRPr lang="en-US"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Special note: please see the last line here: RCKMS Tool users are not automatically added to the CoP, that they must opt-in by registering --- [go to www.rckms.org to register]</a:t>
            </a:r>
            <a:endParaRPr lang="en-US" sz="1800" dirty="0">
              <a:effectLst/>
              <a:latin typeface="Arial" panose="020B0604020202020204" pitchFamily="34" charset="0"/>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6A559BA-122D-40A5-96A5-0B3FAF920871}" type="slidenum">
              <a:rPr lang="en-US" smtClean="0"/>
              <a:t>8</a:t>
            </a:fld>
            <a:endParaRPr lang="en-US"/>
          </a:p>
        </p:txBody>
      </p:sp>
    </p:spTree>
    <p:extLst>
      <p:ext uri="{BB962C8B-B14F-4D97-AF65-F5344CB8AC3E}">
        <p14:creationId xmlns:p14="http://schemas.microsoft.com/office/powerpoint/2010/main" val="4142855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dirty="0">
                <a:solidFill>
                  <a:schemeClr val="tx1"/>
                </a:solidFill>
                <a:latin typeface="+mn-lt"/>
                <a:cs typeface="+mn-cs"/>
              </a:rPr>
              <a:t>Here are the five sections that you will find on the RCKMS CoP Basecamp, and we will populate these as we go. </a:t>
            </a:r>
          </a:p>
          <a:p>
            <a:pPr marL="0" lvl="0" indent="0">
              <a:buNone/>
            </a:pPr>
            <a:endParaRPr lang="en-US" dirty="0">
              <a:solidFill>
                <a:schemeClr val="tx1"/>
              </a:solidFill>
              <a:latin typeface="+mn-lt"/>
              <a:cs typeface="+mn-cs"/>
            </a:endParaRPr>
          </a:p>
          <a:p>
            <a:pPr marL="0" lvl="0" indent="0">
              <a:buNone/>
            </a:pPr>
            <a:r>
              <a:rPr lang="en-US" dirty="0">
                <a:solidFill>
                  <a:schemeClr val="tx1"/>
                </a:solidFill>
                <a:latin typeface="+mn-lt"/>
                <a:cs typeface="+mn-cs"/>
              </a:rPr>
              <a:t>We will now “switch views” for a minute and show you the actual Landing Page for your Basecamp site. We’ll show you the layout and where each of the 5 sections is located on the home page. </a:t>
            </a:r>
          </a:p>
          <a:p>
            <a:pPr marL="0" lvl="0" indent="0">
              <a:buNone/>
            </a:pPr>
            <a:endParaRPr lang="en-US" dirty="0">
              <a:solidFill>
                <a:schemeClr val="tx1"/>
              </a:solidFill>
              <a:latin typeface="+mn-lt"/>
              <a:cs typeface="+mn-cs"/>
            </a:endParaRPr>
          </a:p>
          <a:p>
            <a:r>
              <a:rPr lang="en-US" b="1" dirty="0"/>
              <a:t>Discussion Forums </a:t>
            </a:r>
            <a:r>
              <a:rPr lang="en-US" dirty="0"/>
              <a:t>– This forum is mainly driven by the CoP users to share, interact and discuss with each other.</a:t>
            </a:r>
          </a:p>
          <a:p>
            <a:endParaRPr lang="en-US" dirty="0"/>
          </a:p>
          <a:p>
            <a:r>
              <a:rPr lang="en-US" b="1" dirty="0"/>
              <a:t>Member Introductions </a:t>
            </a:r>
            <a:r>
              <a:rPr lang="en-US" dirty="0"/>
              <a:t>– campfire space for members to introduce themselves.</a:t>
            </a:r>
          </a:p>
          <a:p>
            <a:endParaRPr lang="en-US" dirty="0"/>
          </a:p>
          <a:p>
            <a:r>
              <a:rPr lang="en-US" b="1" dirty="0"/>
              <a:t>Event Calendar </a:t>
            </a:r>
            <a:r>
              <a:rPr lang="en-US" dirty="0"/>
              <a:t>– this space is for upcoming RCKMS important events like Town Hall meetings, RCKMS content release dates, authoring schedule dates and items for you to add to your calendar. This can include webinars, </a:t>
            </a:r>
            <a:r>
              <a:rPr lang="en-US" dirty="0" err="1"/>
              <a:t>TEDTalks</a:t>
            </a:r>
            <a:r>
              <a:rPr lang="en-US" dirty="0"/>
              <a:t>, etc.</a:t>
            </a:r>
          </a:p>
          <a:p>
            <a:endParaRPr lang="en-US" dirty="0"/>
          </a:p>
          <a:p>
            <a:r>
              <a:rPr lang="en-US" b="1" dirty="0"/>
              <a:t>Resource Exchange </a:t>
            </a:r>
            <a:r>
              <a:rPr lang="en-US" dirty="0"/>
              <a:t>– Here is the space for you as </a:t>
            </a:r>
            <a:r>
              <a:rPr lang="en-US" u="sng" dirty="0"/>
              <a:t>users</a:t>
            </a:r>
            <a:r>
              <a:rPr lang="en-US" dirty="0"/>
              <a:t> to share resources, useful templates,  opportunities, tools etc. Note that the new RCKMS Community of Practice Charter will be share in this space at a later date</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”From the Facilitator” Forum </a:t>
            </a:r>
            <a:r>
              <a:rPr lang="en-US" b="0" dirty="0"/>
              <a:t>– This space will be used to share instant notification, ask quick questions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What topic(s) would you like to hear discussed at the upcoming March 24, 2021 Town Hall meeting?</a:t>
            </a:r>
          </a:p>
        </p:txBody>
      </p:sp>
      <p:sp>
        <p:nvSpPr>
          <p:cNvPr id="4" name="Slide Number Placeholder 3"/>
          <p:cNvSpPr>
            <a:spLocks noGrp="1"/>
          </p:cNvSpPr>
          <p:nvPr>
            <p:ph type="sldNum" sz="quarter" idx="5"/>
          </p:nvPr>
        </p:nvSpPr>
        <p:spPr/>
        <p:txBody>
          <a:bodyPr/>
          <a:lstStyle/>
          <a:p>
            <a:fld id="{E6A559BA-122D-40A5-96A5-0B3FAF920871}" type="slidenum">
              <a:rPr lang="en-US" smtClean="0"/>
              <a:t>9</a:t>
            </a:fld>
            <a:endParaRPr lang="en-US"/>
          </a:p>
        </p:txBody>
      </p:sp>
    </p:spTree>
    <p:extLst>
      <p:ext uri="{BB962C8B-B14F-4D97-AF65-F5344CB8AC3E}">
        <p14:creationId xmlns:p14="http://schemas.microsoft.com/office/powerpoint/2010/main" val="2352883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Before you get started, keep this in mind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These notes explain the way that this CoP and the Basecamp home page will be used </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10</a:t>
            </a:fld>
            <a:endParaRPr lang="en-US"/>
          </a:p>
        </p:txBody>
      </p:sp>
    </p:spTree>
    <p:extLst>
      <p:ext uri="{BB962C8B-B14F-4D97-AF65-F5344CB8AC3E}">
        <p14:creationId xmlns:p14="http://schemas.microsoft.com/office/powerpoint/2010/main" val="1139892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Activity 2 </a:t>
            </a:r>
            <a:r>
              <a:rPr lang="en-US" dirty="0"/>
              <a:t>- Pop up question for participants: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is one best way that this RCKMS Community of Practice can be of benefit to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[Note that these responses will be compiled and will be posted on the Basecamp platform]</a:t>
            </a:r>
          </a:p>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11</a:t>
            </a:fld>
            <a:endParaRPr lang="en-US"/>
          </a:p>
        </p:txBody>
      </p:sp>
    </p:spTree>
    <p:extLst>
      <p:ext uri="{BB962C8B-B14F-4D97-AF65-F5344CB8AC3E}">
        <p14:creationId xmlns:p14="http://schemas.microsoft.com/office/powerpoint/2010/main" val="2737324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planning monthly Town Halls. Here are the next two scheduled Town Halls. </a:t>
            </a:r>
          </a:p>
          <a:p>
            <a:endParaRPr lang="en-US" dirty="0"/>
          </a:p>
          <a:p>
            <a:r>
              <a:rPr lang="en-US" dirty="0"/>
              <a:t>We will announce the following dates on Basecamp…</a:t>
            </a:r>
          </a:p>
          <a:p>
            <a:endParaRPr lang="en-US" dirty="0"/>
          </a:p>
          <a:p>
            <a:r>
              <a:rPr lang="en-US" dirty="0"/>
              <a:t>You’ll see here the special note about the upcoming CSTE Virtual Annual Conference:</a:t>
            </a:r>
          </a:p>
          <a:p>
            <a:endParaRPr lang="en-US" dirty="0"/>
          </a:p>
          <a:p>
            <a:r>
              <a:rPr lang="en-US" dirty="0"/>
              <a:t>We may be having a RCKMS Community of Practice roundtable session. Annual Conference abstracts are still in review, so we plan to make an official announcement of this on Basecamp, if or when our abstract gets selected</a:t>
            </a:r>
          </a:p>
        </p:txBody>
      </p:sp>
      <p:sp>
        <p:nvSpPr>
          <p:cNvPr id="4" name="Slide Number Placeholder 3"/>
          <p:cNvSpPr>
            <a:spLocks noGrp="1"/>
          </p:cNvSpPr>
          <p:nvPr>
            <p:ph type="sldNum" sz="quarter" idx="5"/>
          </p:nvPr>
        </p:nvSpPr>
        <p:spPr/>
        <p:txBody>
          <a:bodyPr/>
          <a:lstStyle/>
          <a:p>
            <a:fld id="{E6A559BA-122D-40A5-96A5-0B3FAF920871}" type="slidenum">
              <a:rPr lang="en-US" smtClean="0"/>
              <a:t>13</a:t>
            </a:fld>
            <a:endParaRPr lang="en-US"/>
          </a:p>
        </p:txBody>
      </p:sp>
    </p:spTree>
    <p:extLst>
      <p:ext uri="{BB962C8B-B14F-4D97-AF65-F5344CB8AC3E}">
        <p14:creationId xmlns:p14="http://schemas.microsoft.com/office/powerpoint/2010/main" val="1952623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We’d like to open the floor to hear your questions and suggestions. Please feel free to either type them into the Chat Feature, or raise your hand so that we can hear you with audio.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14</a:t>
            </a:fld>
            <a:endParaRPr lang="en-US"/>
          </a:p>
        </p:txBody>
      </p:sp>
    </p:spTree>
    <p:extLst>
      <p:ext uri="{BB962C8B-B14F-4D97-AF65-F5344CB8AC3E}">
        <p14:creationId xmlns:p14="http://schemas.microsoft.com/office/powerpoint/2010/main" val="3163809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15</a:t>
            </a:fld>
            <a:endParaRPr lang="en-US"/>
          </a:p>
        </p:txBody>
      </p:sp>
    </p:spTree>
    <p:extLst>
      <p:ext uri="{BB962C8B-B14F-4D97-AF65-F5344CB8AC3E}">
        <p14:creationId xmlns:p14="http://schemas.microsoft.com/office/powerpoint/2010/main" val="834930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3C2D-D550-4BF4-A8EA-4A0B9445B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FD5092-66BD-403D-8B11-CA4543B4E9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A9D219-2BF2-4AEB-BC60-CAC02E16A8DD}"/>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5" name="Footer Placeholder 4">
            <a:extLst>
              <a:ext uri="{FF2B5EF4-FFF2-40B4-BE49-F238E27FC236}">
                <a16:creationId xmlns:a16="http://schemas.microsoft.com/office/drawing/2014/main" id="{31109B83-0363-4124-A7DC-F8AD2054F4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A1878D-9601-4805-863E-CDAB8AE506C4}"/>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748739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7EAD-7769-466D-A6D0-2040152755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7BB0DD-826B-49A4-BDA4-CE8E3D7F8C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7256B1-1BF9-4A9A-8A06-F33B9B67384D}"/>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5" name="Footer Placeholder 4">
            <a:extLst>
              <a:ext uri="{FF2B5EF4-FFF2-40B4-BE49-F238E27FC236}">
                <a16:creationId xmlns:a16="http://schemas.microsoft.com/office/drawing/2014/main" id="{787CA307-67E7-4F4C-987E-F2BA64E19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4C936E-80F7-4E94-9E6C-FF8E717F0EEB}"/>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577534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A9E92-03AE-4D05-8753-E1030BBF25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FCF6DA-7785-4BA4-BE30-792032FA82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B0466D-36AB-43E4-8DA5-9A5E03B48600}"/>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5" name="Footer Placeholder 4">
            <a:extLst>
              <a:ext uri="{FF2B5EF4-FFF2-40B4-BE49-F238E27FC236}">
                <a16:creationId xmlns:a16="http://schemas.microsoft.com/office/drawing/2014/main" id="{E4FED20A-EACC-41B1-B2C9-0B9AE0C5C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858D3-3832-4260-BE77-78C2350816C0}"/>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388423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E564-9BE8-4CCF-8A38-E79E3F3738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F0D42C-FAA4-4219-8567-E9D3F41384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FB781E-CDF2-4060-B76F-A5AE875A48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4D956C-C08D-47D7-A99B-65F031AC8151}"/>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6" name="Footer Placeholder 5">
            <a:extLst>
              <a:ext uri="{FF2B5EF4-FFF2-40B4-BE49-F238E27FC236}">
                <a16:creationId xmlns:a16="http://schemas.microsoft.com/office/drawing/2014/main" id="{C455F3FC-FEED-400D-B843-C1BBCEFEA3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E5F07-42F1-4991-B59A-9A0449CE59AA}"/>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2866541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EF947-E727-47FF-837A-2995450CD5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8966C7-D470-4D94-9E0B-91AC6A5A4C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F69321-48E4-40E7-BF2E-50BA3AFA16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6FB336-3336-4B69-904A-E68E0EAE89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BD89AB-5F18-45A2-BCCC-FC5F239651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57E8CC-8E96-4505-A16C-3ECDBBA9F819}"/>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8" name="Footer Placeholder 7">
            <a:extLst>
              <a:ext uri="{FF2B5EF4-FFF2-40B4-BE49-F238E27FC236}">
                <a16:creationId xmlns:a16="http://schemas.microsoft.com/office/drawing/2014/main" id="{0B3E677C-F0E7-456C-A0CF-7E326FBBBF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D3359C-3527-4D0C-81C8-AEDA4AB0E3DC}"/>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3303874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E01A8-E55A-4C77-AE75-85E7CC3F1E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0337F2-318C-46D0-AAE0-D8DA9D3E1819}"/>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4" name="Footer Placeholder 3">
            <a:extLst>
              <a:ext uri="{FF2B5EF4-FFF2-40B4-BE49-F238E27FC236}">
                <a16:creationId xmlns:a16="http://schemas.microsoft.com/office/drawing/2014/main" id="{A24D3A9D-7E0E-4E87-98C3-965FCBBEA4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C05C20-A194-4076-8E44-B13EEAD63C0B}"/>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89753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1CB8CE-9042-4534-B788-7458DF2E9A68}"/>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3" name="Footer Placeholder 2">
            <a:extLst>
              <a:ext uri="{FF2B5EF4-FFF2-40B4-BE49-F238E27FC236}">
                <a16:creationId xmlns:a16="http://schemas.microsoft.com/office/drawing/2014/main" id="{2C37183D-1B47-4A25-BD55-50E230BC70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2FFE33-1E22-4F8D-868C-2DA2E61BC91E}"/>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3974958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771EA-AD7F-4384-8C34-54744D313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C6E00B-056E-498F-A71A-89A1ED1ADA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8DEE5-D2E0-4CAD-9123-9378CE618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3FE8CF-4A4B-47BF-BCE1-FA2EB836F89F}"/>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6" name="Footer Placeholder 5">
            <a:extLst>
              <a:ext uri="{FF2B5EF4-FFF2-40B4-BE49-F238E27FC236}">
                <a16:creationId xmlns:a16="http://schemas.microsoft.com/office/drawing/2014/main" id="{E10F8A85-90B4-4B0C-A101-B7656EC77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9149BD-F2B8-4668-B23B-83386F977FF2}"/>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1971510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30D10-033D-4EDF-BDEF-64E7EF91F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ABF11E-D76E-4D61-8F84-8B7AEC531D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1678D1-0494-4133-AB40-9F1B50250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BF88D6-C215-4AA0-ABDA-75341A00DE6D}"/>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6" name="Footer Placeholder 5">
            <a:extLst>
              <a:ext uri="{FF2B5EF4-FFF2-40B4-BE49-F238E27FC236}">
                <a16:creationId xmlns:a16="http://schemas.microsoft.com/office/drawing/2014/main" id="{2D9A5A89-7481-477D-9514-4E37CBA12D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AB34B2-CA0A-4A65-8774-A237C1F2D1DA}"/>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1289833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6C1B1-0E47-4D32-8032-36D723D94D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3FD7C-AEDD-45AA-8C5C-DCB74B7C12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EBE8A-8617-4AA0-8AFE-63B6C016A9F2}"/>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5" name="Footer Placeholder 4">
            <a:extLst>
              <a:ext uri="{FF2B5EF4-FFF2-40B4-BE49-F238E27FC236}">
                <a16:creationId xmlns:a16="http://schemas.microsoft.com/office/drawing/2014/main" id="{EBF226E3-2D97-45F0-85B7-804A4D2979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FB1D1B-713A-4F73-88BC-EF4E9C789AF7}"/>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1432207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0B3D0F-9E75-4140-AEE8-BFBD939BA9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EB4DAA-3C7E-4335-B11C-FC737B7DF1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A3C27A-FD8E-4939-BA81-E377AD774920}"/>
              </a:ext>
            </a:extLst>
          </p:cNvPr>
          <p:cNvSpPr>
            <a:spLocks noGrp="1"/>
          </p:cNvSpPr>
          <p:nvPr>
            <p:ph type="dt" sz="half" idx="10"/>
          </p:nvPr>
        </p:nvSpPr>
        <p:spPr/>
        <p:txBody>
          <a:bodyPr/>
          <a:lstStyle/>
          <a:p>
            <a:fld id="{771DD308-AE78-4D3A-BE64-39C560B03E2D}" type="datetimeFigureOut">
              <a:rPr lang="en-US" smtClean="0"/>
              <a:t>3/12/2021</a:t>
            </a:fld>
            <a:endParaRPr lang="en-US"/>
          </a:p>
        </p:txBody>
      </p:sp>
      <p:sp>
        <p:nvSpPr>
          <p:cNvPr id="5" name="Footer Placeholder 4">
            <a:extLst>
              <a:ext uri="{FF2B5EF4-FFF2-40B4-BE49-F238E27FC236}">
                <a16:creationId xmlns:a16="http://schemas.microsoft.com/office/drawing/2014/main" id="{98D215E6-754C-4F72-9708-2F52C3BFE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93CB7D-8A7B-4C1B-9BCC-5145D8CF2E0F}"/>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918766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2475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263B5-5999-43E0-9BB3-3054D59E69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D654CE-5075-494D-9103-DB246AFBCA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2441E5-926C-4D9F-A9E6-FED0153DD0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DD308-AE78-4D3A-BE64-39C560B03E2D}" type="datetimeFigureOut">
              <a:rPr lang="en-US" smtClean="0"/>
              <a:t>3/12/2021</a:t>
            </a:fld>
            <a:endParaRPr lang="en-US"/>
          </a:p>
        </p:txBody>
      </p:sp>
      <p:sp>
        <p:nvSpPr>
          <p:cNvPr id="5" name="Footer Placeholder 4">
            <a:extLst>
              <a:ext uri="{FF2B5EF4-FFF2-40B4-BE49-F238E27FC236}">
                <a16:creationId xmlns:a16="http://schemas.microsoft.com/office/drawing/2014/main" id="{89BEDA4E-2046-4F06-BE53-BE9EA3F24B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FF65FD-098F-40EC-9949-967A18E454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59C5B-1ABD-4053-AF2F-3C655B6A67A9}" type="slidenum">
              <a:rPr lang="en-US" smtClean="0"/>
              <a:t>‹#›</a:t>
            </a:fld>
            <a:endParaRPr lang="en-US"/>
          </a:p>
        </p:txBody>
      </p:sp>
    </p:spTree>
    <p:extLst>
      <p:ext uri="{BB962C8B-B14F-4D97-AF65-F5344CB8AC3E}">
        <p14:creationId xmlns:p14="http://schemas.microsoft.com/office/powerpoint/2010/main" val="143811329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6.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www.usgamblingsites.com/news/new-online-sportsbooks-launch-in-new-jersey/"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www.rckms.org/"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www.freeimageslive.co.uk/free_stock_image/open-notebook-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groundreport.com/how-to-keep-your-business-running-smoothly-no-matter-wha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CF9A2ADA-183D-4A6B-9437-18AB30E9F52B}"/>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saturation sat="77000"/>
                    </a14:imgEffect>
                    <a14:imgEffect>
                      <a14:brightnessContrast bright="-24000"/>
                    </a14:imgEffect>
                  </a14:imgLayer>
                </a14:imgProps>
              </a:ext>
            </a:extLst>
          </a:blip>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5B06A2-4C6A-4DF3-916D-2DCD44E542A1}"/>
              </a:ext>
            </a:extLst>
          </p:cNvPr>
          <p:cNvSpPr>
            <a:spLocks noGrp="1"/>
          </p:cNvSpPr>
          <p:nvPr>
            <p:ph type="ctrTitle"/>
          </p:nvPr>
        </p:nvSpPr>
        <p:spPr>
          <a:xfrm>
            <a:off x="738645" y="325550"/>
            <a:ext cx="10883860" cy="3574778"/>
          </a:xfrm>
          <a:effectLst>
            <a:outerShdw blurRad="50800" dist="38100" dir="2700000" algn="tl" rotWithShape="0">
              <a:prstClr val="black">
                <a:alpha val="40000"/>
              </a:prstClr>
            </a:outerShdw>
          </a:effectLst>
        </p:spPr>
        <p:txBody>
          <a:bodyPr>
            <a:normAutofit/>
          </a:bodyPr>
          <a:lstStyle/>
          <a:p>
            <a:pPr algn="ctr"/>
            <a:r>
              <a:rPr lang="en-US" sz="4400" dirty="0">
                <a:solidFill>
                  <a:schemeClr val="bg1"/>
                </a:solidFill>
                <a:latin typeface="+mn-lt"/>
              </a:rPr>
              <a:t>RCKMS Community of Practice (CoP)</a:t>
            </a:r>
            <a:br>
              <a:rPr lang="en-US" sz="4400" dirty="0">
                <a:solidFill>
                  <a:schemeClr val="bg1"/>
                </a:solidFill>
                <a:latin typeface="+mn-lt"/>
              </a:rPr>
            </a:br>
            <a:r>
              <a:rPr lang="en-US" sz="4400" dirty="0">
                <a:solidFill>
                  <a:schemeClr val="bg1"/>
                </a:solidFill>
                <a:latin typeface="+mn-lt"/>
              </a:rPr>
              <a:t>Launch Meeting</a:t>
            </a:r>
          </a:p>
        </p:txBody>
      </p:sp>
      <p:sp>
        <p:nvSpPr>
          <p:cNvPr id="3" name="Subtitle 2">
            <a:extLst>
              <a:ext uri="{FF2B5EF4-FFF2-40B4-BE49-F238E27FC236}">
                <a16:creationId xmlns:a16="http://schemas.microsoft.com/office/drawing/2014/main" id="{AE01CB49-F2E4-4FC0-85DC-A4A8E3DDC41F}"/>
              </a:ext>
            </a:extLst>
          </p:cNvPr>
          <p:cNvSpPr>
            <a:spLocks noGrp="1"/>
          </p:cNvSpPr>
          <p:nvPr>
            <p:ph type="subTitle" idx="1"/>
          </p:nvPr>
        </p:nvSpPr>
        <p:spPr>
          <a:xfrm>
            <a:off x="1036320" y="3518937"/>
            <a:ext cx="10417035" cy="2263443"/>
          </a:xfrm>
          <a:effectLst>
            <a:outerShdw blurRad="50800" dist="38100" dir="2700000" algn="tl" rotWithShape="0">
              <a:prstClr val="black">
                <a:alpha val="40000"/>
              </a:prstClr>
            </a:outerShdw>
          </a:effectLst>
        </p:spPr>
        <p:txBody>
          <a:bodyPr>
            <a:normAutofit fontScale="55000" lnSpcReduction="20000"/>
          </a:bodyPr>
          <a:lstStyle/>
          <a:p>
            <a:pPr algn="ctr"/>
            <a:endParaRPr lang="en-US" sz="800" dirty="0">
              <a:solidFill>
                <a:srgbClr val="FFFFFF"/>
              </a:solidFill>
            </a:endParaRPr>
          </a:p>
          <a:p>
            <a:pPr algn="ctr"/>
            <a:endParaRPr lang="en-US" sz="11200" dirty="0">
              <a:solidFill>
                <a:srgbClr val="FFFFFF"/>
              </a:solidFill>
            </a:endParaRPr>
          </a:p>
          <a:p>
            <a:pPr algn="ctr"/>
            <a:endParaRPr lang="en-US" sz="11200" dirty="0">
              <a:solidFill>
                <a:srgbClr val="FFFFFF"/>
              </a:solidFill>
            </a:endParaRPr>
          </a:p>
          <a:p>
            <a:pPr algn="ctr"/>
            <a:r>
              <a:rPr lang="en-US" sz="5100" dirty="0">
                <a:solidFill>
                  <a:schemeClr val="accent3">
                    <a:lumMod val="75000"/>
                  </a:schemeClr>
                </a:solidFill>
                <a:latin typeface="+mn-lt"/>
              </a:rPr>
              <a:t>March 10, 2021</a:t>
            </a:r>
          </a:p>
        </p:txBody>
      </p:sp>
      <p:sp>
        <p:nvSpPr>
          <p:cNvPr id="7" name="Subtitle 2">
            <a:extLst>
              <a:ext uri="{FF2B5EF4-FFF2-40B4-BE49-F238E27FC236}">
                <a16:creationId xmlns:a16="http://schemas.microsoft.com/office/drawing/2014/main" id="{889AD094-E56E-494B-AD42-D3F37284B989}"/>
              </a:ext>
            </a:extLst>
          </p:cNvPr>
          <p:cNvSpPr txBox="1">
            <a:spLocks/>
          </p:cNvSpPr>
          <p:nvPr/>
        </p:nvSpPr>
        <p:spPr>
          <a:xfrm>
            <a:off x="738645" y="929531"/>
            <a:ext cx="11161986" cy="5495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2800" dirty="0">
                <a:solidFill>
                  <a:schemeClr val="accent2">
                    <a:lumMod val="20000"/>
                    <a:lumOff val="80000"/>
                  </a:schemeClr>
                </a:solidFill>
                <a:latin typeface="+mn-lt"/>
              </a:rPr>
              <a:t>Reportable Conditions Knowledge Management System (RCKMS)</a:t>
            </a:r>
            <a:endParaRPr lang="en-US" sz="2800" b="1" dirty="0">
              <a:solidFill>
                <a:schemeClr val="accent2">
                  <a:lumMod val="20000"/>
                  <a:lumOff val="80000"/>
                </a:schemeClr>
              </a:solidFill>
              <a:latin typeface="+mn-lt"/>
            </a:endParaRPr>
          </a:p>
        </p:txBody>
      </p:sp>
      <mc:AlternateContent xmlns:mc="http://schemas.openxmlformats.org/markup-compatibility/2006" xmlns:pslz="http://schemas.microsoft.com/office/powerpoint/2016/slidezoom">
        <mc:Choice Requires="pslz">
          <p:graphicFrame>
            <p:nvGraphicFramePr>
              <p:cNvPr id="6" name="Slide Zoom 5">
                <a:extLst>
                  <a:ext uri="{FF2B5EF4-FFF2-40B4-BE49-F238E27FC236}">
                    <a16:creationId xmlns:a16="http://schemas.microsoft.com/office/drawing/2014/main" id="{C11E84BD-CD72-400F-B0FD-F81F8EB2E409}"/>
                  </a:ext>
                </a:extLst>
              </p:cNvPr>
              <p:cNvGraphicFramePr>
                <a:graphicFrameLocks noChangeAspect="1"/>
              </p:cNvGraphicFramePr>
              <p:nvPr>
                <p:extLst>
                  <p:ext uri="{D42A27DB-BD31-4B8C-83A1-F6EECF244321}">
                    <p14:modId xmlns:p14="http://schemas.microsoft.com/office/powerpoint/2010/main" val="3744043189"/>
                  </p:ext>
                </p:extLst>
              </p:nvPr>
            </p:nvGraphicFramePr>
            <p:xfrm>
              <a:off x="-5791200" y="5289550"/>
              <a:ext cx="3048000" cy="1714500"/>
            </p:xfrm>
            <a:graphic>
              <a:graphicData uri="http://schemas.microsoft.com/office/powerpoint/2016/slidezoom">
                <pslz:sldZm>
                  <pslz:sldZmObj sldId="272" cId="1807896357">
                    <pslz:zmPr id="{760E6A5E-AF06-48C4-BE94-AF8FD9A17513}" returnToParent="0" transitionDur="1000">
                      <p166:blipFill xmlns:p166="http://schemas.microsoft.com/office/powerpoint/2016/6/main">
                        <a:blip r:embed="rId5"/>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6" name="Slide Zoom 5">
                <a:extLst>
                  <a:ext uri="{FF2B5EF4-FFF2-40B4-BE49-F238E27FC236}">
                    <a16:creationId xmlns:a16="http://schemas.microsoft.com/office/drawing/2014/main" id="{C11E84BD-CD72-400F-B0FD-F81F8EB2E409}"/>
                  </a:ext>
                </a:extLst>
              </p:cNvPr>
              <p:cNvPicPr>
                <a:picLocks noGrp="1" noRot="1" noChangeAspect="1" noMove="1" noResize="1" noEditPoints="1" noAdjustHandles="1" noChangeArrowheads="1" noChangeShapeType="1"/>
              </p:cNvPicPr>
              <p:nvPr/>
            </p:nvPicPr>
            <p:blipFill>
              <a:blip r:embed="rId6"/>
              <a:stretch>
                <a:fillRect/>
              </a:stretch>
            </p:blipFill>
            <p:spPr>
              <a:xfrm>
                <a:off x="-5791200" y="528955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2317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D1570B-2C9C-4D2E-9E08-D7BC837472F2}"/>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dirty="0">
                <a:solidFill>
                  <a:schemeClr val="tx1"/>
                </a:solidFill>
                <a:latin typeface="+mj-lt"/>
                <a:cs typeface="+mj-cs"/>
              </a:rPr>
              <a:t>Agenda</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4DD59A-6E1A-4D9B-8575-678BFCC1F655}"/>
              </a:ext>
            </a:extLst>
          </p:cNvPr>
          <p:cNvSpPr>
            <a:spLocks noGrp="1"/>
          </p:cNvSpPr>
          <p:nvPr>
            <p:ph idx="1"/>
          </p:nvPr>
        </p:nvSpPr>
        <p:spPr>
          <a:xfrm>
            <a:off x="572493" y="1911493"/>
            <a:ext cx="6903128" cy="4707967"/>
          </a:xfrm>
        </p:spPr>
        <p:txBody>
          <a:bodyPr vert="horz" lIns="91440" tIns="45720" rIns="91440" bIns="45720" rtlCol="0" anchor="t">
            <a:normAutofit fontScale="92500" lnSpcReduction="20000"/>
          </a:bodyPr>
          <a:lstStyle/>
          <a:p>
            <a:pPr>
              <a:buSzPct val="76000"/>
              <a:buFont typeface="Courier New" panose="02070309020205020404" pitchFamily="49" charset="0"/>
              <a:buChar char="o"/>
            </a:pPr>
            <a:r>
              <a:rPr lang="en-US" dirty="0">
                <a:solidFill>
                  <a:schemeClr val="tx1"/>
                </a:solidFill>
                <a:latin typeface="+mn-lt"/>
                <a:cs typeface="+mn-cs"/>
              </a:rPr>
              <a:t>Welcome and Housekeeping</a:t>
            </a:r>
          </a:p>
          <a:p>
            <a:pPr>
              <a:buSzPct val="76000"/>
              <a:buFont typeface="Courier New" panose="02070309020205020404" pitchFamily="49" charset="0"/>
              <a:buChar char="o"/>
            </a:pPr>
            <a:r>
              <a:rPr lang="en-US" dirty="0">
                <a:solidFill>
                  <a:schemeClr val="tx1"/>
                </a:solidFill>
                <a:latin typeface="+mn-lt"/>
                <a:cs typeface="+mn-cs"/>
              </a:rPr>
              <a:t>Introductions: CSTE RCKMS Team</a:t>
            </a:r>
          </a:p>
          <a:p>
            <a:pPr>
              <a:buSzPct val="76000"/>
              <a:buFont typeface="Courier New" panose="02070309020205020404" pitchFamily="49" charset="0"/>
              <a:buChar char="o"/>
            </a:pPr>
            <a:r>
              <a:rPr lang="en-US" dirty="0">
                <a:solidFill>
                  <a:schemeClr val="tx1"/>
                </a:solidFill>
                <a:latin typeface="+mn-lt"/>
                <a:cs typeface="+mn-cs"/>
              </a:rPr>
              <a:t>The RCKMS CoP was born! </a:t>
            </a:r>
          </a:p>
          <a:p>
            <a:pPr>
              <a:buSzPct val="76000"/>
              <a:buFont typeface="Courier New" panose="02070309020205020404" pitchFamily="49" charset="0"/>
              <a:buChar char="o"/>
            </a:pPr>
            <a:r>
              <a:rPr lang="en-US" dirty="0">
                <a:solidFill>
                  <a:schemeClr val="tx1"/>
                </a:solidFill>
                <a:latin typeface="+mn-lt"/>
                <a:cs typeface="+mn-cs"/>
              </a:rPr>
              <a:t>Checking in</a:t>
            </a:r>
          </a:p>
          <a:p>
            <a:pPr>
              <a:buSzPct val="76000"/>
              <a:buFont typeface="Courier New" panose="02070309020205020404" pitchFamily="49" charset="0"/>
              <a:buChar char="o"/>
            </a:pPr>
            <a:r>
              <a:rPr lang="en-US" dirty="0">
                <a:solidFill>
                  <a:schemeClr val="tx1"/>
                </a:solidFill>
                <a:latin typeface="+mn-lt"/>
                <a:cs typeface="+mn-cs"/>
              </a:rPr>
              <a:t>Purpose of RCKMS CoP</a:t>
            </a:r>
          </a:p>
          <a:p>
            <a:pPr>
              <a:buSzPct val="76000"/>
              <a:buFont typeface="Courier New" panose="02070309020205020404" pitchFamily="49" charset="0"/>
              <a:buChar char="o"/>
            </a:pPr>
            <a:r>
              <a:rPr lang="en-US" dirty="0">
                <a:solidFill>
                  <a:schemeClr val="tx1"/>
                </a:solidFill>
                <a:latin typeface="+mn-lt"/>
                <a:cs typeface="+mn-cs"/>
              </a:rPr>
              <a:t>Members</a:t>
            </a:r>
          </a:p>
          <a:p>
            <a:pPr>
              <a:buSzPct val="76000"/>
              <a:buFont typeface="Courier New" panose="02070309020205020404" pitchFamily="49" charset="0"/>
              <a:buChar char="o"/>
            </a:pPr>
            <a:r>
              <a:rPr lang="en-US" dirty="0">
                <a:solidFill>
                  <a:schemeClr val="tx1"/>
                </a:solidFill>
                <a:latin typeface="+mn-lt"/>
                <a:cs typeface="+mn-cs"/>
              </a:rPr>
              <a:t>Interactive Platform: Basecamp</a:t>
            </a:r>
          </a:p>
          <a:p>
            <a:pPr>
              <a:buSzPct val="76000"/>
              <a:buFont typeface="Courier New" panose="02070309020205020404" pitchFamily="49" charset="0"/>
              <a:buChar char="o"/>
            </a:pPr>
            <a:r>
              <a:rPr lang="en-US" dirty="0">
                <a:solidFill>
                  <a:schemeClr val="tx1"/>
                </a:solidFill>
                <a:latin typeface="+mn-lt"/>
                <a:cs typeface="+mn-cs"/>
              </a:rPr>
              <a:t>Odds and Ends</a:t>
            </a:r>
          </a:p>
          <a:p>
            <a:pPr>
              <a:buSzPct val="76000"/>
              <a:buFont typeface="Courier New" panose="02070309020205020404" pitchFamily="49" charset="0"/>
              <a:buChar char="o"/>
            </a:pPr>
            <a:r>
              <a:rPr lang="en-US" dirty="0">
                <a:solidFill>
                  <a:schemeClr val="tx1"/>
                </a:solidFill>
                <a:latin typeface="+mn-lt"/>
                <a:cs typeface="+mn-cs"/>
              </a:rPr>
              <a:t>Benefits and Hopes</a:t>
            </a:r>
          </a:p>
          <a:p>
            <a:pPr>
              <a:buSzPct val="76000"/>
              <a:buFont typeface="Courier New" panose="02070309020205020404" pitchFamily="49" charset="0"/>
              <a:buChar char="o"/>
            </a:pPr>
            <a:r>
              <a:rPr lang="en-US" dirty="0">
                <a:solidFill>
                  <a:schemeClr val="tx1"/>
                </a:solidFill>
                <a:latin typeface="+mn-lt"/>
                <a:cs typeface="+mn-cs"/>
              </a:rPr>
              <a:t>Town Hall Session Dates</a:t>
            </a:r>
          </a:p>
          <a:p>
            <a:pPr>
              <a:buSzPct val="76000"/>
              <a:buFont typeface="Courier New" panose="02070309020205020404" pitchFamily="49" charset="0"/>
              <a:buChar char="o"/>
            </a:pPr>
            <a:r>
              <a:rPr lang="en-US" dirty="0">
                <a:solidFill>
                  <a:schemeClr val="tx1"/>
                </a:solidFill>
                <a:latin typeface="+mn-lt"/>
                <a:cs typeface="+mn-cs"/>
              </a:rPr>
              <a:t>Your Comments and Suggestions</a:t>
            </a:r>
          </a:p>
          <a:p>
            <a:endParaRPr lang="en-US" sz="2200" dirty="0">
              <a:solidFill>
                <a:schemeClr val="tx1"/>
              </a:solidFill>
              <a:latin typeface="+mn-lt"/>
              <a:cs typeface="+mn-cs"/>
            </a:endParaRPr>
          </a:p>
        </p:txBody>
      </p:sp>
      <p:pic>
        <p:nvPicPr>
          <p:cNvPr id="5" name="Picture 4" descr="A picture containing text&#10;&#10;Description automatically generated">
            <a:extLst>
              <a:ext uri="{FF2B5EF4-FFF2-40B4-BE49-F238E27FC236}">
                <a16:creationId xmlns:a16="http://schemas.microsoft.com/office/drawing/2014/main" id="{E5FCC85B-48EF-4BBA-AA0F-FC601D0AB5F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408" r="36554" b="2"/>
          <a:stretch/>
        </p:blipFill>
        <p:spPr>
          <a:xfrm>
            <a:off x="7042484" y="2112263"/>
            <a:ext cx="4548529" cy="4727937"/>
          </a:xfrm>
          <a:prstGeom prst="rect">
            <a:avLst/>
          </a:prstGeom>
        </p:spPr>
      </p:pic>
    </p:spTree>
    <p:extLst>
      <p:ext uri="{BB962C8B-B14F-4D97-AF65-F5344CB8AC3E}">
        <p14:creationId xmlns:p14="http://schemas.microsoft.com/office/powerpoint/2010/main" val="1807896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normAutofit/>
          </a:bodyPr>
          <a:lstStyle/>
          <a:p>
            <a:r>
              <a:rPr lang="en-US" sz="3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CSTE </a:t>
            </a:r>
            <a:r>
              <a:rPr lang="en-US" sz="3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RCKMS Team</a:t>
            </a:r>
            <a:endParaRPr lang="en-US" sz="3600" b="1" dirty="0">
              <a:latin typeface="Calibri" panose="020F0502020204030204" pitchFamily="34" charset="0"/>
              <a:cs typeface="Calibri" panose="020F0502020204030204" pitchFamily="34" charset="0"/>
            </a:endParaRPr>
          </a:p>
        </p:txBody>
      </p:sp>
      <p:pic>
        <p:nvPicPr>
          <p:cNvPr id="5" name="Content Placeholder 4" descr="A person smiling for the camera&#10;&#10;Description automatically generated with medium confidence">
            <a:extLst>
              <a:ext uri="{FF2B5EF4-FFF2-40B4-BE49-F238E27FC236}">
                <a16:creationId xmlns:a16="http://schemas.microsoft.com/office/drawing/2014/main" id="{6842254A-F478-4BBE-9F93-D58501EA78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4394" y="1360334"/>
            <a:ext cx="1867002" cy="1867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person smiling for the camera&#10;&#10;Description automatically generated with medium confidence">
            <a:extLst>
              <a:ext uri="{FF2B5EF4-FFF2-40B4-BE49-F238E27FC236}">
                <a16:creationId xmlns:a16="http://schemas.microsoft.com/office/drawing/2014/main" id="{3CBD615E-85FB-4591-A686-1C17AB41CC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454" y="3896312"/>
            <a:ext cx="1740882" cy="17586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erson smiling for the camera&#10;&#10;Description automatically generated with medium confidence">
            <a:extLst>
              <a:ext uri="{FF2B5EF4-FFF2-40B4-BE49-F238E27FC236}">
                <a16:creationId xmlns:a16="http://schemas.microsoft.com/office/drawing/2014/main" id="{8EF2F019-296B-4676-A9B6-68D5BFF1F9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0148" y="1346963"/>
            <a:ext cx="1676536" cy="1920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person smiling for the camera&#10;&#10;Description automatically generated with medium confidence">
            <a:extLst>
              <a:ext uri="{FF2B5EF4-FFF2-40B4-BE49-F238E27FC236}">
                <a16:creationId xmlns:a16="http://schemas.microsoft.com/office/drawing/2014/main" id="{E2FF2EA2-7841-402E-9D92-7DF19FED8B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0345" y="3876875"/>
            <a:ext cx="1740881" cy="17241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AC684BF4-C661-4D8C-81A0-79921E1487C9}"/>
              </a:ext>
            </a:extLst>
          </p:cNvPr>
          <p:cNvSpPr txBox="1"/>
          <p:nvPr/>
        </p:nvSpPr>
        <p:spPr>
          <a:xfrm>
            <a:off x="475144" y="3188426"/>
            <a:ext cx="399250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Becky Lampkins,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Surveillance &amp; Informatics Manager</a:t>
            </a:r>
          </a:p>
        </p:txBody>
      </p:sp>
      <p:sp>
        <p:nvSpPr>
          <p:cNvPr id="17" name="TextBox 16">
            <a:extLst>
              <a:ext uri="{FF2B5EF4-FFF2-40B4-BE49-F238E27FC236}">
                <a16:creationId xmlns:a16="http://schemas.microsoft.com/office/drawing/2014/main" id="{418AC230-3CE0-4F19-BD25-22A115EC6CE9}"/>
              </a:ext>
            </a:extLst>
          </p:cNvPr>
          <p:cNvSpPr txBox="1"/>
          <p:nvPr/>
        </p:nvSpPr>
        <p:spPr>
          <a:xfrm>
            <a:off x="484989" y="5627315"/>
            <a:ext cx="34088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Shaily Krishan,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RCKMS Content Team Lead</a:t>
            </a:r>
          </a:p>
        </p:txBody>
      </p:sp>
      <p:sp>
        <p:nvSpPr>
          <p:cNvPr id="18" name="TextBox 17">
            <a:extLst>
              <a:ext uri="{FF2B5EF4-FFF2-40B4-BE49-F238E27FC236}">
                <a16:creationId xmlns:a16="http://schemas.microsoft.com/office/drawing/2014/main" id="{EBE0E462-54A9-4BB9-B32F-494FFB78F877}"/>
              </a:ext>
            </a:extLst>
          </p:cNvPr>
          <p:cNvSpPr txBox="1"/>
          <p:nvPr/>
        </p:nvSpPr>
        <p:spPr>
          <a:xfrm>
            <a:off x="4580791" y="3251303"/>
            <a:ext cx="30304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Charisse LaVell,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RCKMS Project Manager</a:t>
            </a:r>
          </a:p>
        </p:txBody>
      </p:sp>
      <p:sp>
        <p:nvSpPr>
          <p:cNvPr id="19" name="TextBox 18">
            <a:extLst>
              <a:ext uri="{FF2B5EF4-FFF2-40B4-BE49-F238E27FC236}">
                <a16:creationId xmlns:a16="http://schemas.microsoft.com/office/drawing/2014/main" id="{20FA3264-E8E0-42B6-B656-F8683105CD8D}"/>
              </a:ext>
            </a:extLst>
          </p:cNvPr>
          <p:cNvSpPr txBox="1"/>
          <p:nvPr/>
        </p:nvSpPr>
        <p:spPr>
          <a:xfrm>
            <a:off x="4580791" y="5627315"/>
            <a:ext cx="21790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Alexis Darden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RCKMS Support</a:t>
            </a:r>
          </a:p>
        </p:txBody>
      </p:sp>
      <p:sp>
        <p:nvSpPr>
          <p:cNvPr id="20" name="TextBox 19">
            <a:extLst>
              <a:ext uri="{FF2B5EF4-FFF2-40B4-BE49-F238E27FC236}">
                <a16:creationId xmlns:a16="http://schemas.microsoft.com/office/drawing/2014/main" id="{A77025EE-CBAE-44EA-ABE9-E37920DA13E3}"/>
              </a:ext>
            </a:extLst>
          </p:cNvPr>
          <p:cNvSpPr txBox="1"/>
          <p:nvPr/>
        </p:nvSpPr>
        <p:spPr>
          <a:xfrm>
            <a:off x="8082845" y="3213644"/>
            <a:ext cx="30304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Shahidah Williams,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RCKMS CoP Team Lead</a:t>
            </a:r>
          </a:p>
        </p:txBody>
      </p:sp>
      <p:sp>
        <p:nvSpPr>
          <p:cNvPr id="21" name="TextBox 20">
            <a:extLst>
              <a:ext uri="{FF2B5EF4-FFF2-40B4-BE49-F238E27FC236}">
                <a16:creationId xmlns:a16="http://schemas.microsoft.com/office/drawing/2014/main" id="{01A14D41-AB59-4E9D-909E-9537EE940D5B}"/>
              </a:ext>
            </a:extLst>
          </p:cNvPr>
          <p:cNvSpPr txBox="1"/>
          <p:nvPr/>
        </p:nvSpPr>
        <p:spPr>
          <a:xfrm>
            <a:off x="8082845" y="5606003"/>
            <a:ext cx="410915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Claudia Brogan, MS - CSTE Consultant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RCKMS CoP Facilitator</a:t>
            </a:r>
          </a:p>
        </p:txBody>
      </p:sp>
      <p:pic>
        <p:nvPicPr>
          <p:cNvPr id="4" name="Picture 3" descr="A person smiling for the camera&#10;&#10;Description automatically generated with low confidence">
            <a:extLst>
              <a:ext uri="{FF2B5EF4-FFF2-40B4-BE49-F238E27FC236}">
                <a16:creationId xmlns:a16="http://schemas.microsoft.com/office/drawing/2014/main" id="{FE7BBE48-CC3D-47D9-B8E0-B2D76EFCED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6195" y="3826159"/>
            <a:ext cx="1819658"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5" descr="A picture containing person, wall, person, indoor&#10;&#10;Description automatically generated">
            <a:extLst>
              <a:ext uri="{FF2B5EF4-FFF2-40B4-BE49-F238E27FC236}">
                <a16:creationId xmlns:a16="http://schemas.microsoft.com/office/drawing/2014/main" id="{133E0E0D-F4F1-4DD8-AE8E-29448D1BFDF9}"/>
              </a:ext>
            </a:extLst>
          </p:cNvPr>
          <p:cNvPicPr>
            <a:picLocks noChangeAspect="1"/>
          </p:cNvPicPr>
          <p:nvPr/>
        </p:nvPicPr>
        <p:blipFill>
          <a:blip r:embed="rId8">
            <a:alphaModFix/>
          </a:blip>
          <a:stretch>
            <a:fillRect/>
          </a:stretch>
        </p:blipFill>
        <p:spPr>
          <a:xfrm>
            <a:off x="8236195" y="1294007"/>
            <a:ext cx="1901228" cy="18944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15708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55">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Rectangle 65">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ED147BA-577C-42DD-A2C6-DBE370DF59FB}"/>
              </a:ext>
            </a:extLst>
          </p:cNvPr>
          <p:cNvSpPr>
            <a:spLocks noGrp="1"/>
          </p:cNvSpPr>
          <p:nvPr>
            <p:ph type="title"/>
          </p:nvPr>
        </p:nvSpPr>
        <p:spPr>
          <a:xfrm>
            <a:off x="958506" y="800392"/>
            <a:ext cx="10264697" cy="1212102"/>
          </a:xfrm>
        </p:spPr>
        <p:txBody>
          <a:bodyPr>
            <a:normAutofit/>
          </a:bodyPr>
          <a:lstStyle/>
          <a:p>
            <a:r>
              <a:rPr lang="en-US" b="1" dirty="0">
                <a:solidFill>
                  <a:srgbClr val="FFFFFF"/>
                </a:solidFill>
              </a:rPr>
              <a:t>The RCKMS Community of Practice was born!</a:t>
            </a:r>
          </a:p>
        </p:txBody>
      </p:sp>
      <p:sp>
        <p:nvSpPr>
          <p:cNvPr id="3" name="Content Placeholder 2">
            <a:extLst>
              <a:ext uri="{FF2B5EF4-FFF2-40B4-BE49-F238E27FC236}">
                <a16:creationId xmlns:a16="http://schemas.microsoft.com/office/drawing/2014/main" id="{19E5C7E9-FFBD-4942-91BD-9D80E5423A5A}"/>
              </a:ext>
            </a:extLst>
          </p:cNvPr>
          <p:cNvSpPr>
            <a:spLocks noGrp="1"/>
          </p:cNvSpPr>
          <p:nvPr>
            <p:ph idx="1"/>
          </p:nvPr>
        </p:nvSpPr>
        <p:spPr>
          <a:xfrm>
            <a:off x="1367624" y="2490436"/>
            <a:ext cx="9708995" cy="3567173"/>
          </a:xfrm>
        </p:spPr>
        <p:txBody>
          <a:bodyPr anchor="ctr">
            <a:normAutofit/>
          </a:bodyPr>
          <a:lstStyle/>
          <a:p>
            <a:pPr marL="0" marR="0" lvl="0" indent="0" algn="ctr" defTabSz="914400" rtl="0" eaLnBrk="1" fontAlgn="auto" latinLnBrk="0" hangingPunct="1">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lumMod val="75000"/>
                  </a:schemeClr>
                </a:solidFill>
                <a:effectLst/>
                <a:uLnTx/>
                <a:uFillTx/>
                <a:latin typeface="Calibri" panose="020F0502020204030204"/>
                <a:ea typeface="Times New Roman" panose="02020603050405020304" pitchFamily="18" charset="0"/>
                <a:cs typeface="+mn-cs"/>
              </a:rPr>
              <a:t>Established with hopes of strengthening peer connections: providing a space to exchange experiences with the RCKMS tool; an opportunity to increase </a:t>
            </a:r>
            <a:r>
              <a:rPr kumimoji="0" lang="en-US" sz="3600" b="0" i="0" u="none" strike="noStrike" kern="1200" cap="none" spc="0" normalizeH="0" baseline="0" noProof="0" dirty="0" err="1">
                <a:ln>
                  <a:noFill/>
                </a:ln>
                <a:solidFill>
                  <a:schemeClr val="accent1">
                    <a:lumMod val="75000"/>
                  </a:schemeClr>
                </a:solidFill>
                <a:effectLst/>
                <a:uLnTx/>
                <a:uFillTx/>
                <a:latin typeface="Calibri" panose="020F0502020204030204"/>
                <a:ea typeface="Times New Roman" panose="02020603050405020304" pitchFamily="18" charset="0"/>
                <a:cs typeface="+mn-cs"/>
              </a:rPr>
              <a:t>eCR</a:t>
            </a:r>
            <a:r>
              <a:rPr kumimoji="0" lang="en-US" sz="3600" b="0" i="0" u="none" strike="noStrike" kern="1200" cap="none" spc="0" normalizeH="0" baseline="0" noProof="0" dirty="0">
                <a:ln>
                  <a:noFill/>
                </a:ln>
                <a:solidFill>
                  <a:schemeClr val="accent1">
                    <a:lumMod val="75000"/>
                  </a:schemeClr>
                </a:solidFill>
                <a:effectLst/>
                <a:uLnTx/>
                <a:uFillTx/>
                <a:latin typeface="Calibri" panose="020F0502020204030204"/>
                <a:ea typeface="Times New Roman" panose="02020603050405020304" pitchFamily="18" charset="0"/>
                <a:cs typeface="+mn-cs"/>
              </a:rPr>
              <a:t> capacity for public health agencies using RCKMS</a:t>
            </a:r>
            <a:endParaRPr kumimoji="0" lang="en-US" sz="36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endParaRPr lang="en-US" sz="2400" dirty="0"/>
          </a:p>
        </p:txBody>
      </p:sp>
    </p:spTree>
    <p:extLst>
      <p:ext uri="{BB962C8B-B14F-4D97-AF65-F5344CB8AC3E}">
        <p14:creationId xmlns:p14="http://schemas.microsoft.com/office/powerpoint/2010/main" val="3807549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346549" y="2594155"/>
            <a:ext cx="9621636" cy="834846"/>
          </a:xfrm>
        </p:spPr>
        <p:txBody>
          <a:bodyPr>
            <a:normAutofit/>
          </a:bodyPr>
          <a:lstStyle/>
          <a:p>
            <a:r>
              <a:rPr lang="en-US" sz="4000" b="1" dirty="0">
                <a:latin typeface="Calibri" panose="020F0502020204030204" pitchFamily="34" charset="0"/>
                <a:cs typeface="Calibri" panose="020F0502020204030204" pitchFamily="34" charset="0"/>
              </a:rPr>
              <a:t>Checking in with the Community</a:t>
            </a:r>
          </a:p>
        </p:txBody>
      </p:sp>
    </p:spTree>
    <p:extLst>
      <p:ext uri="{BB962C8B-B14F-4D97-AF65-F5344CB8AC3E}">
        <p14:creationId xmlns:p14="http://schemas.microsoft.com/office/powerpoint/2010/main" val="2983941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1357-D5AC-4D1A-8C17-3A9AE87B5ECF}"/>
              </a:ext>
            </a:extLst>
          </p:cNvPr>
          <p:cNvSpPr>
            <a:spLocks noGrp="1"/>
          </p:cNvSpPr>
          <p:nvPr>
            <p:ph type="title"/>
          </p:nvPr>
        </p:nvSpPr>
        <p:spPr>
          <a:solidFill>
            <a:schemeClr val="accent1">
              <a:lumMod val="75000"/>
            </a:schemeClr>
          </a:solidFill>
          <a:ln w="19050">
            <a:solidFill>
              <a:schemeClr val="tx1"/>
            </a:solidFill>
          </a:ln>
        </p:spPr>
        <p:txBody>
          <a:bodyPr/>
          <a:lstStyle/>
          <a:p>
            <a:pPr algn="ctr"/>
            <a:r>
              <a:rPr lang="en-US" b="1" dirty="0">
                <a:solidFill>
                  <a:schemeClr val="bg1"/>
                </a:solidFill>
              </a:rPr>
              <a:t>Checking in with the Community </a:t>
            </a:r>
          </a:p>
        </p:txBody>
      </p:sp>
      <p:sp>
        <p:nvSpPr>
          <p:cNvPr id="3" name="Content Placeholder 2">
            <a:extLst>
              <a:ext uri="{FF2B5EF4-FFF2-40B4-BE49-F238E27FC236}">
                <a16:creationId xmlns:a16="http://schemas.microsoft.com/office/drawing/2014/main" id="{3311039B-B640-49F7-A352-856295C3D273}"/>
              </a:ext>
            </a:extLst>
          </p:cNvPr>
          <p:cNvSpPr>
            <a:spLocks noGrp="1"/>
          </p:cNvSpPr>
          <p:nvPr>
            <p:ph idx="1"/>
          </p:nvPr>
        </p:nvSpPr>
        <p:spPr/>
        <p:txBody>
          <a:bodyPr>
            <a:normAutofit/>
          </a:bodyPr>
          <a:lstStyle/>
          <a:p>
            <a:r>
              <a:rPr lang="en-US" sz="3200" dirty="0">
                <a:solidFill>
                  <a:schemeClr val="accent1">
                    <a:lumMod val="75000"/>
                  </a:schemeClr>
                </a:solidFill>
              </a:rPr>
              <a:t>In the Chat box, please type in a word that describes your reaction when you heard about this new Community of Practice taking shape:</a:t>
            </a:r>
          </a:p>
          <a:p>
            <a:pPr marL="0" indent="0">
              <a:buNone/>
            </a:pPr>
            <a:endParaRPr lang="en-US" sz="3200" dirty="0">
              <a:solidFill>
                <a:schemeClr val="accent1">
                  <a:lumMod val="75000"/>
                </a:schemeClr>
              </a:solidFill>
            </a:endParaRPr>
          </a:p>
          <a:p>
            <a:pPr lvl="1"/>
            <a:r>
              <a:rPr lang="en-US" sz="2800" dirty="0">
                <a:solidFill>
                  <a:schemeClr val="accent1">
                    <a:lumMod val="75000"/>
                  </a:schemeClr>
                </a:solidFill>
              </a:rPr>
              <a:t>Go to Chat box feature</a:t>
            </a:r>
          </a:p>
          <a:p>
            <a:pPr lvl="1"/>
            <a:r>
              <a:rPr lang="en-US" sz="2800" dirty="0">
                <a:solidFill>
                  <a:schemeClr val="accent1">
                    <a:lumMod val="75000"/>
                  </a:schemeClr>
                </a:solidFill>
              </a:rPr>
              <a:t>Beside the “Send to” box, click the </a:t>
            </a:r>
            <a:r>
              <a:rPr lang="en-US" sz="2800" b="1" u="sng" dirty="0">
                <a:solidFill>
                  <a:schemeClr val="accent1">
                    <a:lumMod val="75000"/>
                  </a:schemeClr>
                </a:solidFill>
              </a:rPr>
              <a:t>downward</a:t>
            </a:r>
            <a:r>
              <a:rPr lang="en-US" sz="2800" dirty="0">
                <a:solidFill>
                  <a:schemeClr val="accent1">
                    <a:lumMod val="75000"/>
                  </a:schemeClr>
                </a:solidFill>
              </a:rPr>
              <a:t> arrow </a:t>
            </a:r>
          </a:p>
          <a:p>
            <a:pPr lvl="1"/>
            <a:r>
              <a:rPr lang="en-US" sz="2800" dirty="0">
                <a:solidFill>
                  <a:schemeClr val="accent1">
                    <a:lumMod val="75000"/>
                  </a:schemeClr>
                </a:solidFill>
              </a:rPr>
              <a:t>Scroll down to select “All Participants”</a:t>
            </a:r>
          </a:p>
          <a:p>
            <a:pPr lvl="1"/>
            <a:r>
              <a:rPr lang="en-US" sz="2800" dirty="0">
                <a:solidFill>
                  <a:schemeClr val="accent1">
                    <a:lumMod val="75000"/>
                  </a:schemeClr>
                </a:solidFill>
              </a:rPr>
              <a:t>Type in a word to describe your reaction</a:t>
            </a:r>
          </a:p>
        </p:txBody>
      </p:sp>
    </p:spTree>
    <p:extLst>
      <p:ext uri="{BB962C8B-B14F-4D97-AF65-F5344CB8AC3E}">
        <p14:creationId xmlns:p14="http://schemas.microsoft.com/office/powerpoint/2010/main" val="1466142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a:xfrm>
            <a:off x="838200" y="401221"/>
            <a:ext cx="10515600" cy="1348065"/>
          </a:xfrm>
        </p:spPr>
        <p:txBody>
          <a:bodyPr vert="horz" lIns="91440" tIns="45720" rIns="91440" bIns="45720" rtlCol="0" anchor="ctr">
            <a:normAutofit fontScale="90000"/>
          </a:bodyPr>
          <a:lstStyle/>
          <a:p>
            <a:br>
              <a:rPr lang="en-US" kern="1200" dirty="0">
                <a:solidFill>
                  <a:srgbClr val="FFFFFF"/>
                </a:solidFill>
                <a:effectLst/>
                <a:latin typeface="+mj-lt"/>
                <a:ea typeface="+mj-ea"/>
                <a:cs typeface="+mj-cs"/>
              </a:rPr>
            </a:br>
            <a:r>
              <a:rPr lang="en-US" b="1" kern="1200" dirty="0">
                <a:solidFill>
                  <a:srgbClr val="FFFFFF"/>
                </a:solidFill>
                <a:effectLst/>
                <a:latin typeface="+mj-lt"/>
                <a:ea typeface="+mj-ea"/>
                <a:cs typeface="+mj-cs"/>
              </a:rPr>
              <a:t>The RCKMS Community of Practice </a:t>
            </a:r>
            <a:br>
              <a:rPr lang="en-US" sz="3000" kern="1200" dirty="0">
                <a:solidFill>
                  <a:srgbClr val="FFFFFF"/>
                </a:solidFill>
                <a:effectLst/>
                <a:latin typeface="+mj-lt"/>
                <a:ea typeface="+mj-ea"/>
                <a:cs typeface="+mj-cs"/>
              </a:rPr>
            </a:br>
            <a:endParaRPr lang="en-US" sz="3000" kern="1200" dirty="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838199" y="2586788"/>
            <a:ext cx="10765971" cy="4031725"/>
          </a:xfrm>
        </p:spPr>
        <p:txBody>
          <a:bodyPr vert="horz" lIns="91440" tIns="45720" rIns="91440" bIns="45720" rtlCol="0">
            <a:normAutofit/>
          </a:bodyPr>
          <a:lstStyle/>
          <a:p>
            <a:pPr marL="0" indent="0">
              <a:buNone/>
            </a:pPr>
            <a:r>
              <a:rPr lang="en-US" dirty="0">
                <a:solidFill>
                  <a:schemeClr val="tx1"/>
                </a:solidFill>
                <a:effectLst/>
                <a:latin typeface="+mn-lt"/>
                <a:cs typeface="+mn-cs"/>
              </a:rPr>
              <a:t>Purpose</a:t>
            </a:r>
            <a:r>
              <a:rPr lang="en-US" dirty="0">
                <a:solidFill>
                  <a:schemeClr val="tx1"/>
                </a:solidFill>
                <a:latin typeface="+mn-lt"/>
                <a:cs typeface="+mn-cs"/>
              </a:rPr>
              <a:t> of the new RCKMS COP</a:t>
            </a:r>
            <a:endParaRPr lang="en-US" dirty="0">
              <a:solidFill>
                <a:schemeClr val="tx1"/>
              </a:solidFill>
              <a:effectLst/>
              <a:latin typeface="+mn-lt"/>
              <a:cs typeface="+mn-cs"/>
            </a:endParaRPr>
          </a:p>
          <a:p>
            <a:pPr lvl="1"/>
            <a:r>
              <a:rPr lang="en-US" sz="2800" dirty="0">
                <a:solidFill>
                  <a:schemeClr val="tx1"/>
                </a:solidFill>
                <a:latin typeface="+mn-lt"/>
                <a:cs typeface="+mn-cs"/>
              </a:rPr>
              <a:t>An interactive communication forum</a:t>
            </a:r>
          </a:p>
          <a:p>
            <a:pPr lvl="1"/>
            <a:r>
              <a:rPr lang="en-US" sz="2800" dirty="0">
                <a:solidFill>
                  <a:schemeClr val="tx1"/>
                </a:solidFill>
                <a:effectLst/>
                <a:latin typeface="+mn-lt"/>
                <a:cs typeface="+mn-cs"/>
              </a:rPr>
              <a:t>Bringing together the user community</a:t>
            </a:r>
          </a:p>
          <a:p>
            <a:pPr lvl="1"/>
            <a:r>
              <a:rPr lang="en-US" sz="2800" dirty="0">
                <a:solidFill>
                  <a:schemeClr val="tx1"/>
                </a:solidFill>
                <a:latin typeface="+mn-lt"/>
                <a:cs typeface="+mn-cs"/>
              </a:rPr>
              <a:t>Collaborative knowledge sharing</a:t>
            </a:r>
          </a:p>
          <a:p>
            <a:pPr lvl="1"/>
            <a:r>
              <a:rPr lang="en-US" sz="2800" dirty="0">
                <a:solidFill>
                  <a:schemeClr val="tx1"/>
                </a:solidFill>
                <a:effectLst/>
                <a:latin typeface="+mn-lt"/>
                <a:cs typeface="+mn-cs"/>
              </a:rPr>
              <a:t>Encouraging interaction among CoP members</a:t>
            </a:r>
          </a:p>
          <a:p>
            <a:pPr lvl="1"/>
            <a:r>
              <a:rPr lang="en-US" sz="2800" dirty="0">
                <a:solidFill>
                  <a:schemeClr val="tx1"/>
                </a:solidFill>
                <a:latin typeface="+mn-lt"/>
                <a:cs typeface="+mn-cs"/>
              </a:rPr>
              <a:t>Peer-to-peer engagement</a:t>
            </a:r>
          </a:p>
          <a:p>
            <a:pPr lvl="1"/>
            <a:r>
              <a:rPr lang="en-US" sz="2800" dirty="0">
                <a:solidFill>
                  <a:schemeClr val="tx1"/>
                </a:solidFill>
                <a:effectLst/>
                <a:latin typeface="+mn-lt"/>
                <a:cs typeface="+mn-cs"/>
              </a:rPr>
              <a:t>Sharing ideas, experiences, lessons learned</a:t>
            </a:r>
          </a:p>
          <a:p>
            <a:pPr marL="228600" lvl="1" indent="0">
              <a:buNone/>
            </a:pPr>
            <a:r>
              <a:rPr lang="en-US" sz="2800" dirty="0">
                <a:solidFill>
                  <a:schemeClr val="tx1"/>
                </a:solidFill>
                <a:latin typeface="+mn-lt"/>
                <a:cs typeface="+mn-cs"/>
              </a:rPr>
              <a:t>         …</a:t>
            </a:r>
            <a:r>
              <a:rPr lang="en-US" sz="2800" dirty="0">
                <a:solidFill>
                  <a:schemeClr val="tx1"/>
                </a:solidFill>
                <a:effectLst/>
                <a:latin typeface="+mn-lt"/>
                <a:cs typeface="+mn-cs"/>
              </a:rPr>
              <a:t>All for adopting RCKMS for electronic Case Reporting (</a:t>
            </a:r>
            <a:r>
              <a:rPr lang="en-US" sz="2800" dirty="0" err="1">
                <a:solidFill>
                  <a:schemeClr val="tx1"/>
                </a:solidFill>
                <a:effectLst/>
                <a:latin typeface="+mn-lt"/>
                <a:cs typeface="+mn-cs"/>
              </a:rPr>
              <a:t>eCR</a:t>
            </a:r>
            <a:r>
              <a:rPr lang="en-US" sz="2800" dirty="0">
                <a:solidFill>
                  <a:schemeClr val="tx1"/>
                </a:solidFill>
                <a:effectLst/>
                <a:latin typeface="+mn-lt"/>
                <a:cs typeface="+mn-cs"/>
              </a:rPr>
              <a:t>)</a:t>
            </a:r>
          </a:p>
          <a:p>
            <a:pPr marL="0"/>
            <a:endParaRPr lang="en-US" sz="2200" dirty="0">
              <a:solidFill>
                <a:schemeClr val="tx1"/>
              </a:solidFill>
              <a:effectLst/>
              <a:latin typeface="+mn-lt"/>
              <a:cs typeface="+mn-cs"/>
            </a:endParaRPr>
          </a:p>
          <a:p>
            <a:pPr marL="0"/>
            <a:endParaRPr lang="en-US" sz="2200" dirty="0">
              <a:solidFill>
                <a:schemeClr val="tx1"/>
              </a:solidFill>
              <a:latin typeface="+mn-lt"/>
              <a:cs typeface="+mn-cs"/>
            </a:endParaRPr>
          </a:p>
        </p:txBody>
      </p:sp>
    </p:spTree>
    <p:extLst>
      <p:ext uri="{BB962C8B-B14F-4D97-AF65-F5344CB8AC3E}">
        <p14:creationId xmlns:p14="http://schemas.microsoft.com/office/powerpoint/2010/main" val="2549280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ED3630-A6E8-44AA-8CF1-29E50774A1CC}"/>
              </a:ext>
            </a:extLst>
          </p:cNvPr>
          <p:cNvSpPr>
            <a:spLocks noGrp="1"/>
          </p:cNvSpPr>
          <p:nvPr>
            <p:ph type="title"/>
          </p:nvPr>
        </p:nvSpPr>
        <p:spPr>
          <a:xfrm>
            <a:off x="572493" y="238539"/>
            <a:ext cx="11047013" cy="1434415"/>
          </a:xfrm>
        </p:spPr>
        <p:txBody>
          <a:bodyPr vert="horz" lIns="91440" tIns="45720" rIns="91440" bIns="45720" rtlCol="0" anchor="b">
            <a:normAutofit/>
          </a:bodyPr>
          <a:lstStyle/>
          <a:p>
            <a:r>
              <a:rPr lang="en-US" sz="5400" dirty="0">
                <a:solidFill>
                  <a:schemeClr val="tx1"/>
                </a:solidFill>
                <a:latin typeface="+mj-lt"/>
                <a:cs typeface="+mj-cs"/>
              </a:rPr>
              <a:t>Who makes up the RCKMS CoP?</a:t>
            </a:r>
          </a:p>
        </p:txBody>
      </p:sp>
      <p:sp>
        <p:nvSpPr>
          <p:cNvPr id="12"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tanding in front of a logo&#10;&#10;Description automatically generated with low confidence">
            <a:extLst>
              <a:ext uri="{FF2B5EF4-FFF2-40B4-BE49-F238E27FC236}">
                <a16:creationId xmlns:a16="http://schemas.microsoft.com/office/drawing/2014/main" id="{C084D645-05CB-48F4-A84F-41D3BD900EFA}"/>
              </a:ext>
            </a:extLst>
          </p:cNvPr>
          <p:cNvPicPr>
            <a:picLocks noChangeAspect="1"/>
          </p:cNvPicPr>
          <p:nvPr/>
        </p:nvPicPr>
        <p:blipFill rotWithShape="1">
          <a:blip r:embed="rId3"/>
          <a:srcRect t="6983" r="3" b="3903"/>
          <a:stretch/>
        </p:blipFill>
        <p:spPr>
          <a:xfrm>
            <a:off x="451112" y="2174010"/>
            <a:ext cx="3416881" cy="3624996"/>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44BD854B-2FEB-4CC0-B7A4-754660B3E229}"/>
              </a:ext>
            </a:extLst>
          </p:cNvPr>
          <p:cNvSpPr>
            <a:spLocks noGrp="1"/>
          </p:cNvSpPr>
          <p:nvPr>
            <p:ph idx="1"/>
          </p:nvPr>
        </p:nvSpPr>
        <p:spPr>
          <a:xfrm>
            <a:off x="4110754" y="2071316"/>
            <a:ext cx="7849273" cy="4114800"/>
          </a:xfrm>
        </p:spPr>
        <p:txBody>
          <a:bodyPr vert="horz" lIns="91440" tIns="45720" rIns="91440" bIns="45720" rtlCol="0" anchor="t">
            <a:normAutofit/>
          </a:bodyPr>
          <a:lstStyle/>
          <a:p>
            <a:pPr marL="0" indent="0">
              <a:buNone/>
            </a:pPr>
            <a:r>
              <a:rPr lang="en-US" sz="2400" u="sng" dirty="0">
                <a:solidFill>
                  <a:srgbClr val="0070C0"/>
                </a:solidFill>
                <a:latin typeface="+mn-lt"/>
                <a:cs typeface="+mn-cs"/>
              </a:rPr>
              <a:t>Members</a:t>
            </a:r>
          </a:p>
          <a:p>
            <a:r>
              <a:rPr lang="en-US" sz="2400" dirty="0">
                <a:solidFill>
                  <a:schemeClr val="tx1"/>
                </a:solidFill>
                <a:latin typeface="+mn-lt"/>
                <a:cs typeface="+mn-cs"/>
              </a:rPr>
              <a:t>RCKMS Jurisdiction Users</a:t>
            </a:r>
          </a:p>
          <a:p>
            <a:pPr>
              <a:spcAft>
                <a:spcPts val="1800"/>
              </a:spcAft>
            </a:pPr>
            <a:r>
              <a:rPr lang="en-US" sz="2400" dirty="0">
                <a:solidFill>
                  <a:schemeClr val="tx1"/>
                </a:solidFill>
                <a:latin typeface="+mn-lt"/>
                <a:cs typeface="+mn-cs"/>
              </a:rPr>
              <a:t>Public Health Agency staff</a:t>
            </a:r>
            <a:endParaRPr lang="en-US" sz="2400" strike="sngStrike" dirty="0">
              <a:solidFill>
                <a:srgbClr val="FF0000"/>
              </a:solidFill>
              <a:latin typeface="+mn-lt"/>
              <a:cs typeface="+mn-cs"/>
            </a:endParaRPr>
          </a:p>
          <a:p>
            <a:pPr marL="0" indent="0">
              <a:buNone/>
            </a:pPr>
            <a:r>
              <a:rPr lang="en-US" sz="2400" u="sng" dirty="0">
                <a:solidFill>
                  <a:srgbClr val="0070C0"/>
                </a:solidFill>
                <a:latin typeface="+mn-lt"/>
                <a:cs typeface="+mn-cs"/>
              </a:rPr>
              <a:t>Interested Parties “Observers”</a:t>
            </a:r>
            <a:endParaRPr lang="en-US" sz="2400" dirty="0">
              <a:solidFill>
                <a:schemeClr val="tx1"/>
              </a:solidFill>
              <a:latin typeface="+mn-lt"/>
              <a:cs typeface="+mn-cs"/>
            </a:endParaRPr>
          </a:p>
          <a:p>
            <a:r>
              <a:rPr lang="en-US" sz="2400" dirty="0">
                <a:solidFill>
                  <a:schemeClr val="tx1"/>
                </a:solidFill>
                <a:latin typeface="+mn-lt"/>
                <a:cs typeface="+mn-cs"/>
              </a:rPr>
              <a:t>Council of State and Territorial Epidemiologists (CSTE) staff</a:t>
            </a:r>
          </a:p>
          <a:p>
            <a:r>
              <a:rPr lang="en-US" sz="2400" dirty="0">
                <a:solidFill>
                  <a:schemeClr val="tx1"/>
                </a:solidFill>
                <a:latin typeface="+mn-lt"/>
                <a:cs typeface="+mn-cs"/>
              </a:rPr>
              <a:t>Centers for Disease Control and Prevention (CDC)</a:t>
            </a:r>
            <a:endParaRPr lang="en-US" sz="2400" dirty="0">
              <a:solidFill>
                <a:schemeClr val="tx1"/>
              </a:solidFill>
              <a:latin typeface="+mn-lt"/>
              <a:cs typeface="Calibri"/>
            </a:endParaRPr>
          </a:p>
          <a:p>
            <a:r>
              <a:rPr lang="en-US" sz="2400" dirty="0">
                <a:solidFill>
                  <a:schemeClr val="tx1"/>
                </a:solidFill>
                <a:latin typeface="+mn-lt"/>
                <a:cs typeface="+mn-cs"/>
              </a:rPr>
              <a:t>Additional collaborative eCR partners</a:t>
            </a:r>
          </a:p>
        </p:txBody>
      </p:sp>
      <p:sp>
        <p:nvSpPr>
          <p:cNvPr id="13" name="TextBox 12">
            <a:extLst>
              <a:ext uri="{FF2B5EF4-FFF2-40B4-BE49-F238E27FC236}">
                <a16:creationId xmlns:a16="http://schemas.microsoft.com/office/drawing/2014/main" id="{A77E095F-18AF-4666-98D5-532E18443E0F}"/>
              </a:ext>
            </a:extLst>
          </p:cNvPr>
          <p:cNvSpPr txBox="1"/>
          <p:nvPr/>
        </p:nvSpPr>
        <p:spPr>
          <a:xfrm>
            <a:off x="1565564" y="6141788"/>
            <a:ext cx="10556305" cy="373430"/>
          </a:xfrm>
          <a:prstGeom prst="rect">
            <a:avLst/>
          </a:prstGeom>
          <a:noFill/>
        </p:spPr>
        <p:txBody>
          <a:bodyPr wrap="square" lIns="91440" tIns="45720" rIns="91440" bIns="45720" anchor="t">
            <a:spAutoFit/>
          </a:bodyPr>
          <a:lstStyle/>
          <a:p>
            <a:r>
              <a:rPr lang="en-US" dirty="0">
                <a:cs typeface="Segoe UI"/>
              </a:rPr>
              <a:t>*RCKMS Tool users are not automatically added to the CoP, they must opt-in to register</a:t>
            </a:r>
          </a:p>
        </p:txBody>
      </p:sp>
    </p:spTree>
    <p:extLst>
      <p:ext uri="{BB962C8B-B14F-4D97-AF65-F5344CB8AC3E}">
        <p14:creationId xmlns:p14="http://schemas.microsoft.com/office/powerpoint/2010/main" val="3139458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F139D8-CDDD-4FD1-88B1-B114866D7858}"/>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Interactive Platform: Basecamp</a:t>
            </a:r>
          </a:p>
        </p:txBody>
      </p:sp>
      <p:sp>
        <p:nvSpPr>
          <p:cNvPr id="3" name="Content Placeholder 2">
            <a:extLst>
              <a:ext uri="{FF2B5EF4-FFF2-40B4-BE49-F238E27FC236}">
                <a16:creationId xmlns:a16="http://schemas.microsoft.com/office/drawing/2014/main" id="{BE948B80-6A59-4D10-8E37-5ABA554F0CE5}"/>
              </a:ext>
            </a:extLst>
          </p:cNvPr>
          <p:cNvSpPr>
            <a:spLocks noGrp="1"/>
          </p:cNvSpPr>
          <p:nvPr>
            <p:ph idx="1"/>
          </p:nvPr>
        </p:nvSpPr>
        <p:spPr>
          <a:xfrm>
            <a:off x="4504548" y="722489"/>
            <a:ext cx="7220729" cy="4154312"/>
          </a:xfrm>
        </p:spPr>
        <p:txBody>
          <a:bodyPr vert="horz" lIns="91440" tIns="45720" rIns="91440" bIns="45720" rtlCol="0" anchor="ctr">
            <a:normAutofit/>
          </a:bodyPr>
          <a:lstStyle/>
          <a:p>
            <a:pPr lvl="1">
              <a:buFont typeface="Wingdings" panose="05000000000000000000" pitchFamily="2" charset="2"/>
              <a:buChar char="Ø"/>
            </a:pPr>
            <a:r>
              <a:rPr lang="en-US" dirty="0">
                <a:solidFill>
                  <a:schemeClr val="accent2"/>
                </a:solidFill>
                <a:latin typeface="+mn-lt"/>
                <a:cs typeface="+mn-cs"/>
              </a:rPr>
              <a:t>   </a:t>
            </a:r>
            <a:r>
              <a:rPr lang="en-US" dirty="0">
                <a:solidFill>
                  <a:schemeClr val="accent2"/>
                </a:solidFill>
                <a:latin typeface="Arial Black" panose="020B0A04020102020204" pitchFamily="34" charset="0"/>
                <a:cs typeface="+mn-cs"/>
              </a:rPr>
              <a:t>Discussion Forums </a:t>
            </a:r>
          </a:p>
          <a:p>
            <a:pPr marL="457200" lvl="1" indent="0">
              <a:buNone/>
            </a:pPr>
            <a:r>
              <a:rPr lang="en-US" sz="2000" dirty="0">
                <a:solidFill>
                  <a:schemeClr val="accent2"/>
                </a:solidFill>
                <a:latin typeface="+mn-lt"/>
                <a:cs typeface="+mn-cs"/>
              </a:rPr>
              <a:t> </a:t>
            </a:r>
          </a:p>
          <a:p>
            <a:pPr lvl="1">
              <a:buFont typeface="Wingdings" panose="05000000000000000000" pitchFamily="2" charset="2"/>
              <a:buChar char="Ø"/>
            </a:pPr>
            <a:r>
              <a:rPr lang="en-US" dirty="0">
                <a:solidFill>
                  <a:schemeClr val="accent2"/>
                </a:solidFill>
                <a:latin typeface="+mn-lt"/>
                <a:cs typeface="+mn-cs"/>
              </a:rPr>
              <a:t>   </a:t>
            </a:r>
            <a:r>
              <a:rPr lang="en-US" dirty="0">
                <a:solidFill>
                  <a:schemeClr val="accent2"/>
                </a:solidFill>
                <a:latin typeface="Arial Black" panose="020B0A04020102020204" pitchFamily="34" charset="0"/>
                <a:cs typeface="+mn-cs"/>
              </a:rPr>
              <a:t>Member Introductions</a:t>
            </a:r>
          </a:p>
          <a:p>
            <a:pPr marL="457200" lvl="1" indent="0">
              <a:buNone/>
            </a:pPr>
            <a:endParaRPr lang="en-US" dirty="0">
              <a:solidFill>
                <a:schemeClr val="accent2"/>
              </a:solidFill>
              <a:latin typeface="Arial Black" panose="020B0A04020102020204" pitchFamily="34" charset="0"/>
              <a:cs typeface="+mn-cs"/>
            </a:endParaRPr>
          </a:p>
          <a:p>
            <a:pPr lvl="1">
              <a:buFont typeface="Wingdings" panose="05000000000000000000" pitchFamily="2" charset="2"/>
              <a:buChar char="Ø"/>
            </a:pPr>
            <a:r>
              <a:rPr lang="en-US" dirty="0">
                <a:solidFill>
                  <a:schemeClr val="accent2"/>
                </a:solidFill>
                <a:latin typeface="Arial Black" panose="020B0A04020102020204" pitchFamily="34" charset="0"/>
                <a:cs typeface="+mn-cs"/>
              </a:rPr>
              <a:t>  Event Calendar</a:t>
            </a:r>
          </a:p>
          <a:p>
            <a:pPr lvl="1">
              <a:buFont typeface="Wingdings" panose="05000000000000000000" pitchFamily="2" charset="2"/>
              <a:buChar char="Ø"/>
            </a:pPr>
            <a:endParaRPr lang="en-US" dirty="0">
              <a:solidFill>
                <a:schemeClr val="accent2"/>
              </a:solidFill>
              <a:latin typeface="Arial Black" panose="020B0A04020102020204" pitchFamily="34" charset="0"/>
              <a:cs typeface="+mn-cs"/>
            </a:endParaRPr>
          </a:p>
          <a:p>
            <a:pPr lvl="1">
              <a:buFont typeface="Wingdings" panose="05000000000000000000" pitchFamily="2" charset="2"/>
              <a:buChar char="Ø"/>
            </a:pPr>
            <a:r>
              <a:rPr lang="en-US" dirty="0">
                <a:solidFill>
                  <a:schemeClr val="accent2"/>
                </a:solidFill>
                <a:latin typeface="Arial Black" panose="020B0A04020102020204" pitchFamily="34" charset="0"/>
                <a:cs typeface="+mn-cs"/>
              </a:rPr>
              <a:t>  Resource Exchange</a:t>
            </a:r>
          </a:p>
          <a:p>
            <a:pPr lvl="1">
              <a:buFont typeface="Wingdings" panose="05000000000000000000" pitchFamily="2" charset="2"/>
              <a:buChar char="Ø"/>
            </a:pPr>
            <a:endParaRPr lang="en-US" dirty="0">
              <a:solidFill>
                <a:schemeClr val="accent2"/>
              </a:solidFill>
              <a:latin typeface="Arial Black" panose="020B0A04020102020204" pitchFamily="34" charset="0"/>
              <a:cs typeface="+mn-cs"/>
            </a:endParaRPr>
          </a:p>
          <a:p>
            <a:pPr lvl="1">
              <a:buFont typeface="Wingdings" panose="05000000000000000000" pitchFamily="2" charset="2"/>
              <a:buChar char="Ø"/>
            </a:pPr>
            <a:r>
              <a:rPr lang="en-US" dirty="0">
                <a:solidFill>
                  <a:schemeClr val="accent2"/>
                </a:solidFill>
                <a:latin typeface="Arial Black" panose="020B0A04020102020204" pitchFamily="34" charset="0"/>
                <a:cs typeface="+mn-cs"/>
              </a:rPr>
              <a:t>  From the Facilitator</a:t>
            </a:r>
          </a:p>
          <a:p>
            <a:pPr marL="457200" lvl="1" indent="0">
              <a:buNone/>
            </a:pPr>
            <a:endParaRPr lang="en-US" dirty="0">
              <a:solidFill>
                <a:schemeClr val="tx1"/>
              </a:solidFill>
              <a:latin typeface="+mn-lt"/>
              <a:cs typeface="+mn-cs"/>
            </a:endParaRPr>
          </a:p>
        </p:txBody>
      </p:sp>
      <p:sp>
        <p:nvSpPr>
          <p:cNvPr id="7" name="TextBox 6">
            <a:extLst>
              <a:ext uri="{FF2B5EF4-FFF2-40B4-BE49-F238E27FC236}">
                <a16:creationId xmlns:a16="http://schemas.microsoft.com/office/drawing/2014/main" id="{87F71FB9-37CD-433B-A5E1-23E6DD31E4C6}"/>
              </a:ext>
            </a:extLst>
          </p:cNvPr>
          <p:cNvSpPr txBox="1"/>
          <p:nvPr/>
        </p:nvSpPr>
        <p:spPr>
          <a:xfrm>
            <a:off x="4504548" y="5474318"/>
            <a:ext cx="6282917" cy="954107"/>
          </a:xfrm>
          <a:prstGeom prst="rect">
            <a:avLst/>
          </a:prstGeom>
          <a:noFill/>
        </p:spPr>
        <p:txBody>
          <a:bodyPr wrap="square" rtlCol="0">
            <a:spAutoFit/>
          </a:bodyPr>
          <a:lstStyle/>
          <a:p>
            <a:r>
              <a:rPr lang="en-US" sz="2800" b="1" dirty="0">
                <a:solidFill>
                  <a:schemeClr val="tx2"/>
                </a:solidFill>
                <a:latin typeface="+mn-lt"/>
                <a:cs typeface="+mn-cs"/>
              </a:rPr>
              <a:t>Access to Basecamp:  March 11, 2021</a:t>
            </a:r>
          </a:p>
          <a:p>
            <a:endParaRPr lang="en-US" sz="2800" dirty="0"/>
          </a:p>
        </p:txBody>
      </p:sp>
    </p:spTree>
    <p:extLst>
      <p:ext uri="{BB962C8B-B14F-4D97-AF65-F5344CB8AC3E}">
        <p14:creationId xmlns:p14="http://schemas.microsoft.com/office/powerpoint/2010/main" val="3029921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E80A104-BEEF-4855-A643-BFDA9F66335C}"/>
              </a:ext>
            </a:extLst>
          </p:cNvPr>
          <p:cNvSpPr txBox="1"/>
          <p:nvPr/>
        </p:nvSpPr>
        <p:spPr>
          <a:xfrm>
            <a:off x="572493" y="238539"/>
            <a:ext cx="11047013" cy="143441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Odds &amp; Ends</a:t>
            </a:r>
          </a:p>
        </p:txBody>
      </p:sp>
      <p:sp>
        <p:nvSpPr>
          <p:cNvPr id="13"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rope&#10;&#10;Description automatically generated with low confidence">
            <a:extLst>
              <a:ext uri="{FF2B5EF4-FFF2-40B4-BE49-F238E27FC236}">
                <a16:creationId xmlns:a16="http://schemas.microsoft.com/office/drawing/2014/main" id="{33880FA3-80EB-4C07-B8A5-CC1EEA0B9F7D}"/>
              </a:ext>
            </a:extLst>
          </p:cNvPr>
          <p:cNvPicPr>
            <a:picLocks noChangeAspect="1"/>
          </p:cNvPicPr>
          <p:nvPr/>
        </p:nvPicPr>
        <p:blipFill rotWithShape="1">
          <a:blip r:embed="rId3"/>
          <a:srcRect l="20175" r="18142" b="2"/>
          <a:stretch/>
        </p:blipFill>
        <p:spPr>
          <a:xfrm rot="10800000">
            <a:off x="53788" y="1958273"/>
            <a:ext cx="3339602" cy="3155776"/>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5" name="TextBox 4">
            <a:extLst>
              <a:ext uri="{FF2B5EF4-FFF2-40B4-BE49-F238E27FC236}">
                <a16:creationId xmlns:a16="http://schemas.microsoft.com/office/drawing/2014/main" id="{F08A5214-B349-491B-B397-95C82B5D4243}"/>
              </a:ext>
            </a:extLst>
          </p:cNvPr>
          <p:cNvSpPr txBox="1"/>
          <p:nvPr/>
        </p:nvSpPr>
        <p:spPr>
          <a:xfrm>
            <a:off x="3339602" y="2071316"/>
            <a:ext cx="7771511" cy="4298748"/>
          </a:xfrm>
          <a:prstGeom prst="rect">
            <a:avLst/>
          </a:prstGeom>
        </p:spPr>
        <p:txBody>
          <a:bodyPr vert="horz" lIns="91440" tIns="45720" rIns="91440" bIns="45720" rtlCol="0" anchor="t">
            <a:normAutofit/>
          </a:bodyPr>
          <a:lstStyle/>
          <a:p>
            <a:pPr marL="457200" marR="0" lvl="0" indent="-228600">
              <a:lnSpc>
                <a:spcPct val="90000"/>
              </a:lnSpc>
              <a:spcBef>
                <a:spcPts val="0"/>
              </a:spcBef>
              <a:spcAft>
                <a:spcPts val="1800"/>
              </a:spcAft>
              <a:buFont typeface="Arial" panose="020B0604020202020204" pitchFamily="34" charset="0"/>
              <a:buChar char="•"/>
            </a:pPr>
            <a:r>
              <a:rPr lang="en-US" sz="2400" dirty="0">
                <a:effectLst/>
              </a:rPr>
              <a:t>No formal communication about the RCKMS project nor communications from the National CSTE Office will be shared on the community platform</a:t>
            </a:r>
          </a:p>
          <a:p>
            <a:pPr marL="457200" marR="0" lvl="0" indent="-228600">
              <a:lnSpc>
                <a:spcPct val="90000"/>
              </a:lnSpc>
              <a:spcBef>
                <a:spcPts val="0"/>
              </a:spcBef>
              <a:buFont typeface="Arial" panose="020B0604020202020204" pitchFamily="34" charset="0"/>
              <a:buChar char="•"/>
            </a:pPr>
            <a:r>
              <a:rPr lang="en-US" sz="2400" dirty="0">
                <a:effectLst/>
              </a:rPr>
              <a:t>This is a space created for the Public </a:t>
            </a:r>
            <a:r>
              <a:rPr lang="en-US" sz="2400" dirty="0"/>
              <a:t>H</a:t>
            </a:r>
            <a:r>
              <a:rPr lang="en-US" sz="2400" dirty="0">
                <a:effectLst/>
              </a:rPr>
              <a:t>ealth A</a:t>
            </a:r>
            <a:r>
              <a:rPr lang="en-US" sz="2400" dirty="0"/>
              <a:t>gency R</a:t>
            </a:r>
            <a:r>
              <a:rPr lang="en-US" sz="2400" dirty="0">
                <a:effectLst/>
              </a:rPr>
              <a:t>CKMS user community</a:t>
            </a:r>
          </a:p>
          <a:p>
            <a:pPr marL="457200" marR="0" lvl="0" indent="-228600">
              <a:lnSpc>
                <a:spcPct val="90000"/>
              </a:lnSpc>
              <a:spcBef>
                <a:spcPts val="0"/>
              </a:spcBef>
              <a:buFont typeface="Arial" panose="020B0604020202020204" pitchFamily="34" charset="0"/>
              <a:buChar char="•"/>
            </a:pPr>
            <a:endParaRPr lang="en-US" sz="2400" dirty="0">
              <a:effectLst/>
            </a:endParaRPr>
          </a:p>
          <a:p>
            <a:pPr marL="457200" marR="0" lvl="0" indent="-228600">
              <a:lnSpc>
                <a:spcPct val="90000"/>
              </a:lnSpc>
              <a:spcBef>
                <a:spcPts val="0"/>
              </a:spcBef>
              <a:spcAft>
                <a:spcPts val="1800"/>
              </a:spcAft>
              <a:buFont typeface="Arial" panose="020B0604020202020204" pitchFamily="34" charset="0"/>
              <a:buChar char="•"/>
            </a:pPr>
            <a:r>
              <a:rPr lang="en-US" sz="2400" dirty="0">
                <a:effectLst/>
              </a:rPr>
              <a:t>This is not intended to replace or serve as an eCR community of practice.  </a:t>
            </a:r>
          </a:p>
          <a:p>
            <a:pPr marL="457200" marR="0" lvl="0" indent="-228600">
              <a:lnSpc>
                <a:spcPct val="90000"/>
              </a:lnSpc>
              <a:spcBef>
                <a:spcPts val="0"/>
              </a:spcBef>
              <a:spcAft>
                <a:spcPts val="1800"/>
              </a:spcAft>
              <a:buFont typeface="Arial" panose="020B0604020202020204" pitchFamily="34" charset="0"/>
              <a:buChar char="•"/>
            </a:pPr>
            <a:r>
              <a:rPr lang="en-US" sz="2400" dirty="0">
                <a:effectLst/>
              </a:rPr>
              <a:t>For RCKMS Authoring Tool or Content support needs, visit the RCKMS website (</a:t>
            </a:r>
            <a:r>
              <a:rPr lang="en-US" sz="2400" u="sng" dirty="0">
                <a:effectLst/>
                <a:hlinkClick r:id="rId4"/>
              </a:rPr>
              <a:t>www.rckms.org</a:t>
            </a:r>
            <a:r>
              <a:rPr lang="en-US" sz="2400" dirty="0">
                <a:effectLst/>
              </a:rPr>
              <a:t>) to submit a ticket</a:t>
            </a:r>
          </a:p>
        </p:txBody>
      </p:sp>
    </p:spTree>
    <p:extLst>
      <p:ext uri="{BB962C8B-B14F-4D97-AF65-F5344CB8AC3E}">
        <p14:creationId xmlns:p14="http://schemas.microsoft.com/office/powerpoint/2010/main" val="530111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A24C3E-A226-4E85-B14D-1C2AD3C88951}"/>
              </a:ext>
            </a:extLst>
          </p:cNvPr>
          <p:cNvSpPr>
            <a:spLocks noGrp="1"/>
          </p:cNvSpPr>
          <p:nvPr>
            <p:ph type="body" sz="quarter" idx="10"/>
          </p:nvPr>
        </p:nvSpPr>
        <p:spPr/>
        <p:txBody>
          <a:bodyPr>
            <a:normAutofit/>
          </a:bodyPr>
          <a:lstStyle/>
          <a:p>
            <a:r>
              <a:rPr lang="en-US" sz="4000" b="1" dirty="0">
                <a:latin typeface="Calibri" panose="020F0502020204030204" pitchFamily="34" charset="0"/>
                <a:cs typeface="Calibri" panose="020F0502020204030204" pitchFamily="34" charset="0"/>
              </a:rPr>
              <a:t>Benefits and Hopes</a:t>
            </a:r>
          </a:p>
        </p:txBody>
      </p:sp>
    </p:spTree>
    <p:extLst>
      <p:ext uri="{BB962C8B-B14F-4D97-AF65-F5344CB8AC3E}">
        <p14:creationId xmlns:p14="http://schemas.microsoft.com/office/powerpoint/2010/main" val="367791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3FE37-7C1D-401F-8639-252F341DC60E}"/>
              </a:ext>
            </a:extLst>
          </p:cNvPr>
          <p:cNvSpPr>
            <a:spLocks noGrp="1"/>
          </p:cNvSpPr>
          <p:nvPr>
            <p:ph type="title"/>
          </p:nvPr>
        </p:nvSpPr>
        <p:spPr>
          <a:solidFill>
            <a:schemeClr val="accent1">
              <a:lumMod val="50000"/>
            </a:schemeClr>
          </a:solidFill>
        </p:spPr>
        <p:txBody>
          <a:bodyPr/>
          <a:lstStyle/>
          <a:p>
            <a:r>
              <a:rPr lang="en-US" dirty="0">
                <a:solidFill>
                  <a:schemeClr val="bg1"/>
                </a:solidFill>
              </a:rPr>
              <a:t>Benefits and Hopes</a:t>
            </a:r>
          </a:p>
        </p:txBody>
      </p:sp>
      <p:sp>
        <p:nvSpPr>
          <p:cNvPr id="3" name="Content Placeholder 2">
            <a:extLst>
              <a:ext uri="{FF2B5EF4-FFF2-40B4-BE49-F238E27FC236}">
                <a16:creationId xmlns:a16="http://schemas.microsoft.com/office/drawing/2014/main" id="{C80682BB-D8FA-499B-8BFA-8C4BC60FF497}"/>
              </a:ext>
            </a:extLst>
          </p:cNvPr>
          <p:cNvSpPr>
            <a:spLocks noGrp="1"/>
          </p:cNvSpPr>
          <p:nvPr>
            <p:ph idx="1"/>
          </p:nvPr>
        </p:nvSpPr>
        <p:spPr>
          <a:xfrm>
            <a:off x="965200" y="1600200"/>
            <a:ext cx="10946492" cy="4217796"/>
          </a:xfrm>
        </p:spPr>
        <p:txBody>
          <a:bodyPr/>
          <a:lstStyle/>
          <a:p>
            <a:r>
              <a:rPr lang="en-US" sz="3200" dirty="0">
                <a:solidFill>
                  <a:schemeClr val="accent1">
                    <a:lumMod val="50000"/>
                  </a:schemeClr>
                </a:solidFill>
              </a:rPr>
              <a:t>In the Chat box, please type in a short phrase that describes how participating in this Community of Practice can benefit you in your role</a:t>
            </a:r>
          </a:p>
          <a:p>
            <a:pPr marL="0" indent="0">
              <a:buNone/>
            </a:pPr>
            <a:endParaRPr lang="en-US" sz="3200" dirty="0">
              <a:solidFill>
                <a:schemeClr val="accent1">
                  <a:lumMod val="50000"/>
                </a:schemeClr>
              </a:solidFill>
            </a:endParaRPr>
          </a:p>
          <a:p>
            <a:pPr lvl="1"/>
            <a:r>
              <a:rPr lang="en-US" sz="2800" dirty="0">
                <a:solidFill>
                  <a:schemeClr val="accent1">
                    <a:lumMod val="50000"/>
                  </a:schemeClr>
                </a:solidFill>
              </a:rPr>
              <a:t>Go to Chat box feature</a:t>
            </a:r>
          </a:p>
          <a:p>
            <a:pPr lvl="1"/>
            <a:r>
              <a:rPr lang="en-US" sz="2800" dirty="0">
                <a:solidFill>
                  <a:schemeClr val="accent1">
                    <a:lumMod val="50000"/>
                  </a:schemeClr>
                </a:solidFill>
              </a:rPr>
              <a:t>Beside the “Send to” box, click the </a:t>
            </a:r>
            <a:r>
              <a:rPr lang="en-US" sz="2800" b="1" u="sng" dirty="0">
                <a:solidFill>
                  <a:schemeClr val="accent1">
                    <a:lumMod val="50000"/>
                  </a:schemeClr>
                </a:solidFill>
              </a:rPr>
              <a:t>downward</a:t>
            </a:r>
            <a:r>
              <a:rPr lang="en-US" sz="2800" dirty="0">
                <a:solidFill>
                  <a:schemeClr val="accent1">
                    <a:lumMod val="50000"/>
                  </a:schemeClr>
                </a:solidFill>
              </a:rPr>
              <a:t> arrow </a:t>
            </a:r>
          </a:p>
          <a:p>
            <a:pPr lvl="1"/>
            <a:r>
              <a:rPr lang="en-US" sz="2800" dirty="0">
                <a:solidFill>
                  <a:schemeClr val="accent1">
                    <a:lumMod val="50000"/>
                  </a:schemeClr>
                </a:solidFill>
              </a:rPr>
              <a:t>Scroll down to select “All Participants”</a:t>
            </a:r>
          </a:p>
          <a:p>
            <a:pPr lvl="1"/>
            <a:r>
              <a:rPr lang="en-US" sz="2800" dirty="0">
                <a:solidFill>
                  <a:schemeClr val="accent1">
                    <a:lumMod val="50000"/>
                  </a:schemeClr>
                </a:solidFill>
              </a:rPr>
              <a:t>Type in a phrase to describe a benefit or hope you have for this CoP</a:t>
            </a:r>
          </a:p>
          <a:p>
            <a:endParaRPr lang="en-US" dirty="0"/>
          </a:p>
        </p:txBody>
      </p:sp>
    </p:spTree>
    <p:extLst>
      <p:ext uri="{BB962C8B-B14F-4D97-AF65-F5344CB8AC3E}">
        <p14:creationId xmlns:p14="http://schemas.microsoft.com/office/powerpoint/2010/main" val="419913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book&#10;&#10;Description automatically generated with medium confidence">
            <a:extLst>
              <a:ext uri="{FF2B5EF4-FFF2-40B4-BE49-F238E27FC236}">
                <a16:creationId xmlns:a16="http://schemas.microsoft.com/office/drawing/2014/main" id="{32ED456E-C67F-42E8-9EB3-38A9A809283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5914" r="28925"/>
          <a:stretch/>
        </p:blipFill>
        <p:spPr>
          <a:xfrm>
            <a:off x="0" y="-25478"/>
            <a:ext cx="3047999" cy="4488212"/>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Title 1">
            <a:extLst>
              <a:ext uri="{FF2B5EF4-FFF2-40B4-BE49-F238E27FC236}">
                <a16:creationId xmlns:a16="http://schemas.microsoft.com/office/drawing/2014/main" id="{967FC63C-F557-4BD1-8EE2-EBE0595E9288}"/>
              </a:ext>
            </a:extLst>
          </p:cNvPr>
          <p:cNvSpPr txBox="1">
            <a:spLocks/>
          </p:cNvSpPr>
          <p:nvPr/>
        </p:nvSpPr>
        <p:spPr>
          <a:xfrm>
            <a:off x="3156848" y="435548"/>
            <a:ext cx="6251110" cy="9416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t>Town Hall Meetings</a:t>
            </a:r>
          </a:p>
        </p:txBody>
      </p:sp>
      <p:sp>
        <p:nvSpPr>
          <p:cNvPr id="6" name="Content Placeholder 2">
            <a:extLst>
              <a:ext uri="{FF2B5EF4-FFF2-40B4-BE49-F238E27FC236}">
                <a16:creationId xmlns:a16="http://schemas.microsoft.com/office/drawing/2014/main" id="{F0758AB6-707D-4D60-BC95-20519BF3B7D3}"/>
              </a:ext>
            </a:extLst>
          </p:cNvPr>
          <p:cNvSpPr txBox="1">
            <a:spLocks/>
          </p:cNvSpPr>
          <p:nvPr/>
        </p:nvSpPr>
        <p:spPr>
          <a:xfrm>
            <a:off x="3156848" y="1749779"/>
            <a:ext cx="8186066" cy="491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600" dirty="0">
                <a:solidFill>
                  <a:schemeClr val="tx1"/>
                </a:solidFill>
                <a:latin typeface="+mn-lt"/>
                <a:cs typeface="+mn-cs"/>
              </a:rPr>
              <a:t>Gathering your input for Town Hall meetings</a:t>
            </a:r>
          </a:p>
          <a:p>
            <a:pPr marL="0"/>
            <a:r>
              <a:rPr lang="en-US" sz="2600" dirty="0">
                <a:solidFill>
                  <a:schemeClr val="tx1"/>
                </a:solidFill>
                <a:latin typeface="+mn-lt"/>
                <a:cs typeface="+mn-cs"/>
              </a:rPr>
              <a:t>Anticipated Town Hall Dates</a:t>
            </a:r>
          </a:p>
          <a:p>
            <a:pPr marL="1371600" lvl="3" indent="0">
              <a:buFont typeface="Arial" panose="020B0604020202020204" pitchFamily="34" charset="0"/>
              <a:buNone/>
            </a:pPr>
            <a:r>
              <a:rPr lang="en-US" sz="2400" dirty="0">
                <a:solidFill>
                  <a:schemeClr val="tx1"/>
                </a:solidFill>
                <a:latin typeface="+mn-lt"/>
                <a:cs typeface="+mn-cs"/>
              </a:rPr>
              <a:t>Wednesday, March 24, 2021 @ 2 p.m. ET</a:t>
            </a:r>
          </a:p>
          <a:p>
            <a:pPr marL="1371600" lvl="3" indent="0">
              <a:buFont typeface="Arial" panose="020B0604020202020204" pitchFamily="34" charset="0"/>
              <a:buNone/>
            </a:pPr>
            <a:r>
              <a:rPr lang="en-US" sz="2400" dirty="0">
                <a:solidFill>
                  <a:schemeClr val="tx1"/>
                </a:solidFill>
                <a:latin typeface="+mn-lt"/>
                <a:cs typeface="+mn-cs"/>
              </a:rPr>
              <a:t>Wednesday, April 28, 2021 @ 2 p.m. ET</a:t>
            </a:r>
          </a:p>
          <a:p>
            <a:pPr marL="1371600" lvl="3" indent="0">
              <a:buFont typeface="Arial" panose="020B0604020202020204" pitchFamily="34" charset="0"/>
              <a:buNone/>
            </a:pPr>
            <a:endParaRPr lang="en-US" sz="2400" dirty="0">
              <a:solidFill>
                <a:schemeClr val="tx1"/>
              </a:solidFill>
              <a:latin typeface="+mn-lt"/>
              <a:cs typeface="+mn-cs"/>
            </a:endParaRPr>
          </a:p>
          <a:p>
            <a:pPr marL="1371600" lvl="3" indent="0">
              <a:buFont typeface="Arial" panose="020B0604020202020204" pitchFamily="34" charset="0"/>
              <a:buNone/>
            </a:pPr>
            <a:endParaRPr lang="en-US" sz="2400" dirty="0">
              <a:solidFill>
                <a:schemeClr val="tx1"/>
              </a:solidFill>
              <a:latin typeface="+mn-lt"/>
              <a:cs typeface="+mn-cs"/>
            </a:endParaRPr>
          </a:p>
          <a:p>
            <a:pPr marL="0"/>
            <a:r>
              <a:rPr lang="en-US" sz="2600" dirty="0">
                <a:solidFill>
                  <a:schemeClr val="tx1"/>
                </a:solidFill>
                <a:latin typeface="+mn-lt"/>
                <a:cs typeface="+mn-cs"/>
              </a:rPr>
              <a:t>CSTE Virtual</a:t>
            </a:r>
            <a:r>
              <a:rPr lang="en-US" sz="2600" dirty="0">
                <a:solidFill>
                  <a:srgbClr val="FF0000"/>
                </a:solidFill>
                <a:latin typeface="+mn-lt"/>
                <a:cs typeface="+mn-cs"/>
              </a:rPr>
              <a:t> </a:t>
            </a:r>
            <a:r>
              <a:rPr lang="en-US" sz="2600" dirty="0">
                <a:solidFill>
                  <a:schemeClr val="tx1"/>
                </a:solidFill>
                <a:latin typeface="+mn-lt"/>
                <a:cs typeface="+mn-cs"/>
              </a:rPr>
              <a:t>Annual Conference: Roundtable </a:t>
            </a:r>
          </a:p>
          <a:p>
            <a:pPr marL="0" indent="0">
              <a:buNone/>
            </a:pPr>
            <a:r>
              <a:rPr lang="en-US" sz="2600" dirty="0">
                <a:solidFill>
                  <a:schemeClr val="tx1"/>
                </a:solidFill>
                <a:latin typeface="+mn-lt"/>
                <a:cs typeface="+mn-cs"/>
              </a:rPr>
              <a:t>                   </a:t>
            </a:r>
            <a:r>
              <a:rPr lang="en-US" sz="2400" dirty="0">
                <a:solidFill>
                  <a:schemeClr val="tx1"/>
                </a:solidFill>
                <a:latin typeface="+mn-lt"/>
                <a:cs typeface="+mn-cs"/>
              </a:rPr>
              <a:t>June 13-17, 2021</a:t>
            </a:r>
          </a:p>
          <a:p>
            <a:pPr marL="0" indent="0">
              <a:buFont typeface="Arial" panose="020B0604020202020204" pitchFamily="34" charset="0"/>
              <a:buNone/>
            </a:pPr>
            <a:r>
              <a:rPr lang="en-US" sz="2200" dirty="0">
                <a:solidFill>
                  <a:schemeClr val="tx1"/>
                </a:solidFill>
                <a:latin typeface="+mn-lt"/>
                <a:cs typeface="+mn-cs"/>
              </a:rPr>
              <a:t>      *</a:t>
            </a:r>
            <a:r>
              <a:rPr lang="en-US" sz="2200" i="1" dirty="0">
                <a:solidFill>
                  <a:schemeClr val="tx1"/>
                </a:solidFill>
                <a:latin typeface="+mn-lt"/>
                <a:cs typeface="+mn-cs"/>
              </a:rPr>
              <a:t>The CSTE AC Roundtable will serve as our June Town Hall session</a:t>
            </a:r>
          </a:p>
          <a:p>
            <a:endParaRPr lang="en-US" sz="1500" dirty="0">
              <a:solidFill>
                <a:schemeClr val="tx1"/>
              </a:solidFill>
              <a:latin typeface="+mn-lt"/>
              <a:cs typeface="+mn-cs"/>
            </a:endParaRPr>
          </a:p>
        </p:txBody>
      </p:sp>
    </p:spTree>
    <p:extLst>
      <p:ext uri="{BB962C8B-B14F-4D97-AF65-F5344CB8AC3E}">
        <p14:creationId xmlns:p14="http://schemas.microsoft.com/office/powerpoint/2010/main" val="2335791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68DC0-EB2D-4CEF-98A1-19781475C595}"/>
              </a:ext>
            </a:extLst>
          </p:cNvPr>
          <p:cNvSpPr>
            <a:spLocks noGrp="1"/>
          </p:cNvSpPr>
          <p:nvPr>
            <p:ph type="title"/>
          </p:nvPr>
        </p:nvSpPr>
        <p:spPr/>
        <p:txBody>
          <a:bodyPr/>
          <a:lstStyle/>
          <a:p>
            <a:r>
              <a:rPr lang="en-US" b="1" dirty="0">
                <a:latin typeface="+mn-lt"/>
              </a:rPr>
              <a:t>Your questions and suggestions</a:t>
            </a:r>
          </a:p>
        </p:txBody>
      </p:sp>
      <p:sp>
        <p:nvSpPr>
          <p:cNvPr id="3" name="Content Placeholder 2">
            <a:extLst>
              <a:ext uri="{FF2B5EF4-FFF2-40B4-BE49-F238E27FC236}">
                <a16:creationId xmlns:a16="http://schemas.microsoft.com/office/drawing/2014/main" id="{5531A6A4-5D39-4194-97C0-D2EC4CB31697}"/>
              </a:ext>
            </a:extLst>
          </p:cNvPr>
          <p:cNvSpPr>
            <a:spLocks noGrp="1"/>
          </p:cNvSpPr>
          <p:nvPr>
            <p:ph idx="1"/>
          </p:nvPr>
        </p:nvSpPr>
        <p:spPr>
          <a:xfrm>
            <a:off x="-7336221" y="1612541"/>
            <a:ext cx="5297109" cy="3403751"/>
          </a:xfrm>
        </p:spPr>
        <p:txBody>
          <a:bodyPr/>
          <a:lstStyle/>
          <a:p>
            <a:pPr marL="0" indent="0">
              <a:buNone/>
            </a:pPr>
            <a:endParaRPr lang="en-US" dirty="0"/>
          </a:p>
        </p:txBody>
      </p:sp>
      <p:pic>
        <p:nvPicPr>
          <p:cNvPr id="5" name="Picture 4" descr="A hand holding a light bulb&#10;&#10;Description automatically generated with medium confidence">
            <a:extLst>
              <a:ext uri="{FF2B5EF4-FFF2-40B4-BE49-F238E27FC236}">
                <a16:creationId xmlns:a16="http://schemas.microsoft.com/office/drawing/2014/main" id="{D7FABA66-C89B-42CA-94A2-2E1C648703E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699197" y="1612541"/>
            <a:ext cx="6738112" cy="4462352"/>
          </a:xfrm>
          <a:prstGeom prst="rect">
            <a:avLst/>
          </a:prstGeom>
        </p:spPr>
      </p:pic>
    </p:spTree>
    <p:extLst>
      <p:ext uri="{BB962C8B-B14F-4D97-AF65-F5344CB8AC3E}">
        <p14:creationId xmlns:p14="http://schemas.microsoft.com/office/powerpoint/2010/main" val="3910524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b="1" dirty="0">
                <a:solidFill>
                  <a:schemeClr val="accent2"/>
                </a:solidFill>
                <a:latin typeface="Calibri" panose="020F0502020204030204" pitchFamily="34" charset="0"/>
                <a:cs typeface="Calibri" panose="020F0502020204030204" pitchFamily="34" charset="0"/>
              </a:rPr>
              <a:t>CSTE National Office</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2635 Century Parkway NE, Suite 700</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Atlanta, Georgia 30345</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770.458.3811</a:t>
            </a:r>
          </a:p>
          <a:p>
            <a:r>
              <a:rPr lang="en-US" sz="2400" dirty="0">
                <a:latin typeface="Calibri" panose="020F0502020204030204" pitchFamily="34" charset="0"/>
                <a:cs typeface="Calibri" panose="020F0502020204030204" pitchFamily="34" charset="0"/>
              </a:rPr>
              <a:t>770.458.8516</a:t>
            </a:r>
          </a:p>
          <a:p>
            <a:r>
              <a:rPr lang="en-US" sz="2400" dirty="0">
                <a:latin typeface="Calibri" panose="020F0502020204030204" pitchFamily="34" charset="0"/>
                <a:cs typeface="Calibri" panose="020F0502020204030204" pitchFamily="34" charset="0"/>
              </a:rPr>
              <a:t>swilliams@cste.org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extLst>
      <p:ext uri="{BB962C8B-B14F-4D97-AF65-F5344CB8AC3E}">
        <p14:creationId xmlns:p14="http://schemas.microsoft.com/office/powerpoint/2010/main" val="1896305305"/>
      </p:ext>
    </p:extLst>
  </p:cSld>
  <p:clrMapOvr>
    <a:masterClrMapping/>
  </p:clrMapOvr>
</p:sld>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KMS CoP Launch Webinar" id="{B92BDDA3-C0D9-4CF3-AC89-3E77AE783677}" vid="{F0D3802A-3AC0-4BE1-B663-BFA67DB375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RCKMS CoP Launch Webinar - DRAFT</Template>
  <TotalTime>1186</TotalTime>
  <Words>1484</Words>
  <Application>Microsoft Office PowerPoint</Application>
  <PresentationFormat>Widescreen</PresentationFormat>
  <Paragraphs>174</Paragraphs>
  <Slides>15</Slides>
  <Notes>14</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Arial Black</vt:lpstr>
      <vt:lpstr>Calibri</vt:lpstr>
      <vt:lpstr>Calibri Light</vt:lpstr>
      <vt:lpstr>Courier New</vt:lpstr>
      <vt:lpstr>Segoe UI</vt:lpstr>
      <vt:lpstr>Wingdings</vt:lpstr>
      <vt:lpstr>Office Theme</vt:lpstr>
      <vt:lpstr>1_Office Theme</vt:lpstr>
      <vt:lpstr>RCKMS Community of Practice (CoP) Launch Meeting</vt:lpstr>
      <vt:lpstr>Agenda</vt:lpstr>
      <vt:lpstr>The CSTE RCKMS Team</vt:lpstr>
      <vt:lpstr>The RCKMS Community of Practice was born!</vt:lpstr>
      <vt:lpstr>PowerPoint Presentation</vt:lpstr>
      <vt:lpstr>Checking in with the Community </vt:lpstr>
      <vt:lpstr> The RCKMS Community of Practice  </vt:lpstr>
      <vt:lpstr>Who makes up the RCKMS CoP?</vt:lpstr>
      <vt:lpstr>Interactive Platform: Basecamp</vt:lpstr>
      <vt:lpstr>PowerPoint Presentation</vt:lpstr>
      <vt:lpstr>PowerPoint Presentation</vt:lpstr>
      <vt:lpstr>Benefits and Hopes</vt:lpstr>
      <vt:lpstr>PowerPoint Presentation</vt:lpstr>
      <vt:lpstr>Your questions and suggestions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Reportable Conditions Knowledge Management System (RCKMS) Community of Practice (CoP)</dc:title>
  <dc:creator>Shahidah Williams</dc:creator>
  <cp:lastModifiedBy>Claudia Brogan</cp:lastModifiedBy>
  <cp:revision>33</cp:revision>
  <dcterms:created xsi:type="dcterms:W3CDTF">2021-03-04T15:04:14Z</dcterms:created>
  <dcterms:modified xsi:type="dcterms:W3CDTF">2021-03-12T19:56:50Z</dcterms:modified>
</cp:coreProperties>
</file>