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6" r:id="rId2"/>
    <p:sldId id="272" r:id="rId3"/>
    <p:sldId id="275" r:id="rId4"/>
    <p:sldId id="279" r:id="rId5"/>
    <p:sldId id="281" r:id="rId6"/>
    <p:sldId id="280" r:id="rId7"/>
    <p:sldId id="282" r:id="rId8"/>
    <p:sldId id="277" r:id="rId9"/>
    <p:sldId id="284" r:id="rId10"/>
    <p:sldId id="270" r:id="rId11"/>
    <p:sldId id="27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BADD3"/>
    <a:srgbClr val="1534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FBE5FF-EF10-4209-9F6D-5BA37ACBDFB6}" v="10" dt="2021-03-23T18:33:02.8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56" autoAdjust="0"/>
    <p:restoredTop sz="93634" autoAdjust="0"/>
  </p:normalViewPr>
  <p:slideViewPr>
    <p:cSldViewPr snapToGrid="0">
      <p:cViewPr varScale="1">
        <p:scale>
          <a:sx n="57" d="100"/>
          <a:sy n="57" d="100"/>
        </p:scale>
        <p:origin x="128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udia Brogan" userId="773642f9c6b472ee" providerId="LiveId" clId="{1238983E-9B47-475E-BC63-F6EE44ACA451}"/>
    <pc:docChg chg="modSld">
      <pc:chgData name="Claudia Brogan" userId="773642f9c6b472ee" providerId="LiveId" clId="{1238983E-9B47-475E-BC63-F6EE44ACA451}" dt="2021-03-24T17:46:15.091" v="14" actId="20577"/>
      <pc:docMkLst>
        <pc:docMk/>
      </pc:docMkLst>
      <pc:sldChg chg="modSp mod">
        <pc:chgData name="Claudia Brogan" userId="773642f9c6b472ee" providerId="LiveId" clId="{1238983E-9B47-475E-BC63-F6EE44ACA451}" dt="2021-03-24T17:46:15.091" v="14" actId="20577"/>
        <pc:sldMkLst>
          <pc:docMk/>
          <pc:sldMk cId="4121402128" sldId="282"/>
        </pc:sldMkLst>
        <pc:spChg chg="mod">
          <ac:chgData name="Claudia Brogan" userId="773642f9c6b472ee" providerId="LiveId" clId="{1238983E-9B47-475E-BC63-F6EE44ACA451}" dt="2021-03-24T17:46:15.091" v="14" actId="20577"/>
          <ac:spMkLst>
            <pc:docMk/>
            <pc:sldMk cId="4121402128" sldId="282"/>
            <ac:spMk id="3" creationId="{91C4A3F6-CD9C-47AC-A694-71E51F0BE91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A8D78-906B-4E6D-A333-0FB438D654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5007" y="460211"/>
            <a:ext cx="11161986" cy="906134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>
              <a:defRPr sz="4800"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1D45626-FAD1-4403-B34E-CFFEA40ABC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5007" y="1499969"/>
            <a:ext cx="11161986" cy="549548"/>
          </a:xfrm>
        </p:spPr>
        <p:txBody>
          <a:bodyPr anchor="ctr">
            <a:noAutofit/>
          </a:bodyPr>
          <a:lstStyle>
            <a:lvl1pPr marL="0" indent="0" algn="l"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9103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Divi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2346549" y="2594154"/>
            <a:ext cx="9621636" cy="906463"/>
          </a:xfrm>
        </p:spPr>
        <p:txBody>
          <a:bodyPr anchor="ctr">
            <a:normAutofit/>
          </a:bodyPr>
          <a:lstStyle>
            <a:lvl1pPr marL="0" indent="0" algn="ctr">
              <a:buNone/>
              <a:defRPr sz="360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Insert Title Here</a:t>
            </a:r>
          </a:p>
        </p:txBody>
      </p:sp>
    </p:spTree>
    <p:extLst>
      <p:ext uri="{BB962C8B-B14F-4D97-AF65-F5344CB8AC3E}">
        <p14:creationId xmlns:p14="http://schemas.microsoft.com/office/powerpoint/2010/main" val="1276548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7FBF7-2FB9-4FB8-8F76-B165A6F979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639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bar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2C74989-0ACC-E34D-9C96-CCEE213DE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79" y="1547310"/>
            <a:ext cx="7658145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7B52CBC1-6486-B94C-A525-6F440901A97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16888" y="1547813"/>
            <a:ext cx="3794125" cy="4270375"/>
          </a:xfrm>
          <a:solidFill>
            <a:schemeClr val="bg2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1C1133-C140-0B4C-B556-EE9C6EEB8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780" y="343813"/>
            <a:ext cx="9175531" cy="782621"/>
          </a:xfrm>
          <a:prstGeom prst="rect">
            <a:avLst/>
          </a:prstGeom>
        </p:spPr>
        <p:txBody>
          <a:bodyPr anchor="ctr"/>
          <a:lstStyle>
            <a:lvl1pPr>
              <a:defRPr>
                <a:solidFill>
                  <a:srgbClr val="15345A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67481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tal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27393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ar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A0C3F7-CD6C-2B46-BD75-2BDF30681AD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90167" y="4385433"/>
            <a:ext cx="5421120" cy="2073732"/>
          </a:xfrm>
        </p:spPr>
        <p:txBody>
          <a:bodyPr anchor="b">
            <a:norm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r">
              <a:buNone/>
              <a:defRPr sz="2000"/>
            </a:lvl2pPr>
            <a:lvl3pPr marL="914400" indent="0" algn="r">
              <a:buNone/>
              <a:defRPr sz="2000"/>
            </a:lvl3pPr>
            <a:lvl4pPr marL="1371600" indent="0" algn="r">
              <a:buNone/>
              <a:defRPr sz="2000"/>
            </a:lvl4pPr>
            <a:lvl5pPr marL="1828800" indent="0" algn="r">
              <a:buNone/>
              <a:defRPr sz="2000"/>
            </a:lvl5pPr>
          </a:lstStyle>
          <a:p>
            <a:pPr lvl="0"/>
            <a:r>
              <a:rPr lang="en-US" dirty="0"/>
              <a:t>[Attribution/Contact Info]</a:t>
            </a:r>
          </a:p>
        </p:txBody>
      </p:sp>
    </p:spTree>
    <p:extLst>
      <p:ext uri="{BB962C8B-B14F-4D97-AF65-F5344CB8AC3E}">
        <p14:creationId xmlns:p14="http://schemas.microsoft.com/office/powerpoint/2010/main" val="40930066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D28A2-C672-41BB-90A7-FA43AA822C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83779" y="1547310"/>
            <a:ext cx="11627913" cy="42706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2892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4" r:id="rId3"/>
    <p:sldLayoutId id="2147483661" r:id="rId4"/>
    <p:sldLayoutId id="2147483655" r:id="rId5"/>
    <p:sldLayoutId id="2147483657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about:blank" TargetMode="Externa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79297-0560-2745-813D-2363CDC54F3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RCKMS Community of Practice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878EEC8-5FD1-3049-9C53-1BEBDA5F54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anchor="ctr"/>
          <a:lstStyle/>
          <a:p>
            <a:r>
              <a:rPr lang="en-US" dirty="0"/>
              <a:t>Town Hall meeting on March 24, 2021</a:t>
            </a:r>
          </a:p>
        </p:txBody>
      </p:sp>
    </p:spTree>
    <p:extLst>
      <p:ext uri="{BB962C8B-B14F-4D97-AF65-F5344CB8AC3E}">
        <p14:creationId xmlns:p14="http://schemas.microsoft.com/office/powerpoint/2010/main" val="20901522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971DA8-7BD7-46B6-875F-63726626D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BBA544-A221-48BA-A35E-CA88612374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3780" y="1317523"/>
            <a:ext cx="11755820" cy="4651844"/>
          </a:xfrm>
        </p:spPr>
        <p:txBody>
          <a:bodyPr>
            <a:normAutofit fontScale="25000" lnSpcReduction="20000"/>
          </a:bodyPr>
          <a:lstStyle/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ffectLst/>
                <a:ea typeface="Calibri" panose="020F0502020204030204" pitchFamily="34" charset="0"/>
              </a:rPr>
              <a:t>1. Welcome and Announcement 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600" dirty="0">
              <a:effectLst/>
              <a:ea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ffectLst/>
                <a:ea typeface="Calibri" panose="020F0502020204030204" pitchFamily="34" charset="0"/>
              </a:rPr>
              <a:t>2. Questions from the RCKMS Community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b="1" dirty="0">
                <a:ea typeface="Calibri" panose="020F0502020204030204" pitchFamily="34" charset="0"/>
              </a:rPr>
              <a:t>	</a:t>
            </a:r>
            <a:r>
              <a:rPr lang="en-US" sz="7600" dirty="0">
                <a:ea typeface="Calibri" panose="020F0502020204030204" pitchFamily="34" charset="0"/>
              </a:rPr>
              <a:t>a. RCKMS </a:t>
            </a:r>
            <a:r>
              <a:rPr lang="en-US" sz="7600" dirty="0">
                <a:effectLst/>
                <a:ea typeface="Calibri" panose="020F0502020204030204" pitchFamily="34" charset="0"/>
              </a:rPr>
              <a:t>SMEs Responses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a typeface="Calibri" panose="020F0502020204030204" pitchFamily="34" charset="0"/>
              </a:rPr>
              <a:t>		</a:t>
            </a:r>
            <a:r>
              <a:rPr lang="en-US" sz="7600" dirty="0" err="1">
                <a:ea typeface="Calibri" panose="020F0502020204030204" pitchFamily="34" charset="0"/>
              </a:rPr>
              <a:t>i</a:t>
            </a:r>
            <a:r>
              <a:rPr lang="en-US" sz="7600" dirty="0">
                <a:ea typeface="Calibri" panose="020F0502020204030204" pitchFamily="34" charset="0"/>
              </a:rPr>
              <a:t>. </a:t>
            </a:r>
            <a:r>
              <a:rPr lang="en-US" sz="7600" b="1" u="sng" dirty="0">
                <a:ea typeface="Calibri" panose="020F0502020204030204" pitchFamily="34" charset="0"/>
              </a:rPr>
              <a:t>Test Cases</a:t>
            </a:r>
            <a:r>
              <a:rPr lang="en-US" sz="7600" dirty="0">
                <a:ea typeface="Calibri" panose="020F0502020204030204" pitchFamily="34" charset="0"/>
              </a:rPr>
              <a:t>: Overview of Test Cases in Test Case Manager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600" dirty="0">
              <a:ea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a typeface="Calibri" panose="020F0502020204030204" pitchFamily="34" charset="0"/>
              </a:rPr>
              <a:t>		ii. Reviewing </a:t>
            </a:r>
            <a:r>
              <a:rPr lang="en-US" sz="7600" b="1" u="sng" dirty="0">
                <a:ea typeface="Calibri" panose="020F0502020204030204" pitchFamily="34" charset="0"/>
              </a:rPr>
              <a:t>Criteria/ Logic sets: </a:t>
            </a:r>
            <a:r>
              <a:rPr lang="en-US" sz="7600" dirty="0">
                <a:ea typeface="Calibri" panose="020F0502020204030204" pitchFamily="34" charset="0"/>
              </a:rPr>
              <a:t>S/N/O Logic		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600" dirty="0">
              <a:ea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ffectLst/>
                <a:ea typeface="Calibri" panose="020F0502020204030204" pitchFamily="34" charset="0"/>
              </a:rPr>
              <a:t>3.</a:t>
            </a:r>
            <a:r>
              <a:rPr lang="en-US" sz="7600" dirty="0">
                <a:ea typeface="Calibri" panose="020F0502020204030204" pitchFamily="34" charset="0"/>
              </a:rPr>
              <a:t> </a:t>
            </a:r>
            <a:r>
              <a:rPr lang="en-US" sz="7600" dirty="0">
                <a:effectLst/>
                <a:ea typeface="Calibri" panose="020F0502020204030204" pitchFamily="34" charset="0"/>
              </a:rPr>
              <a:t>Community </a:t>
            </a:r>
            <a:r>
              <a:rPr lang="en-US" sz="7600" b="1" dirty="0">
                <a:effectLst/>
                <a:ea typeface="Calibri" panose="020F0502020204030204" pitchFamily="34" charset="0"/>
              </a:rPr>
              <a:t>“OPEN MIC”</a:t>
            </a:r>
            <a:r>
              <a:rPr lang="en-US" sz="7600" dirty="0">
                <a:effectLst/>
                <a:ea typeface="Calibri" panose="020F0502020204030204" pitchFamily="34" charset="0"/>
              </a:rPr>
              <a:t> Discussion: 	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a typeface="Calibri" panose="020F0502020204030204" pitchFamily="34" charset="0"/>
              </a:rPr>
              <a:t>		</a:t>
            </a:r>
            <a:r>
              <a:rPr lang="en-US" sz="7600" b="1" dirty="0">
                <a:ea typeface="Calibri" panose="020F0502020204030204" pitchFamily="34" charset="0"/>
              </a:rPr>
              <a:t>Peer to Peer Engagement</a:t>
            </a:r>
            <a:r>
              <a:rPr lang="en-US" sz="7600" dirty="0">
                <a:ea typeface="Calibri" panose="020F0502020204030204" pitchFamily="34" charset="0"/>
              </a:rPr>
              <a:t>: </a:t>
            </a:r>
            <a:r>
              <a:rPr lang="en-US" sz="7600" dirty="0">
                <a:effectLst/>
                <a:ea typeface="Calibri" panose="020F0502020204030204" pitchFamily="34" charset="0"/>
              </a:rPr>
              <a:t>Sharing Ideas, Experiences and Lessons </a:t>
            </a:r>
            <a:r>
              <a:rPr lang="en-US" sz="7600" dirty="0">
                <a:ea typeface="Calibri" panose="020F0502020204030204" pitchFamily="34" charset="0"/>
              </a:rPr>
              <a:t>L</a:t>
            </a:r>
            <a:r>
              <a:rPr lang="en-US" sz="7600" dirty="0">
                <a:effectLst/>
                <a:ea typeface="Calibri" panose="020F0502020204030204" pitchFamily="34" charset="0"/>
              </a:rPr>
              <a:t>earned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600" dirty="0">
              <a:effectLst/>
              <a:ea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ffectLst/>
                <a:ea typeface="Calibri" panose="020F0502020204030204" pitchFamily="34" charset="0"/>
              </a:rPr>
              <a:t>4. Reminders </a:t>
            </a: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endParaRPr lang="en-US" sz="7600" dirty="0">
              <a:effectLst/>
              <a:ea typeface="Calibri" panose="020F0502020204030204" pitchFamily="34" charset="0"/>
            </a:endParaRPr>
          </a:p>
          <a:p>
            <a:pPr marL="45720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600" dirty="0">
                <a:ea typeface="Calibri" panose="020F0502020204030204" pitchFamily="34" charset="0"/>
              </a:rPr>
              <a:t>5. Adjourn</a:t>
            </a:r>
            <a:endParaRPr lang="en-US" sz="7600" dirty="0">
              <a:effectLst/>
              <a:ea typeface="Calibri" panose="020F0502020204030204" pitchFamily="34" charset="0"/>
            </a:endParaRP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8000" dirty="0"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pPr marL="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b="1" dirty="0">
                <a:solidFill>
                  <a:srgbClr val="335B74"/>
                </a:solidFill>
                <a:effectLst/>
                <a:ea typeface="Calibri" panose="020F0502020204030204" pitchFamily="34" charset="0"/>
              </a:rPr>
              <a:t> </a:t>
            </a:r>
            <a:endParaRPr lang="en-US" sz="7200" dirty="0">
              <a:effectLst/>
              <a:ea typeface="Calibri" panose="020F0502020204030204" pitchFamily="34" charset="0"/>
            </a:endParaRPr>
          </a:p>
          <a:p>
            <a:pPr marL="914400" marR="0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en-US" sz="7200" dirty="0">
                <a:effectLst/>
                <a:ea typeface="Calibri" panose="020F0502020204030204" pitchFamily="34" charset="0"/>
              </a:rPr>
              <a:t> 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96788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3668AD5-117D-424E-B5CC-9754BE865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33" y="34902"/>
            <a:ext cx="9333770" cy="67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4012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65471D2-467E-4A55-8511-CF2D1D990B4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Questions from the Community </a:t>
            </a:r>
          </a:p>
        </p:txBody>
      </p:sp>
    </p:spTree>
    <p:extLst>
      <p:ext uri="{BB962C8B-B14F-4D97-AF65-F5344CB8AC3E}">
        <p14:creationId xmlns:p14="http://schemas.microsoft.com/office/powerpoint/2010/main" val="221441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AB92-5140-4165-9C1A-1285F6F7B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RCKMS SMEs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20499-F878-4140-AB04-ECB7BDA9C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b="1" u="sng" dirty="0"/>
              <a:t>Test Cases in Test Case Manager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What’s the best way to test?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Are there any new test cases, and can we share them?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Can other users see test cases that I create? 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How can test cases be saved to reporting spec, to re-use at next release? </a:t>
            </a:r>
          </a:p>
          <a:p>
            <a:pPr lvl="2">
              <a:lnSpc>
                <a:spcPct val="150000"/>
              </a:lnSpc>
              <a:buFont typeface="Courier New" panose="02070309020205020404" pitchFamily="49" charset="0"/>
              <a:buChar char="o"/>
            </a:pPr>
            <a:r>
              <a:rPr lang="en-US" sz="1800" b="1" dirty="0"/>
              <a:t>A peer’s suggestion</a:t>
            </a:r>
            <a:r>
              <a:rPr lang="en-US" sz="1800" dirty="0"/>
              <a:t>: </a:t>
            </a:r>
            <a:r>
              <a:rPr lang="en-US" sz="1800" i="1" dirty="0"/>
              <a:t>Name your test cases with your two-letter state abbreviation, then underscore (ex: WI_) so they are easy to find</a:t>
            </a:r>
            <a:r>
              <a:rPr lang="en-US" sz="18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4715172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9AB92-5140-4165-9C1A-1285F6F7B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 for RCKMS SMEs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920499-F878-4140-AB04-ECB7BDA9C5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u="sng" dirty="0"/>
              <a:t>Reviewing criteria/ logic sets: </a:t>
            </a:r>
          </a:p>
          <a:p>
            <a:endParaRPr lang="en-US" b="1" u="sng" dirty="0"/>
          </a:p>
          <a:p>
            <a:pPr lvl="1"/>
            <a:r>
              <a:rPr lang="en-US" dirty="0"/>
              <a:t>Can we get clarification on how S/N/O logic works within the same column? 	</a:t>
            </a:r>
          </a:p>
          <a:p>
            <a:pPr marL="914400" lvl="2" indent="0">
              <a:buNone/>
            </a:pPr>
            <a:r>
              <a:rPr lang="en-US" i="1" dirty="0"/>
              <a:t>(It may work differently than epi’s are used to in Position Statements)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Is this an accurate statement: “N” may be present without any “O” specification, but an “O” may not be present without “N” being specified to meet the requirement for reporting?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Tips for jurisdictions to use when helping their SME’s complete the logic?</a:t>
            </a:r>
          </a:p>
        </p:txBody>
      </p:sp>
    </p:spTree>
    <p:extLst>
      <p:ext uri="{BB962C8B-B14F-4D97-AF65-F5344CB8AC3E}">
        <p14:creationId xmlns:p14="http://schemas.microsoft.com/office/powerpoint/2010/main" val="1184866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E5256-492B-4DB4-BA1B-5B3165B9D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Open ‘MIC’ Discussion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C4A3F6-CD9C-47AC-A694-71E51F0BE9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Peer to </a:t>
            </a:r>
            <a:r>
              <a:rPr lang="en-US"/>
              <a:t>Peer Engagement about RCKMS:</a:t>
            </a:r>
            <a:endParaRPr lang="en-US" dirty="0"/>
          </a:p>
          <a:p>
            <a:pPr>
              <a:lnSpc>
                <a:spcPct val="150000"/>
              </a:lnSpc>
            </a:pPr>
            <a:endParaRPr lang="en-US" dirty="0"/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/>
              <a:t>	Sharing your Ideas </a:t>
            </a: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/>
              <a:t>	Experiences </a:t>
            </a:r>
          </a:p>
          <a:p>
            <a:pPr lvl="4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800" b="1" dirty="0"/>
              <a:t>	Lessons Learned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Topics and suggestions for further Town Hall discussions</a:t>
            </a:r>
          </a:p>
        </p:txBody>
      </p:sp>
    </p:spTree>
    <p:extLst>
      <p:ext uri="{BB962C8B-B14F-4D97-AF65-F5344CB8AC3E}">
        <p14:creationId xmlns:p14="http://schemas.microsoft.com/office/powerpoint/2010/main" val="41214021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0D99162-3F18-8E46-AA7A-C94C5C0C11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Reminders and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D520DA-088C-E64C-97DD-9C49F127E8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90533" y="586855"/>
            <a:ext cx="6563672" cy="60182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Next Town Hall: </a:t>
            </a:r>
            <a:r>
              <a:rPr lang="en-US" sz="2400" b="1" dirty="0">
                <a:solidFill>
                  <a:schemeClr val="tx1"/>
                </a:solidFill>
                <a:latin typeface="+mn-lt"/>
                <a:cs typeface="+mn-cs"/>
              </a:rPr>
              <a:t>Wednesday, April 28, 2021</a:t>
            </a:r>
          </a:p>
          <a:p>
            <a:pPr marL="0"/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Register for the RCKMS CoP Basecamp</a:t>
            </a:r>
          </a:p>
          <a:p>
            <a:pPr marL="0"/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Upcoming RCKMS Office Hours</a:t>
            </a:r>
          </a:p>
          <a:p>
            <a:pPr marL="914400" lvl="2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Session 2: Thursday, April 1, 2021</a:t>
            </a:r>
          </a:p>
          <a:p>
            <a:pPr marL="914400" lvl="2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Session 3: Thursday, April 15, 2021</a:t>
            </a:r>
          </a:p>
          <a:p>
            <a:pPr lvl="1"/>
            <a:endParaRPr lang="en-US" dirty="0">
              <a:solidFill>
                <a:schemeClr val="tx1"/>
              </a:solidFill>
              <a:latin typeface="+mn-lt"/>
              <a:cs typeface="+mn-cs"/>
            </a:endParaRPr>
          </a:p>
          <a:p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Visit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  <a:hlinkClick r:id="rId2"/>
              </a:rPr>
              <a:t>www.rckms.org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Submit a ticket</a:t>
            </a:r>
          </a:p>
          <a:p>
            <a:pPr lvl="1"/>
            <a:r>
              <a:rPr lang="en-US" dirty="0">
                <a:solidFill>
                  <a:schemeClr val="tx1"/>
                </a:solidFill>
                <a:latin typeface="+mn-lt"/>
                <a:cs typeface="+mn-cs"/>
              </a:rPr>
              <a:t>RCKMS Content Release updates</a:t>
            </a:r>
          </a:p>
          <a:p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  <a:p>
            <a:endParaRPr lang="en-US" sz="2000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983772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Graphical user interface, website&#10;&#10;Description automatically generated">
            <a:extLst>
              <a:ext uri="{FF2B5EF4-FFF2-40B4-BE49-F238E27FC236}">
                <a16:creationId xmlns:a16="http://schemas.microsoft.com/office/drawing/2014/main" id="{03668AD5-117D-424E-B5CC-9754BE865E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3733" y="34902"/>
            <a:ext cx="9333770" cy="67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06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C19ACEF-BEC7-4C47-B4EB-DCD36D9C7C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90167" y="3977640"/>
            <a:ext cx="5421120" cy="2481525"/>
          </a:xfrm>
        </p:spPr>
        <p:txBody>
          <a:bodyPr>
            <a:noAutofit/>
          </a:bodyPr>
          <a:lstStyle/>
          <a:p>
            <a:r>
              <a:rPr lang="en-US" sz="2400" dirty="0">
                <a:solidFill>
                  <a:schemeClr val="accent2"/>
                </a:solidFill>
              </a:rPr>
              <a:t>CSTE National Office</a:t>
            </a:r>
            <a:br>
              <a:rPr lang="en-US" dirty="0"/>
            </a:br>
            <a:r>
              <a:rPr lang="en-US" sz="1800" dirty="0"/>
              <a:t>2635 Century Parkway NE, Suite 700</a:t>
            </a:r>
            <a:br>
              <a:rPr lang="en-US" sz="1800" dirty="0"/>
            </a:br>
            <a:r>
              <a:rPr lang="en-US" sz="1800" dirty="0"/>
              <a:t>Atlanta, Georgia 30345</a:t>
            </a:r>
          </a:p>
          <a:p>
            <a:endParaRPr lang="en-US" sz="1800" dirty="0"/>
          </a:p>
          <a:p>
            <a:r>
              <a:rPr lang="en-US" sz="1800" dirty="0"/>
              <a:t>770.458.3811</a:t>
            </a:r>
          </a:p>
          <a:p>
            <a:r>
              <a:rPr lang="en-US" sz="1800" dirty="0"/>
              <a:t>770.458.8516</a:t>
            </a:r>
          </a:p>
          <a:p>
            <a:r>
              <a:rPr lang="en-US" sz="1800" dirty="0"/>
              <a:t>swilliams@cste.org</a:t>
            </a:r>
          </a:p>
        </p:txBody>
      </p:sp>
      <p:pic>
        <p:nvPicPr>
          <p:cNvPr id="3" name="Picture 2" descr="F.eps">
            <a:extLst>
              <a:ext uri="{FF2B5EF4-FFF2-40B4-BE49-F238E27FC236}">
                <a16:creationId xmlns:a16="http://schemas.microsoft.com/office/drawing/2014/main" id="{77DFF183-24FD-DB40-9A7B-769547BFD5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5" y="5820685"/>
            <a:ext cx="225145" cy="259783"/>
          </a:xfrm>
          <a:prstGeom prst="rect">
            <a:avLst/>
          </a:prstGeom>
        </p:spPr>
      </p:pic>
      <p:pic>
        <p:nvPicPr>
          <p:cNvPr id="4" name="Picture 3" descr="T.eps">
            <a:extLst>
              <a:ext uri="{FF2B5EF4-FFF2-40B4-BE49-F238E27FC236}">
                <a16:creationId xmlns:a16="http://schemas.microsoft.com/office/drawing/2014/main" id="{F9F20B2F-41C8-5E47-A86B-B6E0962F42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6454" y="5505958"/>
            <a:ext cx="225145" cy="2597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053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255D9E-740A-445F-AFF8-6C55E52D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3550D2-DF57-4E4A-9763-766AB6FD7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5929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STE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7BADD3"/>
      </a:accent1>
      <a:accent2>
        <a:srgbClr val="002E6D"/>
      </a:accent2>
      <a:accent3>
        <a:srgbClr val="FCDC3E"/>
      </a:accent3>
      <a:accent4>
        <a:srgbClr val="C1C5C8"/>
      </a:accent4>
      <a:accent5>
        <a:srgbClr val="9E925E"/>
      </a:accent5>
      <a:accent6>
        <a:srgbClr val="EBE8E3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STE Widescreen.potx" id="{07453716-4097-A34E-B89C-7BE845B6FC66}" vid="{C1DDEF94-4EED-D84D-83D5-9B3A4266924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CSTE Widescreen (004)</Template>
  <TotalTime>217</TotalTime>
  <Words>393</Words>
  <Application>Microsoft Office PowerPoint</Application>
  <PresentationFormat>Widescreen</PresentationFormat>
  <Paragraphs>67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Wingdings</vt:lpstr>
      <vt:lpstr>Office Theme</vt:lpstr>
      <vt:lpstr>RCKMS Community of Practice</vt:lpstr>
      <vt:lpstr>Today’s Agenda</vt:lpstr>
      <vt:lpstr>PowerPoint Presentation</vt:lpstr>
      <vt:lpstr>PowerPoint Presentation</vt:lpstr>
      <vt:lpstr>Questions for RCKMS SMEs</vt:lpstr>
      <vt:lpstr>Questions for RCKMS SMEs</vt:lpstr>
      <vt:lpstr>Open ‘MIC’ Discussion</vt:lpstr>
      <vt:lpstr>Reminders and Notes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[Presentation Title]</dc:title>
  <dc:creator>Shahidah Williams</dc:creator>
  <cp:lastModifiedBy>Claudia Brogan</cp:lastModifiedBy>
  <cp:revision>7</cp:revision>
  <dcterms:created xsi:type="dcterms:W3CDTF">2021-03-18T16:26:29Z</dcterms:created>
  <dcterms:modified xsi:type="dcterms:W3CDTF">2021-03-24T17:46:16Z</dcterms:modified>
</cp:coreProperties>
</file>