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5"/>
  </p:notesMasterIdLst>
  <p:sldIdLst>
    <p:sldId id="292" r:id="rId3"/>
    <p:sldId id="310" r:id="rId4"/>
    <p:sldId id="311" r:id="rId5"/>
    <p:sldId id="2145706169" r:id="rId6"/>
    <p:sldId id="279" r:id="rId7"/>
    <p:sldId id="301" r:id="rId8"/>
    <p:sldId id="2145706172" r:id="rId9"/>
    <p:sldId id="319" r:id="rId10"/>
    <p:sldId id="267" r:id="rId11"/>
    <p:sldId id="320" r:id="rId12"/>
    <p:sldId id="284" r:id="rId13"/>
    <p:sldId id="264" r:id="rId14"/>
    <p:sldId id="321" r:id="rId15"/>
    <p:sldId id="287" r:id="rId16"/>
    <p:sldId id="297" r:id="rId17"/>
    <p:sldId id="322" r:id="rId18"/>
    <p:sldId id="323" r:id="rId19"/>
    <p:sldId id="305" r:id="rId20"/>
    <p:sldId id="2145706174" r:id="rId21"/>
    <p:sldId id="2145706170" r:id="rId22"/>
    <p:sldId id="288" r:id="rId23"/>
    <p:sldId id="318" r:id="rId24"/>
    <p:sldId id="317" r:id="rId25"/>
    <p:sldId id="316" r:id="rId26"/>
    <p:sldId id="315" r:id="rId27"/>
    <p:sldId id="258" r:id="rId28"/>
    <p:sldId id="259" r:id="rId29"/>
    <p:sldId id="2145706171" r:id="rId30"/>
    <p:sldId id="312" r:id="rId31"/>
    <p:sldId id="2145706173" r:id="rId32"/>
    <p:sldId id="2145706175" r:id="rId33"/>
    <p:sldId id="27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isse LaVell" initials="CL" lastIdx="24" clrIdx="0">
    <p:extLst>
      <p:ext uri="{19B8F6BF-5375-455C-9EA6-DF929625EA0E}">
        <p15:presenceInfo xmlns:p15="http://schemas.microsoft.com/office/powerpoint/2012/main" userId="S::clavell@cste.org::45fcf291-09e8-4963-ab77-986ef5f7547e" providerId="AD"/>
      </p:ext>
    </p:extLst>
  </p:cmAuthor>
  <p:cmAuthor id="2" name="Shahidah Williams" initials="SW" lastIdx="1" clrIdx="1">
    <p:extLst>
      <p:ext uri="{19B8F6BF-5375-455C-9EA6-DF929625EA0E}">
        <p15:presenceInfo xmlns:p15="http://schemas.microsoft.com/office/powerpoint/2012/main" userId="S::swilliams@cste.org::9c0a5631-b127-466d-9563-80e8904437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ADD3"/>
    <a:srgbClr val="15345A"/>
    <a:srgbClr val="308A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50240C-35BC-4EBF-9A98-8575907D81DF}" v="2" dt="2022-07-27T16:36:43.630"/>
    <p1510:client id="{6D41A9E5-76E6-4913-A026-2FF6B019FD85}" v="18" dt="2022-07-27T14:08:51.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6283" autoAdjust="0"/>
  </p:normalViewPr>
  <p:slideViewPr>
    <p:cSldViewPr snapToGrid="0">
      <p:cViewPr varScale="1">
        <p:scale>
          <a:sx n="107" d="100"/>
          <a:sy n="107" d="100"/>
        </p:scale>
        <p:origin x="744" y="12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hidah Williams" userId="9c0a5631-b127-466d-9563-80e89044379f" providerId="ADAL" clId="{1250240C-35BC-4EBF-9A98-8575907D81DF}"/>
    <pc:docChg chg="custSel addSld delSld modSld sldOrd">
      <pc:chgData name="Shahidah Williams" userId="9c0a5631-b127-466d-9563-80e89044379f" providerId="ADAL" clId="{1250240C-35BC-4EBF-9A98-8575907D81DF}" dt="2022-07-27T16:45:06.168" v="7"/>
      <pc:docMkLst>
        <pc:docMk/>
      </pc:docMkLst>
      <pc:sldChg chg="ord">
        <pc:chgData name="Shahidah Williams" userId="9c0a5631-b127-466d-9563-80e89044379f" providerId="ADAL" clId="{1250240C-35BC-4EBF-9A98-8575907D81DF}" dt="2022-07-27T16:37:12.581" v="3"/>
        <pc:sldMkLst>
          <pc:docMk/>
          <pc:sldMk cId="3732024166" sldId="311"/>
        </pc:sldMkLst>
      </pc:sldChg>
      <pc:sldChg chg="add ord">
        <pc:chgData name="Shahidah Williams" userId="9c0a5631-b127-466d-9563-80e89044379f" providerId="ADAL" clId="{1250240C-35BC-4EBF-9A98-8575907D81DF}" dt="2022-07-27T16:45:06.168" v="7"/>
        <pc:sldMkLst>
          <pc:docMk/>
          <pc:sldMk cId="2974564192" sldId="2145706175"/>
        </pc:sldMkLst>
      </pc:sldChg>
      <pc:sldChg chg="addSp delSp modSp del mod">
        <pc:chgData name="Shahidah Williams" userId="9c0a5631-b127-466d-9563-80e89044379f" providerId="ADAL" clId="{1250240C-35BC-4EBF-9A98-8575907D81DF}" dt="2022-07-27T16:37:18.028" v="4" actId="47"/>
        <pc:sldMkLst>
          <pc:docMk/>
          <pc:sldMk cId="3525195981" sldId="2145706175"/>
        </pc:sldMkLst>
        <pc:spChg chg="add del mod">
          <ac:chgData name="Shahidah Williams" userId="9c0a5631-b127-466d-9563-80e89044379f" providerId="ADAL" clId="{1250240C-35BC-4EBF-9A98-8575907D81DF}" dt="2022-07-27T16:36:49.286" v="1" actId="478"/>
          <ac:spMkLst>
            <pc:docMk/>
            <pc:sldMk cId="3525195981" sldId="2145706175"/>
            <ac:spMk id="26" creationId="{41B70129-4D26-8FCA-3257-055488F763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9C1EC-5952-4802-AB5E-2F201A47BDA7}" type="datetimeFigureOut">
              <a:rPr lang="en-US" smtClean="0"/>
              <a:t>7/27/2022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A559BA-122D-40A5-96A5-0B3FAF920871}" type="slidenum">
              <a:rPr lang="en-US" smtClean="0"/>
              <a:t>‹#›</a:t>
            </a:fld>
            <a:endParaRPr lang="en-US"/>
          </a:p>
        </p:txBody>
      </p:sp>
    </p:spTree>
    <p:extLst>
      <p:ext uri="{BB962C8B-B14F-4D97-AF65-F5344CB8AC3E}">
        <p14:creationId xmlns:p14="http://schemas.microsoft.com/office/powerpoint/2010/main" val="838324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1</a:t>
            </a:fld>
            <a:endParaRPr lang="en-US"/>
          </a:p>
        </p:txBody>
      </p:sp>
    </p:spTree>
    <p:extLst>
      <p:ext uri="{BB962C8B-B14F-4D97-AF65-F5344CB8AC3E}">
        <p14:creationId xmlns:p14="http://schemas.microsoft.com/office/powerpoint/2010/main" val="1771819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a:t>
            </a:fld>
            <a:endParaRPr lang="en-US"/>
          </a:p>
        </p:txBody>
      </p:sp>
    </p:spTree>
    <p:extLst>
      <p:ext uri="{BB962C8B-B14F-4D97-AF65-F5344CB8AC3E}">
        <p14:creationId xmlns:p14="http://schemas.microsoft.com/office/powerpoint/2010/main" val="2335073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3</a:t>
            </a:fld>
            <a:endParaRPr lang="en-US"/>
          </a:p>
        </p:txBody>
      </p:sp>
    </p:spTree>
    <p:extLst>
      <p:ext uri="{BB962C8B-B14F-4D97-AF65-F5344CB8AC3E}">
        <p14:creationId xmlns:p14="http://schemas.microsoft.com/office/powerpoint/2010/main" val="424475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2727DD-ABF9-4026-899D-E4A5EAF2A25F}" type="slidenum">
              <a:rPr lang="en-US" smtClean="0"/>
              <a:t>5</a:t>
            </a:fld>
            <a:endParaRPr lang="en-US"/>
          </a:p>
        </p:txBody>
      </p:sp>
    </p:spTree>
    <p:extLst>
      <p:ext uri="{BB962C8B-B14F-4D97-AF65-F5344CB8AC3E}">
        <p14:creationId xmlns:p14="http://schemas.microsoft.com/office/powerpoint/2010/main" val="830619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278F7AA-15A4-467D-B763-DB2F9AA87BBB}" type="slidenum">
              <a:rPr lang="en-US" smtClean="0"/>
              <a:t>6</a:t>
            </a:fld>
            <a:endParaRPr lang="en-US"/>
          </a:p>
        </p:txBody>
      </p:sp>
    </p:spTree>
    <p:extLst>
      <p:ext uri="{BB962C8B-B14F-4D97-AF65-F5344CB8AC3E}">
        <p14:creationId xmlns:p14="http://schemas.microsoft.com/office/powerpoint/2010/main" val="1127555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78F7AA-15A4-467D-B763-DB2F9AA87BBB}" type="slidenum">
              <a:rPr lang="en-US" smtClean="0"/>
              <a:t>8</a:t>
            </a:fld>
            <a:endParaRPr lang="en-US" dirty="0"/>
          </a:p>
        </p:txBody>
      </p:sp>
    </p:spTree>
    <p:extLst>
      <p:ext uri="{BB962C8B-B14F-4D97-AF65-F5344CB8AC3E}">
        <p14:creationId xmlns:p14="http://schemas.microsoft.com/office/powerpoint/2010/main" val="1263270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shows the major changes to the case definition for COVID-19 from the 2021 CSTE PS to 2022.</a:t>
            </a:r>
          </a:p>
          <a:p>
            <a:pPr marL="171450" indent="-171450">
              <a:buFontTx/>
              <a:buChar char="-"/>
            </a:pPr>
            <a:r>
              <a:rPr lang="en-US" dirty="0"/>
              <a:t>Biggest changes, and those that have the most impact on RCKMS, can be seen in the case ascertainment criteria found in Section VI and Table VI of the PS</a:t>
            </a:r>
          </a:p>
        </p:txBody>
      </p:sp>
      <p:sp>
        <p:nvSpPr>
          <p:cNvPr id="4" name="Slide Number Placeholder 3"/>
          <p:cNvSpPr>
            <a:spLocks noGrp="1"/>
          </p:cNvSpPr>
          <p:nvPr>
            <p:ph type="sldNum" sz="quarter" idx="5"/>
          </p:nvPr>
        </p:nvSpPr>
        <p:spPr/>
        <p:txBody>
          <a:bodyPr/>
          <a:lstStyle/>
          <a:p>
            <a:fld id="{3B705A12-E1FE-455B-8F89-E764032E908A}" type="slidenum">
              <a:rPr lang="en-US" smtClean="0"/>
              <a:t>11</a:t>
            </a:fld>
            <a:endParaRPr lang="en-US" dirty="0"/>
          </a:p>
        </p:txBody>
      </p:sp>
    </p:spTree>
    <p:extLst>
      <p:ext uri="{BB962C8B-B14F-4D97-AF65-F5344CB8AC3E}">
        <p14:creationId xmlns:p14="http://schemas.microsoft.com/office/powerpoint/2010/main" val="1621736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 As a reminder, this slide describes the process for creating and updating content for each condition in RCKMS </a:t>
            </a:r>
          </a:p>
          <a:p>
            <a:r>
              <a:rPr lang="en-US" dirty="0">
                <a:cs typeface="Calibri"/>
              </a:rPr>
              <a:t>- When available, the RCKMS Content Team always starts with the CSTE Position Statement for the condition.  The team reviews the background, justification, and case ascertainment sections of the position statement to understand what should be reported as a potential case for the condition and the reasons for those criteria. </a:t>
            </a:r>
          </a:p>
          <a:p>
            <a:r>
              <a:rPr lang="en-US" dirty="0">
                <a:cs typeface="Calibri"/>
              </a:rPr>
              <a:t>- The team also reviews other sources of information about the condition, including the CDC website, textbooks or manuals, and recently published articles addressing the condition.  </a:t>
            </a:r>
          </a:p>
          <a:p>
            <a:r>
              <a:rPr lang="en-US" dirty="0">
                <a:cs typeface="Calibri"/>
              </a:rPr>
              <a:t>- After researching the condition, a member of the Content Team develops suggested reporting criteria and logic sets for that condition</a:t>
            </a:r>
          </a:p>
          <a:p>
            <a:r>
              <a:rPr lang="en-US" dirty="0">
                <a:cs typeface="Calibri"/>
              </a:rPr>
              <a:t>- Those suggestions are reviewed with the larger content team, and after that review, the RCKMS Reporting Specification is created </a:t>
            </a:r>
          </a:p>
        </p:txBody>
      </p:sp>
      <p:sp>
        <p:nvSpPr>
          <p:cNvPr id="4" name="Slide Number Placeholder 3"/>
          <p:cNvSpPr>
            <a:spLocks noGrp="1"/>
          </p:cNvSpPr>
          <p:nvPr>
            <p:ph type="sldNum" sz="quarter" idx="5"/>
          </p:nvPr>
        </p:nvSpPr>
        <p:spPr/>
        <p:txBody>
          <a:bodyPr/>
          <a:lstStyle/>
          <a:p>
            <a:fld id="{2278F7AA-15A4-467D-B763-DB2F9AA87BBB}" type="slidenum">
              <a:rPr lang="en-US" smtClean="0"/>
              <a:t>13</a:t>
            </a:fld>
            <a:endParaRPr lang="en-US" dirty="0"/>
          </a:p>
        </p:txBody>
      </p:sp>
    </p:spTree>
    <p:extLst>
      <p:ext uri="{BB962C8B-B14F-4D97-AF65-F5344CB8AC3E}">
        <p14:creationId xmlns:p14="http://schemas.microsoft.com/office/powerpoint/2010/main" val="3894072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the current COVID-19 RS, we have many default and optional criteria and logic sets. </a:t>
            </a:r>
          </a:p>
          <a:p>
            <a:pPr marL="342900" marR="0" lvl="0" indent="-342900">
              <a:lnSpc>
                <a:spcPct val="107000"/>
              </a:lnSpc>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All these criteria are associated with value sets, including ones in the RCTC</a:t>
            </a:r>
          </a:p>
        </p:txBody>
      </p:sp>
      <p:sp>
        <p:nvSpPr>
          <p:cNvPr id="4" name="Slide Number Placeholder 3"/>
          <p:cNvSpPr>
            <a:spLocks noGrp="1"/>
          </p:cNvSpPr>
          <p:nvPr>
            <p:ph type="sldNum" sz="quarter" idx="5"/>
          </p:nvPr>
        </p:nvSpPr>
        <p:spPr/>
        <p:txBody>
          <a:bodyPr/>
          <a:lstStyle/>
          <a:p>
            <a:fld id="{3B705A12-E1FE-455B-8F89-E764032E908A}" type="slidenum">
              <a:rPr lang="en-US" smtClean="0"/>
              <a:t>14</a:t>
            </a:fld>
            <a:endParaRPr lang="en-US" dirty="0"/>
          </a:p>
        </p:txBody>
      </p:sp>
    </p:spTree>
    <p:extLst>
      <p:ext uri="{BB962C8B-B14F-4D97-AF65-F5344CB8AC3E}">
        <p14:creationId xmlns:p14="http://schemas.microsoft.com/office/powerpoint/2010/main" val="3214148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Updating the COVID-19 RS to match the updated position statement will have major impacts on the current RS and trigger codes. So before making any updates, we want to hear from you!</a:t>
            </a:r>
          </a:p>
          <a:p>
            <a:endParaRPr lang="en-US" dirty="0"/>
          </a:p>
        </p:txBody>
      </p:sp>
      <p:sp>
        <p:nvSpPr>
          <p:cNvPr id="4" name="Slide Number Placeholder 3"/>
          <p:cNvSpPr>
            <a:spLocks noGrp="1"/>
          </p:cNvSpPr>
          <p:nvPr>
            <p:ph type="sldNum" sz="quarter" idx="5"/>
          </p:nvPr>
        </p:nvSpPr>
        <p:spPr/>
        <p:txBody>
          <a:bodyPr/>
          <a:lstStyle/>
          <a:p>
            <a:fld id="{2278F7AA-15A4-467D-B763-DB2F9AA87BBB}" type="slidenum">
              <a:rPr lang="en-US" smtClean="0"/>
              <a:t>16</a:t>
            </a:fld>
            <a:endParaRPr lang="en-US" dirty="0"/>
          </a:p>
        </p:txBody>
      </p:sp>
    </p:spTree>
    <p:extLst>
      <p:ext uri="{BB962C8B-B14F-4D97-AF65-F5344CB8AC3E}">
        <p14:creationId xmlns:p14="http://schemas.microsoft.com/office/powerpoint/2010/main" val="1033169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Updating the COVID-19 RS to match the updated position statement will have major impacts on the current RS and trigger codes. So before making any updates, we want to hear from you!</a:t>
            </a:r>
          </a:p>
          <a:p>
            <a:endParaRPr lang="en-US" dirty="0"/>
          </a:p>
        </p:txBody>
      </p:sp>
      <p:sp>
        <p:nvSpPr>
          <p:cNvPr id="4" name="Slide Number Placeholder 3"/>
          <p:cNvSpPr>
            <a:spLocks noGrp="1"/>
          </p:cNvSpPr>
          <p:nvPr>
            <p:ph type="sldNum" sz="quarter" idx="5"/>
          </p:nvPr>
        </p:nvSpPr>
        <p:spPr/>
        <p:txBody>
          <a:bodyPr/>
          <a:lstStyle/>
          <a:p>
            <a:fld id="{2278F7AA-15A4-467D-B763-DB2F9AA87BBB}" type="slidenum">
              <a:rPr lang="en-US" smtClean="0"/>
              <a:t>17</a:t>
            </a:fld>
            <a:endParaRPr lang="en-US" dirty="0"/>
          </a:p>
        </p:txBody>
      </p:sp>
    </p:spTree>
    <p:extLst>
      <p:ext uri="{BB962C8B-B14F-4D97-AF65-F5344CB8AC3E}">
        <p14:creationId xmlns:p14="http://schemas.microsoft.com/office/powerpoint/2010/main" val="2888397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Reminder to submit a ticket with any requests for updated content.</a:t>
            </a:r>
          </a:p>
          <a:p>
            <a:pPr marL="171450" indent="-171450">
              <a:buFontTx/>
              <a:buChar char="-"/>
            </a:pPr>
            <a:r>
              <a:rPr lang="en-US" dirty="0"/>
              <a:t>Reminder to reach out to ASAs with questions about authoring.</a:t>
            </a:r>
          </a:p>
        </p:txBody>
      </p:sp>
      <p:sp>
        <p:nvSpPr>
          <p:cNvPr id="4" name="Slide Number Placeholder 3"/>
          <p:cNvSpPr>
            <a:spLocks noGrp="1"/>
          </p:cNvSpPr>
          <p:nvPr>
            <p:ph type="sldNum" sz="quarter" idx="5"/>
          </p:nvPr>
        </p:nvSpPr>
        <p:spPr/>
        <p:txBody>
          <a:bodyPr/>
          <a:lstStyle/>
          <a:p>
            <a:fld id="{2278F7AA-15A4-467D-B763-DB2F9AA87BBB}" type="slidenum">
              <a:rPr lang="en-US" smtClean="0"/>
              <a:t>18</a:t>
            </a:fld>
            <a:endParaRPr lang="en-US" dirty="0"/>
          </a:p>
        </p:txBody>
      </p:sp>
    </p:spTree>
    <p:extLst>
      <p:ext uri="{BB962C8B-B14F-4D97-AF65-F5344CB8AC3E}">
        <p14:creationId xmlns:p14="http://schemas.microsoft.com/office/powerpoint/2010/main" val="2208231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21</a:t>
            </a:fld>
            <a:endParaRPr lang="en-US"/>
          </a:p>
        </p:txBody>
      </p:sp>
    </p:spTree>
    <p:extLst>
      <p:ext uri="{BB962C8B-B14F-4D97-AF65-F5344CB8AC3E}">
        <p14:creationId xmlns:p14="http://schemas.microsoft.com/office/powerpoint/2010/main" val="4128172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22</a:t>
            </a:fld>
            <a:endParaRPr lang="en-US"/>
          </a:p>
        </p:txBody>
      </p:sp>
    </p:spTree>
    <p:extLst>
      <p:ext uri="{BB962C8B-B14F-4D97-AF65-F5344CB8AC3E}">
        <p14:creationId xmlns:p14="http://schemas.microsoft.com/office/powerpoint/2010/main" val="1643380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23</a:t>
            </a:fld>
            <a:endParaRPr lang="en-US"/>
          </a:p>
        </p:txBody>
      </p:sp>
    </p:spTree>
    <p:extLst>
      <p:ext uri="{BB962C8B-B14F-4D97-AF65-F5344CB8AC3E}">
        <p14:creationId xmlns:p14="http://schemas.microsoft.com/office/powerpoint/2010/main" val="111608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24</a:t>
            </a:fld>
            <a:endParaRPr lang="en-US"/>
          </a:p>
        </p:txBody>
      </p:sp>
    </p:spTree>
    <p:extLst>
      <p:ext uri="{BB962C8B-B14F-4D97-AF65-F5344CB8AC3E}">
        <p14:creationId xmlns:p14="http://schemas.microsoft.com/office/powerpoint/2010/main" val="1603867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25</a:t>
            </a:fld>
            <a:endParaRPr lang="en-US"/>
          </a:p>
        </p:txBody>
      </p:sp>
    </p:spTree>
    <p:extLst>
      <p:ext uri="{BB962C8B-B14F-4D97-AF65-F5344CB8AC3E}">
        <p14:creationId xmlns:p14="http://schemas.microsoft.com/office/powerpoint/2010/main" val="750123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29</a:t>
            </a:fld>
            <a:endParaRPr lang="en-US"/>
          </a:p>
        </p:txBody>
      </p:sp>
    </p:spTree>
    <p:extLst>
      <p:ext uri="{BB962C8B-B14F-4D97-AF65-F5344CB8AC3E}">
        <p14:creationId xmlns:p14="http://schemas.microsoft.com/office/powerpoint/2010/main" val="2933878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30</a:t>
            </a:fld>
            <a:endParaRPr lang="en-US"/>
          </a:p>
        </p:txBody>
      </p:sp>
    </p:spTree>
    <p:extLst>
      <p:ext uri="{BB962C8B-B14F-4D97-AF65-F5344CB8AC3E}">
        <p14:creationId xmlns:p14="http://schemas.microsoft.com/office/powerpoint/2010/main" val="990125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31</a:t>
            </a:fld>
            <a:endParaRPr lang="en-US"/>
          </a:p>
        </p:txBody>
      </p:sp>
    </p:spTree>
    <p:extLst>
      <p:ext uri="{BB962C8B-B14F-4D97-AF65-F5344CB8AC3E}">
        <p14:creationId xmlns:p14="http://schemas.microsoft.com/office/powerpoint/2010/main" val="2551840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559BA-122D-40A5-96A5-0B3FAF920871}" type="slidenum">
              <a:rPr lang="en-US" smtClean="0"/>
              <a:t>32</a:t>
            </a:fld>
            <a:endParaRPr lang="en-US"/>
          </a:p>
        </p:txBody>
      </p:sp>
    </p:spTree>
    <p:extLst>
      <p:ext uri="{BB962C8B-B14F-4D97-AF65-F5344CB8AC3E}">
        <p14:creationId xmlns:p14="http://schemas.microsoft.com/office/powerpoint/2010/main" val="834930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1674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495142-2139-204F-9C9D-112306AFC694}" type="datetimeFigureOut">
              <a:rPr lang="en-US" smtClean="0"/>
              <a:t>7/27/2022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38B90D-8176-784B-8029-8C56FAC876C7}" type="slidenum">
              <a:rPr lang="en-US" smtClean="0"/>
              <a:t>‹#›</a:t>
            </a:fld>
            <a:endParaRPr lang="en-US"/>
          </a:p>
        </p:txBody>
      </p:sp>
    </p:spTree>
    <p:extLst>
      <p:ext uri="{BB962C8B-B14F-4D97-AF65-F5344CB8AC3E}">
        <p14:creationId xmlns:p14="http://schemas.microsoft.com/office/powerpoint/2010/main" val="281925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26488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3C2D-D550-4BF4-A8EA-4A0B9445BA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FD5092-66BD-403D-8B11-CA4543B4E9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A9D219-2BF2-4AEB-BC60-CAC02E16A8DD}"/>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5" name="Footer Placeholder 4">
            <a:extLst>
              <a:ext uri="{FF2B5EF4-FFF2-40B4-BE49-F238E27FC236}">
                <a16:creationId xmlns:a16="http://schemas.microsoft.com/office/drawing/2014/main" id="{31109B83-0363-4124-A7DC-F8AD2054F4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A1878D-9601-4805-863E-CDAB8AE506C4}"/>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748739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7EAD-7769-466D-A6D0-2040152755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7BB0DD-826B-49A4-BDA4-CE8E3D7F8C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7256B1-1BF9-4A9A-8A06-F33B9B67384D}"/>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5" name="Footer Placeholder 4">
            <a:extLst>
              <a:ext uri="{FF2B5EF4-FFF2-40B4-BE49-F238E27FC236}">
                <a16:creationId xmlns:a16="http://schemas.microsoft.com/office/drawing/2014/main" id="{787CA307-67E7-4F4C-987E-F2BA64E196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4C936E-80F7-4E94-9E6C-FF8E717F0EEB}"/>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577534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A9E92-03AE-4D05-8753-E1030BBF25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FCF6DA-7785-4BA4-BE30-792032FA82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B0466D-36AB-43E4-8DA5-9A5E03B48600}"/>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5" name="Footer Placeholder 4">
            <a:extLst>
              <a:ext uri="{FF2B5EF4-FFF2-40B4-BE49-F238E27FC236}">
                <a16:creationId xmlns:a16="http://schemas.microsoft.com/office/drawing/2014/main" id="{E4FED20A-EACC-41B1-B2C9-0B9AE0C5C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858D3-3832-4260-BE77-78C2350816C0}"/>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3884236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E564-9BE8-4CCF-8A38-E79E3F3738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F0D42C-FAA4-4219-8567-E9D3F41384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FB781E-CDF2-4060-B76F-A5AE875A48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4D956C-C08D-47D7-A99B-65F031AC8151}"/>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6" name="Footer Placeholder 5">
            <a:extLst>
              <a:ext uri="{FF2B5EF4-FFF2-40B4-BE49-F238E27FC236}">
                <a16:creationId xmlns:a16="http://schemas.microsoft.com/office/drawing/2014/main" id="{C455F3FC-FEED-400D-B843-C1BBCEFEA3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E5F07-42F1-4991-B59A-9A0449CE59AA}"/>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286654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EF947-E727-47FF-837A-2995450CD5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8966C7-D470-4D94-9E0B-91AC6A5A4C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F69321-48E4-40E7-BF2E-50BA3AFA16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6FB336-3336-4B69-904A-E68E0EAE89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BD89AB-5F18-45A2-BCCC-FC5F239651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57E8CC-8E96-4505-A16C-3ECDBBA9F819}"/>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8" name="Footer Placeholder 7">
            <a:extLst>
              <a:ext uri="{FF2B5EF4-FFF2-40B4-BE49-F238E27FC236}">
                <a16:creationId xmlns:a16="http://schemas.microsoft.com/office/drawing/2014/main" id="{0B3E677C-F0E7-456C-A0CF-7E326FBBBF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D3359C-3527-4D0C-81C8-AEDA4AB0E3DC}"/>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3303874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E01A8-E55A-4C77-AE75-85E7CC3F1E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0337F2-318C-46D0-AAE0-D8DA9D3E1819}"/>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4" name="Footer Placeholder 3">
            <a:extLst>
              <a:ext uri="{FF2B5EF4-FFF2-40B4-BE49-F238E27FC236}">
                <a16:creationId xmlns:a16="http://schemas.microsoft.com/office/drawing/2014/main" id="{A24D3A9D-7E0E-4E87-98C3-965FCBBEA4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C05C20-A194-4076-8E44-B13EEAD63C0B}"/>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89753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1CB8CE-9042-4534-B788-7458DF2E9A68}"/>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3" name="Footer Placeholder 2">
            <a:extLst>
              <a:ext uri="{FF2B5EF4-FFF2-40B4-BE49-F238E27FC236}">
                <a16:creationId xmlns:a16="http://schemas.microsoft.com/office/drawing/2014/main" id="{2C37183D-1B47-4A25-BD55-50E230BC70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2FFE33-1E22-4F8D-868C-2DA2E61BC91E}"/>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3974958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771EA-AD7F-4384-8C34-54744D313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C6E00B-056E-498F-A71A-89A1ED1ADA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78DEE5-D2E0-4CAD-9123-9378CE618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3FE8CF-4A4B-47BF-BCE1-FA2EB836F89F}"/>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6" name="Footer Placeholder 5">
            <a:extLst>
              <a:ext uri="{FF2B5EF4-FFF2-40B4-BE49-F238E27FC236}">
                <a16:creationId xmlns:a16="http://schemas.microsoft.com/office/drawing/2014/main" id="{E10F8A85-90B4-4B0C-A101-B7656EC77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9149BD-F2B8-4668-B23B-83386F977FF2}"/>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1971510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30D10-033D-4EDF-BDEF-64E7EF91F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ABF11E-D76E-4D61-8F84-8B7AEC531D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1678D1-0494-4133-AB40-9F1B50250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BF88D6-C215-4AA0-ABDA-75341A00DE6D}"/>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6" name="Footer Placeholder 5">
            <a:extLst>
              <a:ext uri="{FF2B5EF4-FFF2-40B4-BE49-F238E27FC236}">
                <a16:creationId xmlns:a16="http://schemas.microsoft.com/office/drawing/2014/main" id="{2D9A5A89-7481-477D-9514-4E37CBA12D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AB34B2-CA0A-4A65-8774-A237C1F2D1DA}"/>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1289833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6C1B1-0E47-4D32-8032-36D723D94D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23FD7C-AEDD-45AA-8C5C-DCB74B7C12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EBE8A-8617-4AA0-8AFE-63B6C016A9F2}"/>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5" name="Footer Placeholder 4">
            <a:extLst>
              <a:ext uri="{FF2B5EF4-FFF2-40B4-BE49-F238E27FC236}">
                <a16:creationId xmlns:a16="http://schemas.microsoft.com/office/drawing/2014/main" id="{EBF226E3-2D97-45F0-85B7-804A4D2979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FB1D1B-713A-4F73-88BC-EF4E9C789AF7}"/>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1432207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0B3D0F-9E75-4140-AEE8-BFBD939BA9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EB4DAA-3C7E-4335-B11C-FC737B7DF1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A3C27A-FD8E-4939-BA81-E377AD774920}"/>
              </a:ext>
            </a:extLst>
          </p:cNvPr>
          <p:cNvSpPr>
            <a:spLocks noGrp="1"/>
          </p:cNvSpPr>
          <p:nvPr>
            <p:ph type="dt" sz="half" idx="10"/>
          </p:nvPr>
        </p:nvSpPr>
        <p:spPr/>
        <p:txBody>
          <a:bodyPr/>
          <a:lstStyle/>
          <a:p>
            <a:fld id="{771DD308-AE78-4D3A-BE64-39C560B03E2D}" type="datetimeFigureOut">
              <a:rPr lang="en-US" smtClean="0"/>
              <a:t>7/27/2022</a:t>
            </a:fld>
            <a:endParaRPr lang="en-US"/>
          </a:p>
        </p:txBody>
      </p:sp>
      <p:sp>
        <p:nvSpPr>
          <p:cNvPr id="5" name="Footer Placeholder 4">
            <a:extLst>
              <a:ext uri="{FF2B5EF4-FFF2-40B4-BE49-F238E27FC236}">
                <a16:creationId xmlns:a16="http://schemas.microsoft.com/office/drawing/2014/main" id="{98D215E6-754C-4F72-9708-2F52C3BFE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93CB7D-8A7B-4C1B-9BCC-5145D8CF2E0F}"/>
              </a:ext>
            </a:extLst>
          </p:cNvPr>
          <p:cNvSpPr>
            <a:spLocks noGrp="1"/>
          </p:cNvSpPr>
          <p:nvPr>
            <p:ph type="sldNum" sz="quarter" idx="12"/>
          </p:nvPr>
        </p:nvSpPr>
        <p:spPr/>
        <p:txBody>
          <a:bodyPr/>
          <a:lstStyle/>
          <a:p>
            <a:fld id="{0EF59C5B-1ABD-4053-AF2F-3C655B6A67A9}" type="slidenum">
              <a:rPr lang="en-US" smtClean="0"/>
              <a:t>‹#›</a:t>
            </a:fld>
            <a:endParaRPr lang="en-US"/>
          </a:p>
        </p:txBody>
      </p:sp>
    </p:spTree>
    <p:extLst>
      <p:ext uri="{BB962C8B-B14F-4D97-AF65-F5344CB8AC3E}">
        <p14:creationId xmlns:p14="http://schemas.microsoft.com/office/powerpoint/2010/main" val="91876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1" r:id="rId3"/>
    <p:sldLayoutId id="2147483655" r:id="rId4"/>
    <p:sldLayoutId id="2147483657" r:id="rId5"/>
    <p:sldLayoutId id="2147483674" r:id="rId6"/>
    <p:sldLayoutId id="214748367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263B5-5999-43E0-9BB3-3054D59E69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D654CE-5075-494D-9103-DB246AFBCA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2441E5-926C-4D9F-A9E6-FED0153DD0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DD308-AE78-4D3A-BE64-39C560B03E2D}" type="datetimeFigureOut">
              <a:rPr lang="en-US" smtClean="0"/>
              <a:t>7/27/2022</a:t>
            </a:fld>
            <a:endParaRPr lang="en-US"/>
          </a:p>
        </p:txBody>
      </p:sp>
      <p:sp>
        <p:nvSpPr>
          <p:cNvPr id="5" name="Footer Placeholder 4">
            <a:extLst>
              <a:ext uri="{FF2B5EF4-FFF2-40B4-BE49-F238E27FC236}">
                <a16:creationId xmlns:a16="http://schemas.microsoft.com/office/drawing/2014/main" id="{89BEDA4E-2046-4F06-BE53-BE9EA3F24B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FF65FD-098F-40EC-9949-967A18E454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59C5B-1ABD-4053-AF2F-3C655B6A67A9}" type="slidenum">
              <a:rPr lang="en-US" smtClean="0"/>
              <a:t>‹#›</a:t>
            </a:fld>
            <a:endParaRPr lang="en-US"/>
          </a:p>
        </p:txBody>
      </p:sp>
    </p:spTree>
    <p:extLst>
      <p:ext uri="{BB962C8B-B14F-4D97-AF65-F5344CB8AC3E}">
        <p14:creationId xmlns:p14="http://schemas.microsoft.com/office/powerpoint/2010/main" val="143811329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mailto:WFResources@cste.org" TargetMode="External"/><Relationship Id="rId2" Type="http://schemas.openxmlformats.org/officeDocument/2006/relationships/hyperlink" Target="https://www.cste.org/page/PositionStatements"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www.rckms.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rckms@cste.org"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hyperlink" Target="http://www.rckms.org/"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hyperlink" Target="https://cdn.ymaws.com/www.cste.org/resource/resmgr/ps/ps2022/22-ID-01_COVID19.pdf" TargetMode="Externa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hyperlink" Target="https://redcap.vanderbilt.edu/surveys/?s=NAN8HMNAC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p:txBody>
          <a:bodyPr>
            <a:normAutofit fontScale="90000"/>
          </a:bodyPr>
          <a:lstStyle/>
          <a:p>
            <a:pPr algn="ctr"/>
            <a:r>
              <a:rPr lang="en-US" dirty="0"/>
              <a:t>Welcome to the July</a:t>
            </a:r>
            <a:br>
              <a:rPr lang="en-US" dirty="0"/>
            </a:br>
            <a:r>
              <a:rPr lang="en-US" dirty="0"/>
              <a:t>RCKMS Community of Practice</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15007" y="1482040"/>
            <a:ext cx="11161986" cy="549548"/>
          </a:xfrm>
        </p:spPr>
        <p:txBody>
          <a:bodyPr anchor="ctr"/>
          <a:lstStyle/>
          <a:p>
            <a:pPr algn="ctr"/>
            <a:r>
              <a:rPr lang="en-US" dirty="0"/>
              <a:t>Town Hall Meeting - July 27, 2022</a:t>
            </a:r>
          </a:p>
        </p:txBody>
      </p:sp>
    </p:spTree>
    <p:extLst>
      <p:ext uri="{BB962C8B-B14F-4D97-AF65-F5344CB8AC3E}">
        <p14:creationId xmlns:p14="http://schemas.microsoft.com/office/powerpoint/2010/main" val="1707429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71DA8-7BD7-46B6-875F-63726626D690}"/>
              </a:ext>
            </a:extLst>
          </p:cNvPr>
          <p:cNvSpPr>
            <a:spLocks noGrp="1"/>
          </p:cNvSpPr>
          <p:nvPr>
            <p:ph type="title"/>
          </p:nvPr>
        </p:nvSpPr>
        <p:spPr/>
        <p:txBody>
          <a:bodyPr/>
          <a:lstStyle/>
          <a:p>
            <a:r>
              <a:rPr lang="en-US" dirty="0"/>
              <a:t>Today’s Agenda</a:t>
            </a:r>
          </a:p>
        </p:txBody>
      </p:sp>
      <p:sp>
        <p:nvSpPr>
          <p:cNvPr id="3" name="Content Placeholder 2">
            <a:extLst>
              <a:ext uri="{FF2B5EF4-FFF2-40B4-BE49-F238E27FC236}">
                <a16:creationId xmlns:a16="http://schemas.microsoft.com/office/drawing/2014/main" id="{0EBBA544-A221-48BA-A35E-CA88612374C9}"/>
              </a:ext>
            </a:extLst>
          </p:cNvPr>
          <p:cNvSpPr>
            <a:spLocks noGrp="1"/>
          </p:cNvSpPr>
          <p:nvPr>
            <p:ph idx="1"/>
          </p:nvPr>
        </p:nvSpPr>
        <p:spPr>
          <a:xfrm>
            <a:off x="183790" y="1434353"/>
            <a:ext cx="11246210" cy="4518212"/>
          </a:xfrm>
        </p:spPr>
        <p:txBody>
          <a:bodyPr>
            <a:normAutofit fontScale="25000" lnSpcReduction="20000"/>
          </a:bodyPr>
          <a:lstStyle/>
          <a:p>
            <a:pPr>
              <a:lnSpc>
                <a:spcPct val="107000"/>
              </a:lnSpc>
              <a:spcBef>
                <a:spcPts val="0"/>
              </a:spcBef>
              <a:spcAft>
                <a:spcPts val="600"/>
              </a:spcAft>
            </a:pPr>
            <a:r>
              <a:rPr lang="en-US" sz="8000" dirty="0">
                <a:effectLst/>
                <a:latin typeface="Arial" panose="020B0604020202020204" pitchFamily="34" charset="0"/>
                <a:ea typeface="Calibri" panose="020F0502020204030204" pitchFamily="34" charset="0"/>
                <a:cs typeface="Arial" panose="020B0604020202020204" pitchFamily="34" charset="0"/>
              </a:rPr>
              <a:t>Welcome and CSTE Announcement </a:t>
            </a:r>
            <a:r>
              <a:rPr lang="en-US" sz="760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(Allison Seidel, RCKMS ASA and Shahidah Williams, CSTE)</a:t>
            </a:r>
          </a:p>
          <a:p>
            <a:pPr>
              <a:lnSpc>
                <a:spcPct val="107000"/>
              </a:lnSpc>
              <a:spcBef>
                <a:spcPts val="0"/>
              </a:spcBef>
              <a:spcAft>
                <a:spcPts val="600"/>
              </a:spcAft>
            </a:pPr>
            <a:r>
              <a:rPr lang="en-US" sz="8000" dirty="0">
                <a:effectLst/>
                <a:latin typeface="Arial" panose="020B0604020202020204" pitchFamily="34" charset="0"/>
                <a:ea typeface="Calibri" panose="020F0502020204030204" pitchFamily="34" charset="0"/>
                <a:cs typeface="Arial" panose="020B0604020202020204" pitchFamily="34" charset="0"/>
              </a:rPr>
              <a:t>COVID-19 Update </a:t>
            </a:r>
            <a:r>
              <a:rPr lang="en-US" sz="760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(Amanda Payne, RCKMS Content Team)</a:t>
            </a:r>
            <a:endParaRPr lang="en-US" sz="6400" dirty="0">
              <a:effectLst/>
              <a:ea typeface="Calibri" panose="020F0502020204030204" pitchFamily="34" charset="0"/>
            </a:endParaRPr>
          </a:p>
          <a:p>
            <a:pPr lvl="1">
              <a:lnSpc>
                <a:spcPct val="107000"/>
              </a:lnSpc>
              <a:spcBef>
                <a:spcPts val="0"/>
              </a:spcBef>
              <a:spcAft>
                <a:spcPts val="600"/>
              </a:spcAft>
              <a:buFont typeface="Courier New" panose="02070309020205020404" pitchFamily="49" charset="0"/>
              <a:buChar char="o"/>
            </a:pPr>
            <a:r>
              <a:rPr lang="en-US" sz="6000" dirty="0">
                <a:ea typeface="Calibri" panose="020F0502020204030204" pitchFamily="34" charset="0"/>
              </a:rPr>
              <a:t>Proposed COVID-19 Reporting Specification updates based on CSTE Position Statement 22-ID-01</a:t>
            </a:r>
          </a:p>
          <a:p>
            <a:pPr lvl="1">
              <a:lnSpc>
                <a:spcPct val="107000"/>
              </a:lnSpc>
              <a:spcBef>
                <a:spcPts val="0"/>
              </a:spcBef>
              <a:spcAft>
                <a:spcPts val="600"/>
              </a:spcAft>
            </a:pPr>
            <a:endParaRPr lang="en-US" sz="5600" dirty="0">
              <a:ea typeface="Calibri" panose="020F0502020204030204" pitchFamily="34" charset="0"/>
            </a:endParaRPr>
          </a:p>
          <a:p>
            <a:pPr>
              <a:lnSpc>
                <a:spcPct val="107000"/>
              </a:lnSpc>
              <a:spcBef>
                <a:spcPts val="0"/>
              </a:spcBef>
              <a:spcAft>
                <a:spcPts val="600"/>
              </a:spcAft>
            </a:pPr>
            <a:r>
              <a:rPr lang="en-US" sz="8000" dirty="0">
                <a:ea typeface="Calibri" panose="020F0502020204030204" pitchFamily="34" charset="0"/>
              </a:rPr>
              <a:t>RCKMS Tool Updates </a:t>
            </a:r>
            <a:r>
              <a:rPr lang="en-US" sz="7600" dirty="0">
                <a:ea typeface="Calibri" panose="020F0502020204030204" pitchFamily="34" charset="0"/>
              </a:rPr>
              <a:t>- </a:t>
            </a:r>
            <a:r>
              <a:rPr lang="en-US" sz="6400" dirty="0">
                <a:ea typeface="Calibri" panose="020F0502020204030204" pitchFamily="34" charset="0"/>
              </a:rPr>
              <a:t>(Janet Hui, HLN/RCKMS Admin Team)</a:t>
            </a:r>
          </a:p>
          <a:p>
            <a:pPr lvl="1">
              <a:lnSpc>
                <a:spcPct val="107000"/>
              </a:lnSpc>
              <a:spcBef>
                <a:spcPts val="0"/>
              </a:spcBef>
              <a:spcAft>
                <a:spcPts val="600"/>
              </a:spcAft>
              <a:buFont typeface="Courier New" panose="02070309020205020404" pitchFamily="49" charset="0"/>
              <a:buChar char="o"/>
            </a:pPr>
            <a:r>
              <a:rPr lang="en-US" sz="6000" dirty="0">
                <a:ea typeface="Calibri" panose="020F0502020204030204" pitchFamily="34" charset="0"/>
              </a:rPr>
              <a:t>Recent RCKMS Deployments – June and July Tool Releases</a:t>
            </a:r>
          </a:p>
          <a:p>
            <a:pPr lvl="1">
              <a:lnSpc>
                <a:spcPct val="107000"/>
              </a:lnSpc>
              <a:spcBef>
                <a:spcPts val="0"/>
              </a:spcBef>
              <a:spcAft>
                <a:spcPts val="600"/>
              </a:spcAft>
              <a:buFont typeface="Courier New" panose="02070309020205020404" pitchFamily="49" charset="0"/>
              <a:buChar char="o"/>
            </a:pPr>
            <a:r>
              <a:rPr lang="en-US" sz="6000" dirty="0">
                <a:ea typeface="Calibri" panose="020F0502020204030204" pitchFamily="34" charset="0"/>
              </a:rPr>
              <a:t>Known issues and bugs</a:t>
            </a:r>
          </a:p>
          <a:p>
            <a:pPr lvl="1">
              <a:lnSpc>
                <a:spcPct val="107000"/>
              </a:lnSpc>
              <a:spcBef>
                <a:spcPts val="0"/>
              </a:spcBef>
              <a:spcAft>
                <a:spcPts val="600"/>
              </a:spcAft>
              <a:buFont typeface="Courier New" panose="02070309020205020404" pitchFamily="49" charset="0"/>
              <a:buChar char="o"/>
            </a:pPr>
            <a:r>
              <a:rPr lang="en-US" sz="6000" dirty="0">
                <a:ea typeface="Calibri" panose="020F0502020204030204" pitchFamily="34" charset="0"/>
              </a:rPr>
              <a:t>Feature requests</a:t>
            </a:r>
          </a:p>
          <a:p>
            <a:pPr>
              <a:lnSpc>
                <a:spcPct val="107000"/>
              </a:lnSpc>
              <a:spcBef>
                <a:spcPts val="0"/>
              </a:spcBef>
              <a:spcAft>
                <a:spcPts val="600"/>
              </a:spcAft>
            </a:pPr>
            <a:endParaRPr lang="en-US" sz="7600" dirty="0">
              <a:ea typeface="Calibri" panose="020F0502020204030204" pitchFamily="34" charset="0"/>
            </a:endParaRPr>
          </a:p>
          <a:p>
            <a:pPr>
              <a:lnSpc>
                <a:spcPct val="107000"/>
              </a:lnSpc>
              <a:spcBef>
                <a:spcPts val="0"/>
              </a:spcBef>
              <a:spcAft>
                <a:spcPts val="600"/>
              </a:spcAft>
            </a:pPr>
            <a:r>
              <a:rPr lang="en-US" sz="8000" dirty="0">
                <a:ea typeface="Calibri" panose="020F0502020204030204" pitchFamily="34" charset="0"/>
              </a:rPr>
              <a:t>Open Discussion:</a:t>
            </a:r>
          </a:p>
          <a:p>
            <a:pPr lvl="1">
              <a:lnSpc>
                <a:spcPct val="107000"/>
              </a:lnSpc>
              <a:spcBef>
                <a:spcPts val="0"/>
              </a:spcBef>
              <a:spcAft>
                <a:spcPts val="600"/>
              </a:spcAft>
              <a:buFont typeface="Courier New" panose="02070309020205020404" pitchFamily="49" charset="0"/>
              <a:buChar char="o"/>
            </a:pPr>
            <a:r>
              <a:rPr lang="en-US" sz="6000" dirty="0">
                <a:ea typeface="Calibri" panose="020F0502020204030204" pitchFamily="34" charset="0"/>
              </a:rPr>
              <a:t>Removal of specific codes from RCKMS value sets for Diagnosis &amp; Active Problems</a:t>
            </a:r>
          </a:p>
          <a:p>
            <a:pPr lvl="1">
              <a:lnSpc>
                <a:spcPct val="107000"/>
              </a:lnSpc>
              <a:spcBef>
                <a:spcPts val="0"/>
              </a:spcBef>
              <a:spcAft>
                <a:spcPts val="600"/>
              </a:spcAft>
              <a:buFont typeface="Courier New" panose="02070309020205020404" pitchFamily="49" charset="0"/>
              <a:buChar char="o"/>
            </a:pPr>
            <a:endParaRPr lang="en-US" sz="6000" dirty="0">
              <a:ea typeface="Calibri" panose="020F0502020204030204" pitchFamily="34" charset="0"/>
            </a:endParaRPr>
          </a:p>
          <a:p>
            <a:pPr>
              <a:lnSpc>
                <a:spcPct val="107000"/>
              </a:lnSpc>
              <a:spcBef>
                <a:spcPts val="0"/>
              </a:spcBef>
              <a:spcAft>
                <a:spcPts val="600"/>
              </a:spcAft>
            </a:pPr>
            <a:r>
              <a:rPr lang="en-US" sz="8000" dirty="0">
                <a:ea typeface="Calibri" panose="020F0502020204030204" pitchFamily="34" charset="0"/>
              </a:rPr>
              <a:t>Other Topics/Open Mic </a:t>
            </a:r>
            <a:r>
              <a:rPr lang="en-US" sz="6400" dirty="0">
                <a:ea typeface="Calibri" panose="020F0502020204030204" pitchFamily="34" charset="0"/>
              </a:rPr>
              <a:t>(</a:t>
            </a:r>
            <a:r>
              <a:rPr lang="en-US" sz="6400" i="1" dirty="0">
                <a:ea typeface="Calibri" panose="020F0502020204030204" pitchFamily="34" charset="0"/>
              </a:rPr>
              <a:t>as time allows</a:t>
            </a:r>
            <a:r>
              <a:rPr lang="en-US" sz="6400" dirty="0">
                <a:ea typeface="Calibri" panose="020F0502020204030204" pitchFamily="34" charset="0"/>
              </a:rPr>
              <a:t>)</a:t>
            </a:r>
          </a:p>
          <a:p>
            <a:pPr>
              <a:lnSpc>
                <a:spcPct val="107000"/>
              </a:lnSpc>
              <a:spcBef>
                <a:spcPts val="0"/>
              </a:spcBef>
              <a:spcAft>
                <a:spcPts val="600"/>
              </a:spcAft>
            </a:pPr>
            <a:r>
              <a:rPr lang="en-US" sz="8000" dirty="0">
                <a:ea typeface="Calibri" panose="020F0502020204030204" pitchFamily="34" charset="0"/>
              </a:rPr>
              <a:t>Reminders and Adjourn</a:t>
            </a:r>
            <a:endParaRPr lang="en-US" sz="8000" dirty="0">
              <a:effectLst/>
              <a:ea typeface="Calibri" panose="020F0502020204030204" pitchFamily="34" charset="0"/>
            </a:endParaRPr>
          </a:p>
          <a:p>
            <a:pPr marL="914400" marR="0" indent="0">
              <a:lnSpc>
                <a:spcPct val="107000"/>
              </a:lnSpc>
              <a:spcBef>
                <a:spcPts val="0"/>
              </a:spcBef>
              <a:spcAft>
                <a:spcPts val="800"/>
              </a:spcAft>
              <a:buNone/>
            </a:pPr>
            <a:r>
              <a:rPr lang="en-US" sz="7200" dirty="0">
                <a:effectLst/>
                <a:ea typeface="Calibri" panose="020F0502020204030204" pitchFamily="34" charset="0"/>
              </a:rPr>
              <a:t> </a:t>
            </a:r>
          </a:p>
          <a:p>
            <a:pPr marL="914400" marR="0" indent="0">
              <a:lnSpc>
                <a:spcPct val="107000"/>
              </a:lnSpc>
              <a:spcBef>
                <a:spcPts val="0"/>
              </a:spcBef>
              <a:spcAft>
                <a:spcPts val="800"/>
              </a:spcAft>
              <a:buNone/>
            </a:pPr>
            <a:r>
              <a:rPr lang="en-US" sz="7200" dirty="0">
                <a:effectLst/>
                <a:ea typeface="Calibri" panose="020F0502020204030204" pitchFamily="34" charset="0"/>
              </a:rPr>
              <a:t> </a:t>
            </a:r>
          </a:p>
          <a:p>
            <a:pPr marL="914400" marR="0" indent="0">
              <a:lnSpc>
                <a:spcPct val="107000"/>
              </a:lnSpc>
              <a:spcBef>
                <a:spcPts val="0"/>
              </a:spcBef>
              <a:spcAft>
                <a:spcPts val="800"/>
              </a:spcAft>
              <a:buNone/>
            </a:pPr>
            <a:r>
              <a:rPr lang="en-US" sz="7200" dirty="0">
                <a:effectLst/>
                <a:ea typeface="Calibri" panose="020F0502020204030204" pitchFamily="34" charset="0"/>
              </a:rPr>
              <a:t> </a:t>
            </a:r>
          </a:p>
          <a:p>
            <a:pPr marL="914400" marR="0" indent="0">
              <a:lnSpc>
                <a:spcPct val="107000"/>
              </a:lnSpc>
              <a:spcBef>
                <a:spcPts val="0"/>
              </a:spcBef>
              <a:spcAft>
                <a:spcPts val="800"/>
              </a:spcAft>
              <a:buNone/>
            </a:pPr>
            <a:r>
              <a:rPr lang="en-US" sz="7200" dirty="0">
                <a:effectLst/>
                <a:ea typeface="Calibri" panose="020F0502020204030204" pitchFamily="34" charset="0"/>
              </a:rPr>
              <a:t> </a:t>
            </a:r>
          </a:p>
          <a:p>
            <a:pPr marL="0" marR="0" indent="0">
              <a:lnSpc>
                <a:spcPct val="107000"/>
              </a:lnSpc>
              <a:spcBef>
                <a:spcPts val="0"/>
              </a:spcBef>
              <a:spcAft>
                <a:spcPts val="800"/>
              </a:spcAft>
              <a:buNone/>
            </a:pPr>
            <a:r>
              <a:rPr lang="en-US" sz="7200" b="1" dirty="0">
                <a:solidFill>
                  <a:srgbClr val="335B74"/>
                </a:solidFill>
                <a:effectLst/>
                <a:ea typeface="Calibri" panose="020F0502020204030204" pitchFamily="34" charset="0"/>
              </a:rPr>
              <a:t> </a:t>
            </a:r>
            <a:endParaRPr lang="en-US" sz="7200" dirty="0">
              <a:effectLst/>
              <a:ea typeface="Calibri" panose="020F0502020204030204" pitchFamily="34" charset="0"/>
            </a:endParaRPr>
          </a:p>
          <a:p>
            <a:pPr marL="914400" marR="0" indent="0">
              <a:lnSpc>
                <a:spcPct val="107000"/>
              </a:lnSpc>
              <a:spcBef>
                <a:spcPts val="0"/>
              </a:spcBef>
              <a:spcAft>
                <a:spcPts val="800"/>
              </a:spcAft>
              <a:buNone/>
            </a:pPr>
            <a:r>
              <a:rPr lang="en-US" sz="7200" dirty="0">
                <a:effectLst/>
                <a:ea typeface="Calibri" panose="020F0502020204030204" pitchFamily="34" charset="0"/>
              </a:rPr>
              <a:t> </a:t>
            </a:r>
          </a:p>
          <a:p>
            <a:endParaRPr lang="en-US" dirty="0"/>
          </a:p>
        </p:txBody>
      </p:sp>
    </p:spTree>
    <p:extLst>
      <p:ext uri="{BB962C8B-B14F-4D97-AF65-F5344CB8AC3E}">
        <p14:creationId xmlns:p14="http://schemas.microsoft.com/office/powerpoint/2010/main" val="368722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1357-D5AC-4D1A-8C17-3A9AE87B5ECF}"/>
              </a:ext>
            </a:extLst>
          </p:cNvPr>
          <p:cNvSpPr>
            <a:spLocks noGrp="1"/>
          </p:cNvSpPr>
          <p:nvPr>
            <p:ph type="title"/>
          </p:nvPr>
        </p:nvSpPr>
        <p:spPr>
          <a:xfrm>
            <a:off x="2264635" y="61627"/>
            <a:ext cx="7503207" cy="512954"/>
          </a:xfrm>
          <a:solidFill>
            <a:schemeClr val="accent5">
              <a:lumMod val="75000"/>
            </a:schemeClr>
          </a:solidFill>
          <a:ln w="19050">
            <a:solidFill>
              <a:schemeClr val="tx1"/>
            </a:solidFill>
          </a:ln>
        </p:spPr>
        <p:txBody>
          <a:bodyPr>
            <a:noAutofit/>
          </a:bodyPr>
          <a:lstStyle/>
          <a:p>
            <a:pPr algn="ctr"/>
            <a:r>
              <a:rPr lang="en-US" sz="3200" b="1" dirty="0">
                <a:solidFill>
                  <a:schemeClr val="bg1"/>
                </a:solidFill>
              </a:rPr>
              <a:t>RCKMS Authoring Support (ASA) Team</a:t>
            </a:r>
          </a:p>
        </p:txBody>
      </p:sp>
      <p:sp>
        <p:nvSpPr>
          <p:cNvPr id="4" name="Rectangle: Rounded Corners 3">
            <a:extLst>
              <a:ext uri="{FF2B5EF4-FFF2-40B4-BE49-F238E27FC236}">
                <a16:creationId xmlns:a16="http://schemas.microsoft.com/office/drawing/2014/main" id="{0338992A-3FA7-4627-B1D5-A277BD1A7C65}"/>
              </a:ext>
            </a:extLst>
          </p:cNvPr>
          <p:cNvSpPr/>
          <p:nvPr/>
        </p:nvSpPr>
        <p:spPr>
          <a:xfrm>
            <a:off x="898021" y="620710"/>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92A2FD0-F534-4D16-8BF8-3823AF73735D}"/>
              </a:ext>
            </a:extLst>
          </p:cNvPr>
          <p:cNvPicPr>
            <a:picLocks noChangeAspect="1"/>
          </p:cNvPicPr>
          <p:nvPr/>
        </p:nvPicPr>
        <p:blipFill>
          <a:blip r:embed="rId3"/>
          <a:stretch>
            <a:fillRect/>
          </a:stretch>
        </p:blipFill>
        <p:spPr>
          <a:xfrm>
            <a:off x="1070717" y="687367"/>
            <a:ext cx="1117007" cy="1340408"/>
          </a:xfrm>
          <a:prstGeom prst="rect">
            <a:avLst/>
          </a:prstGeom>
        </p:spPr>
      </p:pic>
      <p:sp>
        <p:nvSpPr>
          <p:cNvPr id="7" name="Rectangle: Rounded Corners 6">
            <a:extLst>
              <a:ext uri="{FF2B5EF4-FFF2-40B4-BE49-F238E27FC236}">
                <a16:creationId xmlns:a16="http://schemas.microsoft.com/office/drawing/2014/main" id="{14D856D5-7E43-450A-BBBE-F5F81F404ECB}"/>
              </a:ext>
            </a:extLst>
          </p:cNvPr>
          <p:cNvSpPr/>
          <p:nvPr/>
        </p:nvSpPr>
        <p:spPr>
          <a:xfrm>
            <a:off x="898021" y="2198933"/>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89434DC-94FB-49E6-9BA7-623964BE9413}"/>
              </a:ext>
            </a:extLst>
          </p:cNvPr>
          <p:cNvSpPr/>
          <p:nvPr/>
        </p:nvSpPr>
        <p:spPr>
          <a:xfrm>
            <a:off x="898021" y="3773933"/>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293AF92-7825-4315-B67E-7725FD260A99}"/>
              </a:ext>
            </a:extLst>
          </p:cNvPr>
          <p:cNvSpPr/>
          <p:nvPr/>
        </p:nvSpPr>
        <p:spPr>
          <a:xfrm>
            <a:off x="898021" y="5366452"/>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A84A801-CFB0-424C-BF3B-D5A96894B07E}"/>
              </a:ext>
            </a:extLst>
          </p:cNvPr>
          <p:cNvPicPr>
            <a:picLocks noChangeAspect="1"/>
          </p:cNvPicPr>
          <p:nvPr/>
        </p:nvPicPr>
        <p:blipFill>
          <a:blip r:embed="rId4"/>
          <a:stretch>
            <a:fillRect/>
          </a:stretch>
        </p:blipFill>
        <p:spPr>
          <a:xfrm>
            <a:off x="1070718" y="2255616"/>
            <a:ext cx="1117006" cy="1347460"/>
          </a:xfrm>
          <a:prstGeom prst="rect">
            <a:avLst/>
          </a:prstGeom>
        </p:spPr>
      </p:pic>
      <p:pic>
        <p:nvPicPr>
          <p:cNvPr id="13" name="Picture 12">
            <a:extLst>
              <a:ext uri="{FF2B5EF4-FFF2-40B4-BE49-F238E27FC236}">
                <a16:creationId xmlns:a16="http://schemas.microsoft.com/office/drawing/2014/main" id="{08C67E23-22A3-4EEB-B8FC-B73576F80A6C}"/>
              </a:ext>
            </a:extLst>
          </p:cNvPr>
          <p:cNvPicPr>
            <a:picLocks noChangeAspect="1"/>
          </p:cNvPicPr>
          <p:nvPr/>
        </p:nvPicPr>
        <p:blipFill>
          <a:blip r:embed="rId5"/>
          <a:stretch>
            <a:fillRect/>
          </a:stretch>
        </p:blipFill>
        <p:spPr>
          <a:xfrm>
            <a:off x="1070717" y="5405703"/>
            <a:ext cx="1117007" cy="1395220"/>
          </a:xfrm>
          <a:prstGeom prst="rect">
            <a:avLst/>
          </a:prstGeom>
        </p:spPr>
      </p:pic>
      <p:pic>
        <p:nvPicPr>
          <p:cNvPr id="17" name="Picture 16">
            <a:extLst>
              <a:ext uri="{FF2B5EF4-FFF2-40B4-BE49-F238E27FC236}">
                <a16:creationId xmlns:a16="http://schemas.microsoft.com/office/drawing/2014/main" id="{DFF86226-9E9F-4BD2-93D6-0976CE836B10}"/>
              </a:ext>
            </a:extLst>
          </p:cNvPr>
          <p:cNvPicPr>
            <a:picLocks noChangeAspect="1"/>
          </p:cNvPicPr>
          <p:nvPr/>
        </p:nvPicPr>
        <p:blipFill>
          <a:blip r:embed="rId6"/>
          <a:stretch>
            <a:fillRect/>
          </a:stretch>
        </p:blipFill>
        <p:spPr>
          <a:xfrm>
            <a:off x="1070717" y="3836377"/>
            <a:ext cx="1117007" cy="1348834"/>
          </a:xfrm>
          <a:prstGeom prst="rect">
            <a:avLst/>
          </a:prstGeom>
        </p:spPr>
      </p:pic>
      <p:sp>
        <p:nvSpPr>
          <p:cNvPr id="18" name="TextBox 17">
            <a:extLst>
              <a:ext uri="{FF2B5EF4-FFF2-40B4-BE49-F238E27FC236}">
                <a16:creationId xmlns:a16="http://schemas.microsoft.com/office/drawing/2014/main" id="{FC94F13A-8901-4A7F-81EF-3D678803AD5F}"/>
              </a:ext>
            </a:extLst>
          </p:cNvPr>
          <p:cNvSpPr txBox="1"/>
          <p:nvPr/>
        </p:nvSpPr>
        <p:spPr>
          <a:xfrm>
            <a:off x="2718276" y="623723"/>
            <a:ext cx="3708873" cy="1415772"/>
          </a:xfrm>
          <a:prstGeom prst="rect">
            <a:avLst/>
          </a:prstGeom>
          <a:noFill/>
          <a:ln>
            <a:noFill/>
          </a:ln>
        </p:spPr>
        <p:txBody>
          <a:bodyPr wrap="square" rtlCol="0">
            <a:spAutoFit/>
          </a:bodyPr>
          <a:lstStyle/>
          <a:p>
            <a:r>
              <a:rPr lang="en-US" sz="1400" b="1" dirty="0"/>
              <a:t>Allison Seidel</a:t>
            </a:r>
            <a:endParaRPr lang="en-US" sz="1200" dirty="0">
              <a:solidFill>
                <a:schemeClr val="accent1"/>
              </a:solidFill>
            </a:endParaRPr>
          </a:p>
          <a:p>
            <a:r>
              <a:rPr lang="en-US" sz="1200" b="1" dirty="0"/>
              <a:t>Lead</a:t>
            </a:r>
            <a:r>
              <a:rPr lang="en-US" sz="1200" dirty="0"/>
              <a:t> RCKMS Authoring Support Associates (ASA)</a:t>
            </a:r>
          </a:p>
          <a:p>
            <a:endParaRPr lang="en-US" sz="1200" dirty="0"/>
          </a:p>
          <a:p>
            <a:r>
              <a:rPr lang="en-US" sz="1200" dirty="0"/>
              <a:t>Oversees the RCKMS Authoring Support team and Co-Facilitates the RCKMS Community of Practice. In addition to supporting RCKMS Office Hours and jurisdiction authoring needs across all public health agencies.</a:t>
            </a:r>
          </a:p>
        </p:txBody>
      </p:sp>
      <p:sp>
        <p:nvSpPr>
          <p:cNvPr id="19" name="TextBox 18">
            <a:extLst>
              <a:ext uri="{FF2B5EF4-FFF2-40B4-BE49-F238E27FC236}">
                <a16:creationId xmlns:a16="http://schemas.microsoft.com/office/drawing/2014/main" id="{14718BAC-3ED4-4A43-8E28-55DAAD627B62}"/>
              </a:ext>
            </a:extLst>
          </p:cNvPr>
          <p:cNvSpPr txBox="1"/>
          <p:nvPr/>
        </p:nvSpPr>
        <p:spPr>
          <a:xfrm>
            <a:off x="7564449" y="611213"/>
            <a:ext cx="3392681" cy="1492716"/>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1</a:t>
            </a:r>
            <a:r>
              <a:rPr lang="en-US" sz="1200" b="1" dirty="0"/>
              <a:t>		       </a:t>
            </a:r>
            <a:r>
              <a:rPr lang="en-US" sz="1200" b="1" u="sng" dirty="0"/>
              <a:t>Region 2</a:t>
            </a:r>
          </a:p>
          <a:p>
            <a:r>
              <a:rPr lang="en-US" sz="1100" dirty="0"/>
              <a:t>Connecticut		        New York</a:t>
            </a:r>
          </a:p>
          <a:p>
            <a:r>
              <a:rPr lang="en-US" sz="1100" dirty="0"/>
              <a:t>Maine		        New Jersey	</a:t>
            </a:r>
          </a:p>
          <a:p>
            <a:r>
              <a:rPr lang="en-US" sz="1100" dirty="0"/>
              <a:t>Massachusetts		        Puerto Rico</a:t>
            </a:r>
          </a:p>
          <a:p>
            <a:r>
              <a:rPr lang="en-US" sz="1100" dirty="0"/>
              <a:t>New Hampshire		        US Virgin Island</a:t>
            </a:r>
          </a:p>
          <a:p>
            <a:r>
              <a:rPr lang="en-US" sz="1100" dirty="0"/>
              <a:t>Rhode Island</a:t>
            </a:r>
          </a:p>
          <a:p>
            <a:r>
              <a:rPr lang="en-US" sz="1100" dirty="0"/>
              <a:t>Vermont</a:t>
            </a:r>
          </a:p>
        </p:txBody>
      </p:sp>
      <p:sp>
        <p:nvSpPr>
          <p:cNvPr id="20" name="TextBox 19">
            <a:extLst>
              <a:ext uri="{FF2B5EF4-FFF2-40B4-BE49-F238E27FC236}">
                <a16:creationId xmlns:a16="http://schemas.microsoft.com/office/drawing/2014/main" id="{015FBC48-C304-4F3B-8BB3-97C4CB73E0EC}"/>
              </a:ext>
            </a:extLst>
          </p:cNvPr>
          <p:cNvSpPr txBox="1"/>
          <p:nvPr/>
        </p:nvSpPr>
        <p:spPr>
          <a:xfrm>
            <a:off x="2718276" y="2227908"/>
            <a:ext cx="3849171" cy="1415772"/>
          </a:xfrm>
          <a:prstGeom prst="rect">
            <a:avLst/>
          </a:prstGeom>
          <a:noFill/>
          <a:ln>
            <a:noFill/>
          </a:ln>
        </p:spPr>
        <p:txBody>
          <a:bodyPr wrap="square" rtlCol="0">
            <a:spAutoFit/>
          </a:bodyPr>
          <a:lstStyle/>
          <a:p>
            <a:r>
              <a:rPr lang="en-US" sz="1400" b="1" dirty="0"/>
              <a:t>Ann Whitney</a:t>
            </a:r>
            <a:endParaRPr lang="en-US" sz="1200" dirty="0">
              <a:solidFill>
                <a:schemeClr val="accent1"/>
              </a:solidFill>
            </a:endParaRPr>
          </a:p>
          <a:p>
            <a:r>
              <a:rPr lang="en-US" sz="1200" dirty="0"/>
              <a:t>RCKMS Authoring Support Associates (ASA)</a:t>
            </a:r>
          </a:p>
          <a:p>
            <a:endParaRPr lang="en-US" sz="1200" dirty="0"/>
          </a:p>
          <a:p>
            <a:r>
              <a:rPr lang="en-US" sz="1200" dirty="0"/>
              <a:t>Supports and engages with public health agencies on all jurisdiction authoring support needs, to include authoring reportable conditions, RCKMS user training, help desk and Office Hours support.</a:t>
            </a:r>
          </a:p>
        </p:txBody>
      </p:sp>
      <p:sp>
        <p:nvSpPr>
          <p:cNvPr id="21" name="TextBox 20">
            <a:extLst>
              <a:ext uri="{FF2B5EF4-FFF2-40B4-BE49-F238E27FC236}">
                <a16:creationId xmlns:a16="http://schemas.microsoft.com/office/drawing/2014/main" id="{A2D4780E-1FCB-4D8A-BF0F-F9073826AF8A}"/>
              </a:ext>
            </a:extLst>
          </p:cNvPr>
          <p:cNvSpPr txBox="1"/>
          <p:nvPr/>
        </p:nvSpPr>
        <p:spPr>
          <a:xfrm>
            <a:off x="2718276" y="5377702"/>
            <a:ext cx="3881576" cy="1415772"/>
          </a:xfrm>
          <a:prstGeom prst="rect">
            <a:avLst/>
          </a:prstGeom>
          <a:noFill/>
          <a:ln>
            <a:noFill/>
          </a:ln>
        </p:spPr>
        <p:txBody>
          <a:bodyPr wrap="square" rtlCol="0">
            <a:spAutoFit/>
          </a:bodyPr>
          <a:lstStyle/>
          <a:p>
            <a:r>
              <a:rPr lang="en-US" sz="1400" b="1" dirty="0"/>
              <a:t>Kayla McKiski</a:t>
            </a:r>
            <a:endParaRPr lang="en-US" sz="1200" dirty="0">
              <a:solidFill>
                <a:schemeClr val="accent1"/>
              </a:solidFill>
            </a:endParaRPr>
          </a:p>
          <a:p>
            <a:r>
              <a:rPr lang="en-US" sz="1200" dirty="0"/>
              <a:t>RCKMS Authoring Support Associates (ASA)</a:t>
            </a:r>
          </a:p>
          <a:p>
            <a:endParaRPr lang="en-US" sz="1200" dirty="0"/>
          </a:p>
          <a:p>
            <a:r>
              <a:rPr lang="en-US" sz="1200" dirty="0"/>
              <a:t>Supports and engages with public health agencies on all jurisdiction authoring support needs, to include authoring reportable conditions, RCKMS user training, help desk and Office Hours support.</a:t>
            </a:r>
          </a:p>
        </p:txBody>
      </p:sp>
      <p:sp>
        <p:nvSpPr>
          <p:cNvPr id="22" name="TextBox 21">
            <a:extLst>
              <a:ext uri="{FF2B5EF4-FFF2-40B4-BE49-F238E27FC236}">
                <a16:creationId xmlns:a16="http://schemas.microsoft.com/office/drawing/2014/main" id="{7810C52B-B31C-4683-9BE0-0308B95E528D}"/>
              </a:ext>
            </a:extLst>
          </p:cNvPr>
          <p:cNvSpPr txBox="1"/>
          <p:nvPr/>
        </p:nvSpPr>
        <p:spPr>
          <a:xfrm>
            <a:off x="2718276" y="3785531"/>
            <a:ext cx="4082395" cy="1415772"/>
          </a:xfrm>
          <a:prstGeom prst="rect">
            <a:avLst/>
          </a:prstGeom>
          <a:noFill/>
          <a:ln>
            <a:noFill/>
          </a:ln>
        </p:spPr>
        <p:txBody>
          <a:bodyPr wrap="square" rtlCol="0">
            <a:spAutoFit/>
          </a:bodyPr>
          <a:lstStyle/>
          <a:p>
            <a:r>
              <a:rPr lang="en-US" sz="1400" b="1" dirty="0"/>
              <a:t>Melissa Ivey</a:t>
            </a:r>
            <a:endParaRPr lang="en-US" sz="1200" dirty="0">
              <a:solidFill>
                <a:schemeClr val="accent1"/>
              </a:solidFill>
            </a:endParaRPr>
          </a:p>
          <a:p>
            <a:r>
              <a:rPr lang="en-US" sz="1200" dirty="0"/>
              <a:t>RCKMS Authoring Support Associates (ASA)</a:t>
            </a:r>
          </a:p>
          <a:p>
            <a:endParaRPr lang="en-US" sz="1200" dirty="0"/>
          </a:p>
          <a:p>
            <a:r>
              <a:rPr lang="en-US" sz="1200" dirty="0"/>
              <a:t>Supports and engages with public health agencies on all jurisdiction authoring support needs, to include authoring reportable conditions, RCKMS user training, help desk and Office Hours support.</a:t>
            </a:r>
          </a:p>
        </p:txBody>
      </p:sp>
      <p:sp>
        <p:nvSpPr>
          <p:cNvPr id="23" name="TextBox 22">
            <a:extLst>
              <a:ext uri="{FF2B5EF4-FFF2-40B4-BE49-F238E27FC236}">
                <a16:creationId xmlns:a16="http://schemas.microsoft.com/office/drawing/2014/main" id="{33A9B864-F930-4685-B0C2-8A1ED789D455}"/>
              </a:ext>
            </a:extLst>
          </p:cNvPr>
          <p:cNvSpPr txBox="1"/>
          <p:nvPr/>
        </p:nvSpPr>
        <p:spPr>
          <a:xfrm>
            <a:off x="7564449" y="2222726"/>
            <a:ext cx="3849171" cy="1492716"/>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3</a:t>
            </a:r>
            <a:r>
              <a:rPr lang="en-US" sz="1200" b="1" dirty="0"/>
              <a:t>		       </a:t>
            </a:r>
            <a:r>
              <a:rPr lang="en-US" sz="1200" b="1" u="sng" dirty="0"/>
              <a:t>Region 4</a:t>
            </a:r>
          </a:p>
          <a:p>
            <a:r>
              <a:rPr lang="en-US" sz="1100" dirty="0"/>
              <a:t>Delaware		        Alabama	  South Carolina</a:t>
            </a:r>
          </a:p>
          <a:p>
            <a:r>
              <a:rPr lang="en-US" sz="1100" dirty="0"/>
              <a:t>District of Columbia	        Florida	  Tennessee</a:t>
            </a:r>
          </a:p>
          <a:p>
            <a:r>
              <a:rPr lang="en-US" sz="1100" dirty="0"/>
              <a:t>Maryland		        Georgia</a:t>
            </a:r>
          </a:p>
          <a:p>
            <a:r>
              <a:rPr lang="en-US" sz="1100" dirty="0"/>
              <a:t>Pennsylvania		        Kentucky</a:t>
            </a:r>
          </a:p>
          <a:p>
            <a:r>
              <a:rPr lang="en-US" sz="1100" dirty="0"/>
              <a:t>Virginia		        Mississippi</a:t>
            </a:r>
          </a:p>
          <a:p>
            <a:r>
              <a:rPr lang="en-US" sz="1100" dirty="0"/>
              <a:t>West Virginia		        North Carolina</a:t>
            </a:r>
          </a:p>
        </p:txBody>
      </p:sp>
      <p:sp>
        <p:nvSpPr>
          <p:cNvPr id="24" name="TextBox 23">
            <a:extLst>
              <a:ext uri="{FF2B5EF4-FFF2-40B4-BE49-F238E27FC236}">
                <a16:creationId xmlns:a16="http://schemas.microsoft.com/office/drawing/2014/main" id="{E20753D7-1E12-4CB9-8FC9-8DAFF026F71E}"/>
              </a:ext>
            </a:extLst>
          </p:cNvPr>
          <p:cNvSpPr txBox="1"/>
          <p:nvPr/>
        </p:nvSpPr>
        <p:spPr>
          <a:xfrm>
            <a:off x="7564448" y="5369958"/>
            <a:ext cx="3849171" cy="1492716"/>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8</a:t>
            </a:r>
            <a:r>
              <a:rPr lang="en-US" sz="1200" b="1" dirty="0"/>
              <a:t>	             </a:t>
            </a:r>
            <a:r>
              <a:rPr lang="en-US" sz="1200" b="1" u="sng" dirty="0"/>
              <a:t>Region 9</a:t>
            </a:r>
            <a:r>
              <a:rPr lang="en-US" sz="1200" b="1" dirty="0"/>
              <a:t>	</a:t>
            </a:r>
            <a:r>
              <a:rPr lang="en-US" sz="1200" b="1" u="sng" dirty="0"/>
              <a:t>Region 10</a:t>
            </a:r>
          </a:p>
          <a:p>
            <a:r>
              <a:rPr lang="en-US" sz="1100" dirty="0"/>
              <a:t>Colorado	              Arizona                              Alaska</a:t>
            </a:r>
          </a:p>
          <a:p>
            <a:r>
              <a:rPr lang="en-US" sz="1100" dirty="0"/>
              <a:t>Montana	              California	Idaho                      North Dakota	              Hawaii		Oregon                      South Dakota	              Nevada		Washington</a:t>
            </a:r>
          </a:p>
          <a:p>
            <a:r>
              <a:rPr lang="en-US" sz="1100" dirty="0"/>
              <a:t>Utah                                  Guam                       </a:t>
            </a:r>
          </a:p>
          <a:p>
            <a:r>
              <a:rPr lang="en-US" sz="1100" dirty="0"/>
              <a:t>Wyoming	            </a:t>
            </a:r>
          </a:p>
        </p:txBody>
      </p:sp>
      <p:sp>
        <p:nvSpPr>
          <p:cNvPr id="25" name="TextBox 24">
            <a:extLst>
              <a:ext uri="{FF2B5EF4-FFF2-40B4-BE49-F238E27FC236}">
                <a16:creationId xmlns:a16="http://schemas.microsoft.com/office/drawing/2014/main" id="{C68F8D0C-095D-9736-4C05-501B6612734E}"/>
              </a:ext>
            </a:extLst>
          </p:cNvPr>
          <p:cNvSpPr txBox="1"/>
          <p:nvPr/>
        </p:nvSpPr>
        <p:spPr>
          <a:xfrm>
            <a:off x="7564449" y="3791452"/>
            <a:ext cx="3556834" cy="1400383"/>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5</a:t>
            </a:r>
            <a:r>
              <a:rPr lang="en-US" sz="1200" b="1" dirty="0"/>
              <a:t>	           </a:t>
            </a:r>
            <a:r>
              <a:rPr lang="en-US" sz="1200" b="1" u="sng" dirty="0"/>
              <a:t>Region 6</a:t>
            </a:r>
            <a:r>
              <a:rPr lang="en-US" sz="1200" b="1" dirty="0"/>
              <a:t>	</a:t>
            </a:r>
            <a:r>
              <a:rPr lang="en-US" sz="1200" b="1" u="sng" dirty="0"/>
              <a:t>Region 7</a:t>
            </a:r>
          </a:p>
          <a:p>
            <a:r>
              <a:rPr lang="en-US" sz="1000" dirty="0"/>
              <a:t>Illinois	             Arkansas                            	Iowa</a:t>
            </a:r>
          </a:p>
          <a:p>
            <a:r>
              <a:rPr lang="en-US" sz="1000" dirty="0"/>
              <a:t>Indiana	             Louisiana		Kansas                    </a:t>
            </a:r>
          </a:p>
          <a:p>
            <a:r>
              <a:rPr lang="en-US" sz="1000" dirty="0"/>
              <a:t>Michigan	             New Mexico                      	Missouri</a:t>
            </a:r>
          </a:p>
          <a:p>
            <a:r>
              <a:rPr lang="en-US" sz="1000" dirty="0"/>
              <a:t>Ohio                                    Oklahoma                                 Nebraska</a:t>
            </a:r>
          </a:p>
          <a:p>
            <a:r>
              <a:rPr lang="en-US" sz="1000" dirty="0"/>
              <a:t>Wisconsin	             Texas		</a:t>
            </a:r>
          </a:p>
          <a:p>
            <a:r>
              <a:rPr lang="en-US" sz="1000" dirty="0"/>
              <a:t>Minnesota		</a:t>
            </a:r>
          </a:p>
        </p:txBody>
      </p:sp>
    </p:spTree>
    <p:extLst>
      <p:ext uri="{BB962C8B-B14F-4D97-AF65-F5344CB8AC3E}">
        <p14:creationId xmlns:p14="http://schemas.microsoft.com/office/powerpoint/2010/main" val="3732024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lstStyle/>
          <a:p>
            <a:r>
              <a:rPr lang="en-US">
                <a:latin typeface="+mn-lt"/>
              </a:rPr>
              <a:t>CSTE Announcements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80" y="1807286"/>
            <a:ext cx="11627913" cy="4270686"/>
          </a:xfrm>
        </p:spPr>
        <p:txBody>
          <a:bodyPr vert="horz" lIns="91440" tIns="45720" rIns="91440" bIns="45720" rtlCol="0" anchor="t">
            <a:noAutofit/>
          </a:bodyPr>
          <a:lstStyle/>
          <a:p>
            <a:r>
              <a:rPr lang="en-US" sz="2600" dirty="0">
                <a:latin typeface="Arial"/>
                <a:ea typeface="+mn-lt"/>
                <a:cs typeface="+mn-lt"/>
              </a:rPr>
              <a:t>Thanks to our attendees, speakers, moderators, sponsors, exhibitors, and everyone who contributed to the 2022 CSTE Annual Conference!</a:t>
            </a:r>
          </a:p>
          <a:p>
            <a:endParaRPr lang="en-US" sz="2600" dirty="0">
              <a:latin typeface="Arial"/>
              <a:ea typeface="+mn-lt"/>
              <a:cs typeface="+mn-lt"/>
            </a:endParaRPr>
          </a:p>
          <a:p>
            <a:r>
              <a:rPr lang="en-US" sz="2600" dirty="0">
                <a:latin typeface="Arial"/>
                <a:ea typeface="+mn-lt"/>
                <a:cs typeface="+mn-lt"/>
              </a:rPr>
              <a:t>2022 Approved Position Statements: </a:t>
            </a:r>
            <a:r>
              <a:rPr lang="en-US" sz="2400" dirty="0">
                <a:latin typeface="Arial"/>
                <a:ea typeface="+mn-lt"/>
                <a:cs typeface="+mn-lt"/>
                <a:hlinkClick r:id="rId2"/>
              </a:rPr>
              <a:t>https://www.cste.org/page/PositionStatement</a:t>
            </a:r>
            <a:r>
              <a:rPr lang="en-US" sz="2600" dirty="0">
                <a:ea typeface="+mn-lt"/>
                <a:cs typeface="+mn-lt"/>
                <a:hlinkClick r:id="rId2"/>
              </a:rPr>
              <a:t>s</a:t>
            </a:r>
            <a:r>
              <a:rPr lang="en-US" sz="2600" dirty="0">
                <a:ea typeface="+mn-lt"/>
                <a:cs typeface="+mn-lt"/>
              </a:rPr>
              <a:t> </a:t>
            </a:r>
          </a:p>
          <a:p>
            <a:endParaRPr lang="en-US" sz="2600" dirty="0">
              <a:latin typeface="Arial"/>
              <a:ea typeface="+mn-lt"/>
              <a:cs typeface="+mn-lt"/>
            </a:endParaRPr>
          </a:p>
          <a:p>
            <a:r>
              <a:rPr lang="en-US" sz="2600" dirty="0">
                <a:latin typeface="Arial"/>
                <a:ea typeface="+mn-lt"/>
                <a:cs typeface="+mn-lt"/>
              </a:rPr>
              <a:t>Continuing Education (CE) – </a:t>
            </a:r>
            <a:r>
              <a:rPr lang="en-US" sz="2600" i="1" dirty="0">
                <a:latin typeface="Arial"/>
                <a:ea typeface="+mn-lt"/>
                <a:cs typeface="+mn-lt"/>
              </a:rPr>
              <a:t>Deadline was</a:t>
            </a:r>
            <a:r>
              <a:rPr lang="en-US" sz="2600" dirty="0">
                <a:latin typeface="Arial"/>
                <a:ea typeface="+mn-lt"/>
                <a:cs typeface="+mn-lt"/>
              </a:rPr>
              <a:t> </a:t>
            </a:r>
            <a:r>
              <a:rPr lang="en-US" sz="2600" b="1" dirty="0">
                <a:latin typeface="Arial"/>
                <a:ea typeface="+mn-lt"/>
                <a:cs typeface="+mn-lt"/>
              </a:rPr>
              <a:t>Tuesday, July 26th </a:t>
            </a:r>
            <a:endParaRPr lang="en-US" sz="2600" dirty="0">
              <a:latin typeface="Arial"/>
              <a:ea typeface="+mn-lt"/>
              <a:cs typeface="+mn-lt"/>
            </a:endParaRPr>
          </a:p>
          <a:p>
            <a:pPr lvl="1"/>
            <a:r>
              <a:rPr lang="en-US" sz="1800" dirty="0">
                <a:latin typeface="Arial"/>
                <a:ea typeface="+mn-lt"/>
                <a:cs typeface="+mn-lt"/>
              </a:rPr>
              <a:t>CSTE has partnered with CDC to provide up to </a:t>
            </a:r>
            <a:r>
              <a:rPr lang="en-US" sz="1800" u="sng" dirty="0">
                <a:latin typeface="Arial"/>
                <a:ea typeface="+mn-lt"/>
                <a:cs typeface="+mn-lt"/>
              </a:rPr>
              <a:t>20 hours of free CE</a:t>
            </a:r>
            <a:r>
              <a:rPr lang="en-US" sz="1800" dirty="0">
                <a:latin typeface="Arial"/>
                <a:ea typeface="+mn-lt"/>
                <a:cs typeface="+mn-lt"/>
              </a:rPr>
              <a:t> for doctors (CME), nurses (CNE), veterinarians (RACE), health educators (CHES), and those Certified in Public Health (CPH)</a:t>
            </a:r>
          </a:p>
          <a:p>
            <a:pPr lvl="1"/>
            <a:r>
              <a:rPr lang="en-US" sz="1800" dirty="0">
                <a:latin typeface="Arial"/>
                <a:ea typeface="+mn-lt"/>
                <a:cs typeface="+mn-lt"/>
              </a:rPr>
              <a:t>Eligible sessions include the NASPHV Business Meeting, all Sunday workshops, and the plenaries</a:t>
            </a:r>
          </a:p>
          <a:p>
            <a:pPr lvl="1"/>
            <a:r>
              <a:rPr lang="en-US" sz="1800" dirty="0">
                <a:latin typeface="Arial"/>
                <a:ea typeface="+mn-lt"/>
                <a:cs typeface="+mn-lt"/>
              </a:rPr>
              <a:t>For questions email </a:t>
            </a:r>
            <a:r>
              <a:rPr lang="en-US" sz="1800" dirty="0">
                <a:latin typeface="Arial"/>
                <a:ea typeface="+mn-lt"/>
                <a:cs typeface="+mn-lt"/>
                <a:hlinkClick r:id="rId3"/>
              </a:rPr>
              <a:t>WFResources@cste.org</a:t>
            </a:r>
            <a:r>
              <a:rPr lang="en-US" sz="1800" dirty="0">
                <a:latin typeface="Arial"/>
                <a:ea typeface="+mn-lt"/>
                <a:cs typeface="+mn-lt"/>
              </a:rPr>
              <a:t> </a:t>
            </a:r>
            <a:endParaRPr lang="en-US" sz="1800" dirty="0">
              <a:latin typeface="Arial"/>
            </a:endParaRPr>
          </a:p>
          <a:p>
            <a:pPr lvl="1"/>
            <a:endParaRPr lang="en-US" dirty="0">
              <a:latin typeface="Arial" panose="020B0604020202020204" pitchFamily="34" charset="0"/>
              <a:cs typeface="Arial" panose="020B0604020202020204" pitchFamily="34" charset="0"/>
            </a:endParaRPr>
          </a:p>
          <a:p>
            <a:pPr marL="457200" lvl="1" indent="0">
              <a:buNone/>
            </a:pPr>
            <a:endParaRPr lang="en-US" dirty="0">
              <a:cs typeface="Arial"/>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5A02710F-91FF-4AF8-8B74-16E1CF661D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9601"/>
            <a:ext cx="12192000" cy="152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666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EB4B9-8F0D-C845-7ED3-AFF0570B32B3}"/>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9F798834-965E-730E-D69B-A63A657C3042}"/>
              </a:ext>
            </a:extLst>
          </p:cNvPr>
          <p:cNvSpPr>
            <a:spLocks noGrp="1"/>
          </p:cNvSpPr>
          <p:nvPr>
            <p:ph idx="1"/>
          </p:nvPr>
        </p:nvSpPr>
        <p:spPr>
          <a:xfrm>
            <a:off x="283779" y="1281953"/>
            <a:ext cx="11627913" cy="4742329"/>
          </a:xfrm>
        </p:spPr>
        <p:txBody>
          <a:bodyPr>
            <a:normAutofit lnSpcReduction="10000"/>
          </a:bodyPr>
          <a:lstStyle/>
          <a:p>
            <a:r>
              <a:rPr lang="en-US" sz="2400" dirty="0"/>
              <a:t>Reportable Conditions Knowledge Management System (RCKMS) Content Release - July 2022</a:t>
            </a:r>
          </a:p>
          <a:p>
            <a:pPr lvl="1"/>
            <a:r>
              <a:rPr lang="en-US" dirty="0"/>
              <a:t>41 New conditions available for authoring in RCKMS</a:t>
            </a:r>
            <a:endParaRPr lang="en-US" sz="2400" b="1" dirty="0"/>
          </a:p>
          <a:p>
            <a:pPr lvl="2"/>
            <a:r>
              <a:rPr lang="en-US" b="1" dirty="0"/>
              <a:t>173 </a:t>
            </a:r>
            <a:r>
              <a:rPr lang="en-US" dirty="0"/>
              <a:t>total</a:t>
            </a:r>
            <a:r>
              <a:rPr lang="en-US" b="1" dirty="0"/>
              <a:t> </a:t>
            </a:r>
            <a:r>
              <a:rPr lang="en-US" dirty="0"/>
              <a:t>conditions</a:t>
            </a:r>
          </a:p>
          <a:p>
            <a:pPr marL="914400" lvl="2" indent="0">
              <a:buNone/>
            </a:pPr>
            <a:endParaRPr lang="en-US" dirty="0"/>
          </a:p>
          <a:p>
            <a:r>
              <a:rPr lang="en-US" sz="2400" dirty="0"/>
              <a:t>RCKMS Office Hours Schedule: </a:t>
            </a:r>
            <a:r>
              <a:rPr lang="en-US" sz="2400" dirty="0">
                <a:solidFill>
                  <a:schemeClr val="accent2">
                    <a:lumMod val="60000"/>
                    <a:lumOff val="40000"/>
                  </a:schemeClr>
                </a:solidFill>
              </a:rPr>
              <a:t>Summer 2022 Series</a:t>
            </a:r>
          </a:p>
          <a:p>
            <a:pPr lvl="2"/>
            <a:r>
              <a:rPr lang="en-US" dirty="0"/>
              <a:t>Session 1: Tues. August 9, 2022 @3PM</a:t>
            </a:r>
          </a:p>
          <a:p>
            <a:pPr lvl="2"/>
            <a:r>
              <a:rPr lang="en-US" dirty="0"/>
              <a:t>Session 2: Thurs. August 25, 2022 @3PM</a:t>
            </a:r>
          </a:p>
          <a:p>
            <a:pPr lvl="2"/>
            <a:r>
              <a:rPr lang="en-US" dirty="0"/>
              <a:t>Session 3: Thurs. September 8, 2022 @3PM</a:t>
            </a:r>
          </a:p>
          <a:p>
            <a:pPr lvl="2"/>
            <a:r>
              <a:rPr lang="en-US" dirty="0"/>
              <a:t>Session 4: Tues. September 27, 2022 @3PM</a:t>
            </a:r>
          </a:p>
          <a:p>
            <a:pPr marL="914400" lvl="2" indent="0">
              <a:buNone/>
            </a:pPr>
            <a:endParaRPr lang="en-US" dirty="0"/>
          </a:p>
          <a:p>
            <a:r>
              <a:rPr lang="en-US" dirty="0"/>
              <a:t>Visit </a:t>
            </a:r>
            <a:r>
              <a:rPr lang="en-US" dirty="0">
                <a:hlinkClick r:id="rId3"/>
              </a:rPr>
              <a:t>https://www.rckms.org/</a:t>
            </a:r>
            <a:endParaRPr lang="en-US" dirty="0"/>
          </a:p>
          <a:p>
            <a:r>
              <a:rPr lang="en-US" dirty="0"/>
              <a:t>Email: </a:t>
            </a:r>
            <a:r>
              <a:rPr lang="en-US" dirty="0">
                <a:hlinkClick r:id="rId4"/>
              </a:rPr>
              <a:t>rckms@cste.org</a:t>
            </a:r>
            <a:r>
              <a:rPr lang="en-US" dirty="0"/>
              <a:t> </a:t>
            </a:r>
          </a:p>
          <a:p>
            <a:endParaRPr lang="en-US" dirty="0"/>
          </a:p>
        </p:txBody>
      </p:sp>
    </p:spTree>
    <p:extLst>
      <p:ext uri="{BB962C8B-B14F-4D97-AF65-F5344CB8AC3E}">
        <p14:creationId xmlns:p14="http://schemas.microsoft.com/office/powerpoint/2010/main" val="4068325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346B0D-2825-41E6-9437-F5A0871ED689}"/>
              </a:ext>
            </a:extLst>
          </p:cNvPr>
          <p:cNvSpPr>
            <a:spLocks noGrp="1"/>
          </p:cNvSpPr>
          <p:nvPr>
            <p:ph idx="1"/>
          </p:nvPr>
        </p:nvSpPr>
        <p:spPr>
          <a:xfrm>
            <a:off x="283779" y="1547310"/>
            <a:ext cx="11229795" cy="4270686"/>
          </a:xfrm>
        </p:spPr>
        <p:txBody>
          <a:bodyPr/>
          <a:lstStyle/>
          <a:p>
            <a:r>
              <a:rPr lang="en-US" dirty="0"/>
              <a:t>RCKMS Reporting Specifications and supporting documents are available in the Content Repository on </a:t>
            </a:r>
            <a:r>
              <a:rPr lang="en-US" dirty="0">
                <a:hlinkClick r:id="rId4"/>
              </a:rPr>
              <a:t>www.RCKMS.org</a:t>
            </a:r>
            <a:r>
              <a:rPr lang="en-US" dirty="0"/>
              <a:t> </a:t>
            </a:r>
          </a:p>
          <a:p>
            <a:endParaRPr lang="en-US" dirty="0"/>
          </a:p>
        </p:txBody>
      </p:sp>
      <p:sp>
        <p:nvSpPr>
          <p:cNvPr id="4" name="Title 3">
            <a:extLst>
              <a:ext uri="{FF2B5EF4-FFF2-40B4-BE49-F238E27FC236}">
                <a16:creationId xmlns:a16="http://schemas.microsoft.com/office/drawing/2014/main" id="{0616893F-58A9-4344-9C8C-FB117DE30688}"/>
              </a:ext>
            </a:extLst>
          </p:cNvPr>
          <p:cNvSpPr>
            <a:spLocks noGrp="1"/>
          </p:cNvSpPr>
          <p:nvPr>
            <p:ph type="title"/>
          </p:nvPr>
        </p:nvSpPr>
        <p:spPr/>
        <p:txBody>
          <a:bodyPr/>
          <a:lstStyle/>
          <a:p>
            <a:r>
              <a:rPr lang="en-US" dirty="0"/>
              <a:t>RCKMS Content Repository</a:t>
            </a:r>
          </a:p>
        </p:txBody>
      </p:sp>
      <p:pic>
        <p:nvPicPr>
          <p:cNvPr id="6" name="Picture 5">
            <a:extLst>
              <a:ext uri="{FF2B5EF4-FFF2-40B4-BE49-F238E27FC236}">
                <a16:creationId xmlns:a16="http://schemas.microsoft.com/office/drawing/2014/main" id="{EF072E63-59A1-48CD-905A-B39C6DB30CE8}"/>
              </a:ext>
            </a:extLst>
          </p:cNvPr>
          <p:cNvPicPr>
            <a:picLocks noChangeAspect="1"/>
          </p:cNvPicPr>
          <p:nvPr/>
        </p:nvPicPr>
        <p:blipFill rotWithShape="1">
          <a:blip r:embed="rId5"/>
          <a:srcRect l="4112" t="11860" r="53630" b="11793"/>
          <a:stretch/>
        </p:blipFill>
        <p:spPr>
          <a:xfrm>
            <a:off x="2587068" y="2425967"/>
            <a:ext cx="7275872" cy="3697149"/>
          </a:xfrm>
          <a:prstGeom prst="rect">
            <a:avLst/>
          </a:prstGeom>
        </p:spPr>
      </p:pic>
      <p:sp>
        <p:nvSpPr>
          <p:cNvPr id="7" name="Oval 6">
            <a:extLst>
              <a:ext uri="{FF2B5EF4-FFF2-40B4-BE49-F238E27FC236}">
                <a16:creationId xmlns:a16="http://schemas.microsoft.com/office/drawing/2014/main" id="{93569780-90D6-466C-A87E-269AD0DE6E92}"/>
              </a:ext>
            </a:extLst>
          </p:cNvPr>
          <p:cNvSpPr/>
          <p:nvPr/>
        </p:nvSpPr>
        <p:spPr>
          <a:xfrm>
            <a:off x="2587068" y="5218471"/>
            <a:ext cx="1552575" cy="3429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C37EE30-0A1F-4191-89EB-542DBD04920C}"/>
              </a:ext>
            </a:extLst>
          </p:cNvPr>
          <p:cNvSpPr/>
          <p:nvPr/>
        </p:nvSpPr>
        <p:spPr>
          <a:xfrm>
            <a:off x="7855975" y="4395020"/>
            <a:ext cx="1209367" cy="1868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43326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798304-F424-4759-B5A5-2895E3B97D24}"/>
              </a:ext>
            </a:extLst>
          </p:cNvPr>
          <p:cNvSpPr>
            <a:spLocks noGrp="1"/>
          </p:cNvSpPr>
          <p:nvPr>
            <p:ph type="body" sz="quarter" idx="10"/>
          </p:nvPr>
        </p:nvSpPr>
        <p:spPr>
          <a:xfrm>
            <a:off x="2259107" y="2594154"/>
            <a:ext cx="9672918" cy="906463"/>
          </a:xfrm>
        </p:spPr>
        <p:txBody>
          <a:bodyPr>
            <a:normAutofit/>
          </a:bodyPr>
          <a:lstStyle/>
          <a:p>
            <a:r>
              <a:rPr lang="en-US" sz="2800" dirty="0"/>
              <a:t>Proposed COVID-19 Reporting Specification Updates Based on CSTE Position Statement 22-ID-01</a:t>
            </a:r>
          </a:p>
        </p:txBody>
      </p:sp>
    </p:spTree>
    <p:custDataLst>
      <p:tags r:id="rId1"/>
    </p:custDataLst>
    <p:extLst>
      <p:ext uri="{BB962C8B-B14F-4D97-AF65-F5344CB8AC3E}">
        <p14:creationId xmlns:p14="http://schemas.microsoft.com/office/powerpoint/2010/main" val="2536656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a:normAutofit/>
          </a:bodyPr>
          <a:lstStyle/>
          <a:p>
            <a:r>
              <a:rPr lang="en-US" dirty="0"/>
              <a:t>RCKMS Content Team Lead: Shaily Krishan (CSTE)</a:t>
            </a:r>
          </a:p>
          <a:p>
            <a:r>
              <a:rPr lang="en-US" dirty="0"/>
              <a:t>RCKMS Content Team Contractors (J Michael Consulting)</a:t>
            </a:r>
          </a:p>
          <a:p>
            <a:pPr lvl="1"/>
            <a:r>
              <a:rPr lang="en-US" sz="2800" dirty="0"/>
              <a:t>Surveillance Epidemiology SMEs </a:t>
            </a:r>
          </a:p>
          <a:p>
            <a:pPr lvl="2"/>
            <a:r>
              <a:rPr lang="en-US" sz="2800" dirty="0"/>
              <a:t>Grace Mallard</a:t>
            </a:r>
          </a:p>
          <a:p>
            <a:pPr lvl="2"/>
            <a:r>
              <a:rPr lang="en-US" sz="2800" dirty="0"/>
              <a:t>Gib Parrish</a:t>
            </a:r>
          </a:p>
          <a:p>
            <a:pPr lvl="2"/>
            <a:r>
              <a:rPr lang="en-US" sz="2800" dirty="0"/>
              <a:t>Amanda Payne</a:t>
            </a:r>
          </a:p>
          <a:p>
            <a:pPr lvl="2"/>
            <a:r>
              <a:rPr lang="en-US" sz="2800" dirty="0"/>
              <a:t>Natalie Raketich</a:t>
            </a:r>
          </a:p>
          <a:p>
            <a:pPr marL="0" indent="0">
              <a:buNone/>
            </a:pPr>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174634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vert="horz" lIns="91440" tIns="45720" rIns="91440" bIns="45720" rtlCol="0" anchor="t">
            <a:normAutofit/>
          </a:bodyPr>
          <a:lstStyle/>
          <a:p>
            <a:r>
              <a:rPr lang="en-US" dirty="0">
                <a:latin typeface="Arial"/>
                <a:cs typeface="Arial"/>
              </a:rPr>
              <a:t>Summary of case ascertainment updates in 22-ID-01</a:t>
            </a:r>
          </a:p>
          <a:p>
            <a:r>
              <a:rPr lang="en-US" dirty="0">
                <a:latin typeface="Arial"/>
                <a:cs typeface="Arial"/>
              </a:rPr>
              <a:t>Potential impacts to COVID-19 RS</a:t>
            </a:r>
          </a:p>
          <a:p>
            <a:r>
              <a:rPr lang="en-US" dirty="0">
                <a:latin typeface="Arial"/>
                <a:cs typeface="Arial"/>
              </a:rPr>
              <a:t>Questions and feedback</a:t>
            </a:r>
          </a:p>
          <a:p>
            <a:endParaRPr lang="en-US" dirty="0"/>
          </a:p>
          <a:p>
            <a:endParaRPr lang="en-US" dirty="0"/>
          </a:p>
        </p:txBody>
      </p:sp>
    </p:spTree>
    <p:custDataLst>
      <p:tags r:id="rId1"/>
    </p:custDataLst>
    <p:extLst>
      <p:ext uri="{BB962C8B-B14F-4D97-AF65-F5344CB8AC3E}">
        <p14:creationId xmlns:p14="http://schemas.microsoft.com/office/powerpoint/2010/main" val="2549280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798304-F424-4759-B5A5-2895E3B97D24}"/>
              </a:ext>
            </a:extLst>
          </p:cNvPr>
          <p:cNvSpPr>
            <a:spLocks noGrp="1"/>
          </p:cNvSpPr>
          <p:nvPr>
            <p:ph type="body" sz="quarter" idx="10"/>
          </p:nvPr>
        </p:nvSpPr>
        <p:spPr/>
        <p:txBody>
          <a:bodyPr/>
          <a:lstStyle/>
          <a:p>
            <a:r>
              <a:rPr lang="en-US" dirty="0"/>
              <a:t>Summary of Updates</a:t>
            </a:r>
          </a:p>
        </p:txBody>
      </p:sp>
    </p:spTree>
    <p:custDataLst>
      <p:tags r:id="rId1"/>
    </p:custDataLst>
    <p:extLst>
      <p:ext uri="{BB962C8B-B14F-4D97-AF65-F5344CB8AC3E}">
        <p14:creationId xmlns:p14="http://schemas.microsoft.com/office/powerpoint/2010/main" val="2417054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 sz="4400" dirty="0"/>
              <a:t>Updates to COVID-19</a:t>
            </a:r>
            <a:endParaRPr lang="en-US" dirty="0"/>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283780" y="5546036"/>
            <a:ext cx="11623298" cy="536712"/>
          </a:xfrm>
        </p:spPr>
        <p:txBody>
          <a:bodyPr>
            <a:normAutofit/>
          </a:bodyPr>
          <a:lstStyle/>
          <a:p>
            <a:pPr marL="0" indent="0">
              <a:lnSpc>
                <a:spcPct val="80000"/>
              </a:lnSpc>
              <a:spcBef>
                <a:spcPts val="500"/>
              </a:spcBef>
              <a:buNone/>
            </a:pPr>
            <a:r>
              <a:rPr lang="en-US" sz="1200" dirty="0">
                <a:solidFill>
                  <a:srgbClr val="000000"/>
                </a:solidFill>
              </a:rPr>
              <a:t>CSTE Position Statement 22-ID-01, “Update to the standardized surveillance case definition and national notification for SARS-CoV-2 infection (the virus that causes COVID-19)” can be found here: </a:t>
            </a:r>
            <a:r>
              <a:rPr lang="en-US" sz="1200" dirty="0">
                <a:solidFill>
                  <a:srgbClr val="000000"/>
                </a:solidFill>
                <a:hlinkClick r:id="rId4"/>
              </a:rPr>
              <a:t>https://cdn.ymaws.com/www.cste.org/resource/resmgr/ps/ps2022/22-ID-01_COVID19.pdf</a:t>
            </a:r>
            <a:r>
              <a:rPr lang="en-US" sz="1200" dirty="0">
                <a:solidFill>
                  <a:srgbClr val="000000"/>
                </a:solidFill>
              </a:rPr>
              <a:t> </a:t>
            </a:r>
            <a:endParaRPr lang="en-US" sz="1200" dirty="0"/>
          </a:p>
        </p:txBody>
      </p:sp>
      <p:graphicFrame>
        <p:nvGraphicFramePr>
          <p:cNvPr id="4" name="Table 4">
            <a:extLst>
              <a:ext uri="{FF2B5EF4-FFF2-40B4-BE49-F238E27FC236}">
                <a16:creationId xmlns:a16="http://schemas.microsoft.com/office/drawing/2014/main" id="{0C8508C8-2E30-FFD3-ED6D-F94283F7B020}"/>
              </a:ext>
            </a:extLst>
          </p:cNvPr>
          <p:cNvGraphicFramePr>
            <a:graphicFrameLocks noGrp="1"/>
          </p:cNvGraphicFramePr>
          <p:nvPr/>
        </p:nvGraphicFramePr>
        <p:xfrm>
          <a:off x="1841233" y="1611317"/>
          <a:ext cx="8509533" cy="3684421"/>
        </p:xfrm>
        <a:graphic>
          <a:graphicData uri="http://schemas.openxmlformats.org/drawingml/2006/table">
            <a:tbl>
              <a:tblPr firstRow="1" bandRow="1">
                <a:tableStyleId>{5C22544A-7EE6-4342-B048-85BDC9FD1C3A}</a:tableStyleId>
              </a:tblPr>
              <a:tblGrid>
                <a:gridCol w="2836511">
                  <a:extLst>
                    <a:ext uri="{9D8B030D-6E8A-4147-A177-3AD203B41FA5}">
                      <a16:colId xmlns:a16="http://schemas.microsoft.com/office/drawing/2014/main" val="1754196184"/>
                    </a:ext>
                  </a:extLst>
                </a:gridCol>
                <a:gridCol w="2836511">
                  <a:extLst>
                    <a:ext uri="{9D8B030D-6E8A-4147-A177-3AD203B41FA5}">
                      <a16:colId xmlns:a16="http://schemas.microsoft.com/office/drawing/2014/main" val="4049781966"/>
                    </a:ext>
                  </a:extLst>
                </a:gridCol>
                <a:gridCol w="2836511">
                  <a:extLst>
                    <a:ext uri="{9D8B030D-6E8A-4147-A177-3AD203B41FA5}">
                      <a16:colId xmlns:a16="http://schemas.microsoft.com/office/drawing/2014/main" val="890328027"/>
                    </a:ext>
                  </a:extLst>
                </a:gridCol>
              </a:tblGrid>
              <a:tr h="591025">
                <a:tc>
                  <a:txBody>
                    <a:bodyPr/>
                    <a:lstStyle/>
                    <a:p>
                      <a:r>
                        <a:rPr lang="en-US" dirty="0"/>
                        <a:t>Topic</a:t>
                      </a:r>
                    </a:p>
                  </a:txBody>
                  <a:tcPr/>
                </a:tc>
                <a:tc>
                  <a:txBody>
                    <a:bodyPr/>
                    <a:lstStyle/>
                    <a:p>
                      <a:r>
                        <a:rPr lang="en-US" dirty="0"/>
                        <a:t>Previous</a:t>
                      </a:r>
                    </a:p>
                  </a:txBody>
                  <a:tcPr/>
                </a:tc>
                <a:tc>
                  <a:txBody>
                    <a:bodyPr/>
                    <a:lstStyle/>
                    <a:p>
                      <a:r>
                        <a:rPr lang="en-US" dirty="0"/>
                        <a:t>New</a:t>
                      </a:r>
                    </a:p>
                  </a:txBody>
                  <a:tcPr/>
                </a:tc>
                <a:extLst>
                  <a:ext uri="{0D108BD9-81ED-4DB2-BD59-A6C34878D82A}">
                    <a16:rowId xmlns:a16="http://schemas.microsoft.com/office/drawing/2014/main" val="2914638806"/>
                  </a:ext>
                </a:extLst>
              </a:tr>
              <a:tr h="743764">
                <a:tc>
                  <a:txBody>
                    <a:bodyPr/>
                    <a:lstStyle/>
                    <a:p>
                      <a:r>
                        <a:rPr lang="en-US" dirty="0"/>
                        <a:t>Timeframe for notification</a:t>
                      </a:r>
                    </a:p>
                  </a:txBody>
                  <a:tcPr/>
                </a:tc>
                <a:tc>
                  <a:txBody>
                    <a:bodyPr/>
                    <a:lstStyle/>
                    <a:p>
                      <a:r>
                        <a:rPr lang="en-US" dirty="0"/>
                        <a:t>Immediately notifiable, urgent (within 24 hours)</a:t>
                      </a:r>
                    </a:p>
                  </a:txBody>
                  <a:tcPr/>
                </a:tc>
                <a:tc>
                  <a:txBody>
                    <a:bodyPr/>
                    <a:lstStyle/>
                    <a:p>
                      <a:r>
                        <a:rPr lang="en-US" dirty="0"/>
                        <a:t>Routinely notifiable</a:t>
                      </a:r>
                    </a:p>
                  </a:txBody>
                  <a:tcPr/>
                </a:tc>
                <a:extLst>
                  <a:ext uri="{0D108BD9-81ED-4DB2-BD59-A6C34878D82A}">
                    <a16:rowId xmlns:a16="http://schemas.microsoft.com/office/drawing/2014/main" val="1598097448"/>
                  </a:ext>
                </a:extLst>
              </a:tr>
              <a:tr h="379622">
                <a:tc gridSpan="3">
                  <a:txBody>
                    <a:bodyPr/>
                    <a:lstStyle/>
                    <a:p>
                      <a:pPr algn="ctr"/>
                      <a:r>
                        <a:rPr lang="en-US" b="1" dirty="0"/>
                        <a:t>Case ascertainment criteria (Section VI and Table VI)</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558198295"/>
                  </a:ext>
                </a:extLst>
              </a:tr>
              <a:tr h="591025">
                <a:tc>
                  <a:txBody>
                    <a:bodyPr/>
                    <a:lstStyle/>
                    <a:p>
                      <a:r>
                        <a:rPr lang="en-US" dirty="0"/>
                        <a:t>Clinical criteria</a:t>
                      </a:r>
                    </a:p>
                  </a:txBody>
                  <a:tcPr/>
                </a:tc>
                <a:tc>
                  <a:txBody>
                    <a:bodyPr/>
                    <a:lstStyle/>
                    <a:p>
                      <a:r>
                        <a:rPr lang="en-US" dirty="0"/>
                        <a:t>22 clinical criteria</a:t>
                      </a:r>
                    </a:p>
                  </a:txBody>
                  <a:tcPr/>
                </a:tc>
                <a:tc>
                  <a:txBody>
                    <a:bodyPr/>
                    <a:lstStyle/>
                    <a:p>
                      <a:r>
                        <a:rPr lang="en-US" dirty="0"/>
                        <a:t>No clinical criteria</a:t>
                      </a:r>
                    </a:p>
                  </a:txBody>
                  <a:tcPr/>
                </a:tc>
                <a:extLst>
                  <a:ext uri="{0D108BD9-81ED-4DB2-BD59-A6C34878D82A}">
                    <a16:rowId xmlns:a16="http://schemas.microsoft.com/office/drawing/2014/main" val="2190357787"/>
                  </a:ext>
                </a:extLst>
              </a:tr>
              <a:tr h="738905">
                <a:tc>
                  <a:txBody>
                    <a:bodyPr/>
                    <a:lstStyle/>
                    <a:p>
                      <a:r>
                        <a:rPr lang="en-US" dirty="0"/>
                        <a:t>Epidemiologic linkage criteria</a:t>
                      </a:r>
                    </a:p>
                  </a:txBody>
                  <a:tcPr/>
                </a:tc>
                <a:tc>
                  <a:txBody>
                    <a:bodyPr/>
                    <a:lstStyle/>
                    <a:p>
                      <a:r>
                        <a:rPr lang="en-US" dirty="0"/>
                        <a:t>2 epi linkage criteria</a:t>
                      </a:r>
                    </a:p>
                  </a:txBody>
                  <a:tcPr/>
                </a:tc>
                <a:tc>
                  <a:txBody>
                    <a:bodyPr/>
                    <a:lstStyle/>
                    <a:p>
                      <a:r>
                        <a:rPr lang="en-US" dirty="0"/>
                        <a:t>No epi linkage criteria</a:t>
                      </a:r>
                    </a:p>
                  </a:txBody>
                  <a:tcPr/>
                </a:tc>
                <a:extLst>
                  <a:ext uri="{0D108BD9-81ED-4DB2-BD59-A6C34878D82A}">
                    <a16:rowId xmlns:a16="http://schemas.microsoft.com/office/drawing/2014/main" val="1718684391"/>
                  </a:ext>
                </a:extLst>
              </a:tr>
              <a:tr h="591025">
                <a:tc>
                  <a:txBody>
                    <a:bodyPr/>
                    <a:lstStyle/>
                    <a:p>
                      <a:r>
                        <a:rPr lang="en-US" dirty="0"/>
                        <a:t>Laboratory criteria</a:t>
                      </a:r>
                    </a:p>
                  </a:txBody>
                  <a:tcPr/>
                </a:tc>
                <a:tc>
                  <a:txBody>
                    <a:bodyPr/>
                    <a:lstStyle/>
                    <a:p>
                      <a:r>
                        <a:rPr lang="en-US" dirty="0"/>
                        <a:t>4 laboratory criteria</a:t>
                      </a:r>
                    </a:p>
                  </a:txBody>
                  <a:tcPr/>
                </a:tc>
                <a:tc>
                  <a:txBody>
                    <a:bodyPr/>
                    <a:lstStyle/>
                    <a:p>
                      <a:r>
                        <a:rPr lang="en-US" dirty="0"/>
                        <a:t>3 laboratory criteria (removed antibody results)</a:t>
                      </a:r>
                    </a:p>
                  </a:txBody>
                  <a:tcPr/>
                </a:tc>
                <a:extLst>
                  <a:ext uri="{0D108BD9-81ED-4DB2-BD59-A6C34878D82A}">
                    <a16:rowId xmlns:a16="http://schemas.microsoft.com/office/drawing/2014/main" val="1966802511"/>
                  </a:ext>
                </a:extLst>
              </a:tr>
            </a:tbl>
          </a:graphicData>
        </a:graphic>
      </p:graphicFrame>
    </p:spTree>
    <p:custDataLst>
      <p:tags r:id="rId1"/>
    </p:custDataLst>
    <p:extLst>
      <p:ext uri="{BB962C8B-B14F-4D97-AF65-F5344CB8AC3E}">
        <p14:creationId xmlns:p14="http://schemas.microsoft.com/office/powerpoint/2010/main" val="1113636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noAutofit/>
          </a:bodyPr>
          <a:lstStyle/>
          <a:p>
            <a:r>
              <a:rPr lang="en-US" sz="2800" dirty="0"/>
              <a:t>Potential Impacts to COVID-19 RS</a:t>
            </a:r>
          </a:p>
        </p:txBody>
      </p:sp>
    </p:spTree>
    <p:custDataLst>
      <p:tags r:id="rId1"/>
    </p:custDataLst>
    <p:extLst>
      <p:ext uri="{BB962C8B-B14F-4D97-AF65-F5344CB8AC3E}">
        <p14:creationId xmlns:p14="http://schemas.microsoft.com/office/powerpoint/2010/main" val="2983941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50D6-8C9B-41C1-B3F6-6CADA6823944}"/>
              </a:ext>
            </a:extLst>
          </p:cNvPr>
          <p:cNvSpPr>
            <a:spLocks noGrp="1"/>
          </p:cNvSpPr>
          <p:nvPr>
            <p:ph type="title"/>
          </p:nvPr>
        </p:nvSpPr>
        <p:spPr/>
        <p:txBody>
          <a:bodyPr/>
          <a:lstStyle/>
          <a:p>
            <a:r>
              <a:rPr lang="en-US" dirty="0"/>
              <a:t>Creating content for each condition</a:t>
            </a:r>
          </a:p>
        </p:txBody>
      </p:sp>
      <p:sp>
        <p:nvSpPr>
          <p:cNvPr id="4" name="Flowchart: Decision 3">
            <a:extLst>
              <a:ext uri="{FF2B5EF4-FFF2-40B4-BE49-F238E27FC236}">
                <a16:creationId xmlns:a16="http://schemas.microsoft.com/office/drawing/2014/main" id="{866D35C3-039B-4FA4-A331-F92E850E01F6}"/>
              </a:ext>
            </a:extLst>
          </p:cNvPr>
          <p:cNvSpPr/>
          <p:nvPr/>
        </p:nvSpPr>
        <p:spPr>
          <a:xfrm>
            <a:off x="283780" y="1665735"/>
            <a:ext cx="2242458" cy="1905001"/>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dirty="0"/>
              <a:t>Position Statement available?</a:t>
            </a:r>
            <a:endParaRPr lang="en-US" dirty="0">
              <a:cs typeface="Calibri"/>
            </a:endParaRPr>
          </a:p>
        </p:txBody>
      </p:sp>
      <p:sp>
        <p:nvSpPr>
          <p:cNvPr id="5" name="Rectangle 4">
            <a:extLst>
              <a:ext uri="{FF2B5EF4-FFF2-40B4-BE49-F238E27FC236}">
                <a16:creationId xmlns:a16="http://schemas.microsoft.com/office/drawing/2014/main" id="{6A59F139-760E-4B91-B028-B6A77E89F5A7}"/>
              </a:ext>
            </a:extLst>
          </p:cNvPr>
          <p:cNvSpPr/>
          <p:nvPr/>
        </p:nvSpPr>
        <p:spPr>
          <a:xfrm>
            <a:off x="3048001" y="2128377"/>
            <a:ext cx="1545772" cy="979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Review Case Ascertainment criteria</a:t>
            </a:r>
          </a:p>
        </p:txBody>
      </p:sp>
      <p:sp>
        <p:nvSpPr>
          <p:cNvPr id="6" name="Rectangle 5">
            <a:extLst>
              <a:ext uri="{FF2B5EF4-FFF2-40B4-BE49-F238E27FC236}">
                <a16:creationId xmlns:a16="http://schemas.microsoft.com/office/drawing/2014/main" id="{EF7E16A5-967B-41E4-9259-6D72689F4052}"/>
              </a:ext>
            </a:extLst>
          </p:cNvPr>
          <p:cNvSpPr/>
          <p:nvPr/>
        </p:nvSpPr>
        <p:spPr>
          <a:xfrm>
            <a:off x="3048001" y="3674160"/>
            <a:ext cx="1545772" cy="979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Review other resources, as needed</a:t>
            </a:r>
          </a:p>
        </p:txBody>
      </p:sp>
      <p:sp>
        <p:nvSpPr>
          <p:cNvPr id="9" name="Flowchart: Document 8">
            <a:extLst>
              <a:ext uri="{FF2B5EF4-FFF2-40B4-BE49-F238E27FC236}">
                <a16:creationId xmlns:a16="http://schemas.microsoft.com/office/drawing/2014/main" id="{8A3E4589-9019-4DF1-A118-D8EC717BE663}"/>
              </a:ext>
            </a:extLst>
          </p:cNvPr>
          <p:cNvSpPr/>
          <p:nvPr/>
        </p:nvSpPr>
        <p:spPr>
          <a:xfrm>
            <a:off x="5377921" y="3619731"/>
            <a:ext cx="1665514" cy="1088571"/>
          </a:xfrm>
          <a:prstGeom prst="flowChartDocumen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Suggested RCKMS criteria and logic sets</a:t>
            </a:r>
          </a:p>
        </p:txBody>
      </p:sp>
      <p:sp>
        <p:nvSpPr>
          <p:cNvPr id="10" name="Flowchart: Predefined Process 9">
            <a:extLst>
              <a:ext uri="{FF2B5EF4-FFF2-40B4-BE49-F238E27FC236}">
                <a16:creationId xmlns:a16="http://schemas.microsoft.com/office/drawing/2014/main" id="{0EA36D5B-F6BD-463E-A933-72A0649503BF}"/>
              </a:ext>
            </a:extLst>
          </p:cNvPr>
          <p:cNvSpPr/>
          <p:nvPr/>
        </p:nvSpPr>
        <p:spPr>
          <a:xfrm>
            <a:off x="7827583" y="3674161"/>
            <a:ext cx="1491343" cy="979715"/>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Content Team review</a:t>
            </a:r>
          </a:p>
        </p:txBody>
      </p:sp>
      <p:sp>
        <p:nvSpPr>
          <p:cNvPr id="12" name="Flowchart: Document 11">
            <a:extLst>
              <a:ext uri="{FF2B5EF4-FFF2-40B4-BE49-F238E27FC236}">
                <a16:creationId xmlns:a16="http://schemas.microsoft.com/office/drawing/2014/main" id="{F93E87C2-F436-4059-860D-36778F31CD72}"/>
              </a:ext>
            </a:extLst>
          </p:cNvPr>
          <p:cNvSpPr/>
          <p:nvPr/>
        </p:nvSpPr>
        <p:spPr>
          <a:xfrm>
            <a:off x="10081302" y="3619730"/>
            <a:ext cx="1665514" cy="1088571"/>
          </a:xfrm>
          <a:prstGeom prst="flowChartDocumen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RCKMS Reporting Specification</a:t>
            </a:r>
          </a:p>
        </p:txBody>
      </p:sp>
      <p:cxnSp>
        <p:nvCxnSpPr>
          <p:cNvPr id="14" name="Straight Arrow Connector 13">
            <a:extLst>
              <a:ext uri="{FF2B5EF4-FFF2-40B4-BE49-F238E27FC236}">
                <a16:creationId xmlns:a16="http://schemas.microsoft.com/office/drawing/2014/main" id="{6E6ADBD8-A8E4-407F-B047-7836D2F03B41}"/>
              </a:ext>
            </a:extLst>
          </p:cNvPr>
          <p:cNvCxnSpPr>
            <a:stCxn id="4" idx="3"/>
            <a:endCxn id="5" idx="1"/>
          </p:cNvCxnSpPr>
          <p:nvPr/>
        </p:nvCxnSpPr>
        <p:spPr>
          <a:xfrm flipV="1">
            <a:off x="2526238" y="2618235"/>
            <a:ext cx="521763"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D354449-4E7B-41D0-AF60-C012A0FDC3A4}"/>
              </a:ext>
            </a:extLst>
          </p:cNvPr>
          <p:cNvCxnSpPr>
            <a:stCxn id="5" idx="2"/>
            <a:endCxn id="6" idx="0"/>
          </p:cNvCxnSpPr>
          <p:nvPr/>
        </p:nvCxnSpPr>
        <p:spPr>
          <a:xfrm>
            <a:off x="3820887" y="3108092"/>
            <a:ext cx="0" cy="566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0A39A22-C0B1-4F0E-8847-CC9F89AA1C66}"/>
              </a:ext>
            </a:extLst>
          </p:cNvPr>
          <p:cNvCxnSpPr>
            <a:stCxn id="6" idx="3"/>
            <a:endCxn id="9" idx="1"/>
          </p:cNvCxnSpPr>
          <p:nvPr/>
        </p:nvCxnSpPr>
        <p:spPr>
          <a:xfrm flipV="1">
            <a:off x="4593773" y="4164017"/>
            <a:ext cx="78414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6F3B87B-8B51-43A7-9CAD-540829BF1B47}"/>
              </a:ext>
            </a:extLst>
          </p:cNvPr>
          <p:cNvCxnSpPr>
            <a:stCxn id="9" idx="3"/>
            <a:endCxn id="10" idx="1"/>
          </p:cNvCxnSpPr>
          <p:nvPr/>
        </p:nvCxnSpPr>
        <p:spPr>
          <a:xfrm>
            <a:off x="7043435" y="4164017"/>
            <a:ext cx="784148"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C315AED-C218-474B-B13A-33F4A4766C2B}"/>
              </a:ext>
            </a:extLst>
          </p:cNvPr>
          <p:cNvCxnSpPr>
            <a:stCxn id="10" idx="3"/>
            <a:endCxn id="12" idx="1"/>
          </p:cNvCxnSpPr>
          <p:nvPr/>
        </p:nvCxnSpPr>
        <p:spPr>
          <a:xfrm flipV="1">
            <a:off x="9318926" y="4164016"/>
            <a:ext cx="762376" cy="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F2593C9F-C412-47B9-B6C5-EDCC04930452}"/>
              </a:ext>
            </a:extLst>
          </p:cNvPr>
          <p:cNvCxnSpPr>
            <a:stCxn id="4" idx="2"/>
            <a:endCxn id="6" idx="1"/>
          </p:cNvCxnSpPr>
          <p:nvPr/>
        </p:nvCxnSpPr>
        <p:spPr>
          <a:xfrm rot="16200000" flipH="1">
            <a:off x="1929864" y="3045881"/>
            <a:ext cx="593282" cy="16429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8A951ABE-F995-40E5-B292-4126A48EE825}"/>
              </a:ext>
            </a:extLst>
          </p:cNvPr>
          <p:cNvSpPr txBox="1"/>
          <p:nvPr/>
        </p:nvSpPr>
        <p:spPr>
          <a:xfrm>
            <a:off x="2505690" y="2234797"/>
            <a:ext cx="500743" cy="369332"/>
          </a:xfrm>
          <a:prstGeom prst="rect">
            <a:avLst/>
          </a:prstGeom>
          <a:noFill/>
        </p:spPr>
        <p:txBody>
          <a:bodyPr wrap="square">
            <a:spAutoFit/>
          </a:bodyPr>
          <a:lstStyle/>
          <a:p>
            <a:r>
              <a:rPr lang="en-US" dirty="0">
                <a:solidFill>
                  <a:srgbClr val="15345A"/>
                </a:solidFill>
              </a:rPr>
              <a:t>Yes</a:t>
            </a:r>
          </a:p>
        </p:txBody>
      </p:sp>
      <p:sp>
        <p:nvSpPr>
          <p:cNvPr id="27" name="TextBox 26">
            <a:extLst>
              <a:ext uri="{FF2B5EF4-FFF2-40B4-BE49-F238E27FC236}">
                <a16:creationId xmlns:a16="http://schemas.microsoft.com/office/drawing/2014/main" id="{FB29574A-933D-43CF-8EE8-6C4312F7A183}"/>
              </a:ext>
            </a:extLst>
          </p:cNvPr>
          <p:cNvSpPr txBox="1"/>
          <p:nvPr/>
        </p:nvSpPr>
        <p:spPr>
          <a:xfrm>
            <a:off x="1485339" y="3740705"/>
            <a:ext cx="500743" cy="369332"/>
          </a:xfrm>
          <a:prstGeom prst="rect">
            <a:avLst/>
          </a:prstGeom>
          <a:noFill/>
        </p:spPr>
        <p:txBody>
          <a:bodyPr wrap="square">
            <a:spAutoFit/>
          </a:bodyPr>
          <a:lstStyle/>
          <a:p>
            <a:r>
              <a:rPr lang="en-US" dirty="0">
                <a:solidFill>
                  <a:srgbClr val="15345A"/>
                </a:solidFill>
              </a:rPr>
              <a:t>No</a:t>
            </a:r>
          </a:p>
        </p:txBody>
      </p:sp>
    </p:spTree>
    <p:custDataLst>
      <p:tags r:id="rId1"/>
    </p:custDataLst>
    <p:extLst>
      <p:ext uri="{BB962C8B-B14F-4D97-AF65-F5344CB8AC3E}">
        <p14:creationId xmlns:p14="http://schemas.microsoft.com/office/powerpoint/2010/main" val="3315106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185F-8B04-49F4-9DBF-7B8DDF353609}"/>
              </a:ext>
            </a:extLst>
          </p:cNvPr>
          <p:cNvSpPr>
            <a:spLocks noGrp="1"/>
          </p:cNvSpPr>
          <p:nvPr>
            <p:ph type="title"/>
          </p:nvPr>
        </p:nvSpPr>
        <p:spPr/>
        <p:txBody>
          <a:bodyPr/>
          <a:lstStyle/>
          <a:p>
            <a:r>
              <a:rPr lang="en-US" dirty="0"/>
              <a:t>Current COVID-19 RS</a:t>
            </a:r>
          </a:p>
        </p:txBody>
      </p:sp>
      <p:sp>
        <p:nvSpPr>
          <p:cNvPr id="4" name="Content Placeholder 3">
            <a:extLst>
              <a:ext uri="{FF2B5EF4-FFF2-40B4-BE49-F238E27FC236}">
                <a16:creationId xmlns:a16="http://schemas.microsoft.com/office/drawing/2014/main" id="{6C45A7E3-AD29-0C4A-3C7C-26F372462805}"/>
              </a:ext>
            </a:extLst>
          </p:cNvPr>
          <p:cNvSpPr>
            <a:spLocks noGrp="1"/>
          </p:cNvSpPr>
          <p:nvPr>
            <p:ph idx="1"/>
          </p:nvPr>
        </p:nvSpPr>
        <p:spPr>
          <a:xfrm>
            <a:off x="283780" y="1547310"/>
            <a:ext cx="5401404" cy="4426107"/>
          </a:xfrm>
        </p:spPr>
        <p:txBody>
          <a:bodyPr numCol="1">
            <a:normAutofit lnSpcReduction="10000"/>
          </a:bodyPr>
          <a:lstStyle/>
          <a:p>
            <a:pPr marL="0" indent="0">
              <a:buNone/>
            </a:pPr>
            <a:r>
              <a:rPr lang="en-US" b="1" dirty="0"/>
              <a:t>Default</a:t>
            </a:r>
          </a:p>
          <a:p>
            <a:r>
              <a:rPr lang="en-US" dirty="0"/>
              <a:t>3 logic sets (LAB, DX, CLIN+EPI)</a:t>
            </a:r>
          </a:p>
          <a:p>
            <a:r>
              <a:rPr lang="en-US" dirty="0"/>
              <a:t>2 diagnosis criteria (COVID-19, suspected COVID-19)</a:t>
            </a:r>
          </a:p>
          <a:p>
            <a:r>
              <a:rPr lang="en-US" dirty="0"/>
              <a:t>All the clinical criteria listed in the 2021 CSTE PS</a:t>
            </a:r>
          </a:p>
          <a:p>
            <a:r>
              <a:rPr lang="en-US" dirty="0"/>
              <a:t>6 laboratory criteria</a:t>
            </a:r>
          </a:p>
          <a:p>
            <a:r>
              <a:rPr lang="en-US" dirty="0"/>
              <a:t>2 epidemiologic criteria</a:t>
            </a:r>
          </a:p>
          <a:p>
            <a:r>
              <a:rPr lang="en-US" dirty="0"/>
              <a:t>1 vital records criterion</a:t>
            </a:r>
          </a:p>
          <a:p>
            <a:pPr marL="457200" lvl="1" indent="0">
              <a:buNone/>
            </a:pPr>
            <a:endParaRPr lang="en-US" dirty="0"/>
          </a:p>
          <a:p>
            <a:endParaRPr lang="en-US" dirty="0"/>
          </a:p>
          <a:p>
            <a:pPr lvl="1"/>
            <a:endParaRPr lang="en-US" dirty="0"/>
          </a:p>
          <a:p>
            <a:pPr lvl="1"/>
            <a:endParaRPr lang="en-US" dirty="0"/>
          </a:p>
          <a:p>
            <a:pPr lvl="1"/>
            <a:endParaRPr lang="en-US" dirty="0"/>
          </a:p>
          <a:p>
            <a:endParaRPr lang="en-US" dirty="0"/>
          </a:p>
        </p:txBody>
      </p:sp>
      <p:sp>
        <p:nvSpPr>
          <p:cNvPr id="7" name="Content Placeholder 3">
            <a:extLst>
              <a:ext uri="{FF2B5EF4-FFF2-40B4-BE49-F238E27FC236}">
                <a16:creationId xmlns:a16="http://schemas.microsoft.com/office/drawing/2014/main" id="{9A4AB8E4-661A-FE4D-3B45-E99E6F59BB87}"/>
              </a:ext>
            </a:extLst>
          </p:cNvPr>
          <p:cNvSpPr txBox="1">
            <a:spLocks/>
          </p:cNvSpPr>
          <p:nvPr/>
        </p:nvSpPr>
        <p:spPr>
          <a:xfrm>
            <a:off x="6021971" y="1547310"/>
            <a:ext cx="5401404" cy="4426107"/>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Optional</a:t>
            </a:r>
          </a:p>
          <a:p>
            <a:r>
              <a:rPr lang="en-US" dirty="0"/>
              <a:t>4 logic sets (LAB, DX, DX+HOSP, LAB+HOSP)</a:t>
            </a:r>
          </a:p>
          <a:p>
            <a:r>
              <a:rPr lang="en-US" dirty="0"/>
              <a:t>1 diagnosis criterion (post-acute or chronic COVID-19)</a:t>
            </a:r>
          </a:p>
          <a:p>
            <a:r>
              <a:rPr lang="en-US" dirty="0"/>
              <a:t>1 encounter criterion</a:t>
            </a:r>
          </a:p>
          <a:p>
            <a:r>
              <a:rPr lang="en-US" dirty="0"/>
              <a:t>29 laboratory criteria (positive results, all results, </a:t>
            </a:r>
            <a:r>
              <a:rPr lang="en-US"/>
              <a:t>lab orders)</a:t>
            </a:r>
            <a:endParaRPr lang="en-US" dirty="0"/>
          </a:p>
          <a:p>
            <a:endParaRPr lang="en-US" dirty="0"/>
          </a:p>
          <a:p>
            <a:pPr lvl="1"/>
            <a:endParaRPr lang="en-US" dirty="0"/>
          </a:p>
          <a:p>
            <a:pPr lvl="1"/>
            <a:endParaRPr lang="en-US" dirty="0"/>
          </a:p>
          <a:p>
            <a:pPr lvl="1"/>
            <a:endParaRPr lang="en-US" dirty="0"/>
          </a:p>
          <a:p>
            <a:endParaRPr lang="en-US" dirty="0"/>
          </a:p>
        </p:txBody>
      </p:sp>
    </p:spTree>
    <p:custDataLst>
      <p:tags r:id="rId1"/>
    </p:custDataLst>
    <p:extLst>
      <p:ext uri="{BB962C8B-B14F-4D97-AF65-F5344CB8AC3E}">
        <p14:creationId xmlns:p14="http://schemas.microsoft.com/office/powerpoint/2010/main" val="3587836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9B9C79-4F71-4F7E-A963-7439BC549442}"/>
              </a:ext>
            </a:extLst>
          </p:cNvPr>
          <p:cNvSpPr>
            <a:spLocks noGrp="1"/>
          </p:cNvSpPr>
          <p:nvPr>
            <p:ph type="body" sz="quarter" idx="10"/>
          </p:nvPr>
        </p:nvSpPr>
        <p:spPr/>
        <p:txBody>
          <a:bodyPr>
            <a:noAutofit/>
          </a:bodyPr>
          <a:lstStyle/>
          <a:p>
            <a:r>
              <a:rPr lang="en-US" sz="2800" dirty="0"/>
              <a:t>Questions &amp; Feedback</a:t>
            </a:r>
          </a:p>
        </p:txBody>
      </p:sp>
    </p:spTree>
    <p:custDataLst>
      <p:tags r:id="rId1"/>
    </p:custDataLst>
    <p:extLst>
      <p:ext uri="{BB962C8B-B14F-4D97-AF65-F5344CB8AC3E}">
        <p14:creationId xmlns:p14="http://schemas.microsoft.com/office/powerpoint/2010/main" val="2169732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C744-BE52-4DEF-A015-A087D8451BE8}"/>
              </a:ext>
            </a:extLst>
          </p:cNvPr>
          <p:cNvSpPr>
            <a:spLocks noGrp="1"/>
          </p:cNvSpPr>
          <p:nvPr>
            <p:ph type="title"/>
          </p:nvPr>
        </p:nvSpPr>
        <p:spPr/>
        <p:txBody>
          <a:bodyPr/>
          <a:lstStyle/>
          <a:p>
            <a:r>
              <a:rPr lang="en-US" dirty="0"/>
              <a:t>RCKMS Questions &amp; Feedback</a:t>
            </a:r>
          </a:p>
        </p:txBody>
      </p:sp>
      <p:sp>
        <p:nvSpPr>
          <p:cNvPr id="3" name="Content Placeholder 2">
            <a:extLst>
              <a:ext uri="{FF2B5EF4-FFF2-40B4-BE49-F238E27FC236}">
                <a16:creationId xmlns:a16="http://schemas.microsoft.com/office/drawing/2014/main" id="{93A1445A-B1CB-4D87-AD9A-E7E0CCACE40F}"/>
              </a:ext>
            </a:extLst>
          </p:cNvPr>
          <p:cNvSpPr>
            <a:spLocks noGrp="1"/>
          </p:cNvSpPr>
          <p:nvPr>
            <p:ph idx="1"/>
          </p:nvPr>
        </p:nvSpPr>
        <p:spPr>
          <a:xfrm>
            <a:off x="283779" y="1547309"/>
            <a:ext cx="11627913" cy="4565256"/>
          </a:xfrm>
        </p:spPr>
        <p:txBody>
          <a:bodyPr>
            <a:normAutofit/>
          </a:bodyPr>
          <a:lstStyle/>
          <a:p>
            <a:pPr marL="0" indent="0">
              <a:buNone/>
            </a:pPr>
            <a:r>
              <a:rPr lang="en-US" dirty="0">
                <a:ea typeface="Cambria" panose="02040503050406030204" pitchFamily="18" charset="0"/>
              </a:rPr>
              <a:t>Implementation of updated case ascertainment criteria in RCKMS:</a:t>
            </a:r>
          </a:p>
          <a:p>
            <a:pPr marL="514350" indent="-514350">
              <a:buFont typeface="+mj-lt"/>
              <a:buAutoNum type="arabicPeriod"/>
            </a:pPr>
            <a:r>
              <a:rPr lang="en-US" dirty="0">
                <a:effectLst/>
                <a:ea typeface="Cambria" panose="02040503050406030204" pitchFamily="18" charset="0"/>
              </a:rPr>
              <a:t>For any current default criteria and logic sets that are excluded from the 2022 CSTE position statement, should those be removed from the RS entirely, or moved to optional logic sets?</a:t>
            </a:r>
          </a:p>
          <a:p>
            <a:pPr marL="514350" indent="-514350">
              <a:buFont typeface="+mj-lt"/>
              <a:buAutoNum type="arabicPeriod"/>
            </a:pPr>
            <a:r>
              <a:rPr lang="en-US" dirty="0">
                <a:effectLst/>
                <a:ea typeface="Cambria" panose="02040503050406030204" pitchFamily="18" charset="0"/>
              </a:rPr>
              <a:t>For any current optional criteria and logic sets, should those remain as optional in the updated RS? </a:t>
            </a:r>
          </a:p>
          <a:p>
            <a:pPr marL="514350" indent="-514350">
              <a:buFont typeface="+mj-lt"/>
              <a:buAutoNum type="arabicPeriod"/>
            </a:pPr>
            <a:r>
              <a:rPr lang="en-US" dirty="0">
                <a:effectLst/>
                <a:ea typeface="Cambria" panose="02040503050406030204" pitchFamily="18" charset="0"/>
              </a:rPr>
              <a:t>Should we keep the optional criteria for reporting </a:t>
            </a:r>
            <a:r>
              <a:rPr lang="en-US" u="sng" dirty="0">
                <a:effectLst/>
                <a:ea typeface="Cambria" panose="02040503050406030204" pitchFamily="18" charset="0"/>
              </a:rPr>
              <a:t>all</a:t>
            </a:r>
            <a:r>
              <a:rPr lang="en-US" dirty="0">
                <a:effectLst/>
                <a:ea typeface="Cambria" panose="02040503050406030204" pitchFamily="18" charset="0"/>
              </a:rPr>
              <a:t> test results?</a:t>
            </a:r>
          </a:p>
        </p:txBody>
      </p:sp>
    </p:spTree>
    <p:custDataLst>
      <p:tags r:id="rId1"/>
    </p:custDataLst>
    <p:extLst>
      <p:ext uri="{BB962C8B-B14F-4D97-AF65-F5344CB8AC3E}">
        <p14:creationId xmlns:p14="http://schemas.microsoft.com/office/powerpoint/2010/main" val="30015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C744-BE52-4DEF-A015-A087D8451BE8}"/>
              </a:ext>
            </a:extLst>
          </p:cNvPr>
          <p:cNvSpPr>
            <a:spLocks noGrp="1"/>
          </p:cNvSpPr>
          <p:nvPr>
            <p:ph type="title"/>
          </p:nvPr>
        </p:nvSpPr>
        <p:spPr/>
        <p:txBody>
          <a:bodyPr/>
          <a:lstStyle/>
          <a:p>
            <a:r>
              <a:rPr lang="en-US" dirty="0"/>
              <a:t>RCKMS Questions &amp; Feedback</a:t>
            </a:r>
          </a:p>
        </p:txBody>
      </p:sp>
      <p:sp>
        <p:nvSpPr>
          <p:cNvPr id="3" name="Content Placeholder 2">
            <a:extLst>
              <a:ext uri="{FF2B5EF4-FFF2-40B4-BE49-F238E27FC236}">
                <a16:creationId xmlns:a16="http://schemas.microsoft.com/office/drawing/2014/main" id="{93A1445A-B1CB-4D87-AD9A-E7E0CCACE40F}"/>
              </a:ext>
            </a:extLst>
          </p:cNvPr>
          <p:cNvSpPr>
            <a:spLocks noGrp="1"/>
          </p:cNvSpPr>
          <p:nvPr>
            <p:ph idx="1"/>
          </p:nvPr>
        </p:nvSpPr>
        <p:spPr>
          <a:xfrm>
            <a:off x="283779" y="1547309"/>
            <a:ext cx="11627913" cy="4565256"/>
          </a:xfrm>
        </p:spPr>
        <p:txBody>
          <a:bodyPr>
            <a:normAutofit/>
          </a:bodyPr>
          <a:lstStyle/>
          <a:p>
            <a:pPr marL="0" indent="0">
              <a:buNone/>
            </a:pPr>
            <a:r>
              <a:rPr lang="en-US" dirty="0">
                <a:effectLst/>
                <a:ea typeface="Cambria" panose="02040503050406030204" pitchFamily="18" charset="0"/>
              </a:rPr>
              <a:t>Timing of RS updates: </a:t>
            </a:r>
          </a:p>
          <a:p>
            <a:pPr marL="514350" indent="-514350">
              <a:buFont typeface="+mj-lt"/>
              <a:buAutoNum type="arabicPeriod"/>
            </a:pPr>
            <a:r>
              <a:rPr lang="en-US" dirty="0">
                <a:effectLst/>
                <a:ea typeface="Cambria" panose="02040503050406030204" pitchFamily="18" charset="0"/>
              </a:rPr>
              <a:t>Would you want to see one last emergent COVID-19 RS release to address these updates? Or wait until the next scheduled content release in January 2023?</a:t>
            </a:r>
            <a:endParaRPr lang="en-US" dirty="0"/>
          </a:p>
        </p:txBody>
      </p:sp>
    </p:spTree>
    <p:custDataLst>
      <p:tags r:id="rId1"/>
    </p:custDataLst>
    <p:extLst>
      <p:ext uri="{BB962C8B-B14F-4D97-AF65-F5344CB8AC3E}">
        <p14:creationId xmlns:p14="http://schemas.microsoft.com/office/powerpoint/2010/main" val="1636227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C744-BE52-4DEF-A015-A087D8451BE8}"/>
              </a:ext>
            </a:extLst>
          </p:cNvPr>
          <p:cNvSpPr>
            <a:spLocks noGrp="1"/>
          </p:cNvSpPr>
          <p:nvPr>
            <p:ph type="title"/>
          </p:nvPr>
        </p:nvSpPr>
        <p:spPr/>
        <p:txBody>
          <a:bodyPr/>
          <a:lstStyle/>
          <a:p>
            <a:r>
              <a:rPr lang="en-US" dirty="0"/>
              <a:t>RCKMS Questions &amp; Feedback</a:t>
            </a:r>
          </a:p>
        </p:txBody>
      </p:sp>
      <p:sp>
        <p:nvSpPr>
          <p:cNvPr id="3" name="Content Placeholder 2">
            <a:extLst>
              <a:ext uri="{FF2B5EF4-FFF2-40B4-BE49-F238E27FC236}">
                <a16:creationId xmlns:a16="http://schemas.microsoft.com/office/drawing/2014/main" id="{93A1445A-B1CB-4D87-AD9A-E7E0CCACE40F}"/>
              </a:ext>
            </a:extLst>
          </p:cNvPr>
          <p:cNvSpPr>
            <a:spLocks noGrp="1"/>
          </p:cNvSpPr>
          <p:nvPr>
            <p:ph idx="1"/>
          </p:nvPr>
        </p:nvSpPr>
        <p:spPr>
          <a:xfrm>
            <a:off x="283779" y="1547309"/>
            <a:ext cx="11627913" cy="4436047"/>
          </a:xfrm>
        </p:spPr>
        <p:txBody>
          <a:bodyPr>
            <a:normAutofit lnSpcReduction="10000"/>
          </a:bodyPr>
          <a:lstStyle/>
          <a:p>
            <a:pPr marL="0" indent="0">
              <a:buNone/>
            </a:pPr>
            <a:r>
              <a:rPr lang="en-US" dirty="0">
                <a:effectLst/>
                <a:ea typeface="Cambria" panose="02040503050406030204" pitchFamily="18" charset="0"/>
              </a:rPr>
              <a:t>If you have any questions or feedback about the RCKMS content, or if you would like to request changes or additions to RCKMS reporting criteria, RCKMS value sets, or RCTC to meet your jurisdiction’s reporting needs, please submit your request here: </a:t>
            </a:r>
            <a:r>
              <a:rPr lang="en-US" b="1" u="sng" dirty="0">
                <a:solidFill>
                  <a:srgbClr val="0000FF"/>
                </a:solidFill>
                <a:effectLst/>
                <a:ea typeface="Cambria" panose="02040503050406030204" pitchFamily="18" charset="0"/>
                <a:hlinkClick r:id="rId4"/>
              </a:rPr>
              <a:t>RCKMS Ticket</a:t>
            </a:r>
            <a:r>
              <a:rPr lang="en-US" b="1" u="sng" dirty="0">
                <a:solidFill>
                  <a:srgbClr val="0000FF"/>
                </a:solidFill>
                <a:effectLst/>
                <a:ea typeface="Cambria" panose="02040503050406030204" pitchFamily="18" charset="0"/>
              </a:rPr>
              <a:t> </a:t>
            </a:r>
            <a:endParaRPr lang="en-US" b="1" dirty="0">
              <a:effectLst/>
              <a:ea typeface="Cambria" panose="02040503050406030204" pitchFamily="18" charset="0"/>
            </a:endParaRPr>
          </a:p>
          <a:p>
            <a:pPr marL="0" indent="0">
              <a:buNone/>
            </a:pPr>
            <a:r>
              <a:rPr lang="en-US" dirty="0">
                <a:solidFill>
                  <a:schemeClr val="accent1"/>
                </a:solidFill>
              </a:rPr>
              <a:t>RCKMS Ticket Tips</a:t>
            </a:r>
          </a:p>
          <a:p>
            <a:pPr lvl="1"/>
            <a:r>
              <a:rPr lang="en-US" dirty="0"/>
              <a:t>Include justification (e.g., point to jurisdiction reporting requirements)</a:t>
            </a:r>
          </a:p>
          <a:p>
            <a:pPr lvl="1"/>
            <a:r>
              <a:rPr lang="en-US" dirty="0"/>
              <a:t>Double-check that request is related to case ascertainment and not case classification</a:t>
            </a:r>
          </a:p>
          <a:p>
            <a:pPr marL="457200" lvl="1" indent="0">
              <a:buNone/>
            </a:pPr>
            <a:endParaRPr lang="en-US" dirty="0"/>
          </a:p>
          <a:p>
            <a:pPr marL="0" lvl="1" indent="0">
              <a:buNone/>
            </a:pPr>
            <a:r>
              <a:rPr lang="en-US" sz="2800" dirty="0"/>
              <a:t>If you have questions about authoring in RCKMS, please contact your jurisdiction’s authoring support agent (ASA).</a:t>
            </a:r>
          </a:p>
        </p:txBody>
      </p:sp>
    </p:spTree>
    <p:custDataLst>
      <p:tags r:id="rId1"/>
    </p:custDataLst>
    <p:extLst>
      <p:ext uri="{BB962C8B-B14F-4D97-AF65-F5344CB8AC3E}">
        <p14:creationId xmlns:p14="http://schemas.microsoft.com/office/powerpoint/2010/main" val="1169555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dirty="0">
                <a:solidFill>
                  <a:schemeClr val="accent2"/>
                </a:solidFill>
              </a:rPr>
              <a:t>CSTE National Office</a:t>
            </a:r>
            <a:br>
              <a:rPr lang="en-US" dirty="0"/>
            </a:br>
            <a:r>
              <a:rPr lang="en-US" sz="1800" dirty="0"/>
              <a:t>2635 Century Parkway NE, Suite 700</a:t>
            </a:r>
            <a:br>
              <a:rPr lang="en-US" sz="1800" dirty="0"/>
            </a:br>
            <a:r>
              <a:rPr lang="en-US" sz="1800" dirty="0"/>
              <a:t>Atlanta, Georgia 30345</a:t>
            </a:r>
          </a:p>
          <a:p>
            <a:endParaRPr lang="en-US" sz="1800" dirty="0"/>
          </a:p>
          <a:p>
            <a:r>
              <a:rPr lang="en-US" sz="1800" dirty="0"/>
              <a:t>770.458.3811</a:t>
            </a:r>
          </a:p>
          <a:p>
            <a:r>
              <a:rPr lang="en-US" sz="1800" dirty="0"/>
              <a:t>770.458.8516</a:t>
            </a:r>
          </a:p>
          <a:p>
            <a:r>
              <a:rPr lang="en-US" dirty="0"/>
              <a:t>skrishan@</a:t>
            </a:r>
            <a:r>
              <a:rPr lang="en-US" sz="1800" dirty="0"/>
              <a:t>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custDataLst>
      <p:tags r:id="rId1"/>
    </p:custDataLst>
    <p:extLst>
      <p:ext uri="{BB962C8B-B14F-4D97-AF65-F5344CB8AC3E}">
        <p14:creationId xmlns:p14="http://schemas.microsoft.com/office/powerpoint/2010/main" val="543801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9B9C79-4F71-4F7E-A963-7439BC549442}"/>
              </a:ext>
            </a:extLst>
          </p:cNvPr>
          <p:cNvSpPr>
            <a:spLocks noGrp="1"/>
          </p:cNvSpPr>
          <p:nvPr>
            <p:ph type="body" sz="quarter" idx="10"/>
          </p:nvPr>
        </p:nvSpPr>
        <p:spPr/>
        <p:txBody>
          <a:bodyPr>
            <a:noAutofit/>
          </a:bodyPr>
          <a:lstStyle/>
          <a:p>
            <a:r>
              <a:rPr lang="en-US" sz="2800" dirty="0"/>
              <a:t>RCKMS Tool Updates – RCKMS Admin</a:t>
            </a:r>
          </a:p>
        </p:txBody>
      </p:sp>
    </p:spTree>
    <p:custDataLst>
      <p:tags r:id="rId1"/>
    </p:custDataLst>
    <p:extLst>
      <p:ext uri="{BB962C8B-B14F-4D97-AF65-F5344CB8AC3E}">
        <p14:creationId xmlns:p14="http://schemas.microsoft.com/office/powerpoint/2010/main" val="1131734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dirty="0"/>
              <a:t>RCKMS Tool Updates</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3779" y="1425389"/>
            <a:ext cx="11627913" cy="4803658"/>
          </a:xfrm>
        </p:spPr>
        <p:txBody>
          <a:bodyPr>
            <a:normAutofit/>
          </a:bodyPr>
          <a:lstStyle/>
          <a:p>
            <a:pPr marL="285750" indent="-285750" fontAlgn="base">
              <a:buFont typeface="Arial" panose="020B0604020202020204" pitchFamily="34" charset="0"/>
              <a:buChar char="•"/>
            </a:pPr>
            <a:r>
              <a:rPr lang="en-US" sz="2200" dirty="0"/>
              <a:t>Updates on recent RCKMS Deployments</a:t>
            </a:r>
          </a:p>
          <a:p>
            <a:pPr lvl="1" fontAlgn="base">
              <a:buFont typeface="Courier New" panose="02070309020205020404" pitchFamily="49" charset="0"/>
              <a:buChar char="o"/>
            </a:pPr>
            <a:r>
              <a:rPr lang="en-US" sz="2200" dirty="0"/>
              <a:t>June RCKMS Deployment</a:t>
            </a:r>
          </a:p>
          <a:p>
            <a:pPr lvl="1" fontAlgn="base">
              <a:buFont typeface="Courier New" panose="02070309020205020404" pitchFamily="49" charset="0"/>
              <a:buChar char="o"/>
            </a:pPr>
            <a:r>
              <a:rPr lang="en-US" sz="2200" dirty="0"/>
              <a:t>July RCKMS Deployment</a:t>
            </a:r>
          </a:p>
          <a:p>
            <a:pPr marL="457200" lvl="1" indent="0" fontAlgn="base">
              <a:buNone/>
            </a:pPr>
            <a:endParaRPr lang="en-US" sz="2200" dirty="0"/>
          </a:p>
          <a:p>
            <a:pPr marL="285750" indent="-285750" fontAlgn="base">
              <a:buFont typeface="Arial" panose="020B0604020202020204" pitchFamily="34" charset="0"/>
              <a:buChar char="•"/>
            </a:pPr>
            <a:r>
              <a:rPr lang="en-US" sz="2200" dirty="0"/>
              <a:t>Known Issues and Bugs</a:t>
            </a:r>
          </a:p>
          <a:p>
            <a:pPr marL="285750" indent="-285750" fontAlgn="base">
              <a:buFont typeface="Arial" panose="020B0604020202020204" pitchFamily="34" charset="0"/>
              <a:buChar char="•"/>
            </a:pPr>
            <a:endParaRPr lang="en-US" sz="2200" dirty="0"/>
          </a:p>
          <a:p>
            <a:pPr marL="285750" indent="-285750" fontAlgn="base">
              <a:buFont typeface="Arial" panose="020B0604020202020204" pitchFamily="34" charset="0"/>
              <a:buChar char="•"/>
            </a:pPr>
            <a:r>
              <a:rPr lang="en-US" sz="2200" dirty="0"/>
              <a:t>Feature Requests</a:t>
            </a:r>
          </a:p>
          <a:p>
            <a:pPr marL="457200" lvl="1" indent="0">
              <a:lnSpc>
                <a:spcPct val="107000"/>
              </a:lnSpc>
              <a:spcBef>
                <a:spcPts val="0"/>
              </a:spcBef>
              <a:spcAft>
                <a:spcPts val="800"/>
              </a:spcAft>
              <a:buNone/>
            </a:pPr>
            <a:endParaRPr lang="en-US" sz="8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442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sz="4400" dirty="0"/>
              <a:t>Background: RCKMS Tool Updates</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3780" y="1506350"/>
            <a:ext cx="11627913" cy="5007837"/>
          </a:xfrm>
        </p:spPr>
        <p:txBody>
          <a:bodyPr>
            <a:normAutofit/>
          </a:bodyPr>
          <a:lstStyle/>
          <a:p>
            <a:pPr marL="285750" indent="-285750" fontAlgn="base">
              <a:buFont typeface="Arial" panose="020B0604020202020204" pitchFamily="34" charset="0"/>
              <a:buChar char="•"/>
            </a:pPr>
            <a:r>
              <a:rPr lang="en-US" sz="2200" dirty="0"/>
              <a:t>After we switched to the new architecture, RCKMS moved to monthly tool deployments </a:t>
            </a:r>
          </a:p>
          <a:p>
            <a:pPr marL="742950" lvl="1" indent="-285750" fontAlgn="base">
              <a:buFont typeface="Arial" panose="020B0604020202020204" pitchFamily="34" charset="0"/>
              <a:buChar char="•"/>
            </a:pPr>
            <a:r>
              <a:rPr lang="en-US" sz="2200" dirty="0"/>
              <a:t>No downtime to RCKMS Tool</a:t>
            </a:r>
          </a:p>
          <a:p>
            <a:pPr marL="742950" lvl="1" indent="-285750" fontAlgn="base">
              <a:buFont typeface="Arial" panose="020B0604020202020204" pitchFamily="34" charset="0"/>
              <a:buChar char="•"/>
            </a:pPr>
            <a:r>
              <a:rPr lang="en-US" sz="2200" dirty="0"/>
              <a:t>No stopping of eICR processing (queuing of messages)</a:t>
            </a:r>
          </a:p>
          <a:p>
            <a:pPr lvl="1" fontAlgn="base"/>
            <a:endParaRPr lang="en-US" sz="2200" dirty="0"/>
          </a:p>
          <a:p>
            <a:pPr marL="285750" indent="-285750" fontAlgn="base">
              <a:buFont typeface="Arial" panose="020B0604020202020204" pitchFamily="34" charset="0"/>
              <a:buChar char="•"/>
            </a:pPr>
            <a:r>
              <a:rPr lang="en-US" sz="2200" dirty="0"/>
              <a:t>RCKMS team works with APHL, CSTE and other stakeholders to prioritize features for development</a:t>
            </a:r>
          </a:p>
          <a:p>
            <a:pPr marL="285750" indent="-285750" fontAlgn="base">
              <a:buFont typeface="Arial" panose="020B0604020202020204" pitchFamily="34" charset="0"/>
              <a:buChar char="•"/>
            </a:pPr>
            <a:endParaRPr lang="en-US" sz="2200" dirty="0"/>
          </a:p>
          <a:p>
            <a:pPr marL="285750" indent="-285750" fontAlgn="base">
              <a:buFont typeface="Arial" panose="020B0604020202020204" pitchFamily="34" charset="0"/>
              <a:buChar char="•"/>
            </a:pPr>
            <a:r>
              <a:rPr lang="en-US" sz="2200" dirty="0"/>
              <a:t>RCKMS Development Team develops features and works with AIMS Platform Team to deploy to AIMS Platform</a:t>
            </a:r>
          </a:p>
          <a:p>
            <a:pPr marL="457200" lvl="1" indent="0">
              <a:lnSpc>
                <a:spcPct val="107000"/>
              </a:lnSpc>
              <a:spcBef>
                <a:spcPts val="0"/>
              </a:spcBef>
              <a:spcAft>
                <a:spcPts val="800"/>
              </a:spcAft>
              <a:buNone/>
            </a:pPr>
            <a:endParaRPr lang="en-US" sz="8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4720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sz="4400" dirty="0"/>
              <a:t>Background: RCKMS Tool Updates</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3780" y="1355681"/>
            <a:ext cx="11627913" cy="5007837"/>
          </a:xfrm>
        </p:spPr>
        <p:txBody>
          <a:bodyPr>
            <a:normAutofit/>
          </a:bodyPr>
          <a:lstStyle/>
          <a:p>
            <a:pPr fontAlgn="base"/>
            <a:r>
              <a:rPr lang="en-US" sz="2200" u="sng" dirty="0"/>
              <a:t>Priority Areas (May – October 2022)</a:t>
            </a:r>
          </a:p>
          <a:p>
            <a:pPr fontAlgn="base"/>
            <a:endParaRPr lang="en-US" sz="2200" b="1" dirty="0"/>
          </a:p>
          <a:p>
            <a:pPr marL="285750" indent="-285750" fontAlgn="base">
              <a:buFont typeface="Arial" panose="020B0604020202020204" pitchFamily="34" charset="0"/>
              <a:buChar char="•"/>
            </a:pPr>
            <a:r>
              <a:rPr lang="en-US" sz="2200" b="1" dirty="0"/>
              <a:t>Scaling the “processing” side of RCKMS to accommodate increased volume</a:t>
            </a:r>
          </a:p>
          <a:p>
            <a:pPr marL="742950" lvl="1" indent="-285750" fontAlgn="base">
              <a:buFont typeface="Arial" panose="020B0604020202020204" pitchFamily="34" charset="0"/>
              <a:buChar char="•"/>
            </a:pPr>
            <a:r>
              <a:rPr lang="en-US" sz="2200" dirty="0"/>
              <a:t>Performance optimizations</a:t>
            </a:r>
          </a:p>
          <a:p>
            <a:pPr marL="742950" lvl="1" indent="-285750" fontAlgn="base">
              <a:buFont typeface="Arial" panose="020B0604020202020204" pitchFamily="34" charset="0"/>
              <a:buChar char="•"/>
            </a:pPr>
            <a:r>
              <a:rPr lang="en-US" sz="2200" dirty="0"/>
              <a:t>Improvements to resilience</a:t>
            </a:r>
          </a:p>
          <a:p>
            <a:pPr marL="742950" lvl="1" indent="-285750" fontAlgn="base">
              <a:buFont typeface="Arial" panose="020B0604020202020204" pitchFamily="34" charset="0"/>
              <a:buChar char="•"/>
            </a:pPr>
            <a:r>
              <a:rPr lang="en-US" sz="2200" dirty="0"/>
              <a:t>Routine security updates</a:t>
            </a:r>
          </a:p>
          <a:p>
            <a:pPr marL="742950" lvl="1" indent="-285750" fontAlgn="base">
              <a:buFont typeface="Arial" panose="020B0604020202020204" pitchFamily="34" charset="0"/>
              <a:buChar char="•"/>
            </a:pPr>
            <a:r>
              <a:rPr lang="en-US" sz="2200" dirty="0"/>
              <a:t>Adjustments to RCKMS processing logic based on feedback from eCR Team</a:t>
            </a:r>
          </a:p>
          <a:p>
            <a:pPr lvl="1" fontAlgn="base"/>
            <a:endParaRPr lang="en-US" sz="2200" dirty="0"/>
          </a:p>
          <a:p>
            <a:pPr marL="285750" indent="-285750" fontAlgn="base">
              <a:buFont typeface="Arial" panose="020B0604020202020204" pitchFamily="34" charset="0"/>
              <a:buChar char="•"/>
            </a:pPr>
            <a:r>
              <a:rPr lang="en-US" sz="2200" dirty="0"/>
              <a:t>Begin improving the user experience in the Authoring Tool</a:t>
            </a:r>
          </a:p>
          <a:p>
            <a:pPr marL="742950" lvl="1" indent="-285750" fontAlgn="base">
              <a:buFont typeface="Arial" panose="020B0604020202020204" pitchFamily="34" charset="0"/>
              <a:buChar char="•"/>
            </a:pPr>
            <a:r>
              <a:rPr lang="en-US" sz="2200" dirty="0"/>
              <a:t>Bug fixes</a:t>
            </a:r>
          </a:p>
          <a:p>
            <a:pPr marL="742950" lvl="1" indent="-285750" fontAlgn="base">
              <a:buFont typeface="Arial" panose="020B0604020202020204" pitchFamily="34" charset="0"/>
              <a:buChar char="•"/>
            </a:pPr>
            <a:r>
              <a:rPr lang="en-US" sz="2200" dirty="0"/>
              <a:t>Begin planning and implementing feature requests</a:t>
            </a:r>
          </a:p>
          <a:p>
            <a:pPr fontAlgn="base"/>
            <a:endParaRPr lang="en-US" sz="2200" dirty="0"/>
          </a:p>
        </p:txBody>
      </p:sp>
    </p:spTree>
    <p:extLst>
      <p:ext uri="{BB962C8B-B14F-4D97-AF65-F5344CB8AC3E}">
        <p14:creationId xmlns:p14="http://schemas.microsoft.com/office/powerpoint/2010/main" val="3841404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sz="4400" dirty="0"/>
              <a:t>June Tool Release: Release Notes</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3780" y="1319822"/>
            <a:ext cx="11627913" cy="5007837"/>
          </a:xfrm>
        </p:spPr>
        <p:txBody>
          <a:bodyPr>
            <a:normAutofit fontScale="55000" lnSpcReduction="20000"/>
          </a:bodyPr>
          <a:lstStyle/>
          <a:p>
            <a:pPr marL="285750" indent="-285750" fontAlgn="base">
              <a:buFont typeface="Arial" panose="020B0604020202020204" pitchFamily="34" charset="0"/>
              <a:buChar char="•"/>
            </a:pPr>
            <a:r>
              <a:rPr lang="en-US" sz="3500" u="sng" dirty="0"/>
              <a:t>Optimizations to Rules Publishing Process</a:t>
            </a:r>
            <a:r>
              <a:rPr lang="en-US" sz="3500" dirty="0"/>
              <a:t>: We’ve made improvements to make rules publishing faster and less resource intensive. </a:t>
            </a:r>
          </a:p>
          <a:p>
            <a:pPr marL="285750" indent="-285750" fontAlgn="base">
              <a:buFont typeface="Arial" panose="020B0604020202020204" pitchFamily="34" charset="0"/>
              <a:buChar char="•"/>
            </a:pPr>
            <a:endParaRPr lang="en-US" sz="3500" dirty="0"/>
          </a:p>
          <a:p>
            <a:pPr marL="285750" indent="-285750" fontAlgn="base">
              <a:buFont typeface="Arial" panose="020B0604020202020204" pitchFamily="34" charset="0"/>
              <a:buChar char="•"/>
            </a:pPr>
            <a:r>
              <a:rPr lang="en-US" sz="3500" u="sng" dirty="0"/>
              <a:t>Improved Processing of Facility Address:</a:t>
            </a:r>
            <a:r>
              <a:rPr lang="en-US" sz="3500" dirty="0"/>
              <a:t> We’ve updated RCKMS to align with the HL7 specification regarding where to find facility addresses and to better support multiple facility addresses</a:t>
            </a:r>
          </a:p>
          <a:p>
            <a:pPr marL="285750" indent="-285750" fontAlgn="base">
              <a:buFont typeface="Arial" panose="020B0604020202020204" pitchFamily="34" charset="0"/>
              <a:buChar char="•"/>
            </a:pPr>
            <a:endParaRPr lang="en-US" sz="3500" dirty="0"/>
          </a:p>
          <a:p>
            <a:pPr marL="285750" indent="-285750" fontAlgn="base">
              <a:buFont typeface="Arial" panose="020B0604020202020204" pitchFamily="34" charset="0"/>
              <a:buChar char="•"/>
            </a:pPr>
            <a:r>
              <a:rPr lang="en-US" sz="3500" u="sng" dirty="0">
                <a:solidFill>
                  <a:srgbClr val="C00000"/>
                </a:solidFill>
              </a:rPr>
              <a:t>Removal of the flashing read-only banner:</a:t>
            </a:r>
            <a:r>
              <a:rPr lang="en-US" sz="3500" dirty="0">
                <a:solidFill>
                  <a:srgbClr val="C00000"/>
                </a:solidFill>
              </a:rPr>
              <a:t> We’ve stopped the “read-only” banner from the authoring freeze from flashing across the screen.  </a:t>
            </a:r>
          </a:p>
          <a:p>
            <a:pPr marL="285750" indent="-285750" fontAlgn="base">
              <a:buFont typeface="Arial" panose="020B0604020202020204" pitchFamily="34" charset="0"/>
              <a:buChar char="•"/>
            </a:pPr>
            <a:endParaRPr lang="en-US" sz="3500" dirty="0">
              <a:solidFill>
                <a:srgbClr val="C00000"/>
              </a:solidFill>
            </a:endParaRPr>
          </a:p>
          <a:p>
            <a:pPr marL="285750" indent="-285750" fontAlgn="base">
              <a:buFont typeface="Arial" panose="020B0604020202020204" pitchFamily="34" charset="0"/>
              <a:buChar char="•"/>
            </a:pPr>
            <a:r>
              <a:rPr lang="en-US" sz="3500" u="sng" dirty="0"/>
              <a:t>Expanded support for Encompassing Encounter data:</a:t>
            </a:r>
            <a:r>
              <a:rPr lang="en-US" sz="3500" dirty="0"/>
              <a:t> RCKMS now supports data about encounter type if it is sent as a “translation” code in the Encompassing Encounter Section.</a:t>
            </a:r>
          </a:p>
          <a:p>
            <a:pPr marL="285750" indent="-285750" fontAlgn="base">
              <a:buFont typeface="Arial" panose="020B0604020202020204" pitchFamily="34" charset="0"/>
              <a:buChar char="•"/>
            </a:pPr>
            <a:endParaRPr lang="en-US" sz="3500" dirty="0"/>
          </a:p>
          <a:p>
            <a:pPr marL="285750" indent="-285750" fontAlgn="base">
              <a:buFont typeface="Arial" panose="020B0604020202020204" pitchFamily="34" charset="0"/>
              <a:buChar char="•"/>
            </a:pPr>
            <a:r>
              <a:rPr lang="en-US" sz="3500" u="sng" dirty="0"/>
              <a:t>Backend UI Fixes:</a:t>
            </a:r>
            <a:r>
              <a:rPr lang="en-US" sz="3500" dirty="0"/>
              <a:t> We’ve made a few bug fixes and improvements to Admin modules in the RCKMS Authoring interface.</a:t>
            </a:r>
          </a:p>
          <a:p>
            <a:pPr marL="285750" indent="-285750" fontAlgn="base">
              <a:buFont typeface="Arial" panose="020B0604020202020204" pitchFamily="34" charset="0"/>
              <a:buChar char="•"/>
            </a:pPr>
            <a:endParaRPr lang="en-US" sz="3500" dirty="0"/>
          </a:p>
          <a:p>
            <a:pPr marL="285750" indent="-285750" fontAlgn="base">
              <a:buFont typeface="Arial" panose="020B0604020202020204" pitchFamily="34" charset="0"/>
              <a:buChar char="•"/>
            </a:pPr>
            <a:r>
              <a:rPr lang="en-US" sz="3500" u="sng" dirty="0"/>
              <a:t>Rules Template Fix</a:t>
            </a:r>
            <a:r>
              <a:rPr lang="en-US" sz="3500" dirty="0"/>
              <a:t>: This doesn’t impact any current rules, but we’ve made a bug fix to one of our rules templates. </a:t>
            </a:r>
          </a:p>
          <a:p>
            <a:pPr marL="457200" lvl="1" indent="0">
              <a:lnSpc>
                <a:spcPct val="107000"/>
              </a:lnSpc>
              <a:spcBef>
                <a:spcPts val="0"/>
              </a:spcBef>
              <a:spcAft>
                <a:spcPts val="800"/>
              </a:spcAft>
              <a:buNone/>
            </a:pPr>
            <a:endParaRPr lang="en-US" sz="8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8379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sz="4400" dirty="0"/>
              <a:t>July Tool Release: Release Notes</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3779" y="1239139"/>
            <a:ext cx="11627913" cy="5007837"/>
          </a:xfrm>
        </p:spPr>
        <p:txBody>
          <a:bodyPr>
            <a:normAutofit/>
          </a:bodyPr>
          <a:lstStyle/>
          <a:p>
            <a:pPr marL="285750" indent="-285750" fontAlgn="base">
              <a:buFont typeface="Arial" panose="020B0604020202020204" pitchFamily="34" charset="0"/>
              <a:buChar char="•"/>
            </a:pPr>
            <a:r>
              <a:rPr lang="en-US" sz="2200" u="sng" dirty="0"/>
              <a:t>Continued Modernization of RCKMS infrastructure</a:t>
            </a:r>
            <a:r>
              <a:rPr lang="en-US" sz="2200" dirty="0"/>
              <a:t>: As use of eCR grows, we’ve been modernizing RCKMS to improve its performance. Changes made in this deployment include:</a:t>
            </a:r>
          </a:p>
          <a:p>
            <a:pPr marL="742950" lvl="1" indent="-285750" fontAlgn="base">
              <a:buFont typeface="Arial" panose="020B0604020202020204" pitchFamily="34" charset="0"/>
              <a:buChar char="•"/>
            </a:pPr>
            <a:r>
              <a:rPr lang="en-US" sz="2200" dirty="0"/>
              <a:t>Updates to make the RCKMS start up processes more reliable</a:t>
            </a:r>
          </a:p>
          <a:p>
            <a:pPr marL="742950" lvl="1" indent="-285750" fontAlgn="base">
              <a:buFont typeface="Arial" panose="020B0604020202020204" pitchFamily="34" charset="0"/>
              <a:buChar char="•"/>
            </a:pPr>
            <a:r>
              <a:rPr lang="en-US" sz="2200" dirty="0"/>
              <a:t>Updates to how the decision support is notified of rules changes, so the process is more reliable and faster</a:t>
            </a:r>
          </a:p>
          <a:p>
            <a:pPr marL="742950" lvl="1" indent="-285750" fontAlgn="base">
              <a:buFont typeface="Arial" panose="020B0604020202020204" pitchFamily="34" charset="0"/>
              <a:buChar char="•"/>
            </a:pPr>
            <a:r>
              <a:rPr lang="en-US" sz="2200" dirty="0"/>
              <a:t>Other optimizations to backend services to make them faster and reduce security vulnerabilities </a:t>
            </a:r>
          </a:p>
          <a:p>
            <a:pPr lvl="1" fontAlgn="base"/>
            <a:endParaRPr lang="en-US" sz="2200" dirty="0"/>
          </a:p>
          <a:p>
            <a:pPr marL="285750" indent="-285750" fontAlgn="base">
              <a:buFont typeface="Arial" panose="020B0604020202020204" pitchFamily="34" charset="0"/>
              <a:buChar char="•"/>
            </a:pPr>
            <a:r>
              <a:rPr lang="en-US" sz="2200" u="sng" dirty="0">
                <a:solidFill>
                  <a:srgbClr val="C00000"/>
                </a:solidFill>
              </a:rPr>
              <a:t>Authoring Tool Bug Fix:</a:t>
            </a:r>
            <a:r>
              <a:rPr lang="en-US" sz="2200" dirty="0">
                <a:solidFill>
                  <a:srgbClr val="C00000"/>
                </a:solidFill>
              </a:rPr>
              <a:t> Several users reported being able to access the user list when clicking on the “Jurisdiction” module. This has been fixed now, thanks for reporting this!</a:t>
            </a:r>
          </a:p>
          <a:p>
            <a:pPr fontAlgn="base"/>
            <a:endParaRPr lang="en-US" sz="2200" dirty="0"/>
          </a:p>
          <a:p>
            <a:pPr marL="285750" indent="-285750" fontAlgn="base">
              <a:buFont typeface="Arial" panose="020B0604020202020204" pitchFamily="34" charset="0"/>
              <a:buChar char="•"/>
            </a:pPr>
            <a:r>
              <a:rPr lang="en-US" sz="2200" u="sng" dirty="0"/>
              <a:t>Backend UI Fixes:</a:t>
            </a:r>
            <a:r>
              <a:rPr lang="en-US" sz="2200" dirty="0"/>
              <a:t> We’ve made a few bug fixes and improvements to Admin modules in the RCKMS Authoring interface</a:t>
            </a:r>
          </a:p>
          <a:p>
            <a:pPr marL="285750" indent="-285750" fontAlgn="base">
              <a:buFont typeface="Arial" panose="020B0604020202020204" pitchFamily="34" charset="0"/>
              <a:buChar char="•"/>
            </a:pPr>
            <a:endParaRPr lang="en-US" sz="2200" dirty="0"/>
          </a:p>
        </p:txBody>
      </p:sp>
    </p:spTree>
    <p:extLst>
      <p:ext uri="{BB962C8B-B14F-4D97-AF65-F5344CB8AC3E}">
        <p14:creationId xmlns:p14="http://schemas.microsoft.com/office/powerpoint/2010/main" val="1396572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9F9B2E-C9B0-1AED-4876-A1A44437F611}"/>
              </a:ext>
            </a:extLst>
          </p:cNvPr>
          <p:cNvPicPr>
            <a:picLocks noChangeAspect="1"/>
          </p:cNvPicPr>
          <p:nvPr/>
        </p:nvPicPr>
        <p:blipFill>
          <a:blip r:embed="rId2"/>
          <a:stretch>
            <a:fillRect/>
          </a:stretch>
        </p:blipFill>
        <p:spPr>
          <a:xfrm>
            <a:off x="98611" y="74995"/>
            <a:ext cx="11994777" cy="1096158"/>
          </a:xfrm>
          <a:prstGeom prst="rect">
            <a:avLst/>
          </a:prstGeom>
        </p:spPr>
      </p:pic>
      <p:graphicFrame>
        <p:nvGraphicFramePr>
          <p:cNvPr id="5" name="Table 4">
            <a:extLst>
              <a:ext uri="{FF2B5EF4-FFF2-40B4-BE49-F238E27FC236}">
                <a16:creationId xmlns:a16="http://schemas.microsoft.com/office/drawing/2014/main" id="{4F7B2FB2-69C8-AB70-B6AF-62FCC034790D}"/>
              </a:ext>
            </a:extLst>
          </p:cNvPr>
          <p:cNvGraphicFramePr>
            <a:graphicFrameLocks noGrp="1"/>
          </p:cNvGraphicFramePr>
          <p:nvPr>
            <p:extLst>
              <p:ext uri="{D42A27DB-BD31-4B8C-83A1-F6EECF244321}">
                <p14:modId xmlns:p14="http://schemas.microsoft.com/office/powerpoint/2010/main" val="890878909"/>
              </p:ext>
            </p:extLst>
          </p:nvPr>
        </p:nvGraphicFramePr>
        <p:xfrm>
          <a:off x="1353672" y="1211162"/>
          <a:ext cx="9233648" cy="5571843"/>
        </p:xfrm>
        <a:graphic>
          <a:graphicData uri="http://schemas.openxmlformats.org/drawingml/2006/table">
            <a:tbl>
              <a:tblPr firstRow="1" bandRow="1">
                <a:tableStyleId>{5C22544A-7EE6-4342-B048-85BDC9FD1C3A}</a:tableStyleId>
              </a:tblPr>
              <a:tblGrid>
                <a:gridCol w="4362643">
                  <a:extLst>
                    <a:ext uri="{9D8B030D-6E8A-4147-A177-3AD203B41FA5}">
                      <a16:colId xmlns:a16="http://schemas.microsoft.com/office/drawing/2014/main" val="1907053447"/>
                    </a:ext>
                  </a:extLst>
                </a:gridCol>
                <a:gridCol w="4871005">
                  <a:extLst>
                    <a:ext uri="{9D8B030D-6E8A-4147-A177-3AD203B41FA5}">
                      <a16:colId xmlns:a16="http://schemas.microsoft.com/office/drawing/2014/main" val="2145372201"/>
                    </a:ext>
                  </a:extLst>
                </a:gridCol>
              </a:tblGrid>
              <a:tr h="511303">
                <a:tc>
                  <a:txBody>
                    <a:bodyPr/>
                    <a:lstStyle/>
                    <a:p>
                      <a:r>
                        <a:rPr lang="en-US" sz="2200" dirty="0"/>
                        <a:t>Item</a:t>
                      </a:r>
                    </a:p>
                  </a:txBody>
                  <a:tcPr/>
                </a:tc>
                <a:tc>
                  <a:txBody>
                    <a:bodyPr/>
                    <a:lstStyle/>
                    <a:p>
                      <a:r>
                        <a:rPr lang="en-US" sz="2200" dirty="0"/>
                        <a:t>Status</a:t>
                      </a:r>
                    </a:p>
                  </a:txBody>
                  <a:tcPr/>
                </a:tc>
                <a:extLst>
                  <a:ext uri="{0D108BD9-81ED-4DB2-BD59-A6C34878D82A}">
                    <a16:rowId xmlns:a16="http://schemas.microsoft.com/office/drawing/2014/main" val="1176891232"/>
                  </a:ext>
                </a:extLst>
              </a:tr>
              <a:tr h="762000">
                <a:tc>
                  <a:txBody>
                    <a:bodyPr/>
                    <a:lstStyle/>
                    <a:p>
                      <a:r>
                        <a:rPr lang="en-US" sz="2200" dirty="0"/>
                        <a:t>Ability to see other users when accessing Jurisdictions module</a:t>
                      </a:r>
                    </a:p>
                  </a:txBody>
                  <a:tcPr/>
                </a:tc>
                <a:tc>
                  <a:txBody>
                    <a:bodyPr/>
                    <a:lstStyle/>
                    <a:p>
                      <a:r>
                        <a:rPr lang="en-US" sz="2200" dirty="0"/>
                        <a:t>Fixed in July 2022 Release</a:t>
                      </a:r>
                    </a:p>
                  </a:txBody>
                  <a:tcPr/>
                </a:tc>
                <a:extLst>
                  <a:ext uri="{0D108BD9-81ED-4DB2-BD59-A6C34878D82A}">
                    <a16:rowId xmlns:a16="http://schemas.microsoft.com/office/drawing/2014/main" val="2394044683"/>
                  </a:ext>
                </a:extLst>
              </a:tr>
              <a:tr h="2024651">
                <a:tc>
                  <a:txBody>
                    <a:bodyPr/>
                    <a:lstStyle/>
                    <a:p>
                      <a:r>
                        <a:rPr lang="en-US" sz="2200" b="0" dirty="0"/>
                        <a:t>Test Cases in test case manager failing</a:t>
                      </a:r>
                    </a:p>
                  </a:txBody>
                  <a:tcPr/>
                </a:tc>
                <a:tc>
                  <a:txBody>
                    <a:bodyPr/>
                    <a:lstStyle/>
                    <a:p>
                      <a:r>
                        <a:rPr lang="en-US" sz="2200" dirty="0"/>
                        <a:t>- Fix scheduled for August 2022 Release</a:t>
                      </a:r>
                    </a:p>
                    <a:p>
                      <a:r>
                        <a:rPr lang="en-US" sz="2200" dirty="0"/>
                        <a:t>- For interim, ASAs helping PHAs test using </a:t>
                      </a:r>
                      <a:r>
                        <a:rPr lang="en-US" sz="2200" dirty="0" err="1"/>
                        <a:t>eICR</a:t>
                      </a:r>
                      <a:r>
                        <a:rPr lang="en-US" sz="2200" dirty="0"/>
                        <a:t> Test Cases and the Shared Service Test Tool; also looking into temporary workaround fix</a:t>
                      </a:r>
                    </a:p>
                  </a:txBody>
                  <a:tcPr/>
                </a:tc>
                <a:extLst>
                  <a:ext uri="{0D108BD9-81ED-4DB2-BD59-A6C34878D82A}">
                    <a16:rowId xmlns:a16="http://schemas.microsoft.com/office/drawing/2014/main" val="228711119"/>
                  </a:ext>
                </a:extLst>
              </a:tr>
              <a:tr h="1379110">
                <a:tc>
                  <a:txBody>
                    <a:bodyPr/>
                    <a:lstStyle/>
                    <a:p>
                      <a:r>
                        <a:rPr lang="en-US" sz="2200" b="0" dirty="0"/>
                        <a:t>Copy over of Monkeypox and </a:t>
                      </a:r>
                      <a:r>
                        <a:rPr lang="en-US" sz="2200" b="0" dirty="0" err="1"/>
                        <a:t>Orthopox</a:t>
                      </a:r>
                      <a:r>
                        <a:rPr lang="en-US" sz="2200" b="0" dirty="0"/>
                        <a:t> rules to ”Onboard” environment</a:t>
                      </a:r>
                    </a:p>
                  </a:txBody>
                  <a:tcPr/>
                </a:tc>
                <a:tc>
                  <a:txBody>
                    <a:bodyPr/>
                    <a:lstStyle/>
                    <a:p>
                      <a:r>
                        <a:rPr lang="en-US" sz="2200" dirty="0"/>
                        <a:t>Updated 7/21</a:t>
                      </a:r>
                    </a:p>
                    <a:p>
                      <a:endParaRPr lang="en-US" sz="2200" dirty="0"/>
                    </a:p>
                    <a:p>
                      <a:r>
                        <a:rPr lang="en-US" sz="2200" dirty="0"/>
                        <a:t>*Training environment was not updated</a:t>
                      </a:r>
                    </a:p>
                  </a:txBody>
                  <a:tcPr/>
                </a:tc>
                <a:extLst>
                  <a:ext uri="{0D108BD9-81ED-4DB2-BD59-A6C34878D82A}">
                    <a16:rowId xmlns:a16="http://schemas.microsoft.com/office/drawing/2014/main" val="1399142548"/>
                  </a:ext>
                </a:extLst>
              </a:tr>
              <a:tr h="8947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dirty="0"/>
                        <a:t>Issues with new user credentials (e.g., logging in for first time)</a:t>
                      </a:r>
                    </a:p>
                  </a:txBody>
                  <a:tcPr/>
                </a:tc>
                <a:tc>
                  <a:txBody>
                    <a:bodyPr/>
                    <a:lstStyle/>
                    <a:p>
                      <a:r>
                        <a:rPr lang="en-US" sz="2200" dirty="0"/>
                        <a:t>If you’re seeing issues, please contact </a:t>
                      </a:r>
                      <a:r>
                        <a:rPr lang="en-US" sz="2200" dirty="0" err="1"/>
                        <a:t>rckms@cste.org</a:t>
                      </a:r>
                      <a:endParaRPr lang="en-US" sz="2200" dirty="0"/>
                    </a:p>
                  </a:txBody>
                  <a:tcPr/>
                </a:tc>
                <a:extLst>
                  <a:ext uri="{0D108BD9-81ED-4DB2-BD59-A6C34878D82A}">
                    <a16:rowId xmlns:a16="http://schemas.microsoft.com/office/drawing/2014/main" val="238340064"/>
                  </a:ext>
                </a:extLst>
              </a:tr>
            </a:tbl>
          </a:graphicData>
        </a:graphic>
      </p:graphicFrame>
    </p:spTree>
    <p:extLst>
      <p:ext uri="{BB962C8B-B14F-4D97-AF65-F5344CB8AC3E}">
        <p14:creationId xmlns:p14="http://schemas.microsoft.com/office/powerpoint/2010/main" val="2928639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6A2529-3C71-2E20-4D18-6FE5AD38A6C7}"/>
              </a:ext>
            </a:extLst>
          </p:cNvPr>
          <p:cNvPicPr>
            <a:picLocks noChangeAspect="1"/>
          </p:cNvPicPr>
          <p:nvPr/>
        </p:nvPicPr>
        <p:blipFill>
          <a:blip r:embed="rId2"/>
          <a:stretch>
            <a:fillRect/>
          </a:stretch>
        </p:blipFill>
        <p:spPr>
          <a:xfrm>
            <a:off x="107576" y="73055"/>
            <a:ext cx="11976847" cy="1115800"/>
          </a:xfrm>
          <a:prstGeom prst="rect">
            <a:avLst/>
          </a:prstGeom>
        </p:spPr>
      </p:pic>
      <p:graphicFrame>
        <p:nvGraphicFramePr>
          <p:cNvPr id="5" name="Table 4">
            <a:extLst>
              <a:ext uri="{FF2B5EF4-FFF2-40B4-BE49-F238E27FC236}">
                <a16:creationId xmlns:a16="http://schemas.microsoft.com/office/drawing/2014/main" id="{FAEFBC50-CC09-E9C6-E251-A24DD7AFA3E0}"/>
              </a:ext>
            </a:extLst>
          </p:cNvPr>
          <p:cNvGraphicFramePr>
            <a:graphicFrameLocks noGrp="1"/>
          </p:cNvGraphicFramePr>
          <p:nvPr>
            <p:extLst>
              <p:ext uri="{D42A27DB-BD31-4B8C-83A1-F6EECF244321}">
                <p14:modId xmlns:p14="http://schemas.microsoft.com/office/powerpoint/2010/main" val="1568483978"/>
              </p:ext>
            </p:extLst>
          </p:nvPr>
        </p:nvGraphicFramePr>
        <p:xfrm>
          <a:off x="1326776" y="1255059"/>
          <a:ext cx="9646023" cy="5529886"/>
        </p:xfrm>
        <a:graphic>
          <a:graphicData uri="http://schemas.openxmlformats.org/drawingml/2006/table">
            <a:tbl>
              <a:tblPr firstRow="1" bandRow="1">
                <a:tableStyleId>{5C22544A-7EE6-4342-B048-85BDC9FD1C3A}</a:tableStyleId>
              </a:tblPr>
              <a:tblGrid>
                <a:gridCol w="5615930">
                  <a:extLst>
                    <a:ext uri="{9D8B030D-6E8A-4147-A177-3AD203B41FA5}">
                      <a16:colId xmlns:a16="http://schemas.microsoft.com/office/drawing/2014/main" val="1907053447"/>
                    </a:ext>
                  </a:extLst>
                </a:gridCol>
                <a:gridCol w="4030093">
                  <a:extLst>
                    <a:ext uri="{9D8B030D-6E8A-4147-A177-3AD203B41FA5}">
                      <a16:colId xmlns:a16="http://schemas.microsoft.com/office/drawing/2014/main" val="2145372201"/>
                    </a:ext>
                  </a:extLst>
                </a:gridCol>
              </a:tblGrid>
              <a:tr h="489989">
                <a:tc>
                  <a:txBody>
                    <a:bodyPr/>
                    <a:lstStyle/>
                    <a:p>
                      <a:r>
                        <a:rPr lang="en-US" sz="2200" dirty="0"/>
                        <a:t>Item</a:t>
                      </a:r>
                    </a:p>
                  </a:txBody>
                  <a:tcPr/>
                </a:tc>
                <a:tc>
                  <a:txBody>
                    <a:bodyPr/>
                    <a:lstStyle/>
                    <a:p>
                      <a:r>
                        <a:rPr lang="en-US" sz="2200" dirty="0"/>
                        <a:t>Status</a:t>
                      </a:r>
                    </a:p>
                  </a:txBody>
                  <a:tcPr/>
                </a:tc>
                <a:extLst>
                  <a:ext uri="{0D108BD9-81ED-4DB2-BD59-A6C34878D82A}">
                    <a16:rowId xmlns:a16="http://schemas.microsoft.com/office/drawing/2014/main" val="1176891232"/>
                  </a:ext>
                </a:extLst>
              </a:tr>
              <a:tr h="874982">
                <a:tc>
                  <a:txBody>
                    <a:bodyPr/>
                    <a:lstStyle/>
                    <a:p>
                      <a:r>
                        <a:rPr lang="en-US" sz="2200" i="1" dirty="0"/>
                        <a:t>RCKMS Rule Testing:</a:t>
                      </a:r>
                    </a:p>
                    <a:p>
                      <a:r>
                        <a:rPr lang="en-US" sz="2200" dirty="0"/>
                        <a:t>Requests for </a:t>
                      </a:r>
                      <a:r>
                        <a:rPr lang="en-US" sz="2200" dirty="0" err="1"/>
                        <a:t>eICR</a:t>
                      </a:r>
                      <a:r>
                        <a:rPr lang="en-US" sz="2200" dirty="0"/>
                        <a:t>/Criteria Test Cases</a:t>
                      </a:r>
                    </a:p>
                  </a:txBody>
                  <a:tcPr/>
                </a:tc>
                <a:tc>
                  <a:txBody>
                    <a:bodyPr/>
                    <a:lstStyle/>
                    <a:p>
                      <a:r>
                        <a:rPr lang="en-US" sz="2200" dirty="0"/>
                        <a:t>In Progress – related to broader </a:t>
                      </a:r>
                      <a:r>
                        <a:rPr lang="en-US" sz="2200" dirty="0" err="1"/>
                        <a:t>eCR</a:t>
                      </a:r>
                      <a:r>
                        <a:rPr lang="en-US" sz="2200" dirty="0"/>
                        <a:t> efforts related to testing</a:t>
                      </a:r>
                    </a:p>
                  </a:txBody>
                  <a:tcPr/>
                </a:tc>
                <a:extLst>
                  <a:ext uri="{0D108BD9-81ED-4DB2-BD59-A6C34878D82A}">
                    <a16:rowId xmlns:a16="http://schemas.microsoft.com/office/drawing/2014/main" val="2394044683"/>
                  </a:ext>
                </a:extLst>
              </a:tr>
              <a:tr h="1259974">
                <a:tc>
                  <a:txBody>
                    <a:bodyPr/>
                    <a:lstStyle/>
                    <a:p>
                      <a:r>
                        <a:rPr lang="en-US" sz="2200" i="1" dirty="0"/>
                        <a:t>Reporting Specifications Module:</a:t>
                      </a:r>
                    </a:p>
                    <a:p>
                      <a:r>
                        <a:rPr lang="en-US" sz="2200" dirty="0"/>
                        <a:t>Updates to “Last Updated” / addition of “Last Published” fields</a:t>
                      </a:r>
                    </a:p>
                  </a:txBody>
                  <a:tcPr/>
                </a:tc>
                <a:tc rowSpan="3">
                  <a:txBody>
                    <a:bodyPr/>
                    <a:lstStyle/>
                    <a:p>
                      <a:endParaRPr lang="en-US" sz="2200" dirty="0"/>
                    </a:p>
                    <a:p>
                      <a:r>
                        <a:rPr lang="en-US" sz="2200" dirty="0"/>
                        <a:t>Under consideration / planning</a:t>
                      </a:r>
                    </a:p>
                  </a:txBody>
                  <a:tcPr/>
                </a:tc>
                <a:extLst>
                  <a:ext uri="{0D108BD9-81ED-4DB2-BD59-A6C34878D82A}">
                    <a16:rowId xmlns:a16="http://schemas.microsoft.com/office/drawing/2014/main" val="228711119"/>
                  </a:ext>
                </a:extLst>
              </a:tr>
              <a:tr h="1259974">
                <a:tc>
                  <a:txBody>
                    <a:bodyPr/>
                    <a:lstStyle/>
                    <a:p>
                      <a:r>
                        <a:rPr lang="en-US" sz="2200" i="1" dirty="0"/>
                        <a:t>Reporting Specifications Module:</a:t>
                      </a:r>
                    </a:p>
                    <a:p>
                      <a:r>
                        <a:rPr lang="en-US" sz="2200" dirty="0"/>
                        <a:t>Ability to indicate conditions that are not reportable to your jurisdiction</a:t>
                      </a:r>
                    </a:p>
                  </a:txBody>
                  <a:tcPr/>
                </a:tc>
                <a:tc vMerge="1">
                  <a:txBody>
                    <a:bodyPr/>
                    <a:lstStyle/>
                    <a:p>
                      <a:endParaRPr lang="en-US" dirty="0"/>
                    </a:p>
                  </a:txBody>
                  <a:tcPr/>
                </a:tc>
                <a:extLst>
                  <a:ext uri="{0D108BD9-81ED-4DB2-BD59-A6C34878D82A}">
                    <a16:rowId xmlns:a16="http://schemas.microsoft.com/office/drawing/2014/main" val="3819167573"/>
                  </a:ext>
                </a:extLst>
              </a:tr>
              <a:tr h="1644967">
                <a:tc>
                  <a:txBody>
                    <a:bodyPr/>
                    <a:lstStyle/>
                    <a:p>
                      <a:r>
                        <a:rPr lang="en-US" sz="2200" i="1" dirty="0"/>
                        <a:t>Reporting Specifications Module:</a:t>
                      </a:r>
                    </a:p>
                    <a:p>
                      <a:r>
                        <a:rPr lang="en-US" sz="2200" dirty="0"/>
                        <a:t>General improvements to Reporting Specifications module to handle increased number and versions of RS</a:t>
                      </a:r>
                    </a:p>
                  </a:txBody>
                  <a:tcPr/>
                </a:tc>
                <a:tc vMerge="1">
                  <a:txBody>
                    <a:bodyPr/>
                    <a:lstStyle/>
                    <a:p>
                      <a:endParaRPr lang="en-US" dirty="0"/>
                    </a:p>
                  </a:txBody>
                  <a:tcPr/>
                </a:tc>
                <a:extLst>
                  <a:ext uri="{0D108BD9-81ED-4DB2-BD59-A6C34878D82A}">
                    <a16:rowId xmlns:a16="http://schemas.microsoft.com/office/drawing/2014/main" val="2232080965"/>
                  </a:ext>
                </a:extLst>
              </a:tr>
            </a:tbl>
          </a:graphicData>
        </a:graphic>
      </p:graphicFrame>
    </p:spTree>
    <p:extLst>
      <p:ext uri="{BB962C8B-B14F-4D97-AF65-F5344CB8AC3E}">
        <p14:creationId xmlns:p14="http://schemas.microsoft.com/office/powerpoint/2010/main" val="380266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9B9C79-4F71-4F7E-A963-7439BC549442}"/>
              </a:ext>
            </a:extLst>
          </p:cNvPr>
          <p:cNvSpPr>
            <a:spLocks noGrp="1"/>
          </p:cNvSpPr>
          <p:nvPr>
            <p:ph type="body" sz="quarter" idx="10"/>
          </p:nvPr>
        </p:nvSpPr>
        <p:spPr/>
        <p:txBody>
          <a:bodyPr>
            <a:noAutofit/>
          </a:bodyPr>
          <a:lstStyle/>
          <a:p>
            <a:pPr>
              <a:lnSpc>
                <a:spcPct val="107000"/>
              </a:lnSpc>
              <a:spcBef>
                <a:spcPts val="0"/>
              </a:spcBef>
              <a:spcAft>
                <a:spcPts val="600"/>
              </a:spcAft>
            </a:pPr>
            <a:r>
              <a:rPr lang="en-US" sz="2800" dirty="0">
                <a:ea typeface="Calibri" panose="020F0502020204030204" pitchFamily="34" charset="0"/>
              </a:rPr>
              <a:t>Open Discussion/Open Mic</a:t>
            </a:r>
          </a:p>
        </p:txBody>
      </p:sp>
    </p:spTree>
    <p:custDataLst>
      <p:tags r:id="rId1"/>
    </p:custDataLst>
    <p:extLst>
      <p:ext uri="{BB962C8B-B14F-4D97-AF65-F5344CB8AC3E}">
        <p14:creationId xmlns:p14="http://schemas.microsoft.com/office/powerpoint/2010/main" val="3091867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dirty="0"/>
              <a:t>Open Discussion</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2043" y="1427399"/>
            <a:ext cx="11627913" cy="4695496"/>
          </a:xfrm>
        </p:spPr>
        <p:txBody>
          <a:bodyPr>
            <a:normAutofit/>
          </a:bodyPr>
          <a:lstStyle/>
          <a:p>
            <a:pPr>
              <a:lnSpc>
                <a:spcPct val="107000"/>
              </a:lnSpc>
              <a:spcBef>
                <a:spcPts val="0"/>
              </a:spcBef>
              <a:spcAft>
                <a:spcPts val="600"/>
              </a:spcAft>
            </a:pPr>
            <a:r>
              <a:rPr lang="en-US" sz="2400" dirty="0">
                <a:ea typeface="Calibri" panose="020F0502020204030204" pitchFamily="34" charset="0"/>
              </a:rPr>
              <a:t>Removal of specific codes from RCKMS value sets for Diagnosis and Active Problems</a:t>
            </a:r>
          </a:p>
          <a:p>
            <a:pPr lvl="2">
              <a:lnSpc>
                <a:spcPct val="107000"/>
              </a:lnSpc>
              <a:spcBef>
                <a:spcPts val="0"/>
              </a:spcBef>
              <a:spcAft>
                <a:spcPts val="600"/>
              </a:spcAft>
              <a:buFont typeface="Courier New" panose="02070309020205020404" pitchFamily="49" charset="0"/>
              <a:buChar char="o"/>
            </a:pPr>
            <a:r>
              <a:rPr lang="en-US" sz="1600" dirty="0">
                <a:ea typeface="Calibri" panose="020F0502020204030204" pitchFamily="34" charset="0"/>
              </a:rPr>
              <a:t>Response by RCKMS Content Team (Shaily Krishan)</a:t>
            </a:r>
          </a:p>
          <a:p>
            <a:pPr>
              <a:lnSpc>
                <a:spcPct val="107000"/>
              </a:lnSpc>
              <a:spcBef>
                <a:spcPts val="0"/>
              </a:spcBef>
              <a:spcAft>
                <a:spcPts val="600"/>
              </a:spcAft>
              <a:buFont typeface="Courier New" panose="02070309020205020404" pitchFamily="49" charset="0"/>
              <a:buChar char="o"/>
            </a:pPr>
            <a:endParaRPr lang="en-US" sz="2400" dirty="0">
              <a:ea typeface="Calibri" panose="020F0502020204030204" pitchFamily="34" charset="0"/>
            </a:endParaRPr>
          </a:p>
          <a:p>
            <a:pPr>
              <a:lnSpc>
                <a:spcPct val="107000"/>
              </a:lnSpc>
              <a:spcBef>
                <a:spcPts val="0"/>
              </a:spcBef>
              <a:spcAft>
                <a:spcPts val="600"/>
              </a:spcAft>
            </a:pPr>
            <a:r>
              <a:rPr lang="en-US" sz="2400" dirty="0">
                <a:ea typeface="Calibri" panose="020F0502020204030204" pitchFamily="34" charset="0"/>
              </a:rPr>
              <a:t>Other Topics/Open Mic</a:t>
            </a:r>
          </a:p>
          <a:p>
            <a:pPr marL="457200" lvl="1" indent="0">
              <a:lnSpc>
                <a:spcPct val="107000"/>
              </a:lnSpc>
              <a:spcBef>
                <a:spcPts val="0"/>
              </a:spcBef>
              <a:spcAft>
                <a:spcPts val="800"/>
              </a:spcAft>
              <a:buNone/>
            </a:pPr>
            <a:endParaRPr lang="en-US" sz="8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27203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169D1-7F3E-4EF6-8D4A-0D9868F0A2EF}"/>
              </a:ext>
            </a:extLst>
          </p:cNvPr>
          <p:cNvSpPr>
            <a:spLocks noGrp="1"/>
          </p:cNvSpPr>
          <p:nvPr>
            <p:ph type="title"/>
          </p:nvPr>
        </p:nvSpPr>
        <p:spPr/>
        <p:txBody>
          <a:bodyPr/>
          <a:lstStyle/>
          <a:p>
            <a:r>
              <a:rPr lang="en-US" dirty="0"/>
              <a:t>Reminders</a:t>
            </a:r>
          </a:p>
        </p:txBody>
      </p:sp>
      <p:sp>
        <p:nvSpPr>
          <p:cNvPr id="4" name="Content Placeholder 3">
            <a:extLst>
              <a:ext uri="{FF2B5EF4-FFF2-40B4-BE49-F238E27FC236}">
                <a16:creationId xmlns:a16="http://schemas.microsoft.com/office/drawing/2014/main" id="{87594507-6772-4086-83FE-7A053131D1E5}"/>
              </a:ext>
            </a:extLst>
          </p:cNvPr>
          <p:cNvSpPr>
            <a:spLocks noGrp="1"/>
          </p:cNvSpPr>
          <p:nvPr>
            <p:ph idx="1"/>
          </p:nvPr>
        </p:nvSpPr>
        <p:spPr>
          <a:xfrm>
            <a:off x="283779" y="1239139"/>
            <a:ext cx="11627913" cy="5007837"/>
          </a:xfrm>
        </p:spPr>
        <p:txBody>
          <a:bodyPr>
            <a:normAutofit fontScale="25000" lnSpcReduction="20000"/>
          </a:bodyPr>
          <a:lstStyle/>
          <a:p>
            <a:pPr>
              <a:lnSpc>
                <a:spcPct val="107000"/>
              </a:lnSpc>
              <a:spcBef>
                <a:spcPts val="0"/>
              </a:spcBef>
              <a:spcAft>
                <a:spcPts val="800"/>
              </a:spcAft>
            </a:pPr>
            <a:r>
              <a:rPr lang="en-US" sz="8400" dirty="0">
                <a:effectLst/>
                <a:ea typeface="Calibri" panose="020F0502020204030204" pitchFamily="34" charset="0"/>
              </a:rPr>
              <a:t>Upcoming RCKMS Office Hours Schedule – </a:t>
            </a:r>
            <a:r>
              <a:rPr lang="en-US" sz="7600" dirty="0">
                <a:solidFill>
                  <a:schemeClr val="accent2">
                    <a:lumMod val="60000"/>
                    <a:lumOff val="40000"/>
                  </a:schemeClr>
                </a:solidFill>
                <a:effectLst/>
                <a:ea typeface="Calibri" panose="020F0502020204030204" pitchFamily="34" charset="0"/>
              </a:rPr>
              <a:t>Summer 2022 Series</a:t>
            </a:r>
          </a:p>
          <a:p>
            <a:pPr lvl="2">
              <a:lnSpc>
                <a:spcPct val="107000"/>
              </a:lnSpc>
              <a:spcBef>
                <a:spcPts val="0"/>
              </a:spcBef>
              <a:spcAft>
                <a:spcPts val="800"/>
              </a:spcAft>
              <a:buFont typeface="Courier New" panose="02070309020205020404" pitchFamily="49" charset="0"/>
              <a:buChar char="o"/>
            </a:pPr>
            <a:r>
              <a:rPr lang="en-US" sz="7600" dirty="0">
                <a:latin typeface="Arial" panose="020B0604020202020204" pitchFamily="34" charset="0"/>
                <a:ea typeface="Calibri" panose="020F0502020204030204" pitchFamily="34" charset="0"/>
                <a:cs typeface="Arial" panose="020B0604020202020204" pitchFamily="34" charset="0"/>
              </a:rPr>
              <a:t>  </a:t>
            </a:r>
            <a:r>
              <a:rPr lang="en-US" sz="6600" dirty="0">
                <a:latin typeface="Arial" panose="020B0604020202020204" pitchFamily="34" charset="0"/>
                <a:ea typeface="Calibri" panose="020F0502020204030204" pitchFamily="34" charset="0"/>
                <a:cs typeface="Arial" panose="020B0604020202020204" pitchFamily="34" charset="0"/>
              </a:rPr>
              <a:t>Session 1: Tues. August 9, 2022 @ 3PM ET.</a:t>
            </a:r>
            <a:endParaRPr lang="en-US" sz="6600" dirty="0">
              <a:ea typeface="Calibri" panose="020F0502020204030204" pitchFamily="34" charset="0"/>
            </a:endParaRPr>
          </a:p>
          <a:p>
            <a:pPr lvl="2">
              <a:lnSpc>
                <a:spcPct val="107000"/>
              </a:lnSpc>
              <a:spcBef>
                <a:spcPts val="0"/>
              </a:spcBef>
              <a:spcAft>
                <a:spcPts val="800"/>
              </a:spcAft>
              <a:buFont typeface="Courier New" panose="02070309020205020404" pitchFamily="49" charset="0"/>
              <a:buChar char="o"/>
            </a:pPr>
            <a:r>
              <a:rPr lang="en-US" sz="6600" dirty="0">
                <a:effectLst/>
                <a:latin typeface="Arial" panose="020B0604020202020204" pitchFamily="34" charset="0"/>
                <a:ea typeface="Calibri" panose="020F0502020204030204" pitchFamily="34" charset="0"/>
                <a:cs typeface="Arial" panose="020B0604020202020204" pitchFamily="34" charset="0"/>
              </a:rPr>
              <a:t>  Session 2: Thurs. August 25, 2022 @ 3PM ET.</a:t>
            </a:r>
            <a:endParaRPr lang="en-US" sz="6600" dirty="0">
              <a:ea typeface="Calibri" panose="020F0502020204030204" pitchFamily="34" charset="0"/>
            </a:endParaRPr>
          </a:p>
          <a:p>
            <a:pPr lvl="2">
              <a:lnSpc>
                <a:spcPct val="107000"/>
              </a:lnSpc>
              <a:spcBef>
                <a:spcPts val="0"/>
              </a:spcBef>
              <a:spcAft>
                <a:spcPts val="800"/>
              </a:spcAft>
              <a:buFont typeface="Courier New" panose="02070309020205020404" pitchFamily="49" charset="0"/>
              <a:buChar char="o"/>
            </a:pPr>
            <a:r>
              <a:rPr lang="en-US" sz="6600" dirty="0">
                <a:effectLst/>
                <a:latin typeface="Arial" panose="020B0604020202020204" pitchFamily="34" charset="0"/>
                <a:ea typeface="Calibri" panose="020F0502020204030204" pitchFamily="34" charset="0"/>
                <a:cs typeface="Arial" panose="020B0604020202020204" pitchFamily="34" charset="0"/>
              </a:rPr>
              <a:t>  Session 3: Thurs. September 8, 2022 @ 3PM ET.</a:t>
            </a:r>
          </a:p>
          <a:p>
            <a:pPr lvl="2">
              <a:lnSpc>
                <a:spcPct val="107000"/>
              </a:lnSpc>
              <a:spcBef>
                <a:spcPts val="0"/>
              </a:spcBef>
              <a:spcAft>
                <a:spcPts val="800"/>
              </a:spcAft>
              <a:buFont typeface="Courier New" panose="02070309020205020404" pitchFamily="49" charset="0"/>
              <a:buChar char="o"/>
            </a:pPr>
            <a:r>
              <a:rPr lang="en-US" sz="6600" dirty="0">
                <a:ea typeface="Calibri" panose="020F0502020204030204" pitchFamily="34" charset="0"/>
              </a:rPr>
              <a:t>  Session 4: Tues. September 27, 2022 @ 3PM ET.</a:t>
            </a:r>
          </a:p>
          <a:p>
            <a:pPr marL="1828800" lvl="4" indent="0">
              <a:lnSpc>
                <a:spcPct val="107000"/>
              </a:lnSpc>
              <a:spcBef>
                <a:spcPts val="0"/>
              </a:spcBef>
              <a:spcAft>
                <a:spcPts val="800"/>
              </a:spcAft>
              <a:buNone/>
            </a:pPr>
            <a:endParaRPr lang="en-US" sz="8400" dirty="0">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0"/>
              </a:spcBef>
              <a:spcAft>
                <a:spcPts val="800"/>
              </a:spcAft>
            </a:pPr>
            <a:r>
              <a:rPr lang="en-US" sz="8400" dirty="0">
                <a:latin typeface="Arial" panose="020B0604020202020204" pitchFamily="34" charset="0"/>
                <a:ea typeface="Calibri" panose="020F0502020204030204" pitchFamily="34" charset="0"/>
                <a:cs typeface="Arial" panose="020B0604020202020204" pitchFamily="34" charset="0"/>
              </a:rPr>
              <a:t>RCKMS CoP Basecamp</a:t>
            </a:r>
          </a:p>
          <a:p>
            <a:pPr lvl="2">
              <a:lnSpc>
                <a:spcPct val="107000"/>
              </a:lnSpc>
              <a:spcBef>
                <a:spcPts val="0"/>
              </a:spcBef>
              <a:spcAft>
                <a:spcPts val="800"/>
              </a:spcAft>
              <a:buFont typeface="Courier New" panose="02070309020205020404" pitchFamily="49" charset="0"/>
              <a:buChar char="o"/>
            </a:pPr>
            <a:r>
              <a:rPr lang="en-US" sz="6600" dirty="0">
                <a:ea typeface="Calibri" panose="020F0502020204030204" pitchFamily="34" charset="0"/>
              </a:rPr>
              <a:t>   New forum – “</a:t>
            </a:r>
            <a:r>
              <a:rPr lang="en-US" sz="6600" b="1" dirty="0">
                <a:ea typeface="Calibri" panose="020F0502020204030204" pitchFamily="34" charset="0"/>
              </a:rPr>
              <a:t>Ask an Authoring SME</a:t>
            </a:r>
            <a:r>
              <a:rPr lang="en-US" sz="6600" dirty="0">
                <a:ea typeface="Calibri" panose="020F0502020204030204" pitchFamily="34" charset="0"/>
              </a:rPr>
              <a:t>”</a:t>
            </a:r>
          </a:p>
          <a:p>
            <a:pPr lvl="2">
              <a:lnSpc>
                <a:spcPct val="107000"/>
              </a:lnSpc>
              <a:spcBef>
                <a:spcPts val="0"/>
              </a:spcBef>
              <a:spcAft>
                <a:spcPts val="800"/>
              </a:spcAft>
              <a:buFont typeface="Courier New" panose="02070309020205020404" pitchFamily="49" charset="0"/>
              <a:buChar char="o"/>
            </a:pPr>
            <a:r>
              <a:rPr lang="en-US" sz="6600" dirty="0">
                <a:latin typeface="Arial" panose="020B0604020202020204" pitchFamily="34" charset="0"/>
                <a:ea typeface="Calibri" panose="020F0502020204030204" pitchFamily="34" charset="0"/>
                <a:cs typeface="Arial" panose="020B0604020202020204" pitchFamily="34" charset="0"/>
              </a:rPr>
              <a:t>   Discussion Forum - continue engaging with peers</a:t>
            </a:r>
          </a:p>
          <a:p>
            <a:pPr lvl="2">
              <a:lnSpc>
                <a:spcPct val="107000"/>
              </a:lnSpc>
              <a:spcBef>
                <a:spcPts val="0"/>
              </a:spcBef>
              <a:spcAft>
                <a:spcPts val="800"/>
              </a:spcAft>
              <a:buFont typeface="Courier New" panose="02070309020205020404" pitchFamily="49" charset="0"/>
              <a:buChar char="o"/>
            </a:pPr>
            <a:r>
              <a:rPr lang="en-US" sz="6600" dirty="0">
                <a:ea typeface="Calibri" panose="020F0502020204030204" pitchFamily="34" charset="0"/>
              </a:rPr>
              <a:t>   Resource Exchange – See call notes and recordings</a:t>
            </a:r>
            <a:endParaRPr lang="en-US" sz="6600" dirty="0">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0"/>
              </a:spcBef>
              <a:spcAft>
                <a:spcPts val="800"/>
              </a:spcAft>
            </a:pPr>
            <a:endParaRPr lang="en-US" sz="8400" dirty="0">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0"/>
              </a:spcBef>
              <a:spcAft>
                <a:spcPts val="800"/>
              </a:spcAft>
            </a:pPr>
            <a:r>
              <a:rPr lang="en-US" sz="8400" dirty="0">
                <a:latin typeface="Arial" panose="020B0604020202020204" pitchFamily="34" charset="0"/>
                <a:ea typeface="Calibri" panose="020F0502020204030204" pitchFamily="34" charset="0"/>
                <a:cs typeface="Arial" panose="020B0604020202020204" pitchFamily="34" charset="0"/>
              </a:rPr>
              <a:t>Continue engaging with the RCKMS Authoring Support (ASA) Team</a:t>
            </a:r>
          </a:p>
          <a:p>
            <a:pPr>
              <a:lnSpc>
                <a:spcPct val="107000"/>
              </a:lnSpc>
              <a:spcBef>
                <a:spcPts val="0"/>
              </a:spcBef>
              <a:spcAft>
                <a:spcPts val="800"/>
              </a:spcAft>
            </a:pPr>
            <a:endParaRPr lang="en-US" sz="8400" dirty="0">
              <a:ea typeface="Calibri" panose="020F0502020204030204" pitchFamily="34" charset="0"/>
            </a:endParaRPr>
          </a:p>
          <a:p>
            <a:pPr>
              <a:lnSpc>
                <a:spcPct val="107000"/>
              </a:lnSpc>
              <a:spcBef>
                <a:spcPts val="0"/>
              </a:spcBef>
              <a:spcAft>
                <a:spcPts val="800"/>
              </a:spcAft>
            </a:pPr>
            <a:r>
              <a:rPr lang="en-US" sz="7200" dirty="0">
                <a:ea typeface="Calibri" panose="020F0502020204030204" pitchFamily="34" charset="0"/>
              </a:rPr>
              <a:t>V</a:t>
            </a:r>
            <a:r>
              <a:rPr lang="en-US" sz="7000" dirty="0">
                <a:latin typeface="Arial" panose="020B0604020202020204" pitchFamily="34" charset="0"/>
                <a:ea typeface="Calibri" panose="020F0502020204030204" pitchFamily="34" charset="0"/>
                <a:cs typeface="Arial" panose="020B0604020202020204" pitchFamily="34" charset="0"/>
              </a:rPr>
              <a:t>isit the RCKMS website rckms.org for more information</a:t>
            </a:r>
          </a:p>
          <a:p>
            <a:pPr marL="457200" lvl="1" indent="0">
              <a:lnSpc>
                <a:spcPct val="107000"/>
              </a:lnSpc>
              <a:spcBef>
                <a:spcPts val="0"/>
              </a:spcBef>
              <a:spcAft>
                <a:spcPts val="800"/>
              </a:spcAft>
              <a:buNone/>
            </a:pPr>
            <a:endParaRPr lang="en-US" sz="8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46870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1357-D5AC-4D1A-8C17-3A9AE87B5ECF}"/>
              </a:ext>
            </a:extLst>
          </p:cNvPr>
          <p:cNvSpPr>
            <a:spLocks noGrp="1"/>
          </p:cNvSpPr>
          <p:nvPr>
            <p:ph type="title"/>
          </p:nvPr>
        </p:nvSpPr>
        <p:spPr>
          <a:xfrm>
            <a:off x="2264635" y="61627"/>
            <a:ext cx="7503207" cy="512954"/>
          </a:xfrm>
          <a:solidFill>
            <a:schemeClr val="accent5">
              <a:lumMod val="75000"/>
            </a:schemeClr>
          </a:solidFill>
          <a:ln w="19050">
            <a:solidFill>
              <a:schemeClr val="tx1"/>
            </a:solidFill>
          </a:ln>
        </p:spPr>
        <p:txBody>
          <a:bodyPr>
            <a:noAutofit/>
          </a:bodyPr>
          <a:lstStyle/>
          <a:p>
            <a:pPr algn="ctr"/>
            <a:r>
              <a:rPr lang="en-US" sz="3200" b="1" dirty="0">
                <a:solidFill>
                  <a:schemeClr val="bg1"/>
                </a:solidFill>
              </a:rPr>
              <a:t>RCKMS Authoring Support (ASA) Team</a:t>
            </a:r>
          </a:p>
        </p:txBody>
      </p:sp>
      <p:sp>
        <p:nvSpPr>
          <p:cNvPr id="4" name="Rectangle: Rounded Corners 3">
            <a:extLst>
              <a:ext uri="{FF2B5EF4-FFF2-40B4-BE49-F238E27FC236}">
                <a16:creationId xmlns:a16="http://schemas.microsoft.com/office/drawing/2014/main" id="{0338992A-3FA7-4627-B1D5-A277BD1A7C65}"/>
              </a:ext>
            </a:extLst>
          </p:cNvPr>
          <p:cNvSpPr/>
          <p:nvPr/>
        </p:nvSpPr>
        <p:spPr>
          <a:xfrm>
            <a:off x="898021" y="620710"/>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92A2FD0-F534-4D16-8BF8-3823AF73735D}"/>
              </a:ext>
            </a:extLst>
          </p:cNvPr>
          <p:cNvPicPr>
            <a:picLocks noChangeAspect="1"/>
          </p:cNvPicPr>
          <p:nvPr/>
        </p:nvPicPr>
        <p:blipFill>
          <a:blip r:embed="rId3"/>
          <a:stretch>
            <a:fillRect/>
          </a:stretch>
        </p:blipFill>
        <p:spPr>
          <a:xfrm>
            <a:off x="1070717" y="687367"/>
            <a:ext cx="1117007" cy="1340408"/>
          </a:xfrm>
          <a:prstGeom prst="rect">
            <a:avLst/>
          </a:prstGeom>
        </p:spPr>
      </p:pic>
      <p:sp>
        <p:nvSpPr>
          <p:cNvPr id="7" name="Rectangle: Rounded Corners 6">
            <a:extLst>
              <a:ext uri="{FF2B5EF4-FFF2-40B4-BE49-F238E27FC236}">
                <a16:creationId xmlns:a16="http://schemas.microsoft.com/office/drawing/2014/main" id="{14D856D5-7E43-450A-BBBE-F5F81F404ECB}"/>
              </a:ext>
            </a:extLst>
          </p:cNvPr>
          <p:cNvSpPr/>
          <p:nvPr/>
        </p:nvSpPr>
        <p:spPr>
          <a:xfrm>
            <a:off x="898021" y="2198933"/>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89434DC-94FB-49E6-9BA7-623964BE9413}"/>
              </a:ext>
            </a:extLst>
          </p:cNvPr>
          <p:cNvSpPr/>
          <p:nvPr/>
        </p:nvSpPr>
        <p:spPr>
          <a:xfrm>
            <a:off x="898021" y="3773933"/>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293AF92-7825-4315-B67E-7725FD260A99}"/>
              </a:ext>
            </a:extLst>
          </p:cNvPr>
          <p:cNvSpPr/>
          <p:nvPr/>
        </p:nvSpPr>
        <p:spPr>
          <a:xfrm>
            <a:off x="898021" y="5366452"/>
            <a:ext cx="10515600" cy="147372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A84A801-CFB0-424C-BF3B-D5A96894B07E}"/>
              </a:ext>
            </a:extLst>
          </p:cNvPr>
          <p:cNvPicPr>
            <a:picLocks noChangeAspect="1"/>
          </p:cNvPicPr>
          <p:nvPr/>
        </p:nvPicPr>
        <p:blipFill>
          <a:blip r:embed="rId4"/>
          <a:stretch>
            <a:fillRect/>
          </a:stretch>
        </p:blipFill>
        <p:spPr>
          <a:xfrm>
            <a:off x="1070718" y="2255616"/>
            <a:ext cx="1117006" cy="1347460"/>
          </a:xfrm>
          <a:prstGeom prst="rect">
            <a:avLst/>
          </a:prstGeom>
        </p:spPr>
      </p:pic>
      <p:pic>
        <p:nvPicPr>
          <p:cNvPr id="13" name="Picture 12">
            <a:extLst>
              <a:ext uri="{FF2B5EF4-FFF2-40B4-BE49-F238E27FC236}">
                <a16:creationId xmlns:a16="http://schemas.microsoft.com/office/drawing/2014/main" id="{08C67E23-22A3-4EEB-B8FC-B73576F80A6C}"/>
              </a:ext>
            </a:extLst>
          </p:cNvPr>
          <p:cNvPicPr>
            <a:picLocks noChangeAspect="1"/>
          </p:cNvPicPr>
          <p:nvPr/>
        </p:nvPicPr>
        <p:blipFill>
          <a:blip r:embed="rId5"/>
          <a:stretch>
            <a:fillRect/>
          </a:stretch>
        </p:blipFill>
        <p:spPr>
          <a:xfrm>
            <a:off x="1070717" y="5405703"/>
            <a:ext cx="1117007" cy="1395220"/>
          </a:xfrm>
          <a:prstGeom prst="rect">
            <a:avLst/>
          </a:prstGeom>
        </p:spPr>
      </p:pic>
      <p:pic>
        <p:nvPicPr>
          <p:cNvPr id="17" name="Picture 16">
            <a:extLst>
              <a:ext uri="{FF2B5EF4-FFF2-40B4-BE49-F238E27FC236}">
                <a16:creationId xmlns:a16="http://schemas.microsoft.com/office/drawing/2014/main" id="{DFF86226-9E9F-4BD2-93D6-0976CE836B10}"/>
              </a:ext>
            </a:extLst>
          </p:cNvPr>
          <p:cNvPicPr>
            <a:picLocks noChangeAspect="1"/>
          </p:cNvPicPr>
          <p:nvPr/>
        </p:nvPicPr>
        <p:blipFill>
          <a:blip r:embed="rId6"/>
          <a:stretch>
            <a:fillRect/>
          </a:stretch>
        </p:blipFill>
        <p:spPr>
          <a:xfrm>
            <a:off x="1070717" y="3836377"/>
            <a:ext cx="1117007" cy="1348834"/>
          </a:xfrm>
          <a:prstGeom prst="rect">
            <a:avLst/>
          </a:prstGeom>
        </p:spPr>
      </p:pic>
      <p:sp>
        <p:nvSpPr>
          <p:cNvPr id="18" name="TextBox 17">
            <a:extLst>
              <a:ext uri="{FF2B5EF4-FFF2-40B4-BE49-F238E27FC236}">
                <a16:creationId xmlns:a16="http://schemas.microsoft.com/office/drawing/2014/main" id="{FC94F13A-8901-4A7F-81EF-3D678803AD5F}"/>
              </a:ext>
            </a:extLst>
          </p:cNvPr>
          <p:cNvSpPr txBox="1"/>
          <p:nvPr/>
        </p:nvSpPr>
        <p:spPr>
          <a:xfrm>
            <a:off x="2718276" y="623723"/>
            <a:ext cx="3708873" cy="1415772"/>
          </a:xfrm>
          <a:prstGeom prst="rect">
            <a:avLst/>
          </a:prstGeom>
          <a:noFill/>
          <a:ln>
            <a:noFill/>
          </a:ln>
        </p:spPr>
        <p:txBody>
          <a:bodyPr wrap="square" rtlCol="0">
            <a:spAutoFit/>
          </a:bodyPr>
          <a:lstStyle/>
          <a:p>
            <a:r>
              <a:rPr lang="en-US" sz="1400" b="1" dirty="0"/>
              <a:t>Allison Seidel</a:t>
            </a:r>
            <a:endParaRPr lang="en-US" sz="1200" dirty="0">
              <a:solidFill>
                <a:schemeClr val="accent1"/>
              </a:solidFill>
            </a:endParaRPr>
          </a:p>
          <a:p>
            <a:r>
              <a:rPr lang="en-US" sz="1200" b="1" dirty="0"/>
              <a:t>Lead</a:t>
            </a:r>
            <a:r>
              <a:rPr lang="en-US" sz="1200" dirty="0"/>
              <a:t> RCKMS Authoring Support Associates (ASA)</a:t>
            </a:r>
          </a:p>
          <a:p>
            <a:endParaRPr lang="en-US" sz="1200" dirty="0"/>
          </a:p>
          <a:p>
            <a:r>
              <a:rPr lang="en-US" sz="1200" dirty="0"/>
              <a:t>Oversees the RCKMS Authoring Support team and Co-Facilitates the RCKMS Community of Practice. In addition to supporting RCKMS Office Hours and jurisdiction authoring needs across all public health agencies.</a:t>
            </a:r>
          </a:p>
        </p:txBody>
      </p:sp>
      <p:sp>
        <p:nvSpPr>
          <p:cNvPr id="19" name="TextBox 18">
            <a:extLst>
              <a:ext uri="{FF2B5EF4-FFF2-40B4-BE49-F238E27FC236}">
                <a16:creationId xmlns:a16="http://schemas.microsoft.com/office/drawing/2014/main" id="{14718BAC-3ED4-4A43-8E28-55DAAD627B62}"/>
              </a:ext>
            </a:extLst>
          </p:cNvPr>
          <p:cNvSpPr txBox="1"/>
          <p:nvPr/>
        </p:nvSpPr>
        <p:spPr>
          <a:xfrm>
            <a:off x="7564449" y="611213"/>
            <a:ext cx="3392681" cy="1492716"/>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1</a:t>
            </a:r>
            <a:r>
              <a:rPr lang="en-US" sz="1200" b="1" dirty="0"/>
              <a:t>		       </a:t>
            </a:r>
            <a:r>
              <a:rPr lang="en-US" sz="1200" b="1" u="sng" dirty="0"/>
              <a:t>Region 2</a:t>
            </a:r>
          </a:p>
          <a:p>
            <a:r>
              <a:rPr lang="en-US" sz="1100" dirty="0"/>
              <a:t>Connecticut		        New York</a:t>
            </a:r>
          </a:p>
          <a:p>
            <a:r>
              <a:rPr lang="en-US" sz="1100" dirty="0"/>
              <a:t>Maine		        New Jersey	</a:t>
            </a:r>
          </a:p>
          <a:p>
            <a:r>
              <a:rPr lang="en-US" sz="1100" dirty="0"/>
              <a:t>Massachusetts		        Puerto Rico</a:t>
            </a:r>
          </a:p>
          <a:p>
            <a:r>
              <a:rPr lang="en-US" sz="1100" dirty="0"/>
              <a:t>New Hampshire		        US Virgin Island</a:t>
            </a:r>
          </a:p>
          <a:p>
            <a:r>
              <a:rPr lang="en-US" sz="1100" dirty="0"/>
              <a:t>Rhode Island</a:t>
            </a:r>
          </a:p>
          <a:p>
            <a:r>
              <a:rPr lang="en-US" sz="1100" dirty="0"/>
              <a:t>Vermont</a:t>
            </a:r>
          </a:p>
        </p:txBody>
      </p:sp>
      <p:sp>
        <p:nvSpPr>
          <p:cNvPr id="20" name="TextBox 19">
            <a:extLst>
              <a:ext uri="{FF2B5EF4-FFF2-40B4-BE49-F238E27FC236}">
                <a16:creationId xmlns:a16="http://schemas.microsoft.com/office/drawing/2014/main" id="{015FBC48-C304-4F3B-8BB3-97C4CB73E0EC}"/>
              </a:ext>
            </a:extLst>
          </p:cNvPr>
          <p:cNvSpPr txBox="1"/>
          <p:nvPr/>
        </p:nvSpPr>
        <p:spPr>
          <a:xfrm>
            <a:off x="2718276" y="2227908"/>
            <a:ext cx="3849171" cy="1415772"/>
          </a:xfrm>
          <a:prstGeom prst="rect">
            <a:avLst/>
          </a:prstGeom>
          <a:noFill/>
          <a:ln>
            <a:noFill/>
          </a:ln>
        </p:spPr>
        <p:txBody>
          <a:bodyPr wrap="square" rtlCol="0">
            <a:spAutoFit/>
          </a:bodyPr>
          <a:lstStyle/>
          <a:p>
            <a:r>
              <a:rPr lang="en-US" sz="1400" b="1" dirty="0"/>
              <a:t>Ann Whitney</a:t>
            </a:r>
            <a:endParaRPr lang="en-US" sz="1200" dirty="0">
              <a:solidFill>
                <a:schemeClr val="accent1"/>
              </a:solidFill>
            </a:endParaRPr>
          </a:p>
          <a:p>
            <a:r>
              <a:rPr lang="en-US" sz="1200" dirty="0"/>
              <a:t>RCKMS Authoring Support Associates (ASA)</a:t>
            </a:r>
          </a:p>
          <a:p>
            <a:endParaRPr lang="en-US" sz="1200" dirty="0"/>
          </a:p>
          <a:p>
            <a:r>
              <a:rPr lang="en-US" sz="1200" dirty="0"/>
              <a:t>Supports and engages with public health agencies on all jurisdiction authoring support needs, to include authoring reportable conditions, RCKMS user training, help desk and Office Hours support.</a:t>
            </a:r>
          </a:p>
        </p:txBody>
      </p:sp>
      <p:sp>
        <p:nvSpPr>
          <p:cNvPr id="21" name="TextBox 20">
            <a:extLst>
              <a:ext uri="{FF2B5EF4-FFF2-40B4-BE49-F238E27FC236}">
                <a16:creationId xmlns:a16="http://schemas.microsoft.com/office/drawing/2014/main" id="{A2D4780E-1FCB-4D8A-BF0F-F9073826AF8A}"/>
              </a:ext>
            </a:extLst>
          </p:cNvPr>
          <p:cNvSpPr txBox="1"/>
          <p:nvPr/>
        </p:nvSpPr>
        <p:spPr>
          <a:xfrm>
            <a:off x="2718276" y="5377702"/>
            <a:ext cx="3881576" cy="1415772"/>
          </a:xfrm>
          <a:prstGeom prst="rect">
            <a:avLst/>
          </a:prstGeom>
          <a:noFill/>
          <a:ln>
            <a:noFill/>
          </a:ln>
        </p:spPr>
        <p:txBody>
          <a:bodyPr wrap="square" rtlCol="0">
            <a:spAutoFit/>
          </a:bodyPr>
          <a:lstStyle/>
          <a:p>
            <a:r>
              <a:rPr lang="en-US" sz="1400" b="1" dirty="0"/>
              <a:t>Kayla McKiski</a:t>
            </a:r>
            <a:endParaRPr lang="en-US" sz="1200" dirty="0">
              <a:solidFill>
                <a:schemeClr val="accent1"/>
              </a:solidFill>
            </a:endParaRPr>
          </a:p>
          <a:p>
            <a:r>
              <a:rPr lang="en-US" sz="1200" dirty="0"/>
              <a:t>RCKMS Authoring Support Associates (ASA)</a:t>
            </a:r>
          </a:p>
          <a:p>
            <a:endParaRPr lang="en-US" sz="1200" dirty="0"/>
          </a:p>
          <a:p>
            <a:r>
              <a:rPr lang="en-US" sz="1200" dirty="0"/>
              <a:t>Supports and engages with public health agencies on all jurisdiction authoring support needs, to include authoring reportable conditions, RCKMS user training, help desk and Office Hours support.</a:t>
            </a:r>
          </a:p>
        </p:txBody>
      </p:sp>
      <p:sp>
        <p:nvSpPr>
          <p:cNvPr id="22" name="TextBox 21">
            <a:extLst>
              <a:ext uri="{FF2B5EF4-FFF2-40B4-BE49-F238E27FC236}">
                <a16:creationId xmlns:a16="http://schemas.microsoft.com/office/drawing/2014/main" id="{7810C52B-B31C-4683-9BE0-0308B95E528D}"/>
              </a:ext>
            </a:extLst>
          </p:cNvPr>
          <p:cNvSpPr txBox="1"/>
          <p:nvPr/>
        </p:nvSpPr>
        <p:spPr>
          <a:xfrm>
            <a:off x="2718276" y="3785531"/>
            <a:ext cx="4082395" cy="1415772"/>
          </a:xfrm>
          <a:prstGeom prst="rect">
            <a:avLst/>
          </a:prstGeom>
          <a:noFill/>
          <a:ln>
            <a:noFill/>
          </a:ln>
        </p:spPr>
        <p:txBody>
          <a:bodyPr wrap="square" rtlCol="0">
            <a:spAutoFit/>
          </a:bodyPr>
          <a:lstStyle/>
          <a:p>
            <a:r>
              <a:rPr lang="en-US" sz="1400" b="1" dirty="0"/>
              <a:t>Melissa Ivey</a:t>
            </a:r>
            <a:endParaRPr lang="en-US" sz="1200" dirty="0">
              <a:solidFill>
                <a:schemeClr val="accent1"/>
              </a:solidFill>
            </a:endParaRPr>
          </a:p>
          <a:p>
            <a:r>
              <a:rPr lang="en-US" sz="1200" dirty="0"/>
              <a:t>RCKMS Authoring Support Associates (ASA)</a:t>
            </a:r>
          </a:p>
          <a:p>
            <a:endParaRPr lang="en-US" sz="1200" dirty="0"/>
          </a:p>
          <a:p>
            <a:r>
              <a:rPr lang="en-US" sz="1200" dirty="0"/>
              <a:t>Supports and engages with public health agencies on all jurisdiction authoring support needs, to include authoring reportable conditions, RCKMS user training, help desk and Office Hours support.</a:t>
            </a:r>
          </a:p>
        </p:txBody>
      </p:sp>
      <p:sp>
        <p:nvSpPr>
          <p:cNvPr id="23" name="TextBox 22">
            <a:extLst>
              <a:ext uri="{FF2B5EF4-FFF2-40B4-BE49-F238E27FC236}">
                <a16:creationId xmlns:a16="http://schemas.microsoft.com/office/drawing/2014/main" id="{33A9B864-F930-4685-B0C2-8A1ED789D455}"/>
              </a:ext>
            </a:extLst>
          </p:cNvPr>
          <p:cNvSpPr txBox="1"/>
          <p:nvPr/>
        </p:nvSpPr>
        <p:spPr>
          <a:xfrm>
            <a:off x="7564449" y="2222726"/>
            <a:ext cx="3849171" cy="1492716"/>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3</a:t>
            </a:r>
            <a:r>
              <a:rPr lang="en-US" sz="1200" b="1" dirty="0"/>
              <a:t>		       </a:t>
            </a:r>
            <a:r>
              <a:rPr lang="en-US" sz="1200" b="1" u="sng" dirty="0"/>
              <a:t>Region 4</a:t>
            </a:r>
          </a:p>
          <a:p>
            <a:r>
              <a:rPr lang="en-US" sz="1100" dirty="0"/>
              <a:t>Delaware		        Alabama	  South Carolina</a:t>
            </a:r>
          </a:p>
          <a:p>
            <a:r>
              <a:rPr lang="en-US" sz="1100" dirty="0"/>
              <a:t>District of Columbia	        Florida	  Tennessee</a:t>
            </a:r>
          </a:p>
          <a:p>
            <a:r>
              <a:rPr lang="en-US" sz="1100" dirty="0"/>
              <a:t>Maryland		        Georgia</a:t>
            </a:r>
          </a:p>
          <a:p>
            <a:r>
              <a:rPr lang="en-US" sz="1100" dirty="0"/>
              <a:t>Pennsylvania		        Kentucky</a:t>
            </a:r>
          </a:p>
          <a:p>
            <a:r>
              <a:rPr lang="en-US" sz="1100" dirty="0"/>
              <a:t>Virginia		        Mississippi</a:t>
            </a:r>
          </a:p>
          <a:p>
            <a:r>
              <a:rPr lang="en-US" sz="1100" dirty="0"/>
              <a:t>West Virginia		        North Carolina</a:t>
            </a:r>
          </a:p>
        </p:txBody>
      </p:sp>
      <p:sp>
        <p:nvSpPr>
          <p:cNvPr id="24" name="TextBox 23">
            <a:extLst>
              <a:ext uri="{FF2B5EF4-FFF2-40B4-BE49-F238E27FC236}">
                <a16:creationId xmlns:a16="http://schemas.microsoft.com/office/drawing/2014/main" id="{E20753D7-1E12-4CB9-8FC9-8DAFF026F71E}"/>
              </a:ext>
            </a:extLst>
          </p:cNvPr>
          <p:cNvSpPr txBox="1"/>
          <p:nvPr/>
        </p:nvSpPr>
        <p:spPr>
          <a:xfrm>
            <a:off x="7564448" y="5369958"/>
            <a:ext cx="3849171" cy="1492716"/>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8</a:t>
            </a:r>
            <a:r>
              <a:rPr lang="en-US" sz="1200" b="1" dirty="0"/>
              <a:t>	             </a:t>
            </a:r>
            <a:r>
              <a:rPr lang="en-US" sz="1200" b="1" u="sng" dirty="0"/>
              <a:t>Region 9</a:t>
            </a:r>
            <a:r>
              <a:rPr lang="en-US" sz="1200" b="1" dirty="0"/>
              <a:t>	</a:t>
            </a:r>
            <a:r>
              <a:rPr lang="en-US" sz="1200" b="1" u="sng" dirty="0"/>
              <a:t>Region 10</a:t>
            </a:r>
          </a:p>
          <a:p>
            <a:r>
              <a:rPr lang="en-US" sz="1100" dirty="0"/>
              <a:t>Colorado	              Arizona                              Alaska</a:t>
            </a:r>
          </a:p>
          <a:p>
            <a:r>
              <a:rPr lang="en-US" sz="1100" dirty="0"/>
              <a:t>Montana	              California	Idaho                      North Dakota	              Hawaii		Oregon                      South Dakota	              Nevada		Washington</a:t>
            </a:r>
          </a:p>
          <a:p>
            <a:r>
              <a:rPr lang="en-US" sz="1100" dirty="0"/>
              <a:t>Utah                                  Guam                       </a:t>
            </a:r>
          </a:p>
          <a:p>
            <a:r>
              <a:rPr lang="en-US" sz="1100" dirty="0"/>
              <a:t>Wyoming	            </a:t>
            </a:r>
          </a:p>
        </p:txBody>
      </p:sp>
      <p:sp>
        <p:nvSpPr>
          <p:cNvPr id="25" name="TextBox 24">
            <a:extLst>
              <a:ext uri="{FF2B5EF4-FFF2-40B4-BE49-F238E27FC236}">
                <a16:creationId xmlns:a16="http://schemas.microsoft.com/office/drawing/2014/main" id="{C68F8D0C-095D-9736-4C05-501B6612734E}"/>
              </a:ext>
            </a:extLst>
          </p:cNvPr>
          <p:cNvSpPr txBox="1"/>
          <p:nvPr/>
        </p:nvSpPr>
        <p:spPr>
          <a:xfrm>
            <a:off x="7564449" y="3791452"/>
            <a:ext cx="3556834" cy="1400383"/>
          </a:xfrm>
          <a:prstGeom prst="rect">
            <a:avLst/>
          </a:prstGeom>
          <a:noFill/>
        </p:spPr>
        <p:txBody>
          <a:bodyPr wrap="square" rtlCol="0">
            <a:spAutoFit/>
          </a:bodyPr>
          <a:lstStyle/>
          <a:p>
            <a:r>
              <a:rPr lang="en-US" sz="1300" b="1" dirty="0">
                <a:solidFill>
                  <a:schemeClr val="accent1"/>
                </a:solidFill>
              </a:rPr>
              <a:t>Direct Support for the following Territories</a:t>
            </a:r>
          </a:p>
          <a:p>
            <a:r>
              <a:rPr lang="en-US" sz="1200" b="1" u="sng" dirty="0"/>
              <a:t>Region 5</a:t>
            </a:r>
            <a:r>
              <a:rPr lang="en-US" sz="1200" b="1" dirty="0"/>
              <a:t>	           </a:t>
            </a:r>
            <a:r>
              <a:rPr lang="en-US" sz="1200" b="1" u="sng" dirty="0"/>
              <a:t>Region 6</a:t>
            </a:r>
            <a:r>
              <a:rPr lang="en-US" sz="1200" b="1" dirty="0"/>
              <a:t>	</a:t>
            </a:r>
            <a:r>
              <a:rPr lang="en-US" sz="1200" b="1" u="sng" dirty="0"/>
              <a:t>Region 7</a:t>
            </a:r>
          </a:p>
          <a:p>
            <a:r>
              <a:rPr lang="en-US" sz="1000" dirty="0"/>
              <a:t>Illinois	             Arkansas                            	Iowa</a:t>
            </a:r>
          </a:p>
          <a:p>
            <a:r>
              <a:rPr lang="en-US" sz="1000" dirty="0"/>
              <a:t>Indiana	             Louisiana		Kansas                    </a:t>
            </a:r>
          </a:p>
          <a:p>
            <a:r>
              <a:rPr lang="en-US" sz="1000" dirty="0"/>
              <a:t>Michigan	             New Mexico                      	Missouri</a:t>
            </a:r>
          </a:p>
          <a:p>
            <a:r>
              <a:rPr lang="en-US" sz="1000" dirty="0"/>
              <a:t>Ohio                                    Oklahoma                                 Nebraska</a:t>
            </a:r>
          </a:p>
          <a:p>
            <a:r>
              <a:rPr lang="en-US" sz="1000" dirty="0"/>
              <a:t>Wisconsin	             Texas		</a:t>
            </a:r>
          </a:p>
          <a:p>
            <a:r>
              <a:rPr lang="en-US" sz="1000" dirty="0"/>
              <a:t>Minnesota		</a:t>
            </a:r>
          </a:p>
        </p:txBody>
      </p:sp>
    </p:spTree>
    <p:extLst>
      <p:ext uri="{BB962C8B-B14F-4D97-AF65-F5344CB8AC3E}">
        <p14:creationId xmlns:p14="http://schemas.microsoft.com/office/powerpoint/2010/main" val="2974564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b="1" dirty="0">
                <a:solidFill>
                  <a:schemeClr val="accent2"/>
                </a:solidFill>
                <a:latin typeface="Calibri" panose="020F0502020204030204" pitchFamily="34" charset="0"/>
                <a:cs typeface="Calibri" panose="020F0502020204030204" pitchFamily="34" charset="0"/>
              </a:rPr>
              <a:t>CSTE National Office</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2635 Century Parkway NE, Suite 700</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Atlanta, Georgia 30345</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770.458.3811</a:t>
            </a:r>
          </a:p>
          <a:p>
            <a:r>
              <a:rPr lang="en-US" sz="2400" dirty="0">
                <a:latin typeface="Calibri" panose="020F0502020204030204" pitchFamily="34" charset="0"/>
                <a:cs typeface="Calibri" panose="020F0502020204030204" pitchFamily="34" charset="0"/>
              </a:rPr>
              <a:t>770.458.8516</a:t>
            </a:r>
          </a:p>
          <a:p>
            <a:r>
              <a:rPr lang="en-US" sz="2400" dirty="0">
                <a:latin typeface="Calibri" panose="020F0502020204030204" pitchFamily="34" charset="0"/>
                <a:cs typeface="Calibri" panose="020F0502020204030204" pitchFamily="34" charset="0"/>
              </a:rPr>
              <a:t>swilliams@cste.org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260" y="5675407"/>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260" y="5283767"/>
            <a:ext cx="225145" cy="259783"/>
          </a:xfrm>
          <a:prstGeom prst="rect">
            <a:avLst/>
          </a:prstGeom>
        </p:spPr>
      </p:pic>
    </p:spTree>
    <p:extLst>
      <p:ext uri="{BB962C8B-B14F-4D97-AF65-F5344CB8AC3E}">
        <p14:creationId xmlns:p14="http://schemas.microsoft.com/office/powerpoint/2010/main" val="18963053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KMS CoP Launch Webinar" id="{B92BDDA3-C0D9-4CF3-AC89-3E77AE783677}" vid="{F0D3802A-3AC0-4BE1-B663-BFA67DB375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RCKMS CoP Launch Webinar - DRAFT</Template>
  <TotalTime>10058</TotalTime>
  <Words>2750</Words>
  <Application>Microsoft Office PowerPoint</Application>
  <PresentationFormat>Widescreen</PresentationFormat>
  <Paragraphs>365</Paragraphs>
  <Slides>32</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32</vt:i4>
      </vt:variant>
    </vt:vector>
  </HeadingPairs>
  <TitlesOfParts>
    <vt:vector size="38" baseType="lpstr">
      <vt:lpstr>Arial</vt:lpstr>
      <vt:lpstr>Calibri</vt:lpstr>
      <vt:lpstr>Calibri Light</vt:lpstr>
      <vt:lpstr>Courier New</vt:lpstr>
      <vt:lpstr>Office Theme</vt:lpstr>
      <vt:lpstr>1_Office Theme</vt:lpstr>
      <vt:lpstr>Welcome to the July RCKMS Community of Practice</vt:lpstr>
      <vt:lpstr>Today’s Agenda</vt:lpstr>
      <vt:lpstr>RCKMS Authoring Support (ASA) Team</vt:lpstr>
      <vt:lpstr>CSTE Announcements</vt:lpstr>
      <vt:lpstr>Announcements</vt:lpstr>
      <vt:lpstr>RCKMS Content Repository</vt:lpstr>
      <vt:lpstr>PowerPoint Presentation</vt:lpstr>
      <vt:lpstr>Introductions</vt:lpstr>
      <vt:lpstr>Agenda</vt:lpstr>
      <vt:lpstr>PowerPoint Presentation</vt:lpstr>
      <vt:lpstr>Updates to COVID-19</vt:lpstr>
      <vt:lpstr>PowerPoint Presentation</vt:lpstr>
      <vt:lpstr>Creating content for each condition</vt:lpstr>
      <vt:lpstr>Current COVID-19 RS</vt:lpstr>
      <vt:lpstr>PowerPoint Presentation</vt:lpstr>
      <vt:lpstr>RCKMS Questions &amp; Feedback</vt:lpstr>
      <vt:lpstr>RCKMS Questions &amp; Feedback</vt:lpstr>
      <vt:lpstr>RCKMS Questions &amp; Feedback</vt:lpstr>
      <vt:lpstr>PowerPoint Presentation</vt:lpstr>
      <vt:lpstr>PowerPoint Presentation</vt:lpstr>
      <vt:lpstr>RCKMS Tool Updates</vt:lpstr>
      <vt:lpstr>Background: RCKMS Tool Updates</vt:lpstr>
      <vt:lpstr>Background: RCKMS Tool Updates</vt:lpstr>
      <vt:lpstr>June Tool Release: Release Notes</vt:lpstr>
      <vt:lpstr>July Tool Release: Release Notes</vt:lpstr>
      <vt:lpstr>PowerPoint Presentation</vt:lpstr>
      <vt:lpstr>PowerPoint Presentation</vt:lpstr>
      <vt:lpstr>PowerPoint Presentation</vt:lpstr>
      <vt:lpstr>Open Discussion</vt:lpstr>
      <vt:lpstr>Reminders</vt:lpstr>
      <vt:lpstr>RCKMS Authoring Support (ASA) Team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Reportable Conditions Knowledge Management System (RCKMS) Community of Practice (CoP)</dc:title>
  <dc:creator>Shahidah Williams</dc:creator>
  <cp:lastModifiedBy>Shahidah Williams</cp:lastModifiedBy>
  <cp:revision>36</cp:revision>
  <dcterms:created xsi:type="dcterms:W3CDTF">2021-03-04T15:04:14Z</dcterms:created>
  <dcterms:modified xsi:type="dcterms:W3CDTF">2022-07-27T16:45:06Z</dcterms:modified>
</cp:coreProperties>
</file>