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6" r:id="rId1"/>
  </p:sldMasterIdLst>
  <p:sldIdLst>
    <p:sldId id="256" r:id="rId2"/>
    <p:sldId id="259" r:id="rId3"/>
    <p:sldId id="258" r:id="rId4"/>
    <p:sldId id="260" r:id="rId5"/>
    <p:sldId id="261" r:id="rId6"/>
    <p:sldId id="263" r:id="rId7"/>
    <p:sldId id="264" r:id="rId8"/>
    <p:sldId id="265" r:id="rId9"/>
    <p:sldId id="266" r:id="rId10"/>
    <p:sldId id="267" r:id="rId11"/>
    <p:sldId id="268" r:id="rId12"/>
    <p:sldId id="269" r:id="rId13"/>
    <p:sldId id="270" r:id="rId14"/>
    <p:sldId id="26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89" d="100"/>
          <a:sy n="89" d="100"/>
        </p:scale>
        <p:origin x="437"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39791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28697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89273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10/3/2016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1507770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10/3/2016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9246570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10/3/2016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65684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10/3/2016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4641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5334972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78139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9899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726370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2880600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6350755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8543772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32751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10/3/2016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1313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AD347D-5ACD-4C99-B74B-A9C85AD731AF}" type="datetimeFigureOut">
              <a:rPr lang="en-US" smtClean="0"/>
              <a:t>10/3/2016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861306573"/>
      </p:ext>
    </p:extLst>
  </p:cSld>
  <p:clrMap bg1="dk1" tx1="lt1" bg2="dk2" tx2="lt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healthyschools.org/clearinghouse.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pehsu.ne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805165"/>
            <a:ext cx="7766936" cy="1646302"/>
          </a:xfrm>
        </p:spPr>
        <p:txBody>
          <a:bodyPr/>
          <a:lstStyle/>
          <a:p>
            <a:r>
              <a:rPr lang="en-US" sz="6000" dirty="0" smtClean="0"/>
              <a:t>Environmental Health </a:t>
            </a:r>
            <a:br>
              <a:rPr lang="en-US" sz="6000" dirty="0" smtClean="0"/>
            </a:br>
            <a:r>
              <a:rPr lang="en-US" sz="6000" dirty="0" smtClean="0"/>
              <a:t>in Schools</a:t>
            </a:r>
            <a:endParaRPr lang="en-US" sz="6000" dirty="0"/>
          </a:p>
        </p:txBody>
      </p:sp>
      <p:sp>
        <p:nvSpPr>
          <p:cNvPr id="3" name="Subtitle 2"/>
          <p:cNvSpPr>
            <a:spLocks noGrp="1"/>
          </p:cNvSpPr>
          <p:nvPr>
            <p:ph type="subTitle" idx="1"/>
          </p:nvPr>
        </p:nvSpPr>
        <p:spPr>
          <a:xfrm>
            <a:off x="1576078" y="2785534"/>
            <a:ext cx="7766936" cy="2210716"/>
          </a:xfrm>
        </p:spPr>
        <p:txBody>
          <a:bodyPr>
            <a:normAutofit/>
          </a:bodyPr>
          <a:lstStyle/>
          <a:p>
            <a:r>
              <a:rPr lang="en-US" sz="3200" dirty="0" smtClean="0"/>
              <a:t>CSTE Workgroup Kickoff Call</a:t>
            </a:r>
          </a:p>
          <a:p>
            <a:endParaRPr lang="en-US" sz="3200" dirty="0"/>
          </a:p>
        </p:txBody>
      </p:sp>
      <p:pic>
        <p:nvPicPr>
          <p:cNvPr id="4" name="Picture 3"/>
          <p:cNvPicPr>
            <a:picLocks noChangeAspect="1"/>
          </p:cNvPicPr>
          <p:nvPr/>
        </p:nvPicPr>
        <p:blipFill>
          <a:blip r:embed="rId2"/>
          <a:stretch>
            <a:fillRect/>
          </a:stretch>
        </p:blipFill>
        <p:spPr>
          <a:xfrm>
            <a:off x="575995" y="2404534"/>
            <a:ext cx="3143868" cy="4194707"/>
          </a:xfrm>
          <a:prstGeom prst="rect">
            <a:avLst/>
          </a:prstGeom>
        </p:spPr>
      </p:pic>
    </p:spTree>
    <p:extLst>
      <p:ext uri="{BB962C8B-B14F-4D97-AF65-F5344CB8AC3E}">
        <p14:creationId xmlns:p14="http://schemas.microsoft.com/office/powerpoint/2010/main" val="2052133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 </a:t>
            </a:r>
            <a:endParaRPr lang="en-US" dirty="0"/>
          </a:p>
        </p:txBody>
      </p:sp>
      <p:sp>
        <p:nvSpPr>
          <p:cNvPr id="3" name="Content Placeholder 2"/>
          <p:cNvSpPr>
            <a:spLocks noGrp="1"/>
          </p:cNvSpPr>
          <p:nvPr>
            <p:ph idx="1"/>
          </p:nvPr>
        </p:nvSpPr>
        <p:spPr/>
        <p:txBody>
          <a:bodyPr>
            <a:normAutofit lnSpcReduction="10000"/>
          </a:bodyPr>
          <a:lstStyle/>
          <a:p>
            <a:r>
              <a:rPr lang="en-US" sz="2600" dirty="0" smtClean="0"/>
              <a:t>Claire Barnett, MBA</a:t>
            </a:r>
          </a:p>
          <a:p>
            <a:pPr lvl="1"/>
            <a:r>
              <a:rPr lang="en-US" sz="2400" dirty="0" smtClean="0"/>
              <a:t>Executive Director &amp; Founder of the Healthy Schools Network </a:t>
            </a:r>
          </a:p>
          <a:p>
            <a:r>
              <a:rPr lang="en-US" sz="2600" dirty="0" smtClean="0"/>
              <a:t>Jerome Paulson, MD, FAAP</a:t>
            </a:r>
          </a:p>
          <a:p>
            <a:pPr lvl="1"/>
            <a:r>
              <a:rPr lang="en-US" sz="2600" dirty="0"/>
              <a:t>Pediatric Consultant to the Healthy Schools Network </a:t>
            </a:r>
            <a:endParaRPr lang="en-US" sz="2600" dirty="0" smtClean="0"/>
          </a:p>
          <a:p>
            <a:pPr lvl="1"/>
            <a:endParaRPr lang="en-US" sz="2800" dirty="0" smtClean="0"/>
          </a:p>
          <a:p>
            <a:r>
              <a:rPr lang="en-US" sz="2000" dirty="0" smtClean="0"/>
              <a:t>Healthy Schools/Healthy Kids Clearinghouse</a:t>
            </a:r>
          </a:p>
          <a:p>
            <a:pPr lvl="1"/>
            <a:r>
              <a:rPr lang="en-US" sz="2000" dirty="0">
                <a:hlinkClick r:id="rId2"/>
              </a:rPr>
              <a:t>http://</a:t>
            </a:r>
            <a:r>
              <a:rPr lang="en-US" sz="2000" dirty="0" smtClean="0">
                <a:hlinkClick r:id="rId2"/>
              </a:rPr>
              <a:t>www.healthyschools.org/clearinghouse.html</a:t>
            </a:r>
            <a:r>
              <a:rPr lang="en-US" sz="2000" dirty="0" smtClean="0"/>
              <a:t> </a:t>
            </a:r>
            <a:endParaRPr lang="en-US" sz="2000" dirty="0"/>
          </a:p>
          <a:p>
            <a:endParaRPr lang="en-US" dirty="0"/>
          </a:p>
        </p:txBody>
      </p:sp>
    </p:spTree>
    <p:extLst>
      <p:ext uri="{BB962C8B-B14F-4D97-AF65-F5344CB8AC3E}">
        <p14:creationId xmlns:p14="http://schemas.microsoft.com/office/powerpoint/2010/main" val="2565722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Health of children is influenced by environmental conditions in child care facilities and schools</a:t>
            </a:r>
          </a:p>
          <a:p>
            <a:pPr marL="0" indent="0">
              <a:buNone/>
            </a:pPr>
            <a:endParaRPr lang="en-US" dirty="0" smtClean="0"/>
          </a:p>
          <a:p>
            <a:r>
              <a:rPr lang="en-US" dirty="0" smtClean="0"/>
              <a:t>No systematic collection of data on school buildings</a:t>
            </a:r>
          </a:p>
          <a:p>
            <a:r>
              <a:rPr lang="en-US" dirty="0"/>
              <a:t>The National Center for Education Statistics (NCES) nationally representative data on the condition of public school facilities 2012-2013 (self-reported </a:t>
            </a:r>
            <a:r>
              <a:rPr lang="en-US" dirty="0" smtClean="0"/>
              <a:t>data)</a:t>
            </a:r>
          </a:p>
          <a:p>
            <a:pPr lvl="1"/>
            <a:r>
              <a:rPr lang="en-US" dirty="0" smtClean="0"/>
              <a:t>53</a:t>
            </a:r>
            <a:r>
              <a:rPr lang="en-US" dirty="0"/>
              <a:t>% reported need to do repairs, renovations or modernization to bring building into good </a:t>
            </a:r>
            <a:r>
              <a:rPr lang="en-US" dirty="0" smtClean="0"/>
              <a:t>condition</a:t>
            </a:r>
          </a:p>
          <a:p>
            <a:pPr lvl="1"/>
            <a:r>
              <a:rPr lang="en-US" dirty="0" smtClean="0"/>
              <a:t>Environmental </a:t>
            </a:r>
            <a:r>
              <a:rPr lang="en-US" dirty="0"/>
              <a:t>factors rated unsatisfactory or very unsatisfactory in 5-17% of permanent buildings and 10-28% of portable buildings</a:t>
            </a:r>
          </a:p>
        </p:txBody>
      </p:sp>
    </p:spTree>
    <p:extLst>
      <p:ext uri="{BB962C8B-B14F-4D97-AF65-F5344CB8AC3E}">
        <p14:creationId xmlns:p14="http://schemas.microsoft.com/office/powerpoint/2010/main" val="548562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Health Issues in Schools and Child Care Facilities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Indoor </a:t>
            </a:r>
            <a:r>
              <a:rPr lang="en-US" dirty="0"/>
              <a:t>air quality </a:t>
            </a:r>
          </a:p>
          <a:p>
            <a:r>
              <a:rPr lang="en-US" dirty="0" smtClean="0"/>
              <a:t>Lighting </a:t>
            </a:r>
            <a:endParaRPr lang="en-US" dirty="0"/>
          </a:p>
          <a:p>
            <a:r>
              <a:rPr lang="en-US" dirty="0" smtClean="0"/>
              <a:t>Pests </a:t>
            </a:r>
            <a:r>
              <a:rPr lang="en-US" dirty="0"/>
              <a:t>and pesticides </a:t>
            </a:r>
          </a:p>
          <a:p>
            <a:r>
              <a:rPr lang="en-US" dirty="0" smtClean="0"/>
              <a:t>Noise </a:t>
            </a:r>
            <a:endParaRPr lang="en-US" dirty="0"/>
          </a:p>
          <a:p>
            <a:r>
              <a:rPr lang="en-US" dirty="0" smtClean="0"/>
              <a:t>Radon </a:t>
            </a:r>
            <a:endParaRPr lang="en-US" dirty="0"/>
          </a:p>
          <a:p>
            <a:r>
              <a:rPr lang="en-US" dirty="0" smtClean="0"/>
              <a:t>Asbestos </a:t>
            </a:r>
            <a:endParaRPr lang="en-US" dirty="0"/>
          </a:p>
          <a:p>
            <a:r>
              <a:rPr lang="en-US" dirty="0"/>
              <a:t>Lead – paint, water </a:t>
            </a:r>
          </a:p>
          <a:p>
            <a:r>
              <a:rPr lang="en-US" dirty="0" smtClean="0"/>
              <a:t>PCBs </a:t>
            </a:r>
            <a:endParaRPr lang="en-US" dirty="0"/>
          </a:p>
          <a:p>
            <a:r>
              <a:rPr lang="en-US" dirty="0" smtClean="0"/>
              <a:t>Non-lead </a:t>
            </a:r>
            <a:r>
              <a:rPr lang="en-US" dirty="0"/>
              <a:t>drinking water contamination </a:t>
            </a:r>
          </a:p>
          <a:p>
            <a:r>
              <a:rPr lang="en-US" dirty="0" smtClean="0"/>
              <a:t>Cleaning </a:t>
            </a:r>
            <a:r>
              <a:rPr lang="en-US" dirty="0"/>
              <a:t>processes and products </a:t>
            </a:r>
          </a:p>
          <a:p>
            <a:r>
              <a:rPr lang="en-US" dirty="0" smtClean="0"/>
              <a:t>Siting </a:t>
            </a:r>
            <a:r>
              <a:rPr lang="en-US" dirty="0"/>
              <a:t>problems </a:t>
            </a:r>
          </a:p>
          <a:p>
            <a:endParaRPr lang="en-US" dirty="0"/>
          </a:p>
          <a:p>
            <a:endParaRPr lang="en-US" dirty="0"/>
          </a:p>
        </p:txBody>
      </p:sp>
    </p:spTree>
    <p:extLst>
      <p:ext uri="{BB962C8B-B14F-4D97-AF65-F5344CB8AC3E}">
        <p14:creationId xmlns:p14="http://schemas.microsoft.com/office/powerpoint/2010/main" val="2897854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Programs/Policies to Address These Issues?</a:t>
            </a:r>
            <a:endParaRPr lang="en-US" dirty="0"/>
          </a:p>
        </p:txBody>
      </p:sp>
      <p:sp>
        <p:nvSpPr>
          <p:cNvPr id="3" name="Content Placeholder 2"/>
          <p:cNvSpPr>
            <a:spLocks noGrp="1"/>
          </p:cNvSpPr>
          <p:nvPr>
            <p:ph idx="1"/>
          </p:nvPr>
        </p:nvSpPr>
        <p:spPr/>
        <p:txBody>
          <a:bodyPr/>
          <a:lstStyle/>
          <a:p>
            <a:r>
              <a:rPr lang="en-US" dirty="0" smtClean="0"/>
              <a:t>Most programs are voluntary</a:t>
            </a:r>
          </a:p>
          <a:p>
            <a:pPr lvl="1"/>
            <a:r>
              <a:rPr lang="en-US" dirty="0" smtClean="0"/>
              <a:t>EPA Tools for Schools</a:t>
            </a:r>
          </a:p>
          <a:p>
            <a:pPr lvl="1"/>
            <a:r>
              <a:rPr lang="en-US" dirty="0" smtClean="0"/>
              <a:t>Healthy School Environment Assessment Tools</a:t>
            </a:r>
          </a:p>
          <a:p>
            <a:pPr lvl="1"/>
            <a:r>
              <a:rPr lang="en-US" dirty="0" smtClean="0"/>
              <a:t>EPA school siting guidelines</a:t>
            </a:r>
          </a:p>
          <a:p>
            <a:pPr lvl="1"/>
            <a:r>
              <a:rPr lang="en-US" dirty="0" smtClean="0"/>
              <a:t>EPA Voluntary school bus program</a:t>
            </a:r>
          </a:p>
          <a:p>
            <a:r>
              <a:rPr lang="en-US" dirty="0" smtClean="0"/>
              <a:t>Some state specific regulations</a:t>
            </a:r>
          </a:p>
          <a:p>
            <a:pPr lvl="1"/>
            <a:r>
              <a:rPr lang="en-US" dirty="0" smtClean="0"/>
              <a:t>Use of Integrated Pest Management (IPM)</a:t>
            </a:r>
          </a:p>
          <a:p>
            <a:pPr lvl="1"/>
            <a:r>
              <a:rPr lang="en-US" dirty="0" smtClean="0"/>
              <a:t>Monitoring PCBs in caulks</a:t>
            </a:r>
          </a:p>
          <a:p>
            <a:pPr lvl="1"/>
            <a:r>
              <a:rPr lang="en-US" dirty="0" smtClean="0"/>
              <a:t>Radon testing</a:t>
            </a:r>
          </a:p>
          <a:p>
            <a:pPr lvl="1"/>
            <a:endParaRPr lang="en-US" dirty="0" smtClean="0"/>
          </a:p>
          <a:p>
            <a:pPr lvl="1"/>
            <a:endParaRPr lang="en-US" dirty="0"/>
          </a:p>
        </p:txBody>
      </p:sp>
    </p:spTree>
    <p:extLst>
      <p:ext uri="{BB962C8B-B14F-4D97-AF65-F5344CB8AC3E}">
        <p14:creationId xmlns:p14="http://schemas.microsoft.com/office/powerpoint/2010/main" val="169319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Protection of Adults</a:t>
            </a:r>
            <a:endParaRPr lang="en-US" dirty="0"/>
          </a:p>
        </p:txBody>
      </p:sp>
      <p:sp>
        <p:nvSpPr>
          <p:cNvPr id="3" name="Content Placeholder 2"/>
          <p:cNvSpPr>
            <a:spLocks noGrp="1"/>
          </p:cNvSpPr>
          <p:nvPr>
            <p:ph idx="1"/>
          </p:nvPr>
        </p:nvSpPr>
        <p:spPr/>
        <p:txBody>
          <a:bodyPr/>
          <a:lstStyle/>
          <a:p>
            <a:r>
              <a:rPr lang="en-US" dirty="0" smtClean="0"/>
              <a:t>Occupational </a:t>
            </a:r>
            <a:r>
              <a:rPr lang="en-US" dirty="0"/>
              <a:t>Safety &amp; Health Act of 1970 (Federal)</a:t>
            </a:r>
          </a:p>
          <a:p>
            <a:pPr lvl="1"/>
            <a:r>
              <a:rPr lang="en-US" dirty="0" smtClean="0"/>
              <a:t>Public </a:t>
            </a:r>
            <a:r>
              <a:rPr lang="en-US" dirty="0"/>
              <a:t>sector workers not covered by federal law</a:t>
            </a:r>
          </a:p>
          <a:p>
            <a:pPr lvl="1"/>
            <a:r>
              <a:rPr lang="en-US" dirty="0" smtClean="0"/>
              <a:t>25 </a:t>
            </a:r>
            <a:r>
              <a:rPr lang="en-US" dirty="0"/>
              <a:t>states with own occupational safety and health program</a:t>
            </a:r>
          </a:p>
          <a:p>
            <a:r>
              <a:rPr lang="en-US" dirty="0" smtClean="0"/>
              <a:t>Union</a:t>
            </a:r>
            <a:endParaRPr lang="en-US" dirty="0"/>
          </a:p>
          <a:p>
            <a:r>
              <a:rPr lang="en-US" dirty="0" smtClean="0"/>
              <a:t>State </a:t>
            </a:r>
            <a:r>
              <a:rPr lang="en-US" dirty="0"/>
              <a:t>Departments of Labor</a:t>
            </a:r>
          </a:p>
          <a:p>
            <a:r>
              <a:rPr lang="en-US" dirty="0" smtClean="0"/>
              <a:t>Worker’s </a:t>
            </a:r>
            <a:r>
              <a:rPr lang="en-US" dirty="0"/>
              <a:t>compensation programs</a:t>
            </a:r>
          </a:p>
          <a:p>
            <a:r>
              <a:rPr lang="en-US" dirty="0" smtClean="0"/>
              <a:t>Other</a:t>
            </a:r>
            <a:endParaRPr lang="en-US" dirty="0"/>
          </a:p>
          <a:p>
            <a:pPr lvl="1"/>
            <a:r>
              <a:rPr lang="en-US" dirty="0" smtClean="0"/>
              <a:t>Call </a:t>
            </a:r>
            <a:r>
              <a:rPr lang="en-US" dirty="0"/>
              <a:t>in sick</a:t>
            </a:r>
          </a:p>
          <a:p>
            <a:pPr lvl="1"/>
            <a:r>
              <a:rPr lang="en-US" dirty="0" smtClean="0"/>
              <a:t>Change </a:t>
            </a:r>
            <a:r>
              <a:rPr lang="en-US" dirty="0"/>
              <a:t>schools</a:t>
            </a:r>
          </a:p>
        </p:txBody>
      </p:sp>
    </p:spTree>
    <p:extLst>
      <p:ext uri="{BB962C8B-B14F-4D97-AF65-F5344CB8AC3E}">
        <p14:creationId xmlns:p14="http://schemas.microsoft.com/office/powerpoint/2010/main" val="3317587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PEDIATRIC ENVIRONMENTAL HEALTH SPECIALTY UNIT (PEHSU) PROGRAM</a:t>
            </a:r>
          </a:p>
        </p:txBody>
      </p:sp>
      <p:sp>
        <p:nvSpPr>
          <p:cNvPr id="3" name="Content Placeholder 2"/>
          <p:cNvSpPr>
            <a:spLocks noGrp="1"/>
          </p:cNvSpPr>
          <p:nvPr>
            <p:ph idx="1"/>
          </p:nvPr>
        </p:nvSpPr>
        <p:spPr/>
        <p:txBody>
          <a:bodyPr/>
          <a:lstStyle/>
          <a:p>
            <a:r>
              <a:rPr lang="en-US" dirty="0"/>
              <a:t>A resource for pediatricians, public health officials, child care center personnel, school personnel, parents and others to get questions answered about children’s health and the environment</a:t>
            </a:r>
          </a:p>
          <a:p>
            <a:pPr lvl="1"/>
            <a:r>
              <a:rPr lang="en-US" dirty="0" smtClean="0"/>
              <a:t>Education</a:t>
            </a:r>
            <a:endParaRPr lang="en-US" dirty="0"/>
          </a:p>
          <a:p>
            <a:pPr lvl="1"/>
            <a:r>
              <a:rPr lang="en-US" dirty="0" smtClean="0"/>
              <a:t>Consultation</a:t>
            </a:r>
          </a:p>
          <a:p>
            <a:r>
              <a:rPr lang="en-US" dirty="0" smtClean="0"/>
              <a:t>Regional network</a:t>
            </a:r>
          </a:p>
          <a:p>
            <a:pPr lvl="1"/>
            <a:r>
              <a:rPr lang="en-US" dirty="0" smtClean="0"/>
              <a:t>Toll free number</a:t>
            </a:r>
          </a:p>
          <a:p>
            <a:pPr lvl="1"/>
            <a:r>
              <a:rPr lang="en-US" dirty="0" smtClean="0"/>
              <a:t>Website</a:t>
            </a:r>
          </a:p>
          <a:p>
            <a:r>
              <a:rPr lang="en-US" dirty="0" smtClean="0">
                <a:hlinkClick r:id="rId2"/>
              </a:rPr>
              <a:t>http://www.pehsu.net</a:t>
            </a:r>
            <a:r>
              <a:rPr lang="en-US" dirty="0" smtClean="0"/>
              <a:t> </a:t>
            </a:r>
          </a:p>
          <a:p>
            <a:pPr lvl="1"/>
            <a:endParaRPr lang="en-US" dirty="0"/>
          </a:p>
        </p:txBody>
      </p:sp>
    </p:spTree>
    <p:extLst>
      <p:ext uri="{BB962C8B-B14F-4D97-AF65-F5344CB8AC3E}">
        <p14:creationId xmlns:p14="http://schemas.microsoft.com/office/powerpoint/2010/main" val="1834505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smtClean="0"/>
              <a:t>Types of Issues that PEHSUs Handle</a:t>
            </a:r>
            <a:endParaRPr lang="en-US" dirty="0"/>
          </a:p>
        </p:txBody>
      </p:sp>
      <p:sp>
        <p:nvSpPr>
          <p:cNvPr id="3" name="Content Placeholder 2"/>
          <p:cNvSpPr>
            <a:spLocks noGrp="1"/>
          </p:cNvSpPr>
          <p:nvPr>
            <p:ph idx="1"/>
          </p:nvPr>
        </p:nvSpPr>
        <p:spPr>
          <a:xfrm>
            <a:off x="677334" y="2160589"/>
            <a:ext cx="3825655" cy="3880773"/>
          </a:xfrm>
        </p:spPr>
        <p:txBody>
          <a:bodyPr>
            <a:normAutofit/>
          </a:bodyPr>
          <a:lstStyle/>
          <a:p>
            <a:r>
              <a:rPr lang="en-US" dirty="0" smtClean="0"/>
              <a:t>Lead </a:t>
            </a:r>
            <a:r>
              <a:rPr lang="en-US" dirty="0"/>
              <a:t>poisoning </a:t>
            </a:r>
          </a:p>
          <a:p>
            <a:r>
              <a:rPr lang="en-US" dirty="0" smtClean="0"/>
              <a:t>Pesticide </a:t>
            </a:r>
            <a:r>
              <a:rPr lang="en-US" dirty="0"/>
              <a:t>exposures </a:t>
            </a:r>
          </a:p>
          <a:p>
            <a:r>
              <a:rPr lang="en-US" dirty="0" smtClean="0"/>
              <a:t>Sick </a:t>
            </a:r>
            <a:r>
              <a:rPr lang="en-US" dirty="0"/>
              <a:t>building problems </a:t>
            </a:r>
          </a:p>
          <a:p>
            <a:r>
              <a:rPr lang="en-US" dirty="0" smtClean="0"/>
              <a:t>Water </a:t>
            </a:r>
            <a:r>
              <a:rPr lang="en-US" dirty="0"/>
              <a:t>pollution </a:t>
            </a:r>
          </a:p>
          <a:p>
            <a:r>
              <a:rPr lang="en-US" dirty="0" smtClean="0"/>
              <a:t>Air </a:t>
            </a:r>
            <a:r>
              <a:rPr lang="en-US" dirty="0"/>
              <a:t>pollution </a:t>
            </a:r>
          </a:p>
          <a:p>
            <a:r>
              <a:rPr lang="en-US" dirty="0" smtClean="0"/>
              <a:t>Job </a:t>
            </a:r>
            <a:r>
              <a:rPr lang="en-US" dirty="0"/>
              <a:t>related exposures in adolescents </a:t>
            </a:r>
          </a:p>
          <a:p>
            <a:r>
              <a:rPr lang="en-US" dirty="0" smtClean="0"/>
              <a:t>Volatile </a:t>
            </a:r>
            <a:r>
              <a:rPr lang="en-US" dirty="0"/>
              <a:t>Organic Compounds </a:t>
            </a:r>
            <a:endParaRPr lang="en-US" dirty="0" smtClean="0"/>
          </a:p>
          <a:p>
            <a:endParaRPr lang="en-US" dirty="0"/>
          </a:p>
        </p:txBody>
      </p:sp>
      <p:sp>
        <p:nvSpPr>
          <p:cNvPr id="4" name="Content Placeholder 2"/>
          <p:cNvSpPr txBox="1">
            <a:spLocks/>
          </p:cNvSpPr>
          <p:nvPr/>
        </p:nvSpPr>
        <p:spPr>
          <a:xfrm>
            <a:off x="4994856" y="2160111"/>
            <a:ext cx="3825655"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Exposure to hazardous waste sites</a:t>
            </a:r>
          </a:p>
          <a:p>
            <a:r>
              <a:rPr lang="en-US" dirty="0" smtClean="0"/>
              <a:t>Environmentally related asthma</a:t>
            </a:r>
          </a:p>
          <a:p>
            <a:r>
              <a:rPr lang="en-US" dirty="0" smtClean="0"/>
              <a:t>Agricultural pollutants</a:t>
            </a:r>
          </a:p>
          <a:p>
            <a:r>
              <a:rPr lang="en-US" dirty="0" smtClean="0"/>
              <a:t>Solvents</a:t>
            </a:r>
          </a:p>
          <a:p>
            <a:r>
              <a:rPr lang="en-US" dirty="0" smtClean="0"/>
              <a:t>Carbon monoxide</a:t>
            </a:r>
          </a:p>
          <a:p>
            <a:r>
              <a:rPr lang="en-US" dirty="0" smtClean="0"/>
              <a:t>Arsenic</a:t>
            </a:r>
          </a:p>
          <a:p>
            <a:r>
              <a:rPr lang="en-US" dirty="0" smtClean="0"/>
              <a:t>Mercury</a:t>
            </a:r>
          </a:p>
          <a:p>
            <a:endParaRPr lang="en-US" dirty="0"/>
          </a:p>
        </p:txBody>
      </p:sp>
    </p:spTree>
    <p:extLst>
      <p:ext uri="{BB962C8B-B14F-4D97-AF65-F5344CB8AC3E}">
        <p14:creationId xmlns:p14="http://schemas.microsoft.com/office/powerpoint/2010/main" val="3017054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Laying the Foundation</a:t>
            </a:r>
            <a:endParaRPr lang="en-US" dirty="0"/>
          </a:p>
        </p:txBody>
      </p:sp>
      <p:sp>
        <p:nvSpPr>
          <p:cNvPr id="3" name="Content Placeholder 2"/>
          <p:cNvSpPr>
            <a:spLocks noGrp="1"/>
          </p:cNvSpPr>
          <p:nvPr>
            <p:ph idx="1"/>
          </p:nvPr>
        </p:nvSpPr>
        <p:spPr/>
        <p:txBody>
          <a:bodyPr/>
          <a:lstStyle/>
          <a:p>
            <a:r>
              <a:rPr lang="en-US" dirty="0" smtClean="0"/>
              <a:t>Towards Healthy Schools: Reducing Risks to Children</a:t>
            </a:r>
          </a:p>
          <a:p>
            <a:pPr lvl="1"/>
            <a:r>
              <a:rPr lang="en-US" dirty="0" err="1" smtClean="0"/>
              <a:t>Trie</a:t>
            </a:r>
            <a:r>
              <a:rPr lang="en-US" dirty="0" err="1" smtClean="0"/>
              <a:t>nnual</a:t>
            </a:r>
            <a:r>
              <a:rPr lang="en-US" dirty="0" smtClean="0"/>
              <a:t> </a:t>
            </a:r>
            <a:r>
              <a:rPr lang="en-US" dirty="0" smtClean="0"/>
              <a:t>report with state-specific data</a:t>
            </a:r>
          </a:p>
          <a:p>
            <a:endParaRPr lang="en-US" dirty="0" smtClean="0"/>
          </a:p>
          <a:p>
            <a:r>
              <a:rPr lang="en-US" dirty="0"/>
              <a:t>Collaborative Work Group on Metrics, Research, and </a:t>
            </a:r>
            <a:r>
              <a:rPr lang="en-US" dirty="0" smtClean="0"/>
              <a:t>Monitoring, 2013</a:t>
            </a:r>
          </a:p>
          <a:p>
            <a:endParaRPr lang="en-US" dirty="0" smtClean="0"/>
          </a:p>
          <a:p>
            <a:r>
              <a:rPr lang="en-US" dirty="0" smtClean="0"/>
              <a:t>Environmental Health at School: Ignored Too Long, November 2015</a:t>
            </a:r>
          </a:p>
          <a:p>
            <a:endParaRPr lang="en-US" dirty="0" smtClean="0"/>
          </a:p>
          <a:p>
            <a:r>
              <a:rPr lang="en-US" dirty="0" smtClean="0"/>
              <a:t>Environmental Health at School: New Solutions Put Children First, June 2016</a:t>
            </a:r>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3851934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Towards Healthy Schools: Reducing Risks to Children, 2016</a:t>
            </a:r>
            <a:endParaRPr lang="en-US" dirty="0"/>
          </a:p>
        </p:txBody>
      </p:sp>
      <p:sp>
        <p:nvSpPr>
          <p:cNvPr id="3" name="Content Placeholder 2"/>
          <p:cNvSpPr>
            <a:spLocks noGrp="1"/>
          </p:cNvSpPr>
          <p:nvPr>
            <p:ph idx="1"/>
          </p:nvPr>
        </p:nvSpPr>
        <p:spPr/>
        <p:txBody>
          <a:bodyPr>
            <a:normAutofit lnSpcReduction="10000"/>
          </a:bodyPr>
          <a:lstStyle/>
          <a:p>
            <a:r>
              <a:rPr lang="en-US" dirty="0" smtClean="0"/>
              <a:t>Number of Public Schools – 100,551 </a:t>
            </a:r>
          </a:p>
          <a:p>
            <a:r>
              <a:rPr lang="en-US" dirty="0" smtClean="0"/>
              <a:t>Number of Public School Students – 50,044,522</a:t>
            </a:r>
          </a:p>
          <a:p>
            <a:r>
              <a:rPr lang="en-US" dirty="0" smtClean="0"/>
              <a:t>Students in Special Education – 6,555,291</a:t>
            </a:r>
          </a:p>
          <a:p>
            <a:r>
              <a:rPr lang="en-US" dirty="0" smtClean="0"/>
              <a:t>“Fenceline” Students – 4,929,357</a:t>
            </a:r>
          </a:p>
          <a:p>
            <a:pPr lvl="1"/>
            <a:r>
              <a:rPr lang="en-US" dirty="0"/>
              <a:t>Students within 1 Mile of a Hazardous Chemical Facility:</a:t>
            </a:r>
            <a:endParaRPr lang="en-US" dirty="0" smtClean="0"/>
          </a:p>
          <a:p>
            <a:r>
              <a:rPr lang="en-US" dirty="0" smtClean="0"/>
              <a:t>States with Adopted OSHA Plan – 24</a:t>
            </a:r>
          </a:p>
          <a:p>
            <a:r>
              <a:rPr lang="en-US" dirty="0" smtClean="0"/>
              <a:t>States with School Building Assessments – 28</a:t>
            </a:r>
          </a:p>
          <a:p>
            <a:r>
              <a:rPr lang="en-US" dirty="0" smtClean="0"/>
              <a:t>States with Green Cleaning Policies – 12</a:t>
            </a:r>
          </a:p>
          <a:p>
            <a:r>
              <a:rPr lang="en-US" dirty="0" smtClean="0"/>
              <a:t>States with Indoor Air Quality Policies - 23</a:t>
            </a:r>
          </a:p>
          <a:p>
            <a:r>
              <a:rPr lang="en-US" dirty="0" smtClean="0"/>
              <a:t>States with IPM Plans - 26</a:t>
            </a:r>
            <a:endParaRPr lang="en-US" dirty="0"/>
          </a:p>
        </p:txBody>
      </p:sp>
    </p:spTree>
    <p:extLst>
      <p:ext uri="{BB962C8B-B14F-4D97-AF65-F5344CB8AC3E}">
        <p14:creationId xmlns:p14="http://schemas.microsoft.com/office/powerpoint/2010/main" val="452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Collaborative Work Group on Metrics, Research, and Monitoring, </a:t>
            </a:r>
            <a:r>
              <a:rPr lang="en-US" dirty="0" smtClean="0"/>
              <a:t>Fall 2013</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Review of 55+ studies and 155+ measures on “green buildings”, health and learning, environmental health, children’s environmental Health, and demographic data</a:t>
            </a:r>
          </a:p>
          <a:p>
            <a:r>
              <a:rPr lang="en-US" dirty="0" smtClean="0"/>
              <a:t>Primary </a:t>
            </a:r>
            <a:r>
              <a:rPr lang="en-US" dirty="0"/>
              <a:t>Findings: Metrics ‐ But None that Ensure Children’s Environmental Health</a:t>
            </a:r>
          </a:p>
          <a:p>
            <a:r>
              <a:rPr lang="en-US" dirty="0" smtClean="0"/>
              <a:t>Gap </a:t>
            </a:r>
            <a:r>
              <a:rPr lang="en-US" dirty="0"/>
              <a:t>One: National Health Monitoring Systems Do Not Collect Comprehensive Information on </a:t>
            </a:r>
            <a:r>
              <a:rPr lang="en-US" dirty="0" smtClean="0"/>
              <a:t>Children’s Environmental </a:t>
            </a:r>
            <a:r>
              <a:rPr lang="en-US" dirty="0"/>
              <a:t>Health</a:t>
            </a:r>
          </a:p>
          <a:p>
            <a:r>
              <a:rPr lang="en-US" dirty="0" smtClean="0"/>
              <a:t>Gap </a:t>
            </a:r>
            <a:r>
              <a:rPr lang="en-US" dirty="0"/>
              <a:t>Two: Too Few Studies and Small Samples for In‐Depth Studies</a:t>
            </a:r>
          </a:p>
          <a:p>
            <a:r>
              <a:rPr lang="en-US" dirty="0" smtClean="0"/>
              <a:t>Gap </a:t>
            </a:r>
            <a:r>
              <a:rPr lang="en-US" dirty="0"/>
              <a:t>Three: Limited Data to Understand Relationship between Healthy and Safe Buildings AND </a:t>
            </a:r>
            <a:r>
              <a:rPr lang="en-US" dirty="0" smtClean="0"/>
              <a:t>Children’s Environmental </a:t>
            </a:r>
            <a:r>
              <a:rPr lang="en-US" dirty="0"/>
              <a:t>Health AND Learning Outcomes</a:t>
            </a:r>
          </a:p>
        </p:txBody>
      </p:sp>
    </p:spTree>
    <p:extLst>
      <p:ext uri="{BB962C8B-B14F-4D97-AF65-F5344CB8AC3E}">
        <p14:creationId xmlns:p14="http://schemas.microsoft.com/office/powerpoint/2010/main" val="1237038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Environmental Health at School: Ignored Too Long, November 2015</a:t>
            </a:r>
            <a:br>
              <a:rPr lang="en-US" dirty="0"/>
            </a:br>
            <a:endParaRPr lang="en-US" dirty="0"/>
          </a:p>
        </p:txBody>
      </p:sp>
      <p:sp>
        <p:nvSpPr>
          <p:cNvPr id="3" name="Content Placeholder 2"/>
          <p:cNvSpPr>
            <a:spLocks noGrp="1"/>
          </p:cNvSpPr>
          <p:nvPr>
            <p:ph idx="1"/>
          </p:nvPr>
        </p:nvSpPr>
        <p:spPr/>
        <p:txBody>
          <a:bodyPr/>
          <a:lstStyle/>
          <a:p>
            <a:r>
              <a:rPr lang="en-US" dirty="0" smtClean="0"/>
              <a:t>First </a:t>
            </a:r>
            <a:r>
              <a:rPr lang="en-US" dirty="0"/>
              <a:t>National Facilitated Workshop on environmental health at school </a:t>
            </a:r>
            <a:endParaRPr lang="en-US" dirty="0" smtClean="0"/>
          </a:p>
          <a:p>
            <a:r>
              <a:rPr lang="en-US" dirty="0"/>
              <a:t>Workshop attendees discussed data needs and gaps and proposed recommendations for improved surveillance of environmental health at </a:t>
            </a:r>
            <a:r>
              <a:rPr lang="en-US" dirty="0" smtClean="0"/>
              <a:t>school</a:t>
            </a:r>
          </a:p>
          <a:p>
            <a:r>
              <a:rPr lang="en-US" dirty="0" smtClean="0"/>
              <a:t>Most </a:t>
            </a:r>
            <a:r>
              <a:rPr lang="en-US" dirty="0"/>
              <a:t>importantly for state and local epidemiologists is the need to develop a standardized set of indicators that would allow for the assessment and monitoring of environmental health exposures and hazards in schools and child care </a:t>
            </a:r>
            <a:r>
              <a:rPr lang="en-US" dirty="0" smtClean="0"/>
              <a:t>facilities</a:t>
            </a:r>
            <a:endParaRPr lang="en-US" dirty="0"/>
          </a:p>
        </p:txBody>
      </p:sp>
    </p:spTree>
    <p:extLst>
      <p:ext uri="{BB962C8B-B14F-4D97-AF65-F5344CB8AC3E}">
        <p14:creationId xmlns:p14="http://schemas.microsoft.com/office/powerpoint/2010/main" val="3115730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and </a:t>
            </a:r>
            <a:r>
              <a:rPr lang="en-US" dirty="0" smtClean="0"/>
              <a:t>Surveillance </a:t>
            </a:r>
            <a:r>
              <a:rPr lang="en-US" dirty="0"/>
              <a:t>R</a:t>
            </a:r>
            <a:r>
              <a:rPr lang="en-US" dirty="0" smtClean="0"/>
              <a:t>ecommendations</a:t>
            </a:r>
            <a:endParaRPr lang="en-US" dirty="0"/>
          </a:p>
        </p:txBody>
      </p:sp>
      <p:sp>
        <p:nvSpPr>
          <p:cNvPr id="3" name="Content Placeholder 2"/>
          <p:cNvSpPr>
            <a:spLocks noGrp="1"/>
          </p:cNvSpPr>
          <p:nvPr>
            <p:ph idx="1"/>
          </p:nvPr>
        </p:nvSpPr>
        <p:spPr/>
        <p:txBody>
          <a:bodyPr>
            <a:normAutofit lnSpcReduction="10000"/>
          </a:bodyPr>
          <a:lstStyle/>
          <a:p>
            <a:pPr>
              <a:buFont typeface="+mj-lt"/>
              <a:buAutoNum type="arabicPeriod"/>
            </a:pPr>
            <a:r>
              <a:rPr lang="en-US" dirty="0" smtClean="0"/>
              <a:t>Develop </a:t>
            </a:r>
            <a:r>
              <a:rPr lang="en-US" dirty="0"/>
              <a:t>a robust surveillance system for identifying and tracking environmental health risks in schools, including the need to build consensus around which health outcomes to </a:t>
            </a:r>
            <a:r>
              <a:rPr lang="en-US" dirty="0" smtClean="0"/>
              <a:t>track.</a:t>
            </a:r>
          </a:p>
          <a:p>
            <a:pPr>
              <a:buFont typeface="+mj-lt"/>
              <a:buAutoNum type="arabicPeriod"/>
            </a:pPr>
            <a:r>
              <a:rPr lang="en-US" dirty="0" smtClean="0"/>
              <a:t>Review </a:t>
            </a:r>
            <a:r>
              <a:rPr lang="en-US" dirty="0"/>
              <a:t>and determine the kind of data that should be collected regarding environmental health risks in schools and how these data can be collected efficiently, including coordination between the public health and education </a:t>
            </a:r>
            <a:r>
              <a:rPr lang="en-US" dirty="0" smtClean="0"/>
              <a:t>communities.</a:t>
            </a:r>
          </a:p>
          <a:p>
            <a:pPr>
              <a:buFont typeface="+mj-lt"/>
              <a:buAutoNum type="arabicPeriod"/>
            </a:pPr>
            <a:r>
              <a:rPr lang="en-US" dirty="0" smtClean="0"/>
              <a:t>Develop </a:t>
            </a:r>
            <a:r>
              <a:rPr lang="en-US" dirty="0"/>
              <a:t>institutional tools or mechanisms for identifying at‐risk or vulnerable children, including those that are medically fragile, to ensure that they receive appropriate </a:t>
            </a:r>
            <a:r>
              <a:rPr lang="en-US" dirty="0" smtClean="0"/>
              <a:t>assistance.</a:t>
            </a:r>
          </a:p>
          <a:p>
            <a:pPr>
              <a:buFont typeface="+mj-lt"/>
              <a:buAutoNum type="arabicPeriod"/>
            </a:pPr>
            <a:r>
              <a:rPr lang="en-US" dirty="0" smtClean="0"/>
              <a:t>Conduct </a:t>
            </a:r>
            <a:r>
              <a:rPr lang="en-US" dirty="0"/>
              <a:t>pilots of the proposed prevention, intervention, and tracking programs including pilots for tracking and surveillance programs that could be conducted by CSTE and other entities.</a:t>
            </a:r>
          </a:p>
          <a:p>
            <a:endParaRPr lang="en-US" dirty="0"/>
          </a:p>
        </p:txBody>
      </p:sp>
    </p:spTree>
    <p:extLst>
      <p:ext uri="{BB962C8B-B14F-4D97-AF65-F5344CB8AC3E}">
        <p14:creationId xmlns:p14="http://schemas.microsoft.com/office/powerpoint/2010/main" val="3686117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Workgroup Activities 	</a:t>
            </a:r>
            <a:endParaRPr lang="en-US" dirty="0"/>
          </a:p>
        </p:txBody>
      </p:sp>
      <p:sp>
        <p:nvSpPr>
          <p:cNvPr id="3" name="Content Placeholder 2"/>
          <p:cNvSpPr>
            <a:spLocks noGrp="1"/>
          </p:cNvSpPr>
          <p:nvPr>
            <p:ph idx="1"/>
          </p:nvPr>
        </p:nvSpPr>
        <p:spPr/>
        <p:txBody>
          <a:bodyPr/>
          <a:lstStyle/>
          <a:p>
            <a:r>
              <a:rPr lang="en-US" dirty="0" smtClean="0"/>
              <a:t>Document </a:t>
            </a:r>
            <a:r>
              <a:rPr lang="en-US" dirty="0"/>
              <a:t>existing children’s environmental health surveillance programs</a:t>
            </a:r>
          </a:p>
          <a:p>
            <a:r>
              <a:rPr lang="en-US" dirty="0" smtClean="0"/>
              <a:t>Explore </a:t>
            </a:r>
            <a:r>
              <a:rPr lang="en-US" dirty="0"/>
              <a:t>tools and mechanisms for identifying children who are at-risk or vulnerable to environmental hazards such as those with underlying health </a:t>
            </a:r>
            <a:r>
              <a:rPr lang="en-US" dirty="0" smtClean="0"/>
              <a:t>conditions</a:t>
            </a:r>
          </a:p>
          <a:p>
            <a:r>
              <a:rPr lang="en-US" dirty="0" smtClean="0"/>
              <a:t>Draft suite </a:t>
            </a:r>
            <a:r>
              <a:rPr lang="en-US" dirty="0"/>
              <a:t>of environmental health at school </a:t>
            </a:r>
            <a:r>
              <a:rPr lang="en-US" dirty="0" smtClean="0"/>
              <a:t>indicators</a:t>
            </a:r>
            <a:endParaRPr lang="en-US" dirty="0"/>
          </a:p>
          <a:p>
            <a:r>
              <a:rPr lang="en-US" dirty="0" smtClean="0"/>
              <a:t>Pilot test at state and local levels</a:t>
            </a:r>
          </a:p>
          <a:p>
            <a:r>
              <a:rPr lang="en-US" dirty="0" smtClean="0"/>
              <a:t>Publish guidance on calculating and tracking a </a:t>
            </a:r>
            <a:r>
              <a:rPr lang="en-US" dirty="0"/>
              <a:t>national suite of </a:t>
            </a:r>
            <a:r>
              <a:rPr lang="en-US" dirty="0" smtClean="0"/>
              <a:t>indicators</a:t>
            </a:r>
            <a:endParaRPr lang="en-US" dirty="0"/>
          </a:p>
          <a:p>
            <a:endParaRPr lang="en-US" dirty="0"/>
          </a:p>
          <a:p>
            <a:endParaRPr lang="en-US" dirty="0"/>
          </a:p>
        </p:txBody>
      </p:sp>
    </p:spTree>
    <p:extLst>
      <p:ext uri="{BB962C8B-B14F-4D97-AF65-F5344CB8AC3E}">
        <p14:creationId xmlns:p14="http://schemas.microsoft.com/office/powerpoint/2010/main" val="1861700403"/>
      </p:ext>
    </p:extLst>
  </p:cSld>
  <p:clrMapOvr>
    <a:masterClrMapping/>
  </p:clrMapOvr>
</p:sld>
</file>

<file path=ppt/theme/theme1.xml><?xml version="1.0" encoding="utf-8"?>
<a:theme xmlns:a="http://schemas.openxmlformats.org/drawingml/2006/main" name="Face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406</TotalTime>
  <Words>830</Words>
  <Application>Microsoft Office PowerPoint</Application>
  <PresentationFormat>Widescreen</PresentationFormat>
  <Paragraphs>114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Trebuchet MS</vt:lpstr>
      <vt:lpstr>Wingdings 3</vt:lpstr>
      <vt:lpstr>Facet</vt:lpstr>
      <vt:lpstr>Environmental Health  in Schools</vt:lpstr>
      <vt:lpstr>Acknowledgement </vt:lpstr>
      <vt:lpstr>Background</vt:lpstr>
      <vt:lpstr>Environmental Health Issues in Schools and Child Care Facilities</vt:lpstr>
      <vt:lpstr>National Programs/Policies to Address These Issues?</vt:lpstr>
      <vt:lpstr>Protection of Adults</vt:lpstr>
      <vt:lpstr>THE PEDIATRIC ENVIRONMENTAL HEALTH SPECIALTY UNIT (PEHSU) PROGRAM</vt:lpstr>
      <vt:lpstr>Types of Issues that PEHSUs Handle</vt:lpstr>
      <vt:lpstr>Laying the Foundation</vt:lpstr>
      <vt:lpstr>Towards Healthy Schools: Reducing Risks to Children, 2016</vt:lpstr>
      <vt:lpstr>Collaborative Work Group on Metrics, Research, and Monitoring, Fall 2013 </vt:lpstr>
      <vt:lpstr>Environmental Health at School: Ignored Too Long, November 2015 </vt:lpstr>
      <vt:lpstr>Data and Surveillance Recommendations</vt:lpstr>
      <vt:lpstr>Potential Workgroup Activities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Profiles Workgroup</dc:title>
  <dc:creator>Jordan, Melissa</dc:creator>
  <cp:lastModifiedBy>Jordan, Melissa Murray</cp:lastModifiedBy>
  <cp:revision>34</cp:revision>
  <dcterms:created xsi:type="dcterms:W3CDTF">2016-03-02T15:44:34Z</dcterms:created>
  <dcterms:modified xsi:type="dcterms:W3CDTF">2016-10-03T14:41:20Z</dcterms:modified>
</cp:coreProperties>
</file>