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7" r:id="rId11"/>
    <p:sldId id="276" r:id="rId12"/>
    <p:sldId id="275" r:id="rId13"/>
    <p:sldId id="278" r:id="rId14"/>
    <p:sldId id="279" r:id="rId15"/>
    <p:sldId id="280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sciminski, Michael (RIDOH)" initials="GM(" lastIdx="1" clrIdx="0">
    <p:extLst>
      <p:ext uri="{19B8F6BF-5375-455C-9EA6-DF929625EA0E}">
        <p15:presenceInfo xmlns:p15="http://schemas.microsoft.com/office/powerpoint/2012/main" userId="S-1-5-21-759846103-4275010335-497404063-182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DB091-10AC-45D8-B752-FAF83E2F2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9C81D-00A7-429B-B909-5308ED72C0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B80B6-A5C9-418D-BE55-5287A00B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3C826-5BDE-453E-9BC7-2CA1780B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A4BCE-88AE-49A8-B785-5459BD93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15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5117-9CAB-42E6-ABF5-A39B80C5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8F042-B184-4929-A3C6-9B413F5AB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C6B36-A834-4527-99FC-EF7FDA304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8A465-ACDC-4001-AD6D-46CC0EE52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ED1B9-5214-4A5B-8CE1-BA3C0ED2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43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EA248-0445-46E3-86E0-0A7E9A91C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9BC50E-0200-49BF-BFD0-00C336C57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F9EC5-D094-46F9-BD62-16687AEDB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71497-E67E-4915-96EA-B6C480BE4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221A2-B93E-44E7-8395-5F7CB1F2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6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0FA8-59FC-4F68-A356-9B9623C81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FE39A-4B1C-46C7-B05C-47DD259AA5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90AE0-AAD8-461D-A10C-0EFF15F52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E63E8-9B47-410F-B953-C08DB8810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CD5025-FE36-4E03-9CEA-08391A120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70BA4-35DB-49D9-B404-84FC80062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8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1C0C-08D5-49B5-9F8F-BBD042A5C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D51EC-64CA-4F25-9AF8-9E2E4E060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11E6E3-E4A4-4CDE-A242-34BFC87B8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22202D-0214-4939-8A55-A455EC0D1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EE8BF5-8A87-4C6D-8E38-9BCEDB8158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C46251-4194-4387-8B33-85E6B0687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8CA601-ED3E-403E-852A-E674DA859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15FA16-56B8-4352-9DE9-69057B26F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15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4FC63-88F1-4224-83A6-48BC7E42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9A563D-AC91-4528-92B4-F1317FB3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E5585-01CC-46E6-8601-F3728629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C9672-899D-4F06-B58C-410CC8AB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6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D6891E-CC23-4B64-80B3-FB62A085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73D659-2D2D-4563-81B0-FDCEF515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6D2C5-62DC-4D29-8EC0-F25407306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1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62320-C13A-4E08-8474-9AAE330E7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D338A-9B00-45E4-BA23-840015421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E66B7-CE4E-4323-B3F0-9420623FA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03837-E0FE-4615-BEFB-0D078FC95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F679E-7A33-4B06-83AB-A2B2B16F5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CC2FE-51F1-4134-8942-DB468EF4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49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4D641-A573-4D3E-8E66-B1155348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C02B42-7FD6-4EB4-97F5-9484BC0171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E1205-12D2-4032-9EDF-3A7D15D0A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E7472-83E1-4E51-ACE1-3D4AAD609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DCD89-402B-49A2-8912-8A96277DB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0A84C-08C2-4D7B-9E56-9FD08ADF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7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5289-4813-4DB0-A851-7C6F4F836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FEA0D-4C27-40D2-9DCE-0F564AED9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70370-C1C2-49ED-A5BB-7BC892579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BBBFD-9359-49A4-878E-F265C2B5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97911-1170-43A6-B600-EF41A12F4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A241A9-E959-43E7-A2ED-E2517443E3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40E1DB-3297-46C6-A8EC-440930A19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2A829-909B-4E38-B01A-B9BD01632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2F87D-6D87-4EC1-AF5E-AB0FFC121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27FE9-26A5-4EF1-937E-1F415306E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4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7186E-B4F7-4B1B-B483-CA4865D54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4ED1D-85A5-472D-B7B4-770C59641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14B50-E381-41DE-B98E-F87FD1A130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63792-7250-4336-BF10-7EF36432B79C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D11B3-E661-4A6F-9421-1863752146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74D26-9C01-4903-9A5F-65EC11022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A20E8-D0CF-409C-A2D5-588457DEE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2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210237" y="2141328"/>
            <a:ext cx="134774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r>
              <a:rPr lang="en-US" baseline="300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82541" y="2884905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 while results of culture are pending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7777361" y="4544346"/>
            <a:ext cx="13095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Shiga-toxin (+), culture (-)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1C3E1E-A18E-4A12-9F4F-3473EAE925D3}"/>
              </a:ext>
            </a:extLst>
          </p:cNvPr>
          <p:cNvSpPr txBox="1"/>
          <p:nvPr/>
        </p:nvSpPr>
        <p:spPr>
          <a:xfrm>
            <a:off x="9341025" y="4556571"/>
            <a:ext cx="13095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</a:t>
            </a:r>
            <a:r>
              <a:rPr lang="en-US" sz="1000" dirty="0" err="1"/>
              <a:t>shiga</a:t>
            </a:r>
            <a:r>
              <a:rPr lang="en-US" sz="1000" dirty="0"/>
              <a:t>-toxin (-),</a:t>
            </a:r>
          </a:p>
          <a:p>
            <a:pPr algn="ctr"/>
            <a:r>
              <a:rPr lang="en-US" sz="1000" dirty="0"/>
              <a:t>No further testing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211947" y="4533040"/>
            <a:ext cx="134774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Shiga-toxin (+),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2541" y="3609174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1803362" y="2810583"/>
            <a:ext cx="1641276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4042323" y="2741061"/>
            <a:ext cx="1697360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Asymptomatic (Outbreak Screening)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0E37C5-5D45-4E10-B10B-39E66328ABD3}"/>
              </a:ext>
            </a:extLst>
          </p:cNvPr>
          <p:cNvSpPr txBox="1"/>
          <p:nvPr/>
        </p:nvSpPr>
        <p:spPr>
          <a:xfrm>
            <a:off x="1831561" y="5093029"/>
            <a:ext cx="1639240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asymptomatic for 7 days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D5DE898-A812-476A-BFD6-16106B1C5C9F}"/>
              </a:ext>
            </a:extLst>
          </p:cNvPr>
          <p:cNvSpPr txBox="1"/>
          <p:nvPr/>
        </p:nvSpPr>
        <p:spPr>
          <a:xfrm>
            <a:off x="4042323" y="4272293"/>
            <a:ext cx="170422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7 days have passed since the date the original specimen was collected.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4080645" y="3427682"/>
            <a:ext cx="1665899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AB0081-E962-480B-8500-2DC5F54C761D}"/>
              </a:ext>
            </a:extLst>
          </p:cNvPr>
          <p:cNvSpPr txBox="1"/>
          <p:nvPr/>
        </p:nvSpPr>
        <p:spPr>
          <a:xfrm>
            <a:off x="9980441" y="1607599"/>
            <a:ext cx="2084533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Two consecutive negative stool cultures should be collected at least 48 hours after the discontinuance of antibiotics and at least 24 hours apart.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9981530" y="904506"/>
            <a:ext cx="208453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food workers is from the 2018 Rhode Island Food Code.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94537" y="5899237"/>
            <a:ext cx="1309578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A98EAA-BE0C-4B54-80DC-87ED85377DCB}"/>
              </a:ext>
            </a:extLst>
          </p:cNvPr>
          <p:cNvSpPr txBox="1"/>
          <p:nvPr/>
        </p:nvSpPr>
        <p:spPr>
          <a:xfrm>
            <a:off x="10104826" y="2879661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10104826" y="3653760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CFP will contact the facility to enforce exclusion/restriction based on worker responsibilities and type of facility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8365992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52642" y="3353381"/>
            <a:ext cx="180133" cy="23221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352642" y="4018694"/>
            <a:ext cx="159024" cy="40010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824" y="2845963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217FE65-66A7-4BE7-9543-434E01A464A0}"/>
              </a:ext>
            </a:extLst>
          </p:cNvPr>
          <p:cNvSpPr/>
          <p:nvPr/>
        </p:nvSpPr>
        <p:spPr>
          <a:xfrm>
            <a:off x="10998874" y="3337276"/>
            <a:ext cx="159025" cy="2718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91BFCB98-909B-4DD7-B915-13D28A292FA6}"/>
              </a:ext>
            </a:extLst>
          </p:cNvPr>
          <p:cNvSpPr/>
          <p:nvPr/>
        </p:nvSpPr>
        <p:spPr>
          <a:xfrm flipV="1">
            <a:off x="9476997" y="3758871"/>
            <a:ext cx="329475" cy="694265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row: Bent-Up 67">
            <a:extLst>
              <a:ext uri="{FF2B5EF4-FFF2-40B4-BE49-F238E27FC236}">
                <a16:creationId xmlns:a16="http://schemas.microsoft.com/office/drawing/2014/main" id="{3B69C283-CB32-4B2A-89DC-EB1DCE0C9C51}"/>
              </a:ext>
            </a:extLst>
          </p:cNvPr>
          <p:cNvSpPr/>
          <p:nvPr/>
        </p:nvSpPr>
        <p:spPr>
          <a:xfrm rot="10800000">
            <a:off x="7063819" y="3753430"/>
            <a:ext cx="323491" cy="665369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5855378" y="2590905"/>
            <a:ext cx="261334" cy="2205030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5884110" y="1889128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4976820" y="72221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</a:rPr>
              <a:t>STEC</a:t>
            </a:r>
            <a:r>
              <a:rPr lang="en-US" sz="1400" b="1" dirty="0">
                <a:solidFill>
                  <a:schemeClr val="tx1"/>
                </a:solidFill>
              </a:rPr>
              <a:t>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Food Handler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71915" y="5131257"/>
            <a:ext cx="13537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156572" y="5575222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row: Bent-Up 75">
            <a:extLst>
              <a:ext uri="{FF2B5EF4-FFF2-40B4-BE49-F238E27FC236}">
                <a16:creationId xmlns:a16="http://schemas.microsoft.com/office/drawing/2014/main" id="{8A6773D7-7962-4269-9091-A345EECE80AE}"/>
              </a:ext>
            </a:extLst>
          </p:cNvPr>
          <p:cNvSpPr/>
          <p:nvPr/>
        </p:nvSpPr>
        <p:spPr>
          <a:xfrm rot="5400000">
            <a:off x="8137110" y="5058658"/>
            <a:ext cx="400111" cy="30844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row: Bent-Up 76">
            <a:extLst>
              <a:ext uri="{FF2B5EF4-FFF2-40B4-BE49-F238E27FC236}">
                <a16:creationId xmlns:a16="http://schemas.microsoft.com/office/drawing/2014/main" id="{B31B57A0-2729-443C-986D-AE8EFA548259}"/>
              </a:ext>
            </a:extLst>
          </p:cNvPr>
          <p:cNvSpPr/>
          <p:nvPr/>
        </p:nvSpPr>
        <p:spPr>
          <a:xfrm rot="5400000" flipV="1">
            <a:off x="9934606" y="5058655"/>
            <a:ext cx="400111" cy="308441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210036" y="1561915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215758" y="1355914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2524901" y="1951361"/>
            <a:ext cx="1985494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exclude/restrict from food handling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769639" y="2030867"/>
            <a:ext cx="190367" cy="59225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4804145" y="3212622"/>
            <a:ext cx="212297" cy="15396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Bent-Up 87">
            <a:extLst>
              <a:ext uri="{FF2B5EF4-FFF2-40B4-BE49-F238E27FC236}">
                <a16:creationId xmlns:a16="http://schemas.microsoft.com/office/drawing/2014/main" id="{06513E9E-E966-4D74-BAC3-3F86A2DF73C8}"/>
              </a:ext>
            </a:extLst>
          </p:cNvPr>
          <p:cNvSpPr/>
          <p:nvPr/>
        </p:nvSpPr>
        <p:spPr>
          <a:xfrm rot="5400000">
            <a:off x="3693538" y="2701127"/>
            <a:ext cx="388896" cy="214001"/>
          </a:xfrm>
          <a:prstGeom prst="bentUpArrow">
            <a:avLst>
              <a:gd name="adj1" fmla="val 25000"/>
              <a:gd name="adj2" fmla="val 22116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Bent-Up 89">
            <a:extLst>
              <a:ext uri="{FF2B5EF4-FFF2-40B4-BE49-F238E27FC236}">
                <a16:creationId xmlns:a16="http://schemas.microsoft.com/office/drawing/2014/main" id="{78CB4648-A65E-47CF-83E1-4D9B6D542EB6}"/>
              </a:ext>
            </a:extLst>
          </p:cNvPr>
          <p:cNvSpPr/>
          <p:nvPr/>
        </p:nvSpPr>
        <p:spPr>
          <a:xfrm rot="5400000" flipV="1">
            <a:off x="3401415" y="2683067"/>
            <a:ext cx="400110" cy="261336"/>
          </a:xfrm>
          <a:prstGeom prst="bentUpArrow">
            <a:avLst>
              <a:gd name="adj1" fmla="val 25000"/>
              <a:gd name="adj2" fmla="val 29248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1830543" y="3372990"/>
            <a:ext cx="16412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2544487" y="3120704"/>
            <a:ext cx="181935" cy="19251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234915" y="2204284"/>
            <a:ext cx="183683" cy="23943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CF4-BF6E-4858-8B20-A4DE53984777}"/>
              </a:ext>
            </a:extLst>
          </p:cNvPr>
          <p:cNvSpPr txBox="1"/>
          <p:nvPr/>
        </p:nvSpPr>
        <p:spPr>
          <a:xfrm>
            <a:off x="111042" y="1951361"/>
            <a:ext cx="2017570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9A7E56B2-4987-4ABD-AD85-259FA644D51B}"/>
              </a:ext>
            </a:extLst>
          </p:cNvPr>
          <p:cNvSpPr/>
          <p:nvPr/>
        </p:nvSpPr>
        <p:spPr>
          <a:xfrm>
            <a:off x="820993" y="2560746"/>
            <a:ext cx="152221" cy="28077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961D8D3-2C4B-4671-B6EB-86370E3FEAE2}"/>
              </a:ext>
            </a:extLst>
          </p:cNvPr>
          <p:cNvSpPr txBox="1"/>
          <p:nvPr/>
        </p:nvSpPr>
        <p:spPr>
          <a:xfrm>
            <a:off x="107388" y="2941814"/>
            <a:ext cx="1553219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CFP will contact the facility to enforce exclusion/restriction based on worker responsibilities and type of facility.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8D549D-56DF-4608-8A75-A9E7245C97FF}"/>
              </a:ext>
            </a:extLst>
          </p:cNvPr>
          <p:cNvSpPr txBox="1"/>
          <p:nvPr/>
        </p:nvSpPr>
        <p:spPr>
          <a:xfrm>
            <a:off x="4657855" y="394183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2543759" y="3840443"/>
            <a:ext cx="218578" cy="17825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6D79D15-7690-462A-9E6E-774939E84A2E}"/>
              </a:ext>
            </a:extLst>
          </p:cNvPr>
          <p:cNvSpPr txBox="1"/>
          <p:nvPr/>
        </p:nvSpPr>
        <p:spPr>
          <a:xfrm>
            <a:off x="2403534" y="4733095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1845297" y="4079121"/>
            <a:ext cx="1641276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asymptomatic and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56EFD7B-0464-4A68-84C9-9E9132EB80C2}"/>
              </a:ext>
            </a:extLst>
          </p:cNvPr>
          <p:cNvSpPr/>
          <p:nvPr/>
        </p:nvSpPr>
        <p:spPr>
          <a:xfrm>
            <a:off x="4772232" y="5120586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2560272" y="5767643"/>
            <a:ext cx="476118" cy="416972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7501713" y="5204236"/>
            <a:ext cx="175606" cy="184429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129506" y="5531367"/>
            <a:ext cx="3461553" cy="128660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Exclusion/Restriction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Exclusion/Restriction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494815" y="212270"/>
            <a:ext cx="7910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Food Handlers with Shiga toxin-Producing E. coli (</a:t>
            </a:r>
            <a:r>
              <a:rPr lang="en-US" sz="2000" b="1" dirty="0" err="1"/>
              <a:t>STEC</a:t>
            </a:r>
            <a:r>
              <a:rPr lang="en-US" sz="2000" b="1" dirty="0"/>
              <a:t>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41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210237" y="2141328"/>
            <a:ext cx="134774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82541" y="2884905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child daycare while results of culture are pending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7777361" y="4544346"/>
            <a:ext cx="13095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Shiga-toxin (+), culture (-)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1C3E1E-A18E-4A12-9F4F-3473EAE925D3}"/>
              </a:ext>
            </a:extLst>
          </p:cNvPr>
          <p:cNvSpPr txBox="1"/>
          <p:nvPr/>
        </p:nvSpPr>
        <p:spPr>
          <a:xfrm>
            <a:off x="9341025" y="4556571"/>
            <a:ext cx="13095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</a:t>
            </a:r>
            <a:r>
              <a:rPr lang="en-US" sz="1000" dirty="0" err="1"/>
              <a:t>shiga</a:t>
            </a:r>
            <a:r>
              <a:rPr lang="en-US" sz="1000" dirty="0"/>
              <a:t>-toxin (-),</a:t>
            </a:r>
          </a:p>
          <a:p>
            <a:pPr algn="ctr"/>
            <a:r>
              <a:rPr lang="en-US" sz="1000" dirty="0"/>
              <a:t>No further testing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211947" y="4533040"/>
            <a:ext cx="134774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Shiga-toxin (+),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2541" y="3609174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1803362" y="2810583"/>
            <a:ext cx="1641276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 </a:t>
            </a:r>
            <a:r>
              <a:rPr lang="en-US" sz="1400" baseline="30000" dirty="0"/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4076859" y="2741061"/>
            <a:ext cx="1662824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Individual Initially Asymptomatic (Outbreak Screening)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4105268" y="4424427"/>
            <a:ext cx="164127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AB0081-E962-480B-8500-2DC5F54C761D}"/>
              </a:ext>
            </a:extLst>
          </p:cNvPr>
          <p:cNvSpPr txBox="1"/>
          <p:nvPr/>
        </p:nvSpPr>
        <p:spPr>
          <a:xfrm>
            <a:off x="9980441" y="1607599"/>
            <a:ext cx="2084533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Two consecutive negative stool cultures should be collected at least 48 hours after the discontinuance of antibiotics and at least 24 hours apart.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9980441" y="730674"/>
            <a:ext cx="2084533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positive, symptomatic child daycare attendees/workers is from the Red Book, 30</a:t>
            </a:r>
            <a:r>
              <a:rPr lang="en-US" sz="1100" baseline="30000" dirty="0"/>
              <a:t>th</a:t>
            </a:r>
            <a:r>
              <a:rPr lang="en-US" sz="1100" dirty="0"/>
              <a:t> Edition, 2015.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94537" y="5899237"/>
            <a:ext cx="1309578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10027777" y="2722589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child daycare and the case/guardian to enforce exclusion and discuss the process to remove exclusion. 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8365992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65346" y="3357981"/>
            <a:ext cx="159024" cy="20062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352642" y="4018694"/>
            <a:ext cx="159024" cy="40010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824" y="2845963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91BFCB98-909B-4DD7-B915-13D28A292FA6}"/>
              </a:ext>
            </a:extLst>
          </p:cNvPr>
          <p:cNvSpPr/>
          <p:nvPr/>
        </p:nvSpPr>
        <p:spPr>
          <a:xfrm flipV="1">
            <a:off x="9476997" y="3758871"/>
            <a:ext cx="329475" cy="694265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row: Bent-Up 67">
            <a:extLst>
              <a:ext uri="{FF2B5EF4-FFF2-40B4-BE49-F238E27FC236}">
                <a16:creationId xmlns:a16="http://schemas.microsoft.com/office/drawing/2014/main" id="{3B69C283-CB32-4B2A-89DC-EB1DCE0C9C51}"/>
              </a:ext>
            </a:extLst>
          </p:cNvPr>
          <p:cNvSpPr/>
          <p:nvPr/>
        </p:nvSpPr>
        <p:spPr>
          <a:xfrm rot="10800000">
            <a:off x="7063819" y="3753430"/>
            <a:ext cx="323491" cy="665369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5855378" y="2590905"/>
            <a:ext cx="261334" cy="2205030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5884110" y="1889128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4976820" y="72221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</a:rPr>
              <a:t>STEC</a:t>
            </a:r>
            <a:r>
              <a:rPr lang="en-US" sz="1400" b="1" dirty="0">
                <a:solidFill>
                  <a:schemeClr val="tx1"/>
                </a:solidFill>
              </a:rPr>
              <a:t> Case Identified as a Child Daycare Attendee/Worker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71915" y="5131257"/>
            <a:ext cx="13537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156572" y="5575222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row: Bent-Up 75">
            <a:extLst>
              <a:ext uri="{FF2B5EF4-FFF2-40B4-BE49-F238E27FC236}">
                <a16:creationId xmlns:a16="http://schemas.microsoft.com/office/drawing/2014/main" id="{8A6773D7-7962-4269-9091-A345EECE80AE}"/>
              </a:ext>
            </a:extLst>
          </p:cNvPr>
          <p:cNvSpPr/>
          <p:nvPr/>
        </p:nvSpPr>
        <p:spPr>
          <a:xfrm rot="5400000">
            <a:off x="8137110" y="5058658"/>
            <a:ext cx="400111" cy="30844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row: Bent-Up 76">
            <a:extLst>
              <a:ext uri="{FF2B5EF4-FFF2-40B4-BE49-F238E27FC236}">
                <a16:creationId xmlns:a16="http://schemas.microsoft.com/office/drawing/2014/main" id="{B31B57A0-2729-443C-986D-AE8EFA548259}"/>
              </a:ext>
            </a:extLst>
          </p:cNvPr>
          <p:cNvSpPr/>
          <p:nvPr/>
        </p:nvSpPr>
        <p:spPr>
          <a:xfrm rot="5400000" flipV="1">
            <a:off x="9934606" y="5058655"/>
            <a:ext cx="400111" cy="308441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210036" y="1561915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215758" y="1355914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2511437" y="2085164"/>
            <a:ext cx="1985494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 from child daycare.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748583" y="2008914"/>
            <a:ext cx="190367" cy="59225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4843767" y="3344632"/>
            <a:ext cx="189627" cy="17035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Bent-Up 87">
            <a:extLst>
              <a:ext uri="{FF2B5EF4-FFF2-40B4-BE49-F238E27FC236}">
                <a16:creationId xmlns:a16="http://schemas.microsoft.com/office/drawing/2014/main" id="{06513E9E-E966-4D74-BAC3-3F86A2DF73C8}"/>
              </a:ext>
            </a:extLst>
          </p:cNvPr>
          <p:cNvSpPr/>
          <p:nvPr/>
        </p:nvSpPr>
        <p:spPr>
          <a:xfrm rot="5400000">
            <a:off x="3690093" y="2684587"/>
            <a:ext cx="476067" cy="228390"/>
          </a:xfrm>
          <a:prstGeom prst="bentUpArrow">
            <a:avLst>
              <a:gd name="adj1" fmla="val 25000"/>
              <a:gd name="adj2" fmla="val 22116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Bent-Up 89">
            <a:extLst>
              <a:ext uri="{FF2B5EF4-FFF2-40B4-BE49-F238E27FC236}">
                <a16:creationId xmlns:a16="http://schemas.microsoft.com/office/drawing/2014/main" id="{78CB4648-A65E-47CF-83E1-4D9B6D542EB6}"/>
              </a:ext>
            </a:extLst>
          </p:cNvPr>
          <p:cNvSpPr/>
          <p:nvPr/>
        </p:nvSpPr>
        <p:spPr>
          <a:xfrm rot="5400000" flipV="1">
            <a:off x="3339606" y="2677516"/>
            <a:ext cx="490784" cy="228392"/>
          </a:xfrm>
          <a:prstGeom prst="bentUpArrow">
            <a:avLst>
              <a:gd name="adj1" fmla="val 25000"/>
              <a:gd name="adj2" fmla="val 29248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1806443" y="3425270"/>
            <a:ext cx="16412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2544487" y="3115390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231320" y="2188668"/>
            <a:ext cx="183683" cy="23943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2533914" y="3861641"/>
            <a:ext cx="169598" cy="27612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1803362" y="4261733"/>
            <a:ext cx="164127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and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56EFD7B-0464-4A68-84C9-9E9132EB80C2}"/>
              </a:ext>
            </a:extLst>
          </p:cNvPr>
          <p:cNvSpPr/>
          <p:nvPr/>
        </p:nvSpPr>
        <p:spPr>
          <a:xfrm>
            <a:off x="4836535" y="4888110"/>
            <a:ext cx="213637" cy="65382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2130006" y="5337378"/>
            <a:ext cx="1336650" cy="416972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7501713" y="5204236"/>
            <a:ext cx="175606" cy="184429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132369" y="5652372"/>
            <a:ext cx="3409445" cy="8839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child daycare and case/guardian/worker to release him/her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1404246" y="227129"/>
            <a:ext cx="9871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Child Day Care Attendees/Workers with Shiga toxin-Producing E. coli (</a:t>
            </a:r>
            <a:r>
              <a:rPr lang="en-US" sz="2000" b="1" dirty="0" err="1"/>
              <a:t>STEC</a:t>
            </a:r>
            <a:r>
              <a:rPr lang="en-US" sz="2000" b="1" dirty="0"/>
              <a:t>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FA5693A4-4B51-4F73-9B6A-469058D4E65B}"/>
              </a:ext>
            </a:extLst>
          </p:cNvPr>
          <p:cNvSpPr txBox="1"/>
          <p:nvPr/>
        </p:nvSpPr>
        <p:spPr>
          <a:xfrm>
            <a:off x="187765" y="1681032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child daycare and the case/guardian to enforce exclusion and discuss the process to remove exclusion.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258FBB-0045-414E-B64E-42A03DAC69C3}"/>
              </a:ext>
            </a:extLst>
          </p:cNvPr>
          <p:cNvSpPr txBox="1"/>
          <p:nvPr/>
        </p:nvSpPr>
        <p:spPr>
          <a:xfrm>
            <a:off x="4095409" y="3552005"/>
            <a:ext cx="1641276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Individual is re-interviewed to ensure they have remained asymptomatic 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AE04245F-BF4D-4D49-BEC2-3D93C7BFCD37}"/>
              </a:ext>
            </a:extLst>
          </p:cNvPr>
          <p:cNvSpPr/>
          <p:nvPr/>
        </p:nvSpPr>
        <p:spPr>
          <a:xfrm>
            <a:off x="4838683" y="4169328"/>
            <a:ext cx="211489" cy="20209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8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710336" y="2157918"/>
            <a:ext cx="145801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96859" y="2851279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work while results of culture are pending.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7756395" y="4888618"/>
            <a:ext cx="13095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Shiga-toxin (+), culture (-)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1C3E1E-A18E-4A12-9F4F-3473EAE925D3}"/>
              </a:ext>
            </a:extLst>
          </p:cNvPr>
          <p:cNvSpPr txBox="1"/>
          <p:nvPr/>
        </p:nvSpPr>
        <p:spPr>
          <a:xfrm>
            <a:off x="9320059" y="4900843"/>
            <a:ext cx="130958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</a:t>
            </a:r>
            <a:r>
              <a:rPr lang="en-US" sz="1000" dirty="0" err="1"/>
              <a:t>shiga</a:t>
            </a:r>
            <a:r>
              <a:rPr lang="en-US" sz="1000" dirty="0"/>
              <a:t>-toxin (-),</a:t>
            </a:r>
          </a:p>
          <a:p>
            <a:pPr algn="ctr"/>
            <a:r>
              <a:rPr lang="en-US" sz="1000" dirty="0"/>
              <a:t>No further testing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258071" y="4876535"/>
            <a:ext cx="134774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Shiga-toxin (+),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0929" y="4078635"/>
            <a:ext cx="19167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324133" y="3284369"/>
            <a:ext cx="1760409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2298762" y="3309013"/>
            <a:ext cx="2290016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Asymptomatic </a:t>
            </a:r>
          </a:p>
          <a:p>
            <a:pPr algn="ctr"/>
            <a:r>
              <a:rPr lang="en-US" sz="1000" dirty="0"/>
              <a:t>(Outbreak Screening)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0E37C5-5D45-4E10-B10B-39E66328ABD3}"/>
              </a:ext>
            </a:extLst>
          </p:cNvPr>
          <p:cNvSpPr txBox="1"/>
          <p:nvPr/>
        </p:nvSpPr>
        <p:spPr>
          <a:xfrm>
            <a:off x="327459" y="5416707"/>
            <a:ext cx="1757084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7 days </a:t>
            </a:r>
            <a:r>
              <a:rPr lang="en-US" sz="1000" i="1" dirty="0"/>
              <a:t>(*</a:t>
            </a:r>
            <a:r>
              <a:rPr lang="en-US" sz="1000" i="1" dirty="0" err="1"/>
              <a:t>CAIDE</a:t>
            </a:r>
            <a:r>
              <a:rPr lang="en-US" sz="1000" i="1" dirty="0"/>
              <a:t> developed guidance)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D5DE898-A812-476A-BFD6-16106B1C5C9F}"/>
              </a:ext>
            </a:extLst>
          </p:cNvPr>
          <p:cNvSpPr txBox="1"/>
          <p:nvPr/>
        </p:nvSpPr>
        <p:spPr>
          <a:xfrm>
            <a:off x="2332275" y="4831932"/>
            <a:ext cx="2256501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7 days have passed since the date the original specimen was collected </a:t>
            </a:r>
            <a:r>
              <a:rPr lang="en-US" sz="1000" i="1" dirty="0"/>
              <a:t>(*</a:t>
            </a:r>
            <a:r>
              <a:rPr lang="en-US" sz="1000" i="1" dirty="0" err="1"/>
              <a:t>CAIDE</a:t>
            </a:r>
            <a:r>
              <a:rPr lang="en-US" sz="1000" i="1" dirty="0"/>
              <a:t> developed guidance)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2332276" y="4079952"/>
            <a:ext cx="225650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two negative stool cultures</a:t>
            </a:r>
            <a:r>
              <a:rPr lang="en-US" sz="1400" baseline="30000" dirty="0"/>
              <a:t>1,2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616102" y="6187337"/>
            <a:ext cx="1309578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A98EAA-BE0C-4B54-80DC-87ED85377DCB}"/>
              </a:ext>
            </a:extLst>
          </p:cNvPr>
          <p:cNvSpPr txBox="1"/>
          <p:nvPr/>
        </p:nvSpPr>
        <p:spPr>
          <a:xfrm>
            <a:off x="10024531" y="1357699"/>
            <a:ext cx="2084532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performs a risk-assessment based on the job responsibilities of the case and their interaction with patients.  Consider a discussion with the employer to better understand the cases responsibilities. </a:t>
            </a: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56179" y="3799428"/>
            <a:ext cx="159024" cy="2108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331675" y="4516333"/>
            <a:ext cx="183528" cy="3128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564" y="2064426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91BFCB98-909B-4DD7-B915-13D28A292FA6}"/>
              </a:ext>
            </a:extLst>
          </p:cNvPr>
          <p:cNvSpPr/>
          <p:nvPr/>
        </p:nvSpPr>
        <p:spPr>
          <a:xfrm flipV="1">
            <a:off x="9454081" y="4226275"/>
            <a:ext cx="268631" cy="644054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row: Bent-Up 67">
            <a:extLst>
              <a:ext uri="{FF2B5EF4-FFF2-40B4-BE49-F238E27FC236}">
                <a16:creationId xmlns:a16="http://schemas.microsoft.com/office/drawing/2014/main" id="{3B69C283-CB32-4B2A-89DC-EB1DCE0C9C51}"/>
              </a:ext>
            </a:extLst>
          </p:cNvPr>
          <p:cNvSpPr/>
          <p:nvPr/>
        </p:nvSpPr>
        <p:spPr>
          <a:xfrm rot="10800000">
            <a:off x="7157414" y="4226274"/>
            <a:ext cx="268632" cy="60293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5966977" y="2644650"/>
            <a:ext cx="268628" cy="2112394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6715562" y="1900594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5710335" y="722215"/>
            <a:ext cx="3952542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</a:rPr>
              <a:t>STEC</a:t>
            </a:r>
            <a:r>
              <a:rPr lang="en-US" sz="1400" b="1" dirty="0">
                <a:solidFill>
                  <a:schemeClr val="tx1"/>
                </a:solidFill>
              </a:rPr>
              <a:t>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Healthcare Worker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50949" y="5475529"/>
            <a:ext cx="135376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124890" y="5920757"/>
            <a:ext cx="184453" cy="21502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row: Bent-Up 75">
            <a:extLst>
              <a:ext uri="{FF2B5EF4-FFF2-40B4-BE49-F238E27FC236}">
                <a16:creationId xmlns:a16="http://schemas.microsoft.com/office/drawing/2014/main" id="{8A6773D7-7962-4269-9091-A345EECE80AE}"/>
              </a:ext>
            </a:extLst>
          </p:cNvPr>
          <p:cNvSpPr/>
          <p:nvPr/>
        </p:nvSpPr>
        <p:spPr>
          <a:xfrm rot="5400000">
            <a:off x="8116144" y="5402930"/>
            <a:ext cx="400111" cy="30844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row: Bent-Up 76">
            <a:extLst>
              <a:ext uri="{FF2B5EF4-FFF2-40B4-BE49-F238E27FC236}">
                <a16:creationId xmlns:a16="http://schemas.microsoft.com/office/drawing/2014/main" id="{B31B57A0-2729-443C-986D-AE8EFA548259}"/>
              </a:ext>
            </a:extLst>
          </p:cNvPr>
          <p:cNvSpPr/>
          <p:nvPr/>
        </p:nvSpPr>
        <p:spPr>
          <a:xfrm rot="5400000" flipV="1">
            <a:off x="9913640" y="5402927"/>
            <a:ext cx="400111" cy="308441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710335" y="1561915"/>
            <a:ext cx="37193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559694" y="1355916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5433160" y="2201037"/>
            <a:ext cx="190367" cy="26984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3353363" y="3812169"/>
            <a:ext cx="210287" cy="18951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327459" y="3887890"/>
            <a:ext cx="175285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1210796" y="3605537"/>
            <a:ext cx="210287" cy="22748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968272" y="1722561"/>
            <a:ext cx="193530" cy="3142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9A7E56B2-4987-4ABD-AD85-259FA644D51B}"/>
              </a:ext>
            </a:extLst>
          </p:cNvPr>
          <p:cNvSpPr/>
          <p:nvPr/>
        </p:nvSpPr>
        <p:spPr>
          <a:xfrm>
            <a:off x="2308766" y="2118498"/>
            <a:ext cx="186049" cy="14357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8D549D-56DF-4608-8A75-A9E7245C97FF}"/>
              </a:ext>
            </a:extLst>
          </p:cNvPr>
          <p:cNvSpPr txBox="1"/>
          <p:nvPr/>
        </p:nvSpPr>
        <p:spPr>
          <a:xfrm>
            <a:off x="3212777" y="445987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1192335" y="4373951"/>
            <a:ext cx="205329" cy="210175"/>
          </a:xfrm>
          <a:prstGeom prst="downArrow">
            <a:avLst>
              <a:gd name="adj1" fmla="val 33658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6D79D15-7690-462A-9E6E-774939E84A2E}"/>
              </a:ext>
            </a:extLst>
          </p:cNvPr>
          <p:cNvSpPr txBox="1"/>
          <p:nvPr/>
        </p:nvSpPr>
        <p:spPr>
          <a:xfrm>
            <a:off x="1053949" y="5047375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333693" y="4645300"/>
            <a:ext cx="1744498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two negative stool cultures</a:t>
            </a:r>
            <a:r>
              <a:rPr lang="en-US" sz="1400" baseline="30000" dirty="0"/>
              <a:t>1,2</a:t>
            </a:r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1271019" y="6027748"/>
            <a:ext cx="393005" cy="43444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6828016" y="4719914"/>
            <a:ext cx="197449" cy="324565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1775827" y="5948098"/>
            <a:ext cx="3461553" cy="84746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healthcare facility and the case to release him/her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494815" y="212270"/>
            <a:ext cx="8293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Healthcare Workers with Shiga toxin-Producing E. coli (</a:t>
            </a:r>
            <a:r>
              <a:rPr lang="en-US" sz="2000" b="1" dirty="0" err="1"/>
              <a:t>STEC</a:t>
            </a:r>
            <a:r>
              <a:rPr lang="en-US" sz="2000" b="1" dirty="0"/>
              <a:t>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84" y="150867"/>
            <a:ext cx="749771" cy="7497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40F51F76-849D-44D5-BA7A-CE00CE420B9D}"/>
              </a:ext>
            </a:extLst>
          </p:cNvPr>
          <p:cNvSpPr txBox="1"/>
          <p:nvPr/>
        </p:nvSpPr>
        <p:spPr>
          <a:xfrm>
            <a:off x="11154589" y="2879757"/>
            <a:ext cx="93002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Negative Risk Assessment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86168AF-CBA8-4881-B3A0-3E06425AA0AC}"/>
              </a:ext>
            </a:extLst>
          </p:cNvPr>
          <p:cNvSpPr txBox="1"/>
          <p:nvPr/>
        </p:nvSpPr>
        <p:spPr>
          <a:xfrm>
            <a:off x="11154589" y="3614541"/>
            <a:ext cx="930023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May return to work once asymptomatic</a:t>
            </a: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A96CB33D-DF69-4435-8A13-20E8DE9B8668}"/>
              </a:ext>
            </a:extLst>
          </p:cNvPr>
          <p:cNvSpPr/>
          <p:nvPr/>
        </p:nvSpPr>
        <p:spPr>
          <a:xfrm>
            <a:off x="11501864" y="3342239"/>
            <a:ext cx="180135" cy="197496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EC2445-F510-40D9-8BC2-D8B5DD574861}"/>
              </a:ext>
            </a:extLst>
          </p:cNvPr>
          <p:cNvSpPr txBox="1"/>
          <p:nvPr/>
        </p:nvSpPr>
        <p:spPr>
          <a:xfrm>
            <a:off x="10039544" y="2879757"/>
            <a:ext cx="93002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Positive Risk Assessment</a:t>
            </a: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D5AD55EF-3D2B-401D-B49D-F87CA25ABFD1}"/>
              </a:ext>
            </a:extLst>
          </p:cNvPr>
          <p:cNvSpPr/>
          <p:nvPr/>
        </p:nvSpPr>
        <p:spPr>
          <a:xfrm>
            <a:off x="10425043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4EDC9495-E11B-45C7-AFA0-88E775A92312}"/>
              </a:ext>
            </a:extLst>
          </p:cNvPr>
          <p:cNvSpPr/>
          <p:nvPr/>
        </p:nvSpPr>
        <p:spPr>
          <a:xfrm>
            <a:off x="11501864" y="2566857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789E86E6-523B-4336-9220-998A3693B814}"/>
              </a:ext>
            </a:extLst>
          </p:cNvPr>
          <p:cNvSpPr/>
          <p:nvPr/>
        </p:nvSpPr>
        <p:spPr>
          <a:xfrm rot="5400000">
            <a:off x="9650707" y="2827283"/>
            <a:ext cx="167793" cy="49115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8B73B03-2ED8-46B0-B782-E4B2CBA2B3F6}"/>
              </a:ext>
            </a:extLst>
          </p:cNvPr>
          <p:cNvSpPr txBox="1"/>
          <p:nvPr/>
        </p:nvSpPr>
        <p:spPr>
          <a:xfrm>
            <a:off x="3261819" y="1186625"/>
            <a:ext cx="208453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Investigator performs a risk-assessment based on the job responsibilities of the case and their interaction with patients. Consider a discussion with the employer to better understand the cases responsibilities. </a:t>
            </a: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78183D9A-5239-48ED-8C2B-6B63E6F00F0F}"/>
              </a:ext>
            </a:extLst>
          </p:cNvPr>
          <p:cNvSpPr/>
          <p:nvPr/>
        </p:nvSpPr>
        <p:spPr>
          <a:xfrm rot="5400000">
            <a:off x="2968272" y="1254101"/>
            <a:ext cx="193531" cy="32653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283351A-644F-4374-B23F-BA76F3B880CE}"/>
              </a:ext>
            </a:extLst>
          </p:cNvPr>
          <p:cNvSpPr txBox="1"/>
          <p:nvPr/>
        </p:nvSpPr>
        <p:spPr>
          <a:xfrm>
            <a:off x="1934455" y="1183045"/>
            <a:ext cx="93002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Negative Risk Assessment</a:t>
            </a: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B2BFD52E-24A1-486C-B08E-02776FE7D250}"/>
              </a:ext>
            </a:extLst>
          </p:cNvPr>
          <p:cNvSpPr/>
          <p:nvPr/>
        </p:nvSpPr>
        <p:spPr>
          <a:xfrm rot="5400000">
            <a:off x="1625795" y="1238813"/>
            <a:ext cx="193531" cy="32653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28BE8F0-0F32-4D96-A556-4807C1D05C9C}"/>
              </a:ext>
            </a:extLst>
          </p:cNvPr>
          <p:cNvSpPr txBox="1"/>
          <p:nvPr/>
        </p:nvSpPr>
        <p:spPr>
          <a:xfrm>
            <a:off x="1941226" y="1679606"/>
            <a:ext cx="93002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Positive Risk Assessment</a:t>
            </a:r>
          </a:p>
        </p:txBody>
      </p:sp>
      <p:sp>
        <p:nvSpPr>
          <p:cNvPr id="98" name="Arrow: Down 97">
            <a:extLst>
              <a:ext uri="{FF2B5EF4-FFF2-40B4-BE49-F238E27FC236}">
                <a16:creationId xmlns:a16="http://schemas.microsoft.com/office/drawing/2014/main" id="{3C5C54EC-D8D3-40F2-BAE5-1E63DBE96DC8}"/>
              </a:ext>
            </a:extLst>
          </p:cNvPr>
          <p:cNvSpPr/>
          <p:nvPr/>
        </p:nvSpPr>
        <p:spPr>
          <a:xfrm>
            <a:off x="2702526" y="3073938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row: Down 103">
            <a:extLst>
              <a:ext uri="{FF2B5EF4-FFF2-40B4-BE49-F238E27FC236}">
                <a16:creationId xmlns:a16="http://schemas.microsoft.com/office/drawing/2014/main" id="{4E38A1B4-1626-453A-9E74-D0E25CEB06F0}"/>
              </a:ext>
            </a:extLst>
          </p:cNvPr>
          <p:cNvSpPr/>
          <p:nvPr/>
        </p:nvSpPr>
        <p:spPr>
          <a:xfrm>
            <a:off x="1222431" y="3070916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B438917-CDB3-4A96-9306-C8ED67612B56}"/>
              </a:ext>
            </a:extLst>
          </p:cNvPr>
          <p:cNvSpPr txBox="1"/>
          <p:nvPr/>
        </p:nvSpPr>
        <p:spPr>
          <a:xfrm>
            <a:off x="327459" y="2309257"/>
            <a:ext cx="282878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 from work while results of culture is pending.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E9DCDD8-544B-4B05-8826-D4E785209C87}"/>
              </a:ext>
            </a:extLst>
          </p:cNvPr>
          <p:cNvSpPr txBox="1"/>
          <p:nvPr/>
        </p:nvSpPr>
        <p:spPr>
          <a:xfrm>
            <a:off x="10684400" y="4246339"/>
            <a:ext cx="1424663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healthcare worker is from the Control of Communicable Diseases, 20</a:t>
            </a:r>
            <a:r>
              <a:rPr lang="en-US" sz="1100" baseline="30000" dirty="0"/>
              <a:t>th</a:t>
            </a:r>
            <a:r>
              <a:rPr lang="en-US" sz="1100" dirty="0"/>
              <a:t> Edition.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0D912CF-C2C0-41E4-A76E-D70C2766CC31}"/>
              </a:ext>
            </a:extLst>
          </p:cNvPr>
          <p:cNvSpPr txBox="1"/>
          <p:nvPr/>
        </p:nvSpPr>
        <p:spPr>
          <a:xfrm>
            <a:off x="10431029" y="5416707"/>
            <a:ext cx="1668853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Two consecutive negative stool samples should be collected at least 48 hours after the discontinuance of antibiotics and at least 24 hours apart.</a:t>
            </a:r>
          </a:p>
        </p:txBody>
      </p:sp>
      <p:sp>
        <p:nvSpPr>
          <p:cNvPr id="88" name="Arrow: Down 87">
            <a:extLst>
              <a:ext uri="{FF2B5EF4-FFF2-40B4-BE49-F238E27FC236}">
                <a16:creationId xmlns:a16="http://schemas.microsoft.com/office/drawing/2014/main" id="{C34FB5C0-D492-4AA6-81FC-A7FA2FCD2993}"/>
              </a:ext>
            </a:extLst>
          </p:cNvPr>
          <p:cNvSpPr/>
          <p:nvPr/>
        </p:nvSpPr>
        <p:spPr>
          <a:xfrm>
            <a:off x="3333470" y="5638075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43C4344-9B83-4AF5-8762-2D8EAB7C2133}"/>
              </a:ext>
            </a:extLst>
          </p:cNvPr>
          <p:cNvSpPr txBox="1"/>
          <p:nvPr/>
        </p:nvSpPr>
        <p:spPr>
          <a:xfrm>
            <a:off x="565244" y="1140506"/>
            <a:ext cx="930023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May return to work once asymptomatic</a:t>
            </a:r>
          </a:p>
        </p:txBody>
      </p:sp>
    </p:spTree>
    <p:extLst>
      <p:ext uri="{BB962C8B-B14F-4D97-AF65-F5344CB8AC3E}">
        <p14:creationId xmlns:p14="http://schemas.microsoft.com/office/powerpoint/2010/main" val="385652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206740" y="2142156"/>
            <a:ext cx="19529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r>
              <a:rPr lang="en-US" baseline="300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82541" y="2884905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 while results of culture are pending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8532775" y="4507154"/>
            <a:ext cx="1542793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shigella culture (-)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830256" y="4507154"/>
            <a:ext cx="1535736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shigella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2541" y="3609174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1803362" y="2810583"/>
            <a:ext cx="1641276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4076858" y="2741061"/>
            <a:ext cx="1865367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Asymptomatic (Outbreak Screening)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0E37C5-5D45-4E10-B10B-39E66328ABD3}"/>
              </a:ext>
            </a:extLst>
          </p:cNvPr>
          <p:cNvSpPr txBox="1"/>
          <p:nvPr/>
        </p:nvSpPr>
        <p:spPr>
          <a:xfrm>
            <a:off x="1831561" y="5093029"/>
            <a:ext cx="1639240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asymptomatic for 7 days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D5DE898-A812-476A-BFD6-16106B1C5C9F}"/>
              </a:ext>
            </a:extLst>
          </p:cNvPr>
          <p:cNvSpPr txBox="1"/>
          <p:nvPr/>
        </p:nvSpPr>
        <p:spPr>
          <a:xfrm>
            <a:off x="4083720" y="4279461"/>
            <a:ext cx="1858504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7 days have passed since the date the original specimen was collected.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4066945" y="3428298"/>
            <a:ext cx="1875279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AB0081-E962-480B-8500-2DC5F54C761D}"/>
              </a:ext>
            </a:extLst>
          </p:cNvPr>
          <p:cNvSpPr txBox="1"/>
          <p:nvPr/>
        </p:nvSpPr>
        <p:spPr>
          <a:xfrm>
            <a:off x="9980441" y="1607599"/>
            <a:ext cx="2084533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Two consecutive negative stool cultures should be collected at least 48 hours after the discontinuance of antibiotics and at least 24 hours apart.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9981530" y="904506"/>
            <a:ext cx="208453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food workers is from the 2018 Rhode Island Food Code.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32776" y="5899237"/>
            <a:ext cx="1542792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A98EAA-BE0C-4B54-80DC-87ED85377DCB}"/>
              </a:ext>
            </a:extLst>
          </p:cNvPr>
          <p:cNvSpPr txBox="1"/>
          <p:nvPr/>
        </p:nvSpPr>
        <p:spPr>
          <a:xfrm>
            <a:off x="10104826" y="2879661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10104826" y="3653760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CFP will contact the facility to enforce exclusion/restriction based on worker responsibilities and type of facility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8365992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52642" y="3353381"/>
            <a:ext cx="180133" cy="23221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818034" y="4043569"/>
            <a:ext cx="180138" cy="39118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824" y="2845963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217FE65-66A7-4BE7-9543-434E01A464A0}"/>
              </a:ext>
            </a:extLst>
          </p:cNvPr>
          <p:cNvSpPr/>
          <p:nvPr/>
        </p:nvSpPr>
        <p:spPr>
          <a:xfrm>
            <a:off x="10998874" y="3337276"/>
            <a:ext cx="159025" cy="2718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6352602" y="2571396"/>
            <a:ext cx="363684" cy="2081005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6111827" y="1909252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4976820" y="72221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Shigellosis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Food Handler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32775" y="5096030"/>
            <a:ext cx="154279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156572" y="5575222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210036" y="1561915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215758" y="1355914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2759611" y="1967894"/>
            <a:ext cx="1985494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exclude/restrict from food handling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918552" y="2182377"/>
            <a:ext cx="188073" cy="28763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4913709" y="3212770"/>
            <a:ext cx="212297" cy="15396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Bent-Up 87">
            <a:extLst>
              <a:ext uri="{FF2B5EF4-FFF2-40B4-BE49-F238E27FC236}">
                <a16:creationId xmlns:a16="http://schemas.microsoft.com/office/drawing/2014/main" id="{06513E9E-E966-4D74-BAC3-3F86A2DF73C8}"/>
              </a:ext>
            </a:extLst>
          </p:cNvPr>
          <p:cNvSpPr/>
          <p:nvPr/>
        </p:nvSpPr>
        <p:spPr>
          <a:xfrm rot="5400000">
            <a:off x="3716581" y="2678085"/>
            <a:ext cx="390146" cy="261336"/>
          </a:xfrm>
          <a:prstGeom prst="bentUpArrow">
            <a:avLst>
              <a:gd name="adj1" fmla="val 25000"/>
              <a:gd name="adj2" fmla="val 22116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Bent-Up 89">
            <a:extLst>
              <a:ext uri="{FF2B5EF4-FFF2-40B4-BE49-F238E27FC236}">
                <a16:creationId xmlns:a16="http://schemas.microsoft.com/office/drawing/2014/main" id="{78CB4648-A65E-47CF-83E1-4D9B6D542EB6}"/>
              </a:ext>
            </a:extLst>
          </p:cNvPr>
          <p:cNvSpPr/>
          <p:nvPr/>
        </p:nvSpPr>
        <p:spPr>
          <a:xfrm rot="5400000" flipV="1">
            <a:off x="3401415" y="2683067"/>
            <a:ext cx="400110" cy="261336"/>
          </a:xfrm>
          <a:prstGeom prst="bentUpArrow">
            <a:avLst>
              <a:gd name="adj1" fmla="val 25000"/>
              <a:gd name="adj2" fmla="val 29248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1830543" y="3372990"/>
            <a:ext cx="16412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2544487" y="3120704"/>
            <a:ext cx="181935" cy="19251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350010" y="2089188"/>
            <a:ext cx="183683" cy="46962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CF4-BF6E-4858-8B20-A4DE53984777}"/>
              </a:ext>
            </a:extLst>
          </p:cNvPr>
          <p:cNvSpPr txBox="1"/>
          <p:nvPr/>
        </p:nvSpPr>
        <p:spPr>
          <a:xfrm>
            <a:off x="111042" y="1951361"/>
            <a:ext cx="2017570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9A7E56B2-4987-4ABD-AD85-259FA644D51B}"/>
              </a:ext>
            </a:extLst>
          </p:cNvPr>
          <p:cNvSpPr/>
          <p:nvPr/>
        </p:nvSpPr>
        <p:spPr>
          <a:xfrm>
            <a:off x="820993" y="2560746"/>
            <a:ext cx="152221" cy="28077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961D8D3-2C4B-4671-B6EB-86370E3FEAE2}"/>
              </a:ext>
            </a:extLst>
          </p:cNvPr>
          <p:cNvSpPr txBox="1"/>
          <p:nvPr/>
        </p:nvSpPr>
        <p:spPr>
          <a:xfrm>
            <a:off x="107388" y="2941814"/>
            <a:ext cx="1553219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CFP will contact the facility to enforce exclusion/restriction based on worker responsibilities and type of facility.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8D549D-56DF-4608-8A75-A9E7245C97FF}"/>
              </a:ext>
            </a:extLst>
          </p:cNvPr>
          <p:cNvSpPr txBox="1"/>
          <p:nvPr/>
        </p:nvSpPr>
        <p:spPr>
          <a:xfrm>
            <a:off x="4808000" y="3939592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2543759" y="3840443"/>
            <a:ext cx="218578" cy="17825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6D79D15-7690-462A-9E6E-774939E84A2E}"/>
              </a:ext>
            </a:extLst>
          </p:cNvPr>
          <p:cNvSpPr txBox="1"/>
          <p:nvPr/>
        </p:nvSpPr>
        <p:spPr>
          <a:xfrm>
            <a:off x="2403534" y="4733095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1845297" y="4079121"/>
            <a:ext cx="1641276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asymptomatic and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56EFD7B-0464-4A68-84C9-9E9132EB80C2}"/>
              </a:ext>
            </a:extLst>
          </p:cNvPr>
          <p:cNvSpPr/>
          <p:nvPr/>
        </p:nvSpPr>
        <p:spPr>
          <a:xfrm>
            <a:off x="4936699" y="5114890"/>
            <a:ext cx="204588" cy="32522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2642383" y="5685532"/>
            <a:ext cx="476118" cy="581194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7564658" y="5305820"/>
            <a:ext cx="182502" cy="16342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317490" y="5517710"/>
            <a:ext cx="3461553" cy="128660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Exclusion/Restriction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Exclusion/Restriction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3398686" y="144680"/>
            <a:ext cx="517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Food Handlers with Shigellosis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Arrow: Down 62">
            <a:extLst>
              <a:ext uri="{FF2B5EF4-FFF2-40B4-BE49-F238E27FC236}">
                <a16:creationId xmlns:a16="http://schemas.microsoft.com/office/drawing/2014/main" id="{F277B576-759E-4363-8FDD-93EB373D7B75}"/>
              </a:ext>
            </a:extLst>
          </p:cNvPr>
          <p:cNvSpPr/>
          <p:nvPr/>
        </p:nvSpPr>
        <p:spPr>
          <a:xfrm>
            <a:off x="7891518" y="4054408"/>
            <a:ext cx="180138" cy="39118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53BBF8F2-6C1F-44D4-8A3E-BC1068297AFD}"/>
              </a:ext>
            </a:extLst>
          </p:cNvPr>
          <p:cNvSpPr/>
          <p:nvPr/>
        </p:nvSpPr>
        <p:spPr>
          <a:xfrm>
            <a:off x="9154414" y="4801015"/>
            <a:ext cx="186611" cy="24622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98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210036" y="2151191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82541" y="2884905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child daycare while results of culture are pending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2541" y="3609174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1803362" y="2810583"/>
            <a:ext cx="1641276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 </a:t>
            </a:r>
            <a:r>
              <a:rPr lang="en-US" sz="1400" baseline="30000" dirty="0"/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4076859" y="2741061"/>
            <a:ext cx="1662824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Individual Initially Asymptomatic (Outbreak Screening)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4095409" y="4471399"/>
            <a:ext cx="164127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one  negative stool culture</a:t>
            </a:r>
            <a:endParaRPr lang="en-US" sz="1400" baseline="300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32775" y="5899237"/>
            <a:ext cx="1495002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10027777" y="2722589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child daycare and the case/guardian to enforce exclusion and discuss the process to remove exclusion. 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8365992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65346" y="3357981"/>
            <a:ext cx="159024" cy="20062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896826" y="4042775"/>
            <a:ext cx="159024" cy="40010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824" y="2845963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6469695" y="2630958"/>
            <a:ext cx="273418" cy="2044405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5884110" y="1889128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4976820" y="72221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Shigellosis Case Identified as a Child Daycare Attendee/Worker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24370" y="5124184"/>
            <a:ext cx="150365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213266" y="5582289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210036" y="1561915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215758" y="1355914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2511437" y="2085164"/>
            <a:ext cx="1985494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 from child daycare.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748583" y="2008914"/>
            <a:ext cx="190367" cy="59225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4843767" y="3344632"/>
            <a:ext cx="189627" cy="17035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Bent-Up 87">
            <a:extLst>
              <a:ext uri="{FF2B5EF4-FFF2-40B4-BE49-F238E27FC236}">
                <a16:creationId xmlns:a16="http://schemas.microsoft.com/office/drawing/2014/main" id="{06513E9E-E966-4D74-BAC3-3F86A2DF73C8}"/>
              </a:ext>
            </a:extLst>
          </p:cNvPr>
          <p:cNvSpPr/>
          <p:nvPr/>
        </p:nvSpPr>
        <p:spPr>
          <a:xfrm rot="5400000">
            <a:off x="3690093" y="2684587"/>
            <a:ext cx="476067" cy="228390"/>
          </a:xfrm>
          <a:prstGeom prst="bentUpArrow">
            <a:avLst>
              <a:gd name="adj1" fmla="val 25000"/>
              <a:gd name="adj2" fmla="val 22116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Bent-Up 89">
            <a:extLst>
              <a:ext uri="{FF2B5EF4-FFF2-40B4-BE49-F238E27FC236}">
                <a16:creationId xmlns:a16="http://schemas.microsoft.com/office/drawing/2014/main" id="{78CB4648-A65E-47CF-83E1-4D9B6D542EB6}"/>
              </a:ext>
            </a:extLst>
          </p:cNvPr>
          <p:cNvSpPr/>
          <p:nvPr/>
        </p:nvSpPr>
        <p:spPr>
          <a:xfrm rot="5400000" flipV="1">
            <a:off x="3339606" y="2677516"/>
            <a:ext cx="490784" cy="228392"/>
          </a:xfrm>
          <a:prstGeom prst="bentUpArrow">
            <a:avLst>
              <a:gd name="adj1" fmla="val 25000"/>
              <a:gd name="adj2" fmla="val 29248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1806443" y="3425270"/>
            <a:ext cx="16412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2544487" y="3115390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231320" y="2188668"/>
            <a:ext cx="183683" cy="23943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2533914" y="3861641"/>
            <a:ext cx="169598" cy="27612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1806443" y="4194400"/>
            <a:ext cx="164127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and one negative stool culture</a:t>
            </a:r>
            <a:endParaRPr lang="en-US" sz="1400" baseline="30000" dirty="0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56EFD7B-0464-4A68-84C9-9E9132EB80C2}"/>
              </a:ext>
            </a:extLst>
          </p:cNvPr>
          <p:cNvSpPr/>
          <p:nvPr/>
        </p:nvSpPr>
        <p:spPr>
          <a:xfrm>
            <a:off x="4836535" y="5138269"/>
            <a:ext cx="205248" cy="50596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2141745" y="5408153"/>
            <a:ext cx="1305069" cy="416321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7425133" y="5275848"/>
            <a:ext cx="238673" cy="180077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090358" y="5729284"/>
            <a:ext cx="3479693" cy="8839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child daycare and case/guardian/worker to release him/her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703512" y="157881"/>
            <a:ext cx="7319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Child Day Care Attendees/Workers with Shigellosis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FA5693A4-4B51-4F73-9B6A-469058D4E65B}"/>
              </a:ext>
            </a:extLst>
          </p:cNvPr>
          <p:cNvSpPr txBox="1"/>
          <p:nvPr/>
        </p:nvSpPr>
        <p:spPr>
          <a:xfrm>
            <a:off x="187765" y="1681032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child daycare and the case/guardian to enforce exclusion and discuss the process to remove exclusion.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258FBB-0045-414E-B64E-42A03DAC69C3}"/>
              </a:ext>
            </a:extLst>
          </p:cNvPr>
          <p:cNvSpPr txBox="1"/>
          <p:nvPr/>
        </p:nvSpPr>
        <p:spPr>
          <a:xfrm>
            <a:off x="4095409" y="3552005"/>
            <a:ext cx="1641276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Individual is re-interviewed to ensure they have remained asymptomatic 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AE04245F-BF4D-4D49-BEC2-3D93C7BFCD37}"/>
              </a:ext>
            </a:extLst>
          </p:cNvPr>
          <p:cNvSpPr/>
          <p:nvPr/>
        </p:nvSpPr>
        <p:spPr>
          <a:xfrm>
            <a:off x="4838683" y="4169328"/>
            <a:ext cx="211489" cy="20209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7F813C-C0FF-41F4-AD7E-495AF0D24606}"/>
              </a:ext>
            </a:extLst>
          </p:cNvPr>
          <p:cNvSpPr txBox="1"/>
          <p:nvPr/>
        </p:nvSpPr>
        <p:spPr>
          <a:xfrm>
            <a:off x="8532775" y="4507154"/>
            <a:ext cx="1542793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shigella culture (-)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C533C4-D119-4C05-A246-2114FC5663FB}"/>
              </a:ext>
            </a:extLst>
          </p:cNvPr>
          <p:cNvSpPr txBox="1"/>
          <p:nvPr/>
        </p:nvSpPr>
        <p:spPr>
          <a:xfrm>
            <a:off x="6830256" y="4507154"/>
            <a:ext cx="1535736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shigella culture (+)</a:t>
            </a: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1E7853D0-A34C-4CFF-B0EC-2F1B2C740CE2}"/>
              </a:ext>
            </a:extLst>
          </p:cNvPr>
          <p:cNvSpPr/>
          <p:nvPr/>
        </p:nvSpPr>
        <p:spPr>
          <a:xfrm>
            <a:off x="7913123" y="4052558"/>
            <a:ext cx="159024" cy="40010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AF434DEC-2925-48E8-BB86-707B0E5C6252}"/>
              </a:ext>
            </a:extLst>
          </p:cNvPr>
          <p:cNvSpPr/>
          <p:nvPr/>
        </p:nvSpPr>
        <p:spPr>
          <a:xfrm>
            <a:off x="9183969" y="4816227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F988CF7-6F69-41BA-90BE-A6484FA7D49C}"/>
              </a:ext>
            </a:extLst>
          </p:cNvPr>
          <p:cNvSpPr txBox="1"/>
          <p:nvPr/>
        </p:nvSpPr>
        <p:spPr>
          <a:xfrm>
            <a:off x="9980441" y="1551584"/>
            <a:ext cx="2084533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healthcare worker is from the Control of Communicable Diseases, 20</a:t>
            </a:r>
            <a:r>
              <a:rPr lang="en-US" sz="1100" baseline="30000" dirty="0"/>
              <a:t>th</a:t>
            </a:r>
            <a:r>
              <a:rPr lang="en-US" sz="1100" dirty="0"/>
              <a:t> Edition.</a:t>
            </a:r>
          </a:p>
        </p:txBody>
      </p:sp>
    </p:spTree>
    <p:extLst>
      <p:ext uri="{BB962C8B-B14F-4D97-AF65-F5344CB8AC3E}">
        <p14:creationId xmlns:p14="http://schemas.microsoft.com/office/powerpoint/2010/main" val="117972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710336" y="2157918"/>
            <a:ext cx="145801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96859" y="2851279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work while results of culture are pending.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8545075" y="4866813"/>
            <a:ext cx="1494469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shigella culture (-)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833653" y="4858909"/>
            <a:ext cx="1494469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shigella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0929" y="4078635"/>
            <a:ext cx="19167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327459" y="3303848"/>
            <a:ext cx="1806444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2298761" y="3309013"/>
            <a:ext cx="1929777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Asymptomatic (Outbreak Screening)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0E37C5-5D45-4E10-B10B-39E66328ABD3}"/>
              </a:ext>
            </a:extLst>
          </p:cNvPr>
          <p:cNvSpPr txBox="1"/>
          <p:nvPr/>
        </p:nvSpPr>
        <p:spPr>
          <a:xfrm>
            <a:off x="327459" y="5475624"/>
            <a:ext cx="1806444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7 days (*</a:t>
            </a:r>
            <a:r>
              <a:rPr lang="en-US" sz="1000" dirty="0" err="1"/>
              <a:t>CAIDE</a:t>
            </a:r>
            <a:r>
              <a:rPr lang="en-US" sz="1000" dirty="0"/>
              <a:t> developed guidance)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D5DE898-A812-476A-BFD6-16106B1C5C9F}"/>
              </a:ext>
            </a:extLst>
          </p:cNvPr>
          <p:cNvSpPr txBox="1"/>
          <p:nvPr/>
        </p:nvSpPr>
        <p:spPr>
          <a:xfrm>
            <a:off x="2342078" y="4849261"/>
            <a:ext cx="188646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7 days have passed since the date the original specimen was collected (*</a:t>
            </a:r>
            <a:r>
              <a:rPr lang="en-US" sz="1000" dirty="0" err="1"/>
              <a:t>CAIDE</a:t>
            </a:r>
            <a:r>
              <a:rPr lang="en-US" sz="1000" dirty="0"/>
              <a:t> developed guidance)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2332276" y="4079952"/>
            <a:ext cx="1896262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one negative stool culture</a:t>
            </a:r>
            <a:r>
              <a:rPr lang="en-US" sz="1400" baseline="30000" dirty="0"/>
              <a:t>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45075" y="6156454"/>
            <a:ext cx="1494469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A98EAA-BE0C-4B54-80DC-87ED85377DCB}"/>
              </a:ext>
            </a:extLst>
          </p:cNvPr>
          <p:cNvSpPr txBox="1"/>
          <p:nvPr/>
        </p:nvSpPr>
        <p:spPr>
          <a:xfrm>
            <a:off x="10024531" y="1357699"/>
            <a:ext cx="2084532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performs a risk-assessment based on the job responsibilities of the case and their interaction with patients.  Consider a discussion with the employer to better understand the cases responsibilities. </a:t>
            </a: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56179" y="3799428"/>
            <a:ext cx="159024" cy="2108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848590" y="4507610"/>
            <a:ext cx="183528" cy="3128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564" y="2064426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6351953" y="2687975"/>
            <a:ext cx="373224" cy="2332927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6715562" y="1900594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5710335" y="722215"/>
            <a:ext cx="3952542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Shigellosis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Healthcare Worker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46476" y="5423110"/>
            <a:ext cx="149306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178664" y="5875246"/>
            <a:ext cx="184453" cy="225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710335" y="1561915"/>
            <a:ext cx="37193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559694" y="1355916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5433160" y="2201037"/>
            <a:ext cx="190367" cy="26984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3175263" y="3830969"/>
            <a:ext cx="210287" cy="18951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318028" y="3886441"/>
            <a:ext cx="182255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1210796" y="3605537"/>
            <a:ext cx="210287" cy="22748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968272" y="1722561"/>
            <a:ext cx="193530" cy="3142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9A7E56B2-4987-4ABD-AD85-259FA644D51B}"/>
              </a:ext>
            </a:extLst>
          </p:cNvPr>
          <p:cNvSpPr/>
          <p:nvPr/>
        </p:nvSpPr>
        <p:spPr>
          <a:xfrm>
            <a:off x="2308766" y="2118498"/>
            <a:ext cx="186049" cy="14357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8D549D-56DF-4608-8A75-A9E7245C97FF}"/>
              </a:ext>
            </a:extLst>
          </p:cNvPr>
          <p:cNvSpPr txBox="1"/>
          <p:nvPr/>
        </p:nvSpPr>
        <p:spPr>
          <a:xfrm>
            <a:off x="3030826" y="4479629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1227644" y="4345780"/>
            <a:ext cx="205329" cy="210175"/>
          </a:xfrm>
          <a:prstGeom prst="downArrow">
            <a:avLst>
              <a:gd name="adj1" fmla="val 33658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6D79D15-7690-462A-9E6E-774939E84A2E}"/>
              </a:ext>
            </a:extLst>
          </p:cNvPr>
          <p:cNvSpPr txBox="1"/>
          <p:nvPr/>
        </p:nvSpPr>
        <p:spPr>
          <a:xfrm>
            <a:off x="1072185" y="5121075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318028" y="4601851"/>
            <a:ext cx="1813121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 asymptomatic and one negative stool culture</a:t>
            </a:r>
            <a:r>
              <a:rPr lang="en-US" sz="1400" baseline="30000" dirty="0"/>
              <a:t>1</a:t>
            </a:r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1325014" y="6081744"/>
            <a:ext cx="285015" cy="43444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6748390" y="4805511"/>
            <a:ext cx="191478" cy="308043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1775827" y="5948098"/>
            <a:ext cx="3461553" cy="84746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healthcare facility and the case to release him/her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3368650" y="231334"/>
            <a:ext cx="5741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Healthcare Workers with Shigellosis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28" y="157154"/>
            <a:ext cx="749771" cy="7497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40F51F76-849D-44D5-BA7A-CE00CE420B9D}"/>
              </a:ext>
            </a:extLst>
          </p:cNvPr>
          <p:cNvSpPr txBox="1"/>
          <p:nvPr/>
        </p:nvSpPr>
        <p:spPr>
          <a:xfrm>
            <a:off x="11154589" y="2879757"/>
            <a:ext cx="93002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Negative Risk Assessment</a:t>
            </a: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A96CB33D-DF69-4435-8A13-20E8DE9B8668}"/>
              </a:ext>
            </a:extLst>
          </p:cNvPr>
          <p:cNvSpPr/>
          <p:nvPr/>
        </p:nvSpPr>
        <p:spPr>
          <a:xfrm>
            <a:off x="11540088" y="3333094"/>
            <a:ext cx="159025" cy="2718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EC2445-F510-40D9-8BC2-D8B5DD574861}"/>
              </a:ext>
            </a:extLst>
          </p:cNvPr>
          <p:cNvSpPr txBox="1"/>
          <p:nvPr/>
        </p:nvSpPr>
        <p:spPr>
          <a:xfrm>
            <a:off x="10039544" y="2879757"/>
            <a:ext cx="93002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Positive Risk Assessment</a:t>
            </a: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D5AD55EF-3D2B-401D-B49D-F87CA25ABFD1}"/>
              </a:ext>
            </a:extLst>
          </p:cNvPr>
          <p:cNvSpPr/>
          <p:nvPr/>
        </p:nvSpPr>
        <p:spPr>
          <a:xfrm>
            <a:off x="10425043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4EDC9495-E11B-45C7-AFA0-88E775A92312}"/>
              </a:ext>
            </a:extLst>
          </p:cNvPr>
          <p:cNvSpPr/>
          <p:nvPr/>
        </p:nvSpPr>
        <p:spPr>
          <a:xfrm>
            <a:off x="11501864" y="2566857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789E86E6-523B-4336-9220-998A3693B814}"/>
              </a:ext>
            </a:extLst>
          </p:cNvPr>
          <p:cNvSpPr/>
          <p:nvPr/>
        </p:nvSpPr>
        <p:spPr>
          <a:xfrm rot="5400000">
            <a:off x="9650707" y="2827283"/>
            <a:ext cx="167793" cy="49115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8B73B03-2ED8-46B0-B782-E4B2CBA2B3F6}"/>
              </a:ext>
            </a:extLst>
          </p:cNvPr>
          <p:cNvSpPr txBox="1"/>
          <p:nvPr/>
        </p:nvSpPr>
        <p:spPr>
          <a:xfrm>
            <a:off x="3261819" y="1186625"/>
            <a:ext cx="208453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Investigator performs a risk-assessment based on the job responsibilities of the case and their interaction with patients. Consider a discussion with the employer to better understand the cases responsibilities. </a:t>
            </a: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78183D9A-5239-48ED-8C2B-6B63E6F00F0F}"/>
              </a:ext>
            </a:extLst>
          </p:cNvPr>
          <p:cNvSpPr/>
          <p:nvPr/>
        </p:nvSpPr>
        <p:spPr>
          <a:xfrm rot="5400000">
            <a:off x="2968272" y="1254101"/>
            <a:ext cx="193531" cy="32653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283351A-644F-4374-B23F-BA76F3B880CE}"/>
              </a:ext>
            </a:extLst>
          </p:cNvPr>
          <p:cNvSpPr txBox="1"/>
          <p:nvPr/>
        </p:nvSpPr>
        <p:spPr>
          <a:xfrm>
            <a:off x="1934455" y="1183045"/>
            <a:ext cx="93002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Negative Risk Assessment</a:t>
            </a: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B2BFD52E-24A1-486C-B08E-02776FE7D250}"/>
              </a:ext>
            </a:extLst>
          </p:cNvPr>
          <p:cNvSpPr/>
          <p:nvPr/>
        </p:nvSpPr>
        <p:spPr>
          <a:xfrm rot="5400000">
            <a:off x="1625795" y="1238813"/>
            <a:ext cx="193531" cy="32653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28BE8F0-0F32-4D96-A556-4807C1D05C9C}"/>
              </a:ext>
            </a:extLst>
          </p:cNvPr>
          <p:cNvSpPr txBox="1"/>
          <p:nvPr/>
        </p:nvSpPr>
        <p:spPr>
          <a:xfrm>
            <a:off x="1941226" y="1679606"/>
            <a:ext cx="93002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Positive Risk Assessment</a:t>
            </a:r>
          </a:p>
        </p:txBody>
      </p:sp>
      <p:sp>
        <p:nvSpPr>
          <p:cNvPr id="98" name="Arrow: Down 97">
            <a:extLst>
              <a:ext uri="{FF2B5EF4-FFF2-40B4-BE49-F238E27FC236}">
                <a16:creationId xmlns:a16="http://schemas.microsoft.com/office/drawing/2014/main" id="{3C5C54EC-D8D3-40F2-BAE5-1E63DBE96DC8}"/>
              </a:ext>
            </a:extLst>
          </p:cNvPr>
          <p:cNvSpPr/>
          <p:nvPr/>
        </p:nvSpPr>
        <p:spPr>
          <a:xfrm>
            <a:off x="2702526" y="3073938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row: Down 103">
            <a:extLst>
              <a:ext uri="{FF2B5EF4-FFF2-40B4-BE49-F238E27FC236}">
                <a16:creationId xmlns:a16="http://schemas.microsoft.com/office/drawing/2014/main" id="{4E38A1B4-1626-453A-9E74-D0E25CEB06F0}"/>
              </a:ext>
            </a:extLst>
          </p:cNvPr>
          <p:cNvSpPr/>
          <p:nvPr/>
        </p:nvSpPr>
        <p:spPr>
          <a:xfrm>
            <a:off x="1222431" y="3070916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B438917-CDB3-4A96-9306-C8ED67612B56}"/>
              </a:ext>
            </a:extLst>
          </p:cNvPr>
          <p:cNvSpPr txBox="1"/>
          <p:nvPr/>
        </p:nvSpPr>
        <p:spPr>
          <a:xfrm>
            <a:off x="327459" y="2309257"/>
            <a:ext cx="282878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 from work while results of culture is pending.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E9DCDD8-544B-4B05-8826-D4E785209C87}"/>
              </a:ext>
            </a:extLst>
          </p:cNvPr>
          <p:cNvSpPr txBox="1"/>
          <p:nvPr/>
        </p:nvSpPr>
        <p:spPr>
          <a:xfrm>
            <a:off x="10451535" y="4414877"/>
            <a:ext cx="1657528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healthcare worker is from the Control of Communicable Diseases, 20</a:t>
            </a:r>
            <a:r>
              <a:rPr lang="en-US" sz="1100" baseline="30000" dirty="0"/>
              <a:t>th</a:t>
            </a:r>
            <a:r>
              <a:rPr lang="en-US" sz="1100" dirty="0"/>
              <a:t> Edition.</a:t>
            </a:r>
          </a:p>
        </p:txBody>
      </p:sp>
      <p:sp>
        <p:nvSpPr>
          <p:cNvPr id="88" name="Arrow: Down 87">
            <a:extLst>
              <a:ext uri="{FF2B5EF4-FFF2-40B4-BE49-F238E27FC236}">
                <a16:creationId xmlns:a16="http://schemas.microsoft.com/office/drawing/2014/main" id="{AE61A3ED-2F19-41CE-8D78-38187A5F6A3F}"/>
              </a:ext>
            </a:extLst>
          </p:cNvPr>
          <p:cNvSpPr/>
          <p:nvPr/>
        </p:nvSpPr>
        <p:spPr>
          <a:xfrm>
            <a:off x="7887887" y="4516333"/>
            <a:ext cx="183528" cy="3128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65CB7F46-CB1D-4134-A3C8-1A47B5178904}"/>
              </a:ext>
            </a:extLst>
          </p:cNvPr>
          <p:cNvSpPr/>
          <p:nvPr/>
        </p:nvSpPr>
        <p:spPr>
          <a:xfrm>
            <a:off x="9178664" y="5169871"/>
            <a:ext cx="184453" cy="21502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B82631E8-DF46-4DC9-83A5-A1470D05A204}"/>
              </a:ext>
            </a:extLst>
          </p:cNvPr>
          <p:cNvSpPr/>
          <p:nvPr/>
        </p:nvSpPr>
        <p:spPr>
          <a:xfrm>
            <a:off x="3175262" y="5633704"/>
            <a:ext cx="210287" cy="18951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DA9383A-838A-46FB-88C6-C4A1CEA2E0A2}"/>
              </a:ext>
            </a:extLst>
          </p:cNvPr>
          <p:cNvSpPr txBox="1"/>
          <p:nvPr/>
        </p:nvSpPr>
        <p:spPr>
          <a:xfrm>
            <a:off x="11154590" y="3661428"/>
            <a:ext cx="930023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May return to work once asymptomatic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24236D8-0279-4374-9248-819CF3BF3CB1}"/>
              </a:ext>
            </a:extLst>
          </p:cNvPr>
          <p:cNvSpPr txBox="1"/>
          <p:nvPr/>
        </p:nvSpPr>
        <p:spPr>
          <a:xfrm>
            <a:off x="534713" y="1126576"/>
            <a:ext cx="930023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May return to work once asymptomatic</a:t>
            </a:r>
          </a:p>
        </p:txBody>
      </p:sp>
    </p:spTree>
    <p:extLst>
      <p:ext uri="{BB962C8B-B14F-4D97-AF65-F5344CB8AC3E}">
        <p14:creationId xmlns:p14="http://schemas.microsoft.com/office/powerpoint/2010/main" val="214709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206740" y="2142156"/>
            <a:ext cx="195297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r>
              <a:rPr lang="en-US" baseline="30000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82541" y="2884905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 while results of culture are pending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8442002" y="4488751"/>
            <a:ext cx="1662824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salmonella culture (-)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667365" y="4488751"/>
            <a:ext cx="1685276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salmonella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2541" y="3609174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1803362" y="2810583"/>
            <a:ext cx="1641276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4076858" y="2741061"/>
            <a:ext cx="1669685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Asymptomatic (Outbreak Screening)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0E37C5-5D45-4E10-B10B-39E66328ABD3}"/>
              </a:ext>
            </a:extLst>
          </p:cNvPr>
          <p:cNvSpPr txBox="1"/>
          <p:nvPr/>
        </p:nvSpPr>
        <p:spPr>
          <a:xfrm>
            <a:off x="1831561" y="5093029"/>
            <a:ext cx="1639240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asymptomatic for 30 days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D5DE898-A812-476A-BFD6-16106B1C5C9F}"/>
              </a:ext>
            </a:extLst>
          </p:cNvPr>
          <p:cNvSpPr txBox="1"/>
          <p:nvPr/>
        </p:nvSpPr>
        <p:spPr>
          <a:xfrm>
            <a:off x="4083720" y="4279461"/>
            <a:ext cx="1662824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30 days have passed since the date the original specimen was collected.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4066946" y="3428298"/>
            <a:ext cx="1679598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AB0081-E962-480B-8500-2DC5F54C761D}"/>
              </a:ext>
            </a:extLst>
          </p:cNvPr>
          <p:cNvSpPr txBox="1"/>
          <p:nvPr/>
        </p:nvSpPr>
        <p:spPr>
          <a:xfrm>
            <a:off x="9980441" y="1607599"/>
            <a:ext cx="2084533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Two consecutive negative stool cultures should be collected at least 48 hours after the discontinuance of antibiotics and at least 24 hours apart.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9981530" y="904506"/>
            <a:ext cx="2084533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food workers is from the 2018 Rhode Island Food Code.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436329" y="5899237"/>
            <a:ext cx="1662823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A98EAA-BE0C-4B54-80DC-87ED85377DCB}"/>
              </a:ext>
            </a:extLst>
          </p:cNvPr>
          <p:cNvSpPr txBox="1"/>
          <p:nvPr/>
        </p:nvSpPr>
        <p:spPr>
          <a:xfrm>
            <a:off x="10104826" y="2879661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10104826" y="3653760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CFP will contact the facility to enforce exclusion/restriction based on worker responsibilities and type of facility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8365992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52642" y="3353381"/>
            <a:ext cx="180133" cy="23221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818034" y="4043569"/>
            <a:ext cx="180138" cy="39118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824" y="2845963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217FE65-66A7-4BE7-9543-434E01A464A0}"/>
              </a:ext>
            </a:extLst>
          </p:cNvPr>
          <p:cNvSpPr/>
          <p:nvPr/>
        </p:nvSpPr>
        <p:spPr>
          <a:xfrm>
            <a:off x="10998874" y="3337276"/>
            <a:ext cx="159025" cy="2718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6214320" y="2572812"/>
            <a:ext cx="363684" cy="2081005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6111827" y="1909252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4976820" y="72221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Salmonella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Food Handler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436329" y="5096030"/>
            <a:ext cx="166282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156572" y="5575222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210036" y="1561915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215758" y="1355914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2759611" y="1967894"/>
            <a:ext cx="1985494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exclude/restrict from food handling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918552" y="2182377"/>
            <a:ext cx="188073" cy="28763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4804145" y="3212622"/>
            <a:ext cx="212297" cy="15396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Bent-Up 87">
            <a:extLst>
              <a:ext uri="{FF2B5EF4-FFF2-40B4-BE49-F238E27FC236}">
                <a16:creationId xmlns:a16="http://schemas.microsoft.com/office/drawing/2014/main" id="{06513E9E-E966-4D74-BAC3-3F86A2DF73C8}"/>
              </a:ext>
            </a:extLst>
          </p:cNvPr>
          <p:cNvSpPr/>
          <p:nvPr/>
        </p:nvSpPr>
        <p:spPr>
          <a:xfrm rot="5400000">
            <a:off x="3716581" y="2678085"/>
            <a:ext cx="390146" cy="261336"/>
          </a:xfrm>
          <a:prstGeom prst="bentUpArrow">
            <a:avLst>
              <a:gd name="adj1" fmla="val 25000"/>
              <a:gd name="adj2" fmla="val 22116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Bent-Up 89">
            <a:extLst>
              <a:ext uri="{FF2B5EF4-FFF2-40B4-BE49-F238E27FC236}">
                <a16:creationId xmlns:a16="http://schemas.microsoft.com/office/drawing/2014/main" id="{78CB4648-A65E-47CF-83E1-4D9B6D542EB6}"/>
              </a:ext>
            </a:extLst>
          </p:cNvPr>
          <p:cNvSpPr/>
          <p:nvPr/>
        </p:nvSpPr>
        <p:spPr>
          <a:xfrm rot="5400000" flipV="1">
            <a:off x="3401415" y="2683067"/>
            <a:ext cx="400110" cy="261336"/>
          </a:xfrm>
          <a:prstGeom prst="bentUpArrow">
            <a:avLst>
              <a:gd name="adj1" fmla="val 25000"/>
              <a:gd name="adj2" fmla="val 29248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1830543" y="3372990"/>
            <a:ext cx="16412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2544487" y="3120704"/>
            <a:ext cx="181935" cy="19251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350010" y="2089188"/>
            <a:ext cx="183683" cy="46962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CF4-BF6E-4858-8B20-A4DE53984777}"/>
              </a:ext>
            </a:extLst>
          </p:cNvPr>
          <p:cNvSpPr txBox="1"/>
          <p:nvPr/>
        </p:nvSpPr>
        <p:spPr>
          <a:xfrm>
            <a:off x="111042" y="1951361"/>
            <a:ext cx="2017570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9A7E56B2-4987-4ABD-AD85-259FA644D51B}"/>
              </a:ext>
            </a:extLst>
          </p:cNvPr>
          <p:cNvSpPr/>
          <p:nvPr/>
        </p:nvSpPr>
        <p:spPr>
          <a:xfrm>
            <a:off x="820993" y="2560746"/>
            <a:ext cx="152221" cy="28077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961D8D3-2C4B-4671-B6EB-86370E3FEAE2}"/>
              </a:ext>
            </a:extLst>
          </p:cNvPr>
          <p:cNvSpPr txBox="1"/>
          <p:nvPr/>
        </p:nvSpPr>
        <p:spPr>
          <a:xfrm>
            <a:off x="107388" y="2941814"/>
            <a:ext cx="1553219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CFP will contact the facility to enforce exclusion/restriction based on worker responsibilities and type of facility.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8D549D-56DF-4608-8A75-A9E7245C97FF}"/>
              </a:ext>
            </a:extLst>
          </p:cNvPr>
          <p:cNvSpPr txBox="1"/>
          <p:nvPr/>
        </p:nvSpPr>
        <p:spPr>
          <a:xfrm>
            <a:off x="4657855" y="3941830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2543759" y="3840443"/>
            <a:ext cx="218578" cy="17825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6D79D15-7690-462A-9E6E-774939E84A2E}"/>
              </a:ext>
            </a:extLst>
          </p:cNvPr>
          <p:cNvSpPr txBox="1"/>
          <p:nvPr/>
        </p:nvSpPr>
        <p:spPr>
          <a:xfrm>
            <a:off x="2403534" y="4733095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1845297" y="4079121"/>
            <a:ext cx="1641276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exclusion/restriction once asymptomatic and two negative stool cultures</a:t>
            </a:r>
            <a:r>
              <a:rPr lang="en-US" sz="1400" baseline="30000" dirty="0"/>
              <a:t>2</a:t>
            </a:r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56EFD7B-0464-4A68-84C9-9E9132EB80C2}"/>
              </a:ext>
            </a:extLst>
          </p:cNvPr>
          <p:cNvSpPr/>
          <p:nvPr/>
        </p:nvSpPr>
        <p:spPr>
          <a:xfrm>
            <a:off x="4772232" y="5236319"/>
            <a:ext cx="204588" cy="1973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2560272" y="5767643"/>
            <a:ext cx="476118" cy="416972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7405322" y="5310505"/>
            <a:ext cx="165727" cy="16416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129506" y="5531367"/>
            <a:ext cx="3461553" cy="128660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Exclusion/Restriction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Exclusion/Restriction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378322" y="136477"/>
            <a:ext cx="73130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Food Handlers with Salmonellosis (Non-Typhoidal)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Arrow: Down 62">
            <a:extLst>
              <a:ext uri="{FF2B5EF4-FFF2-40B4-BE49-F238E27FC236}">
                <a16:creationId xmlns:a16="http://schemas.microsoft.com/office/drawing/2014/main" id="{F277B576-759E-4363-8FDD-93EB373D7B75}"/>
              </a:ext>
            </a:extLst>
          </p:cNvPr>
          <p:cNvSpPr/>
          <p:nvPr/>
        </p:nvSpPr>
        <p:spPr>
          <a:xfrm>
            <a:off x="7891518" y="4054408"/>
            <a:ext cx="180138" cy="39118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53BBF8F2-6C1F-44D4-8A3E-BC1068297AFD}"/>
              </a:ext>
            </a:extLst>
          </p:cNvPr>
          <p:cNvSpPr/>
          <p:nvPr/>
        </p:nvSpPr>
        <p:spPr>
          <a:xfrm>
            <a:off x="9154414" y="4801015"/>
            <a:ext cx="186611" cy="24622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9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210036" y="2151191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82541" y="2884905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child daycare while results of culture are pending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2541" y="3609174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1803362" y="2810583"/>
            <a:ext cx="1641276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 </a:t>
            </a:r>
            <a:r>
              <a:rPr lang="en-US" sz="1400" baseline="30000" dirty="0"/>
              <a:t>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4076859" y="2741061"/>
            <a:ext cx="1662824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Individual Initially Asymptomatic (Outbreak Screening)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3943230" y="4471399"/>
            <a:ext cx="1940880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if individual has remained asymptomatic (In an outbreak setting, negative stool cultures might be required to remove exclusion)</a:t>
            </a:r>
            <a:endParaRPr lang="en-US" sz="1000" baseline="30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187765" y="5804987"/>
            <a:ext cx="2084533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positive, symptomatic child daycare attendees/workers is from the Red Book, 30</a:t>
            </a:r>
            <a:r>
              <a:rPr lang="en-US" sz="1100" baseline="30000" dirty="0"/>
              <a:t>th</a:t>
            </a:r>
            <a:r>
              <a:rPr lang="en-US" sz="1100" dirty="0"/>
              <a:t> Edition, 2015.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32775" y="5899237"/>
            <a:ext cx="1495002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10027777" y="2722589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child daycare and the case/guardian to enforce exclusion and discuss the process to remove exclusion. 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8365992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65346" y="3357981"/>
            <a:ext cx="159024" cy="20062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896826" y="4042775"/>
            <a:ext cx="159024" cy="40010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824" y="2845963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6235195" y="2607838"/>
            <a:ext cx="273418" cy="2044405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5884110" y="1889128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4976820" y="72221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Salmonella Case Identified as a Child Daycare Attendee/Worker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24370" y="5124184"/>
            <a:ext cx="1503653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213266" y="5582289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210036" y="1561915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215758" y="1355914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2511437" y="2085164"/>
            <a:ext cx="1985494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 from child daycare.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748583" y="2008914"/>
            <a:ext cx="190367" cy="59225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4843767" y="3344632"/>
            <a:ext cx="189627" cy="17035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Bent-Up 87">
            <a:extLst>
              <a:ext uri="{FF2B5EF4-FFF2-40B4-BE49-F238E27FC236}">
                <a16:creationId xmlns:a16="http://schemas.microsoft.com/office/drawing/2014/main" id="{06513E9E-E966-4D74-BAC3-3F86A2DF73C8}"/>
              </a:ext>
            </a:extLst>
          </p:cNvPr>
          <p:cNvSpPr/>
          <p:nvPr/>
        </p:nvSpPr>
        <p:spPr>
          <a:xfrm rot="5400000">
            <a:off x="3690093" y="2684587"/>
            <a:ext cx="476067" cy="228390"/>
          </a:xfrm>
          <a:prstGeom prst="bentUpArrow">
            <a:avLst>
              <a:gd name="adj1" fmla="val 25000"/>
              <a:gd name="adj2" fmla="val 22116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Bent-Up 89">
            <a:extLst>
              <a:ext uri="{FF2B5EF4-FFF2-40B4-BE49-F238E27FC236}">
                <a16:creationId xmlns:a16="http://schemas.microsoft.com/office/drawing/2014/main" id="{78CB4648-A65E-47CF-83E1-4D9B6D542EB6}"/>
              </a:ext>
            </a:extLst>
          </p:cNvPr>
          <p:cNvSpPr/>
          <p:nvPr/>
        </p:nvSpPr>
        <p:spPr>
          <a:xfrm rot="5400000" flipV="1">
            <a:off x="3339606" y="2677516"/>
            <a:ext cx="490784" cy="228392"/>
          </a:xfrm>
          <a:prstGeom prst="bentUpArrow">
            <a:avLst>
              <a:gd name="adj1" fmla="val 25000"/>
              <a:gd name="adj2" fmla="val 29248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1806443" y="3425270"/>
            <a:ext cx="16412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2544487" y="3115390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231320" y="2188668"/>
            <a:ext cx="183683" cy="23943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2533914" y="3861641"/>
            <a:ext cx="169598" cy="27612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1806443" y="4194400"/>
            <a:ext cx="1641276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 (In an outbreak setting, negative stool cultures might be required to remove exclusion)</a:t>
            </a:r>
            <a:endParaRPr lang="en-US" sz="1400" baseline="30000" dirty="0"/>
          </a:p>
        </p:txBody>
      </p:sp>
      <p:sp>
        <p:nvSpPr>
          <p:cNvPr id="118" name="Arrow: Down 117">
            <a:extLst>
              <a:ext uri="{FF2B5EF4-FFF2-40B4-BE49-F238E27FC236}">
                <a16:creationId xmlns:a16="http://schemas.microsoft.com/office/drawing/2014/main" id="{C56EFD7B-0464-4A68-84C9-9E9132EB80C2}"/>
              </a:ext>
            </a:extLst>
          </p:cNvPr>
          <p:cNvSpPr/>
          <p:nvPr/>
        </p:nvSpPr>
        <p:spPr>
          <a:xfrm>
            <a:off x="4836535" y="5418892"/>
            <a:ext cx="205248" cy="22534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2323544" y="5589952"/>
            <a:ext cx="941472" cy="416321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7425133" y="5275848"/>
            <a:ext cx="238673" cy="180077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090358" y="5729284"/>
            <a:ext cx="3479693" cy="8839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child daycare and case/guardian/worker to release him/her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1640639" y="144737"/>
            <a:ext cx="946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Child Day Care Attendees/Workers with Salmonellosis (Non-Typhoidal)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FA5693A4-4B51-4F73-9B6A-469058D4E65B}"/>
              </a:ext>
            </a:extLst>
          </p:cNvPr>
          <p:cNvSpPr txBox="1"/>
          <p:nvPr/>
        </p:nvSpPr>
        <p:spPr>
          <a:xfrm>
            <a:off x="187765" y="1681032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child daycare and the case/guardian to enforce exclusion and discuss the process to remove exclusion.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258FBB-0045-414E-B64E-42A03DAC69C3}"/>
              </a:ext>
            </a:extLst>
          </p:cNvPr>
          <p:cNvSpPr txBox="1"/>
          <p:nvPr/>
        </p:nvSpPr>
        <p:spPr>
          <a:xfrm>
            <a:off x="4095409" y="3552005"/>
            <a:ext cx="1641276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Individual is re-interviewed to ensure they have remained asymptomatic 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AE04245F-BF4D-4D49-BEC2-3D93C7BFCD37}"/>
              </a:ext>
            </a:extLst>
          </p:cNvPr>
          <p:cNvSpPr/>
          <p:nvPr/>
        </p:nvSpPr>
        <p:spPr>
          <a:xfrm>
            <a:off x="4838683" y="4169328"/>
            <a:ext cx="211489" cy="20209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27F813C-C0FF-41F4-AD7E-495AF0D24606}"/>
              </a:ext>
            </a:extLst>
          </p:cNvPr>
          <p:cNvSpPr txBox="1"/>
          <p:nvPr/>
        </p:nvSpPr>
        <p:spPr>
          <a:xfrm>
            <a:off x="8532775" y="4507154"/>
            <a:ext cx="1735350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salmonella culture (-)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1C533C4-D119-4C05-A246-2114FC5663FB}"/>
              </a:ext>
            </a:extLst>
          </p:cNvPr>
          <p:cNvSpPr txBox="1"/>
          <p:nvPr/>
        </p:nvSpPr>
        <p:spPr>
          <a:xfrm>
            <a:off x="6644081" y="4507154"/>
            <a:ext cx="1721911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salmonella culture (+)</a:t>
            </a:r>
          </a:p>
        </p:txBody>
      </p:sp>
      <p:sp>
        <p:nvSpPr>
          <p:cNvPr id="54" name="Arrow: Down 53">
            <a:extLst>
              <a:ext uri="{FF2B5EF4-FFF2-40B4-BE49-F238E27FC236}">
                <a16:creationId xmlns:a16="http://schemas.microsoft.com/office/drawing/2014/main" id="{1E7853D0-A34C-4CFF-B0EC-2F1B2C740CE2}"/>
              </a:ext>
            </a:extLst>
          </p:cNvPr>
          <p:cNvSpPr/>
          <p:nvPr/>
        </p:nvSpPr>
        <p:spPr>
          <a:xfrm>
            <a:off x="7913123" y="4052558"/>
            <a:ext cx="159024" cy="400109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row: Down 54">
            <a:extLst>
              <a:ext uri="{FF2B5EF4-FFF2-40B4-BE49-F238E27FC236}">
                <a16:creationId xmlns:a16="http://schemas.microsoft.com/office/drawing/2014/main" id="{AF434DEC-2925-48E8-BB86-707B0E5C6252}"/>
              </a:ext>
            </a:extLst>
          </p:cNvPr>
          <p:cNvSpPr/>
          <p:nvPr/>
        </p:nvSpPr>
        <p:spPr>
          <a:xfrm>
            <a:off x="9183969" y="4816227"/>
            <a:ext cx="184453" cy="25895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91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710336" y="2157918"/>
            <a:ext cx="145801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7485265" y="2151294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7496859" y="2851279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work while results of culture are pending.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0A1B5E-8E5A-4E2C-9153-5AA84B49C4B5}"/>
              </a:ext>
            </a:extLst>
          </p:cNvPr>
          <p:cNvSpPr txBox="1"/>
          <p:nvPr/>
        </p:nvSpPr>
        <p:spPr>
          <a:xfrm>
            <a:off x="8545075" y="4866813"/>
            <a:ext cx="1630286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salmonella culture (-)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77C225-6B29-4051-AF22-0DA49523E853}"/>
              </a:ext>
            </a:extLst>
          </p:cNvPr>
          <p:cNvSpPr txBox="1"/>
          <p:nvPr/>
        </p:nvSpPr>
        <p:spPr>
          <a:xfrm>
            <a:off x="6775184" y="4869608"/>
            <a:ext cx="1657528" cy="2462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Reflex salmonella culture (+)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82D4D29-8FF7-49E1-B56E-8EA8DF0E974C}"/>
              </a:ext>
            </a:extLst>
          </p:cNvPr>
          <p:cNvSpPr txBox="1"/>
          <p:nvPr/>
        </p:nvSpPr>
        <p:spPr>
          <a:xfrm>
            <a:off x="7480929" y="4078635"/>
            <a:ext cx="19167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SHL</a:t>
            </a:r>
            <a:r>
              <a:rPr lang="en-US" dirty="0"/>
              <a:t> Testing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3E42D05-9905-41C9-BDB3-256AF8379B81}"/>
              </a:ext>
            </a:extLst>
          </p:cNvPr>
          <p:cNvSpPr txBox="1"/>
          <p:nvPr/>
        </p:nvSpPr>
        <p:spPr>
          <a:xfrm>
            <a:off x="327459" y="3303848"/>
            <a:ext cx="1806444" cy="2462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Symptomatic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8E0C22D-81E3-45A6-9CF1-75AB95ED5056}"/>
              </a:ext>
            </a:extLst>
          </p:cNvPr>
          <p:cNvSpPr txBox="1"/>
          <p:nvPr/>
        </p:nvSpPr>
        <p:spPr>
          <a:xfrm>
            <a:off x="2298762" y="3309013"/>
            <a:ext cx="1662824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Initially Asymptomatic (Outbreak Screening)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0E37C5-5D45-4E10-B10B-39E66328ABD3}"/>
              </a:ext>
            </a:extLst>
          </p:cNvPr>
          <p:cNvSpPr txBox="1"/>
          <p:nvPr/>
        </p:nvSpPr>
        <p:spPr>
          <a:xfrm>
            <a:off x="327459" y="5416707"/>
            <a:ext cx="1806444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7 days (*</a:t>
            </a:r>
            <a:r>
              <a:rPr lang="en-US" sz="1000" dirty="0" err="1"/>
              <a:t>CAIDE</a:t>
            </a:r>
            <a:r>
              <a:rPr lang="en-US" sz="1000" dirty="0"/>
              <a:t> developed guidance)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0D5DE898-A812-476A-BFD6-16106B1C5C9F}"/>
              </a:ext>
            </a:extLst>
          </p:cNvPr>
          <p:cNvSpPr txBox="1"/>
          <p:nvPr/>
        </p:nvSpPr>
        <p:spPr>
          <a:xfrm>
            <a:off x="2342078" y="4849261"/>
            <a:ext cx="1662824" cy="8617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7 days have passed since the date the original specimen was collected (*</a:t>
            </a:r>
            <a:r>
              <a:rPr lang="en-US" sz="1000" dirty="0" err="1"/>
              <a:t>CAIDE</a:t>
            </a:r>
            <a:r>
              <a:rPr lang="en-US" sz="1000" dirty="0"/>
              <a:t> developed guidance)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CDF4D24-0D43-4352-A9B1-6205E7A9FE81}"/>
              </a:ext>
            </a:extLst>
          </p:cNvPr>
          <p:cNvSpPr txBox="1"/>
          <p:nvPr/>
        </p:nvSpPr>
        <p:spPr>
          <a:xfrm>
            <a:off x="2332276" y="4079952"/>
            <a:ext cx="1641276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two negative stool cultures</a:t>
            </a:r>
            <a:r>
              <a:rPr lang="en-US" sz="1400" baseline="30000" dirty="0"/>
              <a:t>1,2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EC1BDC6-484E-4444-9A1E-9068437B0E45}"/>
              </a:ext>
            </a:extLst>
          </p:cNvPr>
          <p:cNvSpPr txBox="1"/>
          <p:nvPr/>
        </p:nvSpPr>
        <p:spPr>
          <a:xfrm>
            <a:off x="8545075" y="6156454"/>
            <a:ext cx="1628885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24 hours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A98EAA-BE0C-4B54-80DC-87ED85377DCB}"/>
              </a:ext>
            </a:extLst>
          </p:cNvPr>
          <p:cNvSpPr txBox="1"/>
          <p:nvPr/>
        </p:nvSpPr>
        <p:spPr>
          <a:xfrm>
            <a:off x="10024531" y="1357699"/>
            <a:ext cx="2084532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performs a risk-assessment based on the job responsibilities of the case and their interaction with patients.  Consider a discussion with the employer to better understand the cases responsibilities. </a:t>
            </a: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8384347" y="1900593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7EE8BFCE-DFA9-453E-ACD9-0B787841AC32}"/>
              </a:ext>
            </a:extLst>
          </p:cNvPr>
          <p:cNvSpPr/>
          <p:nvPr/>
        </p:nvSpPr>
        <p:spPr>
          <a:xfrm>
            <a:off x="8356179" y="3799428"/>
            <a:ext cx="159024" cy="2108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84EAF587-86D7-4C6E-9B3A-F7B1578F9B06}"/>
              </a:ext>
            </a:extLst>
          </p:cNvPr>
          <p:cNvSpPr/>
          <p:nvPr/>
        </p:nvSpPr>
        <p:spPr>
          <a:xfrm>
            <a:off x="8848590" y="4507610"/>
            <a:ext cx="183528" cy="3128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9644564" y="2064426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Bent-Up 69">
            <a:extLst>
              <a:ext uri="{FF2B5EF4-FFF2-40B4-BE49-F238E27FC236}">
                <a16:creationId xmlns:a16="http://schemas.microsoft.com/office/drawing/2014/main" id="{08190EC9-2583-4E1C-9EEF-773B5EF6358D}"/>
              </a:ext>
            </a:extLst>
          </p:cNvPr>
          <p:cNvSpPr/>
          <p:nvPr/>
        </p:nvSpPr>
        <p:spPr>
          <a:xfrm rot="10800000" flipV="1">
            <a:off x="6351953" y="2687975"/>
            <a:ext cx="373224" cy="2332927"/>
          </a:xfrm>
          <a:prstGeom prst="bentUpArrow">
            <a:avLst>
              <a:gd name="adj1" fmla="val 25000"/>
              <a:gd name="adj2" fmla="val 30664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6715562" y="1900594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5710335" y="722215"/>
            <a:ext cx="3952542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Salmonella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Healthcare Worker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A91EE8-6902-468D-8D40-81875DA1F999}"/>
              </a:ext>
            </a:extLst>
          </p:cNvPr>
          <p:cNvSpPr txBox="1"/>
          <p:nvPr/>
        </p:nvSpPr>
        <p:spPr>
          <a:xfrm>
            <a:off x="8546475" y="5423110"/>
            <a:ext cx="162888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E25709EF-5A5A-4F17-977E-9F3E7B1F750E}"/>
              </a:ext>
            </a:extLst>
          </p:cNvPr>
          <p:cNvSpPr/>
          <p:nvPr/>
        </p:nvSpPr>
        <p:spPr>
          <a:xfrm>
            <a:off x="9337435" y="5883095"/>
            <a:ext cx="184453" cy="225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5710335" y="1561915"/>
            <a:ext cx="3719328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7559694" y="1355916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5433160" y="2201037"/>
            <a:ext cx="190367" cy="26984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2FA7EC44-91F2-4EA7-8B7F-763901D6CDE3}"/>
              </a:ext>
            </a:extLst>
          </p:cNvPr>
          <p:cNvSpPr/>
          <p:nvPr/>
        </p:nvSpPr>
        <p:spPr>
          <a:xfrm>
            <a:off x="2985938" y="3830371"/>
            <a:ext cx="210287" cy="18951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70283ED-0853-45C7-AAD7-BFCCFF5D44B2}"/>
              </a:ext>
            </a:extLst>
          </p:cNvPr>
          <p:cNvSpPr txBox="1"/>
          <p:nvPr/>
        </p:nvSpPr>
        <p:spPr>
          <a:xfrm>
            <a:off x="318028" y="3886441"/>
            <a:ext cx="182255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94" name="Arrow: Down 93">
            <a:extLst>
              <a:ext uri="{FF2B5EF4-FFF2-40B4-BE49-F238E27FC236}">
                <a16:creationId xmlns:a16="http://schemas.microsoft.com/office/drawing/2014/main" id="{C6CA0263-3F09-4F0E-8785-C5B9C280D724}"/>
              </a:ext>
            </a:extLst>
          </p:cNvPr>
          <p:cNvSpPr/>
          <p:nvPr/>
        </p:nvSpPr>
        <p:spPr>
          <a:xfrm>
            <a:off x="1210796" y="3605537"/>
            <a:ext cx="210287" cy="22748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row: Down 94">
            <a:extLst>
              <a:ext uri="{FF2B5EF4-FFF2-40B4-BE49-F238E27FC236}">
                <a16:creationId xmlns:a16="http://schemas.microsoft.com/office/drawing/2014/main" id="{66AE509C-F967-464B-A5B6-6131DCEB1FBD}"/>
              </a:ext>
            </a:extLst>
          </p:cNvPr>
          <p:cNvSpPr/>
          <p:nvPr/>
        </p:nvSpPr>
        <p:spPr>
          <a:xfrm rot="5400000">
            <a:off x="2968272" y="1722561"/>
            <a:ext cx="193530" cy="3142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9A7E56B2-4987-4ABD-AD85-259FA644D51B}"/>
              </a:ext>
            </a:extLst>
          </p:cNvPr>
          <p:cNvSpPr/>
          <p:nvPr/>
        </p:nvSpPr>
        <p:spPr>
          <a:xfrm>
            <a:off x="2308766" y="2118498"/>
            <a:ext cx="186049" cy="14357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8D549D-56DF-4608-8A75-A9E7245C97FF}"/>
              </a:ext>
            </a:extLst>
          </p:cNvPr>
          <p:cNvSpPr txBox="1"/>
          <p:nvPr/>
        </p:nvSpPr>
        <p:spPr>
          <a:xfrm>
            <a:off x="2880598" y="4479929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05" name="Arrow: Down 104">
            <a:extLst>
              <a:ext uri="{FF2B5EF4-FFF2-40B4-BE49-F238E27FC236}">
                <a16:creationId xmlns:a16="http://schemas.microsoft.com/office/drawing/2014/main" id="{38E27B97-0A98-42C9-B8BC-F4EAF2879E7F}"/>
              </a:ext>
            </a:extLst>
          </p:cNvPr>
          <p:cNvSpPr/>
          <p:nvPr/>
        </p:nvSpPr>
        <p:spPr>
          <a:xfrm>
            <a:off x="1192335" y="4373951"/>
            <a:ext cx="205329" cy="210175"/>
          </a:xfrm>
          <a:prstGeom prst="downArrow">
            <a:avLst>
              <a:gd name="adj1" fmla="val 33658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6D79D15-7690-462A-9E6E-774939E84A2E}"/>
              </a:ext>
            </a:extLst>
          </p:cNvPr>
          <p:cNvSpPr txBox="1"/>
          <p:nvPr/>
        </p:nvSpPr>
        <p:spPr>
          <a:xfrm>
            <a:off x="1053949" y="5047375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327459" y="4648906"/>
            <a:ext cx="1813121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two negative stool cultures</a:t>
            </a:r>
            <a:r>
              <a:rPr lang="en-US" sz="1400" baseline="30000" dirty="0"/>
              <a:t>1,2</a:t>
            </a:r>
          </a:p>
        </p:txBody>
      </p:sp>
      <p:sp>
        <p:nvSpPr>
          <p:cNvPr id="121" name="Arrow: Bent-Up 120">
            <a:extLst>
              <a:ext uri="{FF2B5EF4-FFF2-40B4-BE49-F238E27FC236}">
                <a16:creationId xmlns:a16="http://schemas.microsoft.com/office/drawing/2014/main" id="{C5C660AA-1919-4896-BB8E-C66814F58CEE}"/>
              </a:ext>
            </a:extLst>
          </p:cNvPr>
          <p:cNvSpPr/>
          <p:nvPr/>
        </p:nvSpPr>
        <p:spPr>
          <a:xfrm rot="16200000" flipH="1" flipV="1">
            <a:off x="1271019" y="6027748"/>
            <a:ext cx="393005" cy="434440"/>
          </a:xfrm>
          <a:prstGeom prst="bentUpArrow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Arrow: Down 125">
            <a:extLst>
              <a:ext uri="{FF2B5EF4-FFF2-40B4-BE49-F238E27FC236}">
                <a16:creationId xmlns:a16="http://schemas.microsoft.com/office/drawing/2014/main" id="{1F46ABA6-6329-4F7B-842D-C876F99B6A9B}"/>
              </a:ext>
            </a:extLst>
          </p:cNvPr>
          <p:cNvSpPr/>
          <p:nvPr/>
        </p:nvSpPr>
        <p:spPr>
          <a:xfrm rot="5400000">
            <a:off x="6748390" y="4805511"/>
            <a:ext cx="191478" cy="308043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1775827" y="5948098"/>
            <a:ext cx="3461553" cy="84746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healthcare facility and the case to release him/her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3078083" y="141207"/>
            <a:ext cx="6100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Healthcare Workers with Salmonellosis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9" y="126938"/>
            <a:ext cx="749771" cy="74977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40F51F76-849D-44D5-BA7A-CE00CE420B9D}"/>
              </a:ext>
            </a:extLst>
          </p:cNvPr>
          <p:cNvSpPr txBox="1"/>
          <p:nvPr/>
        </p:nvSpPr>
        <p:spPr>
          <a:xfrm>
            <a:off x="11154589" y="2879757"/>
            <a:ext cx="93002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Negative Risk Assessment</a:t>
            </a: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A96CB33D-DF69-4435-8A13-20E8DE9B8668}"/>
              </a:ext>
            </a:extLst>
          </p:cNvPr>
          <p:cNvSpPr/>
          <p:nvPr/>
        </p:nvSpPr>
        <p:spPr>
          <a:xfrm>
            <a:off x="11472196" y="3333094"/>
            <a:ext cx="218359" cy="216975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9EC2445-F510-40D9-8BC2-D8B5DD574861}"/>
              </a:ext>
            </a:extLst>
          </p:cNvPr>
          <p:cNvSpPr txBox="1"/>
          <p:nvPr/>
        </p:nvSpPr>
        <p:spPr>
          <a:xfrm>
            <a:off x="10039544" y="2879757"/>
            <a:ext cx="93002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Positive Risk Assessment</a:t>
            </a:r>
          </a:p>
        </p:txBody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D5AD55EF-3D2B-401D-B49D-F87CA25ABFD1}"/>
              </a:ext>
            </a:extLst>
          </p:cNvPr>
          <p:cNvSpPr/>
          <p:nvPr/>
        </p:nvSpPr>
        <p:spPr>
          <a:xfrm>
            <a:off x="10425043" y="2560746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4EDC9495-E11B-45C7-AFA0-88E775A92312}"/>
              </a:ext>
            </a:extLst>
          </p:cNvPr>
          <p:cNvSpPr/>
          <p:nvPr/>
        </p:nvSpPr>
        <p:spPr>
          <a:xfrm>
            <a:off x="11501864" y="2566857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789E86E6-523B-4336-9220-998A3693B814}"/>
              </a:ext>
            </a:extLst>
          </p:cNvPr>
          <p:cNvSpPr/>
          <p:nvPr/>
        </p:nvSpPr>
        <p:spPr>
          <a:xfrm rot="5400000">
            <a:off x="9650707" y="2827283"/>
            <a:ext cx="167793" cy="49115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8B73B03-2ED8-46B0-B782-E4B2CBA2B3F6}"/>
              </a:ext>
            </a:extLst>
          </p:cNvPr>
          <p:cNvSpPr txBox="1"/>
          <p:nvPr/>
        </p:nvSpPr>
        <p:spPr>
          <a:xfrm>
            <a:off x="3261819" y="1186625"/>
            <a:ext cx="208453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</a:t>
            </a:r>
            <a:r>
              <a:rPr lang="en-US" sz="1000" dirty="0" err="1"/>
              <a:t>CAIDE</a:t>
            </a:r>
            <a:r>
              <a:rPr lang="en-US" sz="1000" dirty="0"/>
              <a:t> Investigator performs a risk-assessment based on the job responsibilities of the case and their interaction with patients. Consider a discussion with the employer to better understand the cases responsibilities. </a:t>
            </a: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78183D9A-5239-48ED-8C2B-6B63E6F00F0F}"/>
              </a:ext>
            </a:extLst>
          </p:cNvPr>
          <p:cNvSpPr/>
          <p:nvPr/>
        </p:nvSpPr>
        <p:spPr>
          <a:xfrm rot="5400000">
            <a:off x="2968272" y="1254101"/>
            <a:ext cx="193531" cy="32653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283351A-644F-4374-B23F-BA76F3B880CE}"/>
              </a:ext>
            </a:extLst>
          </p:cNvPr>
          <p:cNvSpPr txBox="1"/>
          <p:nvPr/>
        </p:nvSpPr>
        <p:spPr>
          <a:xfrm>
            <a:off x="1934455" y="1183045"/>
            <a:ext cx="930024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Negative Risk Assessment</a:t>
            </a: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B2BFD52E-24A1-486C-B08E-02776FE7D250}"/>
              </a:ext>
            </a:extLst>
          </p:cNvPr>
          <p:cNvSpPr/>
          <p:nvPr/>
        </p:nvSpPr>
        <p:spPr>
          <a:xfrm rot="5400000">
            <a:off x="1625795" y="1238813"/>
            <a:ext cx="193531" cy="32653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28BE8F0-0F32-4D96-A556-4807C1D05C9C}"/>
              </a:ext>
            </a:extLst>
          </p:cNvPr>
          <p:cNvSpPr txBox="1"/>
          <p:nvPr/>
        </p:nvSpPr>
        <p:spPr>
          <a:xfrm>
            <a:off x="1941226" y="1679606"/>
            <a:ext cx="93002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Positive Risk Assessment</a:t>
            </a:r>
          </a:p>
        </p:txBody>
      </p:sp>
      <p:sp>
        <p:nvSpPr>
          <p:cNvPr id="98" name="Arrow: Down 97">
            <a:extLst>
              <a:ext uri="{FF2B5EF4-FFF2-40B4-BE49-F238E27FC236}">
                <a16:creationId xmlns:a16="http://schemas.microsoft.com/office/drawing/2014/main" id="{3C5C54EC-D8D3-40F2-BAE5-1E63DBE96DC8}"/>
              </a:ext>
            </a:extLst>
          </p:cNvPr>
          <p:cNvSpPr/>
          <p:nvPr/>
        </p:nvSpPr>
        <p:spPr>
          <a:xfrm>
            <a:off x="2702526" y="3073938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row: Down 103">
            <a:extLst>
              <a:ext uri="{FF2B5EF4-FFF2-40B4-BE49-F238E27FC236}">
                <a16:creationId xmlns:a16="http://schemas.microsoft.com/office/drawing/2014/main" id="{4E38A1B4-1626-453A-9E74-D0E25CEB06F0}"/>
              </a:ext>
            </a:extLst>
          </p:cNvPr>
          <p:cNvSpPr/>
          <p:nvPr/>
        </p:nvSpPr>
        <p:spPr>
          <a:xfrm>
            <a:off x="1222431" y="3070916"/>
            <a:ext cx="199242" cy="1996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B438917-CDB3-4A96-9306-C8ED67612B56}"/>
              </a:ext>
            </a:extLst>
          </p:cNvPr>
          <p:cNvSpPr txBox="1"/>
          <p:nvPr/>
        </p:nvSpPr>
        <p:spPr>
          <a:xfrm>
            <a:off x="327459" y="2309257"/>
            <a:ext cx="282878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If not already done, exclude from work while results of culture is pending. </a:t>
            </a:r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E9DCDD8-544B-4B05-8826-D4E785209C87}"/>
              </a:ext>
            </a:extLst>
          </p:cNvPr>
          <p:cNvSpPr txBox="1"/>
          <p:nvPr/>
        </p:nvSpPr>
        <p:spPr>
          <a:xfrm>
            <a:off x="10451536" y="4246339"/>
            <a:ext cx="1657528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for culture positive healthcare worker is from the Control of Communicable Diseases, 20</a:t>
            </a:r>
            <a:r>
              <a:rPr lang="en-US" sz="1100" baseline="30000" dirty="0"/>
              <a:t>th</a:t>
            </a:r>
            <a:r>
              <a:rPr lang="en-US" sz="1100" dirty="0"/>
              <a:t> Edition.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0D912CF-C2C0-41E4-A76E-D70C2766CC31}"/>
              </a:ext>
            </a:extLst>
          </p:cNvPr>
          <p:cNvSpPr txBox="1"/>
          <p:nvPr/>
        </p:nvSpPr>
        <p:spPr>
          <a:xfrm>
            <a:off x="10440210" y="5309461"/>
            <a:ext cx="1668853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Two consecutive negative stool cultures should be collected at least 48 hours after the discontinuance of antibiotics and at least 24 hours apart.</a:t>
            </a:r>
          </a:p>
        </p:txBody>
      </p:sp>
      <p:sp>
        <p:nvSpPr>
          <p:cNvPr id="88" name="Arrow: Down 87">
            <a:extLst>
              <a:ext uri="{FF2B5EF4-FFF2-40B4-BE49-F238E27FC236}">
                <a16:creationId xmlns:a16="http://schemas.microsoft.com/office/drawing/2014/main" id="{AE61A3ED-2F19-41CE-8D78-38187A5F6A3F}"/>
              </a:ext>
            </a:extLst>
          </p:cNvPr>
          <p:cNvSpPr/>
          <p:nvPr/>
        </p:nvSpPr>
        <p:spPr>
          <a:xfrm>
            <a:off x="7887887" y="4516333"/>
            <a:ext cx="183528" cy="3128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row: Down 89">
            <a:extLst>
              <a:ext uri="{FF2B5EF4-FFF2-40B4-BE49-F238E27FC236}">
                <a16:creationId xmlns:a16="http://schemas.microsoft.com/office/drawing/2014/main" id="{65CB7F46-CB1D-4134-A3C8-1A47B5178904}"/>
              </a:ext>
            </a:extLst>
          </p:cNvPr>
          <p:cNvSpPr/>
          <p:nvPr/>
        </p:nvSpPr>
        <p:spPr>
          <a:xfrm>
            <a:off x="9337436" y="5180101"/>
            <a:ext cx="184453" cy="21502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5A17578-BDD6-47E0-8088-329800D0D201}"/>
              </a:ext>
            </a:extLst>
          </p:cNvPr>
          <p:cNvSpPr txBox="1"/>
          <p:nvPr/>
        </p:nvSpPr>
        <p:spPr>
          <a:xfrm>
            <a:off x="527547" y="1133176"/>
            <a:ext cx="930023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May return to work once asymptomatic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48054B5-50C5-44B5-BD79-429ABEA0827C}"/>
              </a:ext>
            </a:extLst>
          </p:cNvPr>
          <p:cNvSpPr txBox="1"/>
          <p:nvPr/>
        </p:nvSpPr>
        <p:spPr>
          <a:xfrm>
            <a:off x="11154589" y="3594366"/>
            <a:ext cx="930023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May return to work once asymptomatic</a:t>
            </a:r>
          </a:p>
        </p:txBody>
      </p:sp>
    </p:spTree>
    <p:extLst>
      <p:ext uri="{BB962C8B-B14F-4D97-AF65-F5344CB8AC3E}">
        <p14:creationId xmlns:p14="http://schemas.microsoft.com/office/powerpoint/2010/main" val="20675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3943299" y="2251172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6218528" y="2251275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6215804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handling.  If asymptomatic for at least 24 hours at time of initial interview, do not exclude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7098608" y="2712891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7117610" y="2000574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8411644" y="3153700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4837347" y="1989307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3710083" y="686286"/>
            <a:ext cx="4686057" cy="70064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Campylobacter Case Identified as a Food Handler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3943299" y="1661896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 at Time of Initial Report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5949021" y="1455895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805663" y="115518"/>
            <a:ext cx="6090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Food Handlers with </a:t>
            </a:r>
            <a:r>
              <a:rPr lang="en-US" sz="2000" b="1" dirty="0" err="1"/>
              <a:t>Campylobacteriosis</a:t>
            </a:r>
            <a:endParaRPr lang="en-US" sz="20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FC38B6B-2922-4A3E-9EC8-82341332600A}"/>
              </a:ext>
            </a:extLst>
          </p:cNvPr>
          <p:cNvSpPr txBox="1"/>
          <p:nvPr/>
        </p:nvSpPr>
        <p:spPr>
          <a:xfrm>
            <a:off x="6215804" y="4142649"/>
            <a:ext cx="19408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2DD639-3BAF-41B7-956E-6CF45DD79157}"/>
              </a:ext>
            </a:extLst>
          </p:cNvPr>
          <p:cNvSpPr txBox="1"/>
          <p:nvPr/>
        </p:nvSpPr>
        <p:spPr>
          <a:xfrm>
            <a:off x="6277732" y="4932336"/>
            <a:ext cx="188495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24 hours</a:t>
            </a:r>
            <a:endParaRPr lang="en-US" sz="1400" baseline="30000" dirty="0"/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3A6B2300-C4AD-469B-8887-9374A9398668}"/>
              </a:ext>
            </a:extLst>
          </p:cNvPr>
          <p:cNvSpPr/>
          <p:nvPr/>
        </p:nvSpPr>
        <p:spPr>
          <a:xfrm>
            <a:off x="7098608" y="3831143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F81C8CB-706D-444E-B22A-005F56D44E18}"/>
              </a:ext>
            </a:extLst>
          </p:cNvPr>
          <p:cNvSpPr/>
          <p:nvPr/>
        </p:nvSpPr>
        <p:spPr>
          <a:xfrm>
            <a:off x="7098607" y="4595848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331F09B6-B702-44C3-991C-E924F4FAD7E5}"/>
              </a:ext>
            </a:extLst>
          </p:cNvPr>
          <p:cNvSpPr/>
          <p:nvPr/>
        </p:nvSpPr>
        <p:spPr>
          <a:xfrm>
            <a:off x="4844785" y="2690905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F41E90F-54A0-4A79-A63A-A8B8FA571F37}"/>
              </a:ext>
            </a:extLst>
          </p:cNvPr>
          <p:cNvSpPr txBox="1"/>
          <p:nvPr/>
        </p:nvSpPr>
        <p:spPr>
          <a:xfrm>
            <a:off x="3950736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handling.  If asymptomatic for at least 24 hours at time of initial interview, do not exclude</a:t>
            </a: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FAD7558D-B23F-45B8-8BC4-5616A8EF1E5C}"/>
              </a:ext>
            </a:extLst>
          </p:cNvPr>
          <p:cNvSpPr/>
          <p:nvPr/>
        </p:nvSpPr>
        <p:spPr>
          <a:xfrm rot="5400000">
            <a:off x="3527986" y="3147409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DC84E95F-9A06-4BF5-8F2E-F30FF042018B}"/>
              </a:ext>
            </a:extLst>
          </p:cNvPr>
          <p:cNvSpPr/>
          <p:nvPr/>
        </p:nvSpPr>
        <p:spPr>
          <a:xfrm>
            <a:off x="4844785" y="3847473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759B4AF-437F-4AAE-BF78-599A1D7AF812}"/>
              </a:ext>
            </a:extLst>
          </p:cNvPr>
          <p:cNvSpPr txBox="1"/>
          <p:nvPr/>
        </p:nvSpPr>
        <p:spPr>
          <a:xfrm>
            <a:off x="3956979" y="4161513"/>
            <a:ext cx="19408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587A3125-7414-4144-9C96-B6E31F7C01CA}"/>
              </a:ext>
            </a:extLst>
          </p:cNvPr>
          <p:cNvSpPr/>
          <p:nvPr/>
        </p:nvSpPr>
        <p:spPr>
          <a:xfrm>
            <a:off x="4844785" y="4611030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3A1EC60-EBF6-4FC6-B1DD-07E25F463BDE}"/>
              </a:ext>
            </a:extLst>
          </p:cNvPr>
          <p:cNvSpPr txBox="1"/>
          <p:nvPr/>
        </p:nvSpPr>
        <p:spPr>
          <a:xfrm>
            <a:off x="3965996" y="4932336"/>
            <a:ext cx="188495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24 hours</a:t>
            </a:r>
            <a:endParaRPr lang="en-US" sz="1400" baseline="30000" dirty="0"/>
          </a:p>
        </p:txBody>
      </p:sp>
      <p:sp>
        <p:nvSpPr>
          <p:cNvPr id="77" name="Arrow: Down 76">
            <a:extLst>
              <a:ext uri="{FF2B5EF4-FFF2-40B4-BE49-F238E27FC236}">
                <a16:creationId xmlns:a16="http://schemas.microsoft.com/office/drawing/2014/main" id="{C4C420FB-289E-4720-9089-FDDED2E8EF3B}"/>
              </a:ext>
            </a:extLst>
          </p:cNvPr>
          <p:cNvSpPr/>
          <p:nvPr/>
        </p:nvSpPr>
        <p:spPr>
          <a:xfrm>
            <a:off x="7117610" y="5547677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337D6464-0411-44E6-BA10-F9F86FD2C4E4}"/>
              </a:ext>
            </a:extLst>
          </p:cNvPr>
          <p:cNvSpPr/>
          <p:nvPr/>
        </p:nvSpPr>
        <p:spPr>
          <a:xfrm>
            <a:off x="4844785" y="5575845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E014D2A-69F9-42A7-B243-1DF680CA7092}"/>
              </a:ext>
            </a:extLst>
          </p:cNvPr>
          <p:cNvSpPr/>
          <p:nvPr/>
        </p:nvSpPr>
        <p:spPr>
          <a:xfrm>
            <a:off x="3034561" y="5875911"/>
            <a:ext cx="6037100" cy="90758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Exclusion/Restriction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Exclusion/Restriction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5386BD-736D-4CB9-ABCD-7C32E7EE1EE4}"/>
              </a:ext>
            </a:extLst>
          </p:cNvPr>
          <p:cNvSpPr txBox="1"/>
          <p:nvPr/>
        </p:nvSpPr>
        <p:spPr>
          <a:xfrm>
            <a:off x="8828154" y="3199074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62F645-CA72-4041-95DD-E2562C6A4E31}"/>
              </a:ext>
            </a:extLst>
          </p:cNvPr>
          <p:cNvSpPr txBox="1"/>
          <p:nvPr/>
        </p:nvSpPr>
        <p:spPr>
          <a:xfrm>
            <a:off x="1338386" y="3199074"/>
            <a:ext cx="1947122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ABF4CE48-805C-4F48-B90F-B541ECB6A28A}"/>
              </a:ext>
            </a:extLst>
          </p:cNvPr>
          <p:cNvSpPr/>
          <p:nvPr/>
        </p:nvSpPr>
        <p:spPr>
          <a:xfrm>
            <a:off x="9722202" y="3679512"/>
            <a:ext cx="159025" cy="2718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86D2603E-6621-47AA-9417-38CF86C771DC}"/>
              </a:ext>
            </a:extLst>
          </p:cNvPr>
          <p:cNvSpPr/>
          <p:nvPr/>
        </p:nvSpPr>
        <p:spPr>
          <a:xfrm>
            <a:off x="2232435" y="3684708"/>
            <a:ext cx="159025" cy="2718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F5C482-CBF7-442A-8A53-8264889EDFD9}"/>
              </a:ext>
            </a:extLst>
          </p:cNvPr>
          <p:cNvSpPr txBox="1"/>
          <p:nvPr/>
        </p:nvSpPr>
        <p:spPr>
          <a:xfrm>
            <a:off x="8828154" y="4010673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CFP will contact the facility to enforce exclusion/restriction based on worker responsibilities and type of facility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96BF3C-2A68-434B-B555-4DAFBD563112}"/>
              </a:ext>
            </a:extLst>
          </p:cNvPr>
          <p:cNvSpPr txBox="1"/>
          <p:nvPr/>
        </p:nvSpPr>
        <p:spPr>
          <a:xfrm>
            <a:off x="1338386" y="4049497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CFP will contact the facility to enforce exclusion/restriction based on worker responsibilities and type of facility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EDE679-FBB6-4659-B3C3-D230D113A1C8}"/>
              </a:ext>
            </a:extLst>
          </p:cNvPr>
          <p:cNvSpPr txBox="1"/>
          <p:nvPr/>
        </p:nvSpPr>
        <p:spPr>
          <a:xfrm>
            <a:off x="147902" y="5819575"/>
            <a:ext cx="2084533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Guidance is adapted from the 2018 Rhode Island Food Code based on individuals who are symptomatic with vomiting or diarrhea.</a:t>
            </a:r>
          </a:p>
        </p:txBody>
      </p:sp>
    </p:spTree>
    <p:extLst>
      <p:ext uri="{BB962C8B-B14F-4D97-AF65-F5344CB8AC3E}">
        <p14:creationId xmlns:p14="http://schemas.microsoft.com/office/powerpoint/2010/main" val="1073488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3943299" y="2251172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6218528" y="2251275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6215804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child daycare.  If asymptomatic for at least 24 hours at time of initial interview, do not exclude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227414" y="6110169"/>
            <a:ext cx="2084533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is adapted from the Red Book, 30</a:t>
            </a:r>
            <a:r>
              <a:rPr lang="en-US" sz="1100" baseline="30000" dirty="0"/>
              <a:t>th</a:t>
            </a:r>
            <a:r>
              <a:rPr lang="en-US" sz="1100" dirty="0"/>
              <a:t> Edition, 2015.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8828154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child daycare and child/worker to enforce exclusion and discuss the process to remove exclusion. 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7098608" y="2712891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7117610" y="2000574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8411644" y="3153700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4837347" y="1989307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3710083" y="686286"/>
            <a:ext cx="4686057" cy="70064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Campylobacter Case Identified as a Child Daycare Attendee/Worker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3943299" y="1661896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 at Time of Initial Report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5949021" y="1455895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1930917" y="128333"/>
            <a:ext cx="8207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Child Daycare Attendees/Workers with </a:t>
            </a:r>
            <a:r>
              <a:rPr lang="en-US" sz="2000" b="1" dirty="0" err="1"/>
              <a:t>Campylobacteriosis</a:t>
            </a:r>
            <a:endParaRPr lang="en-US" sz="20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FC38B6B-2922-4A3E-9EC8-82341332600A}"/>
              </a:ext>
            </a:extLst>
          </p:cNvPr>
          <p:cNvSpPr txBox="1"/>
          <p:nvPr/>
        </p:nvSpPr>
        <p:spPr>
          <a:xfrm>
            <a:off x="6215804" y="4142649"/>
            <a:ext cx="19408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2DD639-3BAF-41B7-956E-6CF45DD79157}"/>
              </a:ext>
            </a:extLst>
          </p:cNvPr>
          <p:cNvSpPr txBox="1"/>
          <p:nvPr/>
        </p:nvSpPr>
        <p:spPr>
          <a:xfrm>
            <a:off x="6277732" y="4932336"/>
            <a:ext cx="188495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24 hours</a:t>
            </a:r>
            <a:endParaRPr lang="en-US" sz="1400" baseline="30000" dirty="0"/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3A6B2300-C4AD-469B-8887-9374A9398668}"/>
              </a:ext>
            </a:extLst>
          </p:cNvPr>
          <p:cNvSpPr/>
          <p:nvPr/>
        </p:nvSpPr>
        <p:spPr>
          <a:xfrm>
            <a:off x="7098608" y="3831143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F81C8CB-706D-444E-B22A-005F56D44E18}"/>
              </a:ext>
            </a:extLst>
          </p:cNvPr>
          <p:cNvSpPr/>
          <p:nvPr/>
        </p:nvSpPr>
        <p:spPr>
          <a:xfrm>
            <a:off x="7098607" y="4595848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331F09B6-B702-44C3-991C-E924F4FAD7E5}"/>
              </a:ext>
            </a:extLst>
          </p:cNvPr>
          <p:cNvSpPr/>
          <p:nvPr/>
        </p:nvSpPr>
        <p:spPr>
          <a:xfrm>
            <a:off x="4844785" y="2690905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F41E90F-54A0-4A79-A63A-A8B8FA571F37}"/>
              </a:ext>
            </a:extLst>
          </p:cNvPr>
          <p:cNvSpPr txBox="1"/>
          <p:nvPr/>
        </p:nvSpPr>
        <p:spPr>
          <a:xfrm>
            <a:off x="3950736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child daycare.  If asymptomatic for at least 24 hours at time of initial interview, do not exclude</a:t>
            </a: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FAD7558D-B23F-45B8-8BC4-5616A8EF1E5C}"/>
              </a:ext>
            </a:extLst>
          </p:cNvPr>
          <p:cNvSpPr/>
          <p:nvPr/>
        </p:nvSpPr>
        <p:spPr>
          <a:xfrm rot="5400000">
            <a:off x="3527986" y="3147409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DC84E95F-9A06-4BF5-8F2E-F30FF042018B}"/>
              </a:ext>
            </a:extLst>
          </p:cNvPr>
          <p:cNvSpPr/>
          <p:nvPr/>
        </p:nvSpPr>
        <p:spPr>
          <a:xfrm>
            <a:off x="4844785" y="3847473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759B4AF-437F-4AAE-BF78-599A1D7AF812}"/>
              </a:ext>
            </a:extLst>
          </p:cNvPr>
          <p:cNvSpPr txBox="1"/>
          <p:nvPr/>
        </p:nvSpPr>
        <p:spPr>
          <a:xfrm>
            <a:off x="3956979" y="4161513"/>
            <a:ext cx="19408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587A3125-7414-4144-9C96-B6E31F7C01CA}"/>
              </a:ext>
            </a:extLst>
          </p:cNvPr>
          <p:cNvSpPr/>
          <p:nvPr/>
        </p:nvSpPr>
        <p:spPr>
          <a:xfrm>
            <a:off x="4844785" y="4611030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3A1EC60-EBF6-4FC6-B1DD-07E25F463BDE}"/>
              </a:ext>
            </a:extLst>
          </p:cNvPr>
          <p:cNvSpPr txBox="1"/>
          <p:nvPr/>
        </p:nvSpPr>
        <p:spPr>
          <a:xfrm>
            <a:off x="3965996" y="4932336"/>
            <a:ext cx="188495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24 hours</a:t>
            </a:r>
            <a:endParaRPr lang="en-US" sz="1400" baseline="30000" dirty="0"/>
          </a:p>
        </p:txBody>
      </p:sp>
      <p:sp>
        <p:nvSpPr>
          <p:cNvPr id="77" name="Arrow: Down 76">
            <a:extLst>
              <a:ext uri="{FF2B5EF4-FFF2-40B4-BE49-F238E27FC236}">
                <a16:creationId xmlns:a16="http://schemas.microsoft.com/office/drawing/2014/main" id="{C4C420FB-289E-4720-9089-FDDED2E8EF3B}"/>
              </a:ext>
            </a:extLst>
          </p:cNvPr>
          <p:cNvSpPr/>
          <p:nvPr/>
        </p:nvSpPr>
        <p:spPr>
          <a:xfrm>
            <a:off x="7117610" y="5547677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337D6464-0411-44E6-BA10-F9F86FD2C4E4}"/>
              </a:ext>
            </a:extLst>
          </p:cNvPr>
          <p:cNvSpPr/>
          <p:nvPr/>
        </p:nvSpPr>
        <p:spPr>
          <a:xfrm>
            <a:off x="4844785" y="5575845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C146C2-78F6-4D0D-9598-320B5544F40F}"/>
              </a:ext>
            </a:extLst>
          </p:cNvPr>
          <p:cNvSpPr txBox="1"/>
          <p:nvPr/>
        </p:nvSpPr>
        <p:spPr>
          <a:xfrm>
            <a:off x="1325906" y="2957930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child daycare and case guardian/worker to enforce exclusion and discuss the process to remove exclusion. 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E8FE80B-FA25-455A-BCA0-6CBEDD87D19D}"/>
              </a:ext>
            </a:extLst>
          </p:cNvPr>
          <p:cNvSpPr/>
          <p:nvPr/>
        </p:nvSpPr>
        <p:spPr>
          <a:xfrm>
            <a:off x="3863603" y="5862750"/>
            <a:ext cx="4686056" cy="70064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child daycare and case/guardian/worker to release him/her from exclusion</a:t>
            </a:r>
          </a:p>
        </p:txBody>
      </p:sp>
    </p:spTree>
    <p:extLst>
      <p:ext uri="{BB962C8B-B14F-4D97-AF65-F5344CB8AC3E}">
        <p14:creationId xmlns:p14="http://schemas.microsoft.com/office/powerpoint/2010/main" val="558944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3943299" y="2251172"/>
            <a:ext cx="19471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5B683E-B657-440B-8F87-7667E2BF71F7}"/>
              </a:ext>
            </a:extLst>
          </p:cNvPr>
          <p:cNvSpPr txBox="1"/>
          <p:nvPr/>
        </p:nvSpPr>
        <p:spPr>
          <a:xfrm>
            <a:off x="6218528" y="2251275"/>
            <a:ext cx="19471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CIDT</a:t>
            </a:r>
            <a:r>
              <a:rPr lang="en-US" dirty="0"/>
              <a:t> (+)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C7C34-03F0-4141-A05C-421C68EFAF64}"/>
              </a:ext>
            </a:extLst>
          </p:cNvPr>
          <p:cNvSpPr txBox="1"/>
          <p:nvPr/>
        </p:nvSpPr>
        <p:spPr>
          <a:xfrm>
            <a:off x="6215804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work.  If asymptomatic for at least 24 hours at time of initial interview, do not exclude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A057CED-C255-417A-9D6E-A6813D5FF721}"/>
              </a:ext>
            </a:extLst>
          </p:cNvPr>
          <p:cNvSpPr txBox="1"/>
          <p:nvPr/>
        </p:nvSpPr>
        <p:spPr>
          <a:xfrm>
            <a:off x="8828154" y="3122130"/>
            <a:ext cx="1947122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 </a:t>
            </a:r>
          </a:p>
        </p:txBody>
      </p:sp>
      <p:sp>
        <p:nvSpPr>
          <p:cNvPr id="57" name="Arrow: Down 56">
            <a:extLst>
              <a:ext uri="{FF2B5EF4-FFF2-40B4-BE49-F238E27FC236}">
                <a16:creationId xmlns:a16="http://schemas.microsoft.com/office/drawing/2014/main" id="{32E842B4-975D-4283-AB58-C99822EC1F65}"/>
              </a:ext>
            </a:extLst>
          </p:cNvPr>
          <p:cNvSpPr/>
          <p:nvPr/>
        </p:nvSpPr>
        <p:spPr>
          <a:xfrm>
            <a:off x="7098608" y="2712891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72396F0-7CFE-4BD6-A158-5889D92FAF61}"/>
              </a:ext>
            </a:extLst>
          </p:cNvPr>
          <p:cNvSpPr/>
          <p:nvPr/>
        </p:nvSpPr>
        <p:spPr>
          <a:xfrm>
            <a:off x="7117610" y="2000574"/>
            <a:ext cx="148428" cy="19146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Down 60">
            <a:extLst>
              <a:ext uri="{FF2B5EF4-FFF2-40B4-BE49-F238E27FC236}">
                <a16:creationId xmlns:a16="http://schemas.microsoft.com/office/drawing/2014/main" id="{5A663024-2995-4B5F-9D53-13CF52A7EAEE}"/>
              </a:ext>
            </a:extLst>
          </p:cNvPr>
          <p:cNvSpPr/>
          <p:nvPr/>
        </p:nvSpPr>
        <p:spPr>
          <a:xfrm rot="16200000">
            <a:off x="8378088" y="3151652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Arrow: Down 70">
            <a:extLst>
              <a:ext uri="{FF2B5EF4-FFF2-40B4-BE49-F238E27FC236}">
                <a16:creationId xmlns:a16="http://schemas.microsoft.com/office/drawing/2014/main" id="{F35EB191-AC5D-4AF1-9599-1D116754D251}"/>
              </a:ext>
            </a:extLst>
          </p:cNvPr>
          <p:cNvSpPr/>
          <p:nvPr/>
        </p:nvSpPr>
        <p:spPr>
          <a:xfrm>
            <a:off x="4837347" y="1989307"/>
            <a:ext cx="159025" cy="19146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3710083" y="686286"/>
            <a:ext cx="4686057" cy="70064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Campylobacter Case Identified as a Healthcare Worker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304DDF9-7B97-42A8-9654-D73F2FD17742}"/>
              </a:ext>
            </a:extLst>
          </p:cNvPr>
          <p:cNvSpPr txBox="1"/>
          <p:nvPr/>
        </p:nvSpPr>
        <p:spPr>
          <a:xfrm>
            <a:off x="3943299" y="1661896"/>
            <a:ext cx="4219627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Test Methodology at Time of Initial Report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5949021" y="1455895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3943299" y="5875911"/>
            <a:ext cx="4266964" cy="7078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healthcare facility and case to release him/her from exclusion.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703019" y="115518"/>
            <a:ext cx="6663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Healthcare Workers with </a:t>
            </a:r>
            <a:r>
              <a:rPr lang="en-US" sz="2000" b="1" dirty="0" err="1"/>
              <a:t>Campylobacteriosis</a:t>
            </a:r>
            <a:endParaRPr lang="en-US" sz="20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FC38B6B-2922-4A3E-9EC8-82341332600A}"/>
              </a:ext>
            </a:extLst>
          </p:cNvPr>
          <p:cNvSpPr txBox="1"/>
          <p:nvPr/>
        </p:nvSpPr>
        <p:spPr>
          <a:xfrm>
            <a:off x="6215804" y="4142649"/>
            <a:ext cx="19408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2DD639-3BAF-41B7-956E-6CF45DD79157}"/>
              </a:ext>
            </a:extLst>
          </p:cNvPr>
          <p:cNvSpPr txBox="1"/>
          <p:nvPr/>
        </p:nvSpPr>
        <p:spPr>
          <a:xfrm>
            <a:off x="6277732" y="4932336"/>
            <a:ext cx="188495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24 hours</a:t>
            </a:r>
            <a:endParaRPr lang="en-US" sz="1400" baseline="30000" dirty="0"/>
          </a:p>
        </p:txBody>
      </p:sp>
      <p:sp>
        <p:nvSpPr>
          <p:cNvPr id="56" name="Arrow: Down 55">
            <a:extLst>
              <a:ext uri="{FF2B5EF4-FFF2-40B4-BE49-F238E27FC236}">
                <a16:creationId xmlns:a16="http://schemas.microsoft.com/office/drawing/2014/main" id="{3A6B2300-C4AD-469B-8887-9374A9398668}"/>
              </a:ext>
            </a:extLst>
          </p:cNvPr>
          <p:cNvSpPr/>
          <p:nvPr/>
        </p:nvSpPr>
        <p:spPr>
          <a:xfrm>
            <a:off x="7098608" y="3831143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EF81C8CB-706D-444E-B22A-005F56D44E18}"/>
              </a:ext>
            </a:extLst>
          </p:cNvPr>
          <p:cNvSpPr/>
          <p:nvPr/>
        </p:nvSpPr>
        <p:spPr>
          <a:xfrm>
            <a:off x="7098607" y="4595848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331F09B6-B702-44C3-991C-E924F4FAD7E5}"/>
              </a:ext>
            </a:extLst>
          </p:cNvPr>
          <p:cNvSpPr/>
          <p:nvPr/>
        </p:nvSpPr>
        <p:spPr>
          <a:xfrm>
            <a:off x="4844785" y="2690905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F41E90F-54A0-4A79-A63A-A8B8FA571F37}"/>
              </a:ext>
            </a:extLst>
          </p:cNvPr>
          <p:cNvSpPr txBox="1"/>
          <p:nvPr/>
        </p:nvSpPr>
        <p:spPr>
          <a:xfrm>
            <a:off x="3950736" y="3045186"/>
            <a:ext cx="194712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work.  If asymptomatic for at least 24 hours at time of initial interview, do not exclude</a:t>
            </a: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FAD7558D-B23F-45B8-8BC4-5616A8EF1E5C}"/>
              </a:ext>
            </a:extLst>
          </p:cNvPr>
          <p:cNvSpPr/>
          <p:nvPr/>
        </p:nvSpPr>
        <p:spPr>
          <a:xfrm rot="5400000">
            <a:off x="3529003" y="3178331"/>
            <a:ext cx="167792" cy="5034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DC84E95F-9A06-4BF5-8F2E-F30FF042018B}"/>
              </a:ext>
            </a:extLst>
          </p:cNvPr>
          <p:cNvSpPr/>
          <p:nvPr/>
        </p:nvSpPr>
        <p:spPr>
          <a:xfrm>
            <a:off x="4844785" y="3847473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759B4AF-437F-4AAE-BF78-599A1D7AF812}"/>
              </a:ext>
            </a:extLst>
          </p:cNvPr>
          <p:cNvSpPr txBox="1"/>
          <p:nvPr/>
        </p:nvSpPr>
        <p:spPr>
          <a:xfrm>
            <a:off x="3956979" y="4161513"/>
            <a:ext cx="1940879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Case is re-interviewed for symptoms</a:t>
            </a:r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587A3125-7414-4144-9C96-B6E31F7C01CA}"/>
              </a:ext>
            </a:extLst>
          </p:cNvPr>
          <p:cNvSpPr/>
          <p:nvPr/>
        </p:nvSpPr>
        <p:spPr>
          <a:xfrm>
            <a:off x="4844785" y="4611030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3A1EC60-EBF6-4FC6-B1DD-07E25F463BDE}"/>
              </a:ext>
            </a:extLst>
          </p:cNvPr>
          <p:cNvSpPr txBox="1"/>
          <p:nvPr/>
        </p:nvSpPr>
        <p:spPr>
          <a:xfrm>
            <a:off x="3965996" y="4932336"/>
            <a:ext cx="1884956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24 hours</a:t>
            </a:r>
            <a:endParaRPr lang="en-US" sz="1400" baseline="30000" dirty="0"/>
          </a:p>
        </p:txBody>
      </p:sp>
      <p:sp>
        <p:nvSpPr>
          <p:cNvPr id="77" name="Arrow: Down 76">
            <a:extLst>
              <a:ext uri="{FF2B5EF4-FFF2-40B4-BE49-F238E27FC236}">
                <a16:creationId xmlns:a16="http://schemas.microsoft.com/office/drawing/2014/main" id="{C4C420FB-289E-4720-9089-FDDED2E8EF3B}"/>
              </a:ext>
            </a:extLst>
          </p:cNvPr>
          <p:cNvSpPr/>
          <p:nvPr/>
        </p:nvSpPr>
        <p:spPr>
          <a:xfrm>
            <a:off x="7117610" y="5547677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337D6464-0411-44E6-BA10-F9F86FD2C4E4}"/>
              </a:ext>
            </a:extLst>
          </p:cNvPr>
          <p:cNvSpPr/>
          <p:nvPr/>
        </p:nvSpPr>
        <p:spPr>
          <a:xfrm>
            <a:off x="4844785" y="5575845"/>
            <a:ext cx="159025" cy="2718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D4A3EF4-4BB5-4DA3-AED3-7C775BF3BE3E}"/>
              </a:ext>
            </a:extLst>
          </p:cNvPr>
          <p:cNvSpPr txBox="1"/>
          <p:nvPr/>
        </p:nvSpPr>
        <p:spPr>
          <a:xfrm>
            <a:off x="1327940" y="3122130"/>
            <a:ext cx="1947122" cy="5539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Healthcare Facility and worker to enforce exclusion.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9824FD-4676-4085-AA9D-10E89BFA1AFC}"/>
              </a:ext>
            </a:extLst>
          </p:cNvPr>
          <p:cNvSpPr txBox="1"/>
          <p:nvPr/>
        </p:nvSpPr>
        <p:spPr>
          <a:xfrm>
            <a:off x="225356" y="5875911"/>
            <a:ext cx="1657528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is adapted from the Control of Communicable Diseases, 20</a:t>
            </a:r>
            <a:r>
              <a:rPr lang="en-US" sz="1100" baseline="30000" dirty="0"/>
              <a:t>th</a:t>
            </a:r>
            <a:r>
              <a:rPr lang="en-US" sz="1100" dirty="0"/>
              <a:t> Edition.</a:t>
            </a:r>
          </a:p>
        </p:txBody>
      </p:sp>
    </p:spTree>
    <p:extLst>
      <p:ext uri="{BB962C8B-B14F-4D97-AF65-F5344CB8AC3E}">
        <p14:creationId xmlns:p14="http://schemas.microsoft.com/office/powerpoint/2010/main" val="1915328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1408645" y="710773"/>
            <a:ext cx="3252499" cy="109312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Food Handler who has tested positive for norovirus or has been exposed to a confirmed outbreak and is symptomatic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2968965" y="1892663"/>
            <a:ext cx="131861" cy="31043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3474288" y="104256"/>
            <a:ext cx="5121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Food Handlers with Norovirus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72DD639-3BAF-41B7-956E-6CF45DD79157}"/>
              </a:ext>
            </a:extLst>
          </p:cNvPr>
          <p:cNvSpPr txBox="1"/>
          <p:nvPr/>
        </p:nvSpPr>
        <p:spPr>
          <a:xfrm>
            <a:off x="1408645" y="3134425"/>
            <a:ext cx="3252500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for at least 48 hours</a:t>
            </a:r>
            <a:endParaRPr lang="en-US" sz="1400" baseline="30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F41E90F-54A0-4A79-A63A-A8B8FA571F37}"/>
              </a:ext>
            </a:extLst>
          </p:cNvPr>
          <p:cNvSpPr txBox="1"/>
          <p:nvPr/>
        </p:nvSpPr>
        <p:spPr>
          <a:xfrm>
            <a:off x="1408645" y="2281467"/>
            <a:ext cx="3256815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handling.  If asymptomatic for at least 48 hours at time of initial interview, do not exclude.</a:t>
            </a:r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337D6464-0411-44E6-BA10-F9F86FD2C4E4}"/>
              </a:ext>
            </a:extLst>
          </p:cNvPr>
          <p:cNvSpPr/>
          <p:nvPr/>
        </p:nvSpPr>
        <p:spPr>
          <a:xfrm>
            <a:off x="2955382" y="3470094"/>
            <a:ext cx="145444" cy="3818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E014D2A-69F9-42A7-B243-1DF680CA7092}"/>
              </a:ext>
            </a:extLst>
          </p:cNvPr>
          <p:cNvSpPr/>
          <p:nvPr/>
        </p:nvSpPr>
        <p:spPr>
          <a:xfrm>
            <a:off x="1408645" y="3941417"/>
            <a:ext cx="3252500" cy="144715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Exclusion/Restriction</a:t>
            </a:r>
          </a:p>
          <a:p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Exclusion/Restriction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EDE679-FBB6-4659-B3C3-D230D113A1C8}"/>
              </a:ext>
            </a:extLst>
          </p:cNvPr>
          <p:cNvSpPr txBox="1"/>
          <p:nvPr/>
        </p:nvSpPr>
        <p:spPr>
          <a:xfrm>
            <a:off x="1409891" y="5649263"/>
            <a:ext cx="3252500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Guidance is adapted from the 2018 Rhode Island Food Code based on individuals who are symptomatic with vomiting or diarrhea.</a:t>
            </a: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BD63A561-9DD0-4473-B833-EC991F4DEB8B}"/>
              </a:ext>
            </a:extLst>
          </p:cNvPr>
          <p:cNvSpPr/>
          <p:nvPr/>
        </p:nvSpPr>
        <p:spPr>
          <a:xfrm>
            <a:off x="2969491" y="2750986"/>
            <a:ext cx="131861" cy="31043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1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5305576" y="2254802"/>
            <a:ext cx="198549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AB0081-E962-480B-8500-2DC5F54C761D}"/>
              </a:ext>
            </a:extLst>
          </p:cNvPr>
          <p:cNvSpPr txBox="1"/>
          <p:nvPr/>
        </p:nvSpPr>
        <p:spPr>
          <a:xfrm>
            <a:off x="9228611" y="4254654"/>
            <a:ext cx="2700534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Three consecutive negative stool cultures collected at least 24 hours apart, at least 48 hours after the discontinuance of antibiotics and not earlier than 1 month after onset.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9228611" y="827222"/>
            <a:ext cx="2700534" cy="33085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The 2018 Rhode Island Food Code states that an excluded food employee can be reinstated if:</a:t>
            </a:r>
          </a:p>
          <a:p>
            <a:endParaRPr lang="en-US" sz="1100" dirty="0"/>
          </a:p>
          <a:p>
            <a:pPr marL="228600" indent="-228600">
              <a:buAutoNum type="arabicParenBoth"/>
            </a:pPr>
            <a:r>
              <a:rPr lang="en-US" sz="1100" dirty="0"/>
              <a:t>The person in charge (of the facility) obtains approval from the regulatory authority; and</a:t>
            </a:r>
          </a:p>
          <a:p>
            <a:pPr marL="228600" indent="-228600">
              <a:buAutoNum type="arabicParenBoth"/>
            </a:pPr>
            <a:endParaRPr lang="en-US" sz="1100" dirty="0"/>
          </a:p>
          <a:p>
            <a:pPr marL="228600" indent="-228600">
              <a:buAutoNum type="arabicParenBoth"/>
            </a:pPr>
            <a:r>
              <a:rPr lang="en-US" sz="1100" dirty="0"/>
              <a:t>The food employee provides to the person in charge (of the facility) written medical documentation from a health practitioner that states the food employee is free from S. typhi infection.</a:t>
            </a:r>
          </a:p>
          <a:p>
            <a:endParaRPr lang="en-US" sz="1100" dirty="0"/>
          </a:p>
          <a:p>
            <a:r>
              <a:rPr lang="en-US" sz="1100" dirty="0"/>
              <a:t>Due to the ambiguity of the 2018 Food Code for the removal of the exclusion of a food handler, specific guidance for their release of exclusion is from the 2015 Control of Communicable Diseases.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3959494" y="1332345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S. typhi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Food Handler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6216746" y="2000933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5305576" y="3076950"/>
            <a:ext cx="1985494" cy="24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food handling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870849" y="2957633"/>
            <a:ext cx="218293" cy="45692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8847CF4-BF6E-4858-8B20-A4DE53984777}"/>
              </a:ext>
            </a:extLst>
          </p:cNvPr>
          <p:cNvSpPr txBox="1"/>
          <p:nvPr/>
        </p:nvSpPr>
        <p:spPr>
          <a:xfrm>
            <a:off x="2685404" y="3003938"/>
            <a:ext cx="201757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Epidemiologist alerts CFP Epidemiologist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961D8D3-2C4B-4671-B6EB-86370E3FEAE2}"/>
              </a:ext>
            </a:extLst>
          </p:cNvPr>
          <p:cNvSpPr txBox="1"/>
          <p:nvPr/>
        </p:nvSpPr>
        <p:spPr>
          <a:xfrm>
            <a:off x="460090" y="2809857"/>
            <a:ext cx="1553219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CFP will contact the facility to enforce exclusion based on worker responsibilities and type of facility.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5307318" y="3826809"/>
            <a:ext cx="1983752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and three negative stool cultures</a:t>
            </a:r>
            <a:r>
              <a:rPr lang="en-US" sz="1400" baseline="30000" dirty="0"/>
              <a:t>1,2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4566230" y="4884445"/>
            <a:ext cx="3461553" cy="128660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3508049" y="96991"/>
            <a:ext cx="5567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Food Handlers with Typhoid Fever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Arrow: Down 62">
            <a:extLst>
              <a:ext uri="{FF2B5EF4-FFF2-40B4-BE49-F238E27FC236}">
                <a16:creationId xmlns:a16="http://schemas.microsoft.com/office/drawing/2014/main" id="{9AC5A5FD-88FE-409D-90FF-E64C40C6F58E}"/>
              </a:ext>
            </a:extLst>
          </p:cNvPr>
          <p:cNvSpPr/>
          <p:nvPr/>
        </p:nvSpPr>
        <p:spPr>
          <a:xfrm>
            <a:off x="6196029" y="3419879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BC3DDA85-EFC4-4789-8E8F-E02407F92111}"/>
              </a:ext>
            </a:extLst>
          </p:cNvPr>
          <p:cNvSpPr/>
          <p:nvPr/>
        </p:nvSpPr>
        <p:spPr>
          <a:xfrm>
            <a:off x="6194713" y="2690897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9ED2FAF2-16FB-4CFC-909C-A600B146E952}"/>
              </a:ext>
            </a:extLst>
          </p:cNvPr>
          <p:cNvSpPr/>
          <p:nvPr/>
        </p:nvSpPr>
        <p:spPr>
          <a:xfrm rot="5400000">
            <a:off x="2275505" y="2939008"/>
            <a:ext cx="214897" cy="4975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AC122F68-0110-4393-B6CA-474B17D778FD}"/>
              </a:ext>
            </a:extLst>
          </p:cNvPr>
          <p:cNvSpPr/>
          <p:nvPr/>
        </p:nvSpPr>
        <p:spPr>
          <a:xfrm>
            <a:off x="6194713" y="4451588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F22A8C-B46F-4272-AC75-6CBC4732EC40}"/>
              </a:ext>
            </a:extLst>
          </p:cNvPr>
          <p:cNvSpPr txBox="1"/>
          <p:nvPr/>
        </p:nvSpPr>
        <p:spPr>
          <a:xfrm>
            <a:off x="9228611" y="5156762"/>
            <a:ext cx="2700534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Consideration should be given to obtaining 2 negative stool cultures , taken at least 24 hours apart, from household and close contacts before allowing them to be employed in a sensitive occupation (e.g.: food handlers). (2015 Control of Communicable Diseases)</a:t>
            </a:r>
          </a:p>
        </p:txBody>
      </p:sp>
    </p:spTree>
    <p:extLst>
      <p:ext uri="{BB962C8B-B14F-4D97-AF65-F5344CB8AC3E}">
        <p14:creationId xmlns:p14="http://schemas.microsoft.com/office/powerpoint/2010/main" val="2266125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4F087DA-0E69-42AA-B1C9-1C532AD53B6C}"/>
              </a:ext>
            </a:extLst>
          </p:cNvPr>
          <p:cNvSpPr txBox="1"/>
          <p:nvPr/>
        </p:nvSpPr>
        <p:spPr>
          <a:xfrm>
            <a:off x="4969404" y="2128967"/>
            <a:ext cx="198549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Culture (+)</a:t>
            </a:r>
            <a:endParaRPr lang="en-US" baseline="300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FAB0081-E962-480B-8500-2DC5F54C761D}"/>
              </a:ext>
            </a:extLst>
          </p:cNvPr>
          <p:cNvSpPr txBox="1"/>
          <p:nvPr/>
        </p:nvSpPr>
        <p:spPr>
          <a:xfrm>
            <a:off x="9228611" y="1795621"/>
            <a:ext cx="2700534" cy="6001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2 </a:t>
            </a:r>
            <a:r>
              <a:rPr lang="en-US" sz="1100" dirty="0"/>
              <a:t>Three stool samples obtained at least 48 hours after the cessation of antimicrobial therapy have negative culture results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6971853-1917-4573-A6F6-5FD542A7604E}"/>
              </a:ext>
            </a:extLst>
          </p:cNvPr>
          <p:cNvSpPr txBox="1"/>
          <p:nvPr/>
        </p:nvSpPr>
        <p:spPr>
          <a:xfrm>
            <a:off x="9228611" y="1206510"/>
            <a:ext cx="2700534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 </a:t>
            </a:r>
            <a:r>
              <a:rPr lang="en-US" sz="1100" dirty="0"/>
              <a:t>Guidance is adapted from the Red Book, 30</a:t>
            </a:r>
            <a:r>
              <a:rPr lang="en-US" sz="1100" baseline="30000" dirty="0"/>
              <a:t>th</a:t>
            </a:r>
            <a:r>
              <a:rPr lang="en-US" sz="1100" dirty="0"/>
              <a:t> Edition, 2015.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8BF13A-D9AE-4240-A126-0D77BF7840BD}"/>
              </a:ext>
            </a:extLst>
          </p:cNvPr>
          <p:cNvSpPr/>
          <p:nvPr/>
        </p:nvSpPr>
        <p:spPr>
          <a:xfrm>
            <a:off x="3623322" y="1206510"/>
            <a:ext cx="4686057" cy="56473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S. typhi Case Identified as a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Child Daycare Attendee/Worker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CF886ADC-A93F-48CE-96DB-A44801F335FE}"/>
              </a:ext>
            </a:extLst>
          </p:cNvPr>
          <p:cNvSpPr/>
          <p:nvPr/>
        </p:nvSpPr>
        <p:spPr>
          <a:xfrm>
            <a:off x="5880574" y="1875098"/>
            <a:ext cx="171552" cy="15223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D7E2692-4F21-416F-9A7E-80EAF81C58D2}"/>
              </a:ext>
            </a:extLst>
          </p:cNvPr>
          <p:cNvSpPr txBox="1"/>
          <p:nvPr/>
        </p:nvSpPr>
        <p:spPr>
          <a:xfrm>
            <a:off x="4969404" y="2951115"/>
            <a:ext cx="1985494" cy="2462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Exclude from child daycare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C3C4829D-FB5A-4E41-99AD-8F111A1433E7}"/>
              </a:ext>
            </a:extLst>
          </p:cNvPr>
          <p:cNvSpPr/>
          <p:nvPr/>
        </p:nvSpPr>
        <p:spPr>
          <a:xfrm rot="5400000">
            <a:off x="4534677" y="2831798"/>
            <a:ext cx="218293" cy="45692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30FA4D6-3726-45F9-9ABD-96D267E53F9F}"/>
              </a:ext>
            </a:extLst>
          </p:cNvPr>
          <p:cNvSpPr txBox="1"/>
          <p:nvPr/>
        </p:nvSpPr>
        <p:spPr>
          <a:xfrm>
            <a:off x="4971146" y="3700974"/>
            <a:ext cx="1983752" cy="5539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Remove exclusion once asymptomatic and three negative stool cultures</a:t>
            </a:r>
            <a:r>
              <a:rPr lang="en-US" sz="1400" baseline="30000" dirty="0"/>
              <a:t>1,2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C1F41A-6D01-4889-AC3E-A3E1A1CE27AA}"/>
              </a:ext>
            </a:extLst>
          </p:cNvPr>
          <p:cNvSpPr/>
          <p:nvPr/>
        </p:nvSpPr>
        <p:spPr>
          <a:xfrm>
            <a:off x="4230058" y="4758610"/>
            <a:ext cx="3461553" cy="128660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solidFill>
                  <a:schemeClr val="tx1"/>
                </a:solidFill>
              </a:rPr>
              <a:t>CAIDE</a:t>
            </a:r>
            <a:r>
              <a:rPr lang="en-US" sz="1000" b="1" dirty="0">
                <a:solidFill>
                  <a:schemeClr val="tx1"/>
                </a:solidFill>
              </a:rPr>
              <a:t> Investigator contacts the case and releases him/her from Exclusion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solidFill>
                  <a:schemeClr val="tx1"/>
                </a:solidFill>
              </a:rPr>
              <a:t>CFP calls facility and releases the food worker from Exclusion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5120C-22F6-4EDC-9A16-00389940BD5F}"/>
              </a:ext>
            </a:extLst>
          </p:cNvPr>
          <p:cNvSpPr txBox="1"/>
          <p:nvPr/>
        </p:nvSpPr>
        <p:spPr>
          <a:xfrm>
            <a:off x="2282936" y="147274"/>
            <a:ext cx="7626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Management of Child Daycare Attendees/Workers with Typhoid Fever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BA5D95A-A418-493E-AC7A-5790F5AC0E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08" y="347329"/>
            <a:ext cx="749771" cy="749771"/>
          </a:xfrm>
          <a:prstGeom prst="rect">
            <a:avLst/>
          </a:prstGeom>
        </p:spPr>
      </p:pic>
      <p:sp>
        <p:nvSpPr>
          <p:cNvPr id="63" name="Arrow: Down 62">
            <a:extLst>
              <a:ext uri="{FF2B5EF4-FFF2-40B4-BE49-F238E27FC236}">
                <a16:creationId xmlns:a16="http://schemas.microsoft.com/office/drawing/2014/main" id="{9AC5A5FD-88FE-409D-90FF-E64C40C6F58E}"/>
              </a:ext>
            </a:extLst>
          </p:cNvPr>
          <p:cNvSpPr/>
          <p:nvPr/>
        </p:nvSpPr>
        <p:spPr>
          <a:xfrm>
            <a:off x="5859857" y="3294044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BC3DDA85-EFC4-4789-8E8F-E02407F92111}"/>
              </a:ext>
            </a:extLst>
          </p:cNvPr>
          <p:cNvSpPr/>
          <p:nvPr/>
        </p:nvSpPr>
        <p:spPr>
          <a:xfrm>
            <a:off x="5858541" y="2565062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AC122F68-0110-4393-B6CA-474B17D778FD}"/>
              </a:ext>
            </a:extLst>
          </p:cNvPr>
          <p:cNvSpPr/>
          <p:nvPr/>
        </p:nvSpPr>
        <p:spPr>
          <a:xfrm>
            <a:off x="5858541" y="4325753"/>
            <a:ext cx="204588" cy="31304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F22A8C-B46F-4272-AC75-6CBC4732EC40}"/>
              </a:ext>
            </a:extLst>
          </p:cNvPr>
          <p:cNvSpPr txBox="1"/>
          <p:nvPr/>
        </p:nvSpPr>
        <p:spPr>
          <a:xfrm>
            <a:off x="9228611" y="2570984"/>
            <a:ext cx="2700534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/>
              <a:t>Consideration should be given to obtaining 2 negative stool cultures , taken at least 24 hours apart, from household and close contacts before allowing them to be employed in a sensitive occupation (e.g.: food handlers). (2015 Control of Communicable Diseases)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C0ABC0-2925-4C6A-9EE6-7646B5C41FAA}"/>
              </a:ext>
            </a:extLst>
          </p:cNvPr>
          <p:cNvSpPr txBox="1"/>
          <p:nvPr/>
        </p:nvSpPr>
        <p:spPr>
          <a:xfrm>
            <a:off x="2282936" y="2629374"/>
            <a:ext cx="1947122" cy="8617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CAIDE</a:t>
            </a:r>
            <a:r>
              <a:rPr lang="en-US" sz="1000" dirty="0"/>
              <a:t> Investigator will call the child daycare and case guardian/worker to enforce exclusion and discuss the process to remove exclusion.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534F6-DDCD-4E9D-90A3-4A524585C04A}"/>
              </a:ext>
            </a:extLst>
          </p:cNvPr>
          <p:cNvSpPr txBox="1"/>
          <p:nvPr/>
        </p:nvSpPr>
        <p:spPr>
          <a:xfrm>
            <a:off x="8936394" y="4632159"/>
            <a:ext cx="270053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Question 2: The Red Book only notes the removal of exclusion for children.  Do we want to include the workers also?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0E78D-8352-43F9-8995-B88741B45EE3}"/>
              </a:ext>
            </a:extLst>
          </p:cNvPr>
          <p:cNvSpPr txBox="1"/>
          <p:nvPr/>
        </p:nvSpPr>
        <p:spPr>
          <a:xfrm>
            <a:off x="355228" y="5491501"/>
            <a:ext cx="270053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Question 1: Review the language for #2</a:t>
            </a:r>
          </a:p>
        </p:txBody>
      </p:sp>
    </p:spTree>
    <p:extLst>
      <p:ext uri="{BB962C8B-B14F-4D97-AF65-F5344CB8AC3E}">
        <p14:creationId xmlns:p14="http://schemas.microsoft.com/office/powerpoint/2010/main" val="1655160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7792</TotalTime>
  <Words>3429</Words>
  <Application>Microsoft Office PowerPoint</Application>
  <PresentationFormat>Widescreen</PresentationFormat>
  <Paragraphs>357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Gosciminski, Michael (RIDOH)</dc:creator>
  <cp:lastModifiedBy>Bandy, Utpala (RIDOH)</cp:lastModifiedBy>
  <cp:revision>118</cp:revision>
  <cp:lastPrinted>2019-01-29T21:14:47Z</cp:lastPrinted>
  <dcterms:created xsi:type="dcterms:W3CDTF">2018-11-16T20:04:02Z</dcterms:created>
  <dcterms:modified xsi:type="dcterms:W3CDTF">2019-11-12T20:22:43Z</dcterms:modified>
</cp:coreProperties>
</file>