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C0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923" autoAdjust="0"/>
  </p:normalViewPr>
  <p:slideViewPr>
    <p:cSldViewPr>
      <p:cViewPr>
        <p:scale>
          <a:sx n="90" d="100"/>
          <a:sy n="90" d="100"/>
        </p:scale>
        <p:origin x="-2316" y="21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67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9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22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388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39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847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55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96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5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53FD-98C7-46FB-A7DF-B1503F4CBA97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55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753FD-98C7-46FB-A7DF-B1503F4CBA97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594A7-FA3E-467F-B8EF-30B72CC85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52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114301" y="7086600"/>
            <a:ext cx="6629399" cy="1461939"/>
          </a:xfrm>
          <a:prstGeom prst="rect">
            <a:avLst/>
          </a:prstGeom>
          <a:gradFill flip="none" rotWithShape="1">
            <a:gsLst>
              <a:gs pos="0">
                <a:srgbClr val="5FC0E5">
                  <a:tint val="66000"/>
                  <a:satMod val="160000"/>
                </a:srgbClr>
              </a:gs>
              <a:gs pos="50000">
                <a:srgbClr val="5FC0E5">
                  <a:tint val="44500"/>
                  <a:satMod val="160000"/>
                </a:srgbClr>
              </a:gs>
              <a:gs pos="90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109538">
              <a:spcAft>
                <a:spcPts val="600"/>
              </a:spcAft>
            </a:pPr>
            <a:r>
              <a:rPr lang="en-US" sz="2000" b="1" i="1" dirty="0" smtClean="0">
                <a:latin typeface="Arial Narrow" panose="020B0606020202030204" pitchFamily="34" charset="0"/>
              </a:rPr>
              <a:t>Benefits:</a:t>
            </a:r>
          </a:p>
          <a:p>
            <a:pPr marL="468313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Become a citizen scientist</a:t>
            </a:r>
          </a:p>
          <a:p>
            <a:pPr marL="468313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Protect yourself, your family, and your community</a:t>
            </a:r>
          </a:p>
          <a:p>
            <a:pPr marL="468313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 Narrow" panose="020B0606020202030204" pitchFamily="34" charset="0"/>
              </a:rPr>
              <a:t>Learn about epidemiology, statistics, and public health technology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47" t="40093" r="32566" b="42357"/>
          <a:stretch/>
        </p:blipFill>
        <p:spPr>
          <a:xfrm>
            <a:off x="1143000" y="457200"/>
            <a:ext cx="1625716" cy="148774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9104" y="268069"/>
            <a:ext cx="27989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How can YOU</a:t>
            </a:r>
            <a:endParaRPr lang="en-US" sz="3600" b="1" i="1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68889" y="584537"/>
            <a:ext cx="501291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latin typeface="Corbel" panose="020B0503020204020204" pitchFamily="34" charset="0"/>
              </a:rPr>
              <a:t>track the FLU?</a:t>
            </a:r>
            <a:endParaRPr lang="en-US" sz="6000" b="1" dirty="0">
              <a:latin typeface="Corbel" panose="020B0503020204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9" t="40093" r="32566" b="34080"/>
          <a:stretch/>
        </p:blipFill>
        <p:spPr>
          <a:xfrm>
            <a:off x="4222248" y="7161202"/>
            <a:ext cx="2389444" cy="656367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114300" y="1752600"/>
            <a:ext cx="6629399" cy="1151855"/>
            <a:chOff x="114300" y="1869088"/>
            <a:chExt cx="6629399" cy="1151855"/>
          </a:xfrm>
        </p:grpSpPr>
        <p:sp>
          <p:nvSpPr>
            <p:cNvPr id="5" name="TextBox 4"/>
            <p:cNvSpPr txBox="1"/>
            <p:nvPr/>
          </p:nvSpPr>
          <p:spPr>
            <a:xfrm>
              <a:off x="114300" y="2266890"/>
              <a:ext cx="6629399" cy="754053"/>
            </a:xfrm>
            <a:prstGeom prst="rect">
              <a:avLst/>
            </a:prstGeom>
            <a:gradFill flip="none" rotWithShape="1">
              <a:gsLst>
                <a:gs pos="0">
                  <a:srgbClr val="5FC0E5">
                    <a:tint val="66000"/>
                    <a:satMod val="160000"/>
                  </a:srgbClr>
                </a:gs>
                <a:gs pos="50000">
                  <a:srgbClr val="5FC0E5">
                    <a:tint val="44500"/>
                    <a:satMod val="160000"/>
                  </a:srgbClr>
                </a:gs>
                <a:gs pos="90000">
                  <a:schemeClr val="bg1"/>
                </a:gs>
              </a:gsLst>
              <a:lin ang="0" scaled="1"/>
              <a:tileRect/>
            </a:gradFill>
          </p:spPr>
          <p:txBody>
            <a:bodyPr wrap="square" rtlCol="0">
              <a:spAutoFit/>
            </a:bodyPr>
            <a:lstStyle/>
            <a:p>
              <a:pPr marL="109538">
                <a:spcAft>
                  <a:spcPts val="600"/>
                </a:spcAft>
              </a:pPr>
              <a:r>
                <a:rPr lang="en-US" sz="2000" b="1" i="1" dirty="0" smtClean="0">
                  <a:latin typeface="Arial Narrow" panose="020B0606020202030204" pitchFamily="34" charset="0"/>
                </a:rPr>
                <a:t>1.  Register at www.FluNearYou.org</a:t>
              </a:r>
            </a:p>
            <a:p>
              <a:pPr marL="395288">
                <a:spcAft>
                  <a:spcPts val="600"/>
                </a:spcAft>
              </a:pPr>
              <a:r>
                <a:rPr lang="en-US" dirty="0" smtClean="0">
                  <a:latin typeface="Arial Narrow" panose="020B0606020202030204" pitchFamily="34" charset="0"/>
                </a:rPr>
                <a:t>Join the 60,000+ Flu Trackers reporting their symptoms</a:t>
              </a:r>
              <a:endParaRPr lang="en-US" dirty="0">
                <a:latin typeface="Arial Narrow" panose="020B0606020202030204" pitchFamily="34" charset="0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20507">
              <a:off x="4291017" y="1869088"/>
              <a:ext cx="2251906" cy="811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22" name="Group 21"/>
          <p:cNvGrpSpPr/>
          <p:nvPr/>
        </p:nvGrpSpPr>
        <p:grpSpPr>
          <a:xfrm>
            <a:off x="103201" y="3114631"/>
            <a:ext cx="6640499" cy="1076369"/>
            <a:chOff x="103201" y="3058502"/>
            <a:chExt cx="6640499" cy="1076369"/>
          </a:xfrm>
        </p:grpSpPr>
        <p:sp>
          <p:nvSpPr>
            <p:cNvPr id="19" name="TextBox 18"/>
            <p:cNvSpPr txBox="1"/>
            <p:nvPr/>
          </p:nvSpPr>
          <p:spPr>
            <a:xfrm>
              <a:off x="114301" y="3284547"/>
              <a:ext cx="6629399" cy="754053"/>
            </a:xfrm>
            <a:prstGeom prst="rect">
              <a:avLst/>
            </a:prstGeom>
            <a:gradFill flip="none" rotWithShape="1">
              <a:gsLst>
                <a:gs pos="100000">
                  <a:srgbClr val="5FC0E5">
                    <a:tint val="66000"/>
                    <a:satMod val="160000"/>
                  </a:srgbClr>
                </a:gs>
                <a:gs pos="50000">
                  <a:srgbClr val="5FC0E5">
                    <a:tint val="44500"/>
                    <a:satMod val="160000"/>
                  </a:srgbClr>
                </a:gs>
                <a:gs pos="10000">
                  <a:schemeClr val="bg1"/>
                </a:gs>
              </a:gsLst>
              <a:lin ang="0" scaled="1"/>
              <a:tileRect/>
            </a:gradFill>
          </p:spPr>
          <p:txBody>
            <a:bodyPr wrap="square" rtlCol="0">
              <a:spAutoFit/>
            </a:bodyPr>
            <a:lstStyle/>
            <a:p>
              <a:pPr marL="682625" algn="r">
                <a:spcAft>
                  <a:spcPts val="600"/>
                </a:spcAft>
              </a:pPr>
              <a:r>
                <a:rPr lang="en-US" sz="2000" b="1" i="1" dirty="0" smtClean="0">
                  <a:latin typeface="Arial Narrow" panose="020B0606020202030204" pitchFamily="34" charset="0"/>
                </a:rPr>
                <a:t>2.  Each Monday, we’ll ask how you’ve been feeling</a:t>
              </a:r>
            </a:p>
            <a:p>
              <a:pPr marL="1263650" algn="r">
                <a:spcAft>
                  <a:spcPts val="600"/>
                </a:spcAft>
              </a:pPr>
              <a:r>
                <a:rPr lang="en-US" dirty="0" smtClean="0">
                  <a:latin typeface="Arial Narrow" panose="020B0606020202030204" pitchFamily="34" charset="0"/>
                </a:rPr>
                <a:t>Reminders sent by e-mail or push notification</a:t>
              </a:r>
              <a:endParaRPr lang="en-US" dirty="0">
                <a:latin typeface="Arial Narrow" panose="020B0606020202030204" pitchFamily="34" charset="0"/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78516" l="0" r="100000">
                          <a14:foregroundMark x1="39865" y1="46484" x2="39865" y2="46484"/>
                          <a14:foregroundMark x1="27928" y1="29297" x2="27928" y2="29297"/>
                          <a14:foregroundMark x1="16667" y1="28906" x2="16667" y2="28906"/>
                          <a14:foregroundMark x1="47973" y1="49609" x2="47973" y2="49609"/>
                          <a14:foregroundMark x1="50676" y1="51172" x2="50676" y2="51172"/>
                          <a14:foregroundMark x1="49550" y1="47656" x2="49550" y2="47656"/>
                          <a14:foregroundMark x1="48874" y1="53906" x2="48874" y2="53906"/>
                          <a14:foregroundMark x1="40315" y1="57031" x2="40315" y2="57031"/>
                          <a14:foregroundMark x1="35586" y1="46875" x2="35586" y2="46875"/>
                          <a14:foregroundMark x1="34234" y1="53516" x2="34234" y2="53516"/>
                          <a14:foregroundMark x1="31982" y1="44531" x2="31982" y2="44531"/>
                          <a14:foregroundMark x1="28604" y1="52734" x2="28604" y2="52734"/>
                          <a14:foregroundMark x1="26802" y1="58984" x2="26802" y2="58984"/>
                          <a14:foregroundMark x1="26126" y1="64844" x2="26126" y2="64844"/>
                          <a14:foregroundMark x1="26802" y1="68750" x2="26802" y2="68750"/>
                          <a14:foregroundMark x1="26802" y1="72656" x2="26802" y2="72656"/>
                          <a14:foregroundMark x1="22748" y1="74219" x2="22748" y2="74219"/>
                          <a14:foregroundMark x1="10586" y1="65234" x2="10586" y2="65234"/>
                          <a14:foregroundMark x1="47973" y1="51953" x2="47973" y2="51953"/>
                          <a14:foregroundMark x1="52027" y1="51563" x2="52027" y2="51563"/>
                          <a14:foregroundMark x1="25225" y1="13281" x2="25225" y2="13281"/>
                          <a14:foregroundMark x1="81757" y1="55078" x2="81757" y2="55078"/>
                          <a14:foregroundMark x1="84459" y1="38281" x2="84459" y2="38281"/>
                          <a14:foregroundMark x1="70946" y1="31641" x2="70946" y2="31641"/>
                          <a14:foregroundMark x1="73423" y1="39063" x2="73423" y2="39063"/>
                          <a14:foregroundMark x1="87838" y1="32422" x2="87838" y2="32422"/>
                          <a14:foregroundMark x1="13964" y1="60156" x2="13964" y2="60156"/>
                          <a14:foregroundMark x1="11261" y1="20313" x2="11261" y2="20313"/>
                          <a14:foregroundMark x1="53378" y1="52344" x2="53378" y2="52344"/>
                          <a14:foregroundMark x1="53604" y1="48828" x2="53604" y2="488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24" b="21055"/>
            <a:stretch/>
          </p:blipFill>
          <p:spPr bwMode="auto">
            <a:xfrm rot="575056">
              <a:off x="877736" y="3371036"/>
              <a:ext cx="707753" cy="763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78516" l="0" r="100000">
                          <a14:foregroundMark x1="39865" y1="46484" x2="39865" y2="46484"/>
                          <a14:foregroundMark x1="27928" y1="29297" x2="27928" y2="29297"/>
                          <a14:foregroundMark x1="16667" y1="28906" x2="16667" y2="28906"/>
                          <a14:foregroundMark x1="47973" y1="49609" x2="47973" y2="49609"/>
                          <a14:foregroundMark x1="50676" y1="51172" x2="50676" y2="51172"/>
                          <a14:foregroundMark x1="49550" y1="47656" x2="49550" y2="47656"/>
                          <a14:foregroundMark x1="48874" y1="53906" x2="48874" y2="53906"/>
                          <a14:foregroundMark x1="40315" y1="57031" x2="40315" y2="57031"/>
                          <a14:foregroundMark x1="35586" y1="46875" x2="35586" y2="46875"/>
                          <a14:foregroundMark x1="34234" y1="53516" x2="34234" y2="53516"/>
                          <a14:foregroundMark x1="31982" y1="44531" x2="31982" y2="44531"/>
                          <a14:foregroundMark x1="28604" y1="52734" x2="28604" y2="52734"/>
                          <a14:foregroundMark x1="26802" y1="58984" x2="26802" y2="58984"/>
                          <a14:foregroundMark x1="26126" y1="64844" x2="26126" y2="64844"/>
                          <a14:foregroundMark x1="26802" y1="68750" x2="26802" y2="68750"/>
                          <a14:foregroundMark x1="26802" y1="72656" x2="26802" y2="72656"/>
                          <a14:foregroundMark x1="22748" y1="74219" x2="22748" y2="74219"/>
                          <a14:foregroundMark x1="10586" y1="65234" x2="10586" y2="65234"/>
                          <a14:foregroundMark x1="47973" y1="51953" x2="47973" y2="51953"/>
                          <a14:foregroundMark x1="52027" y1="51563" x2="52027" y2="51563"/>
                          <a14:foregroundMark x1="25225" y1="13281" x2="25225" y2="13281"/>
                          <a14:foregroundMark x1="81757" y1="55078" x2="81757" y2="55078"/>
                          <a14:foregroundMark x1="84459" y1="38281" x2="84459" y2="38281"/>
                          <a14:foregroundMark x1="70946" y1="31641" x2="70946" y2="31641"/>
                          <a14:foregroundMark x1="73423" y1="39063" x2="73423" y2="39063"/>
                          <a14:foregroundMark x1="87838" y1="32422" x2="87838" y2="32422"/>
                          <a14:foregroundMark x1="13964" y1="60156" x2="13964" y2="60156"/>
                          <a14:foregroundMark x1="11261" y1="20313" x2="11261" y2="20313"/>
                          <a14:foregroundMark x1="53378" y1="52344" x2="53378" y2="52344"/>
                          <a14:foregroundMark x1="53604" y1="48828" x2="53604" y2="48828"/>
                          <a14:foregroundMark x1="5446" y1="35193" x2="5446" y2="351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56988" b="21055"/>
            <a:stretch/>
          </p:blipFill>
          <p:spPr bwMode="auto">
            <a:xfrm rot="20480727">
              <a:off x="103201" y="3058502"/>
              <a:ext cx="721775" cy="763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19"/>
          <p:cNvGrpSpPr/>
          <p:nvPr/>
        </p:nvGrpSpPr>
        <p:grpSpPr>
          <a:xfrm>
            <a:off x="114301" y="4509895"/>
            <a:ext cx="6629399" cy="900305"/>
            <a:chOff x="114301" y="4351347"/>
            <a:chExt cx="6629399" cy="900305"/>
          </a:xfrm>
        </p:grpSpPr>
        <p:sp>
          <p:nvSpPr>
            <p:cNvPr id="21" name="TextBox 20"/>
            <p:cNvSpPr txBox="1"/>
            <p:nvPr/>
          </p:nvSpPr>
          <p:spPr>
            <a:xfrm>
              <a:off x="114301" y="4351347"/>
              <a:ext cx="6629399" cy="754053"/>
            </a:xfrm>
            <a:prstGeom prst="rect">
              <a:avLst/>
            </a:prstGeom>
            <a:gradFill flip="none" rotWithShape="1">
              <a:gsLst>
                <a:gs pos="0">
                  <a:srgbClr val="5FC0E5">
                    <a:tint val="66000"/>
                    <a:satMod val="160000"/>
                  </a:srgbClr>
                </a:gs>
                <a:gs pos="50000">
                  <a:srgbClr val="5FC0E5">
                    <a:tint val="44500"/>
                    <a:satMod val="160000"/>
                  </a:srgbClr>
                </a:gs>
                <a:gs pos="90000">
                  <a:schemeClr val="bg1"/>
                </a:gs>
              </a:gsLst>
              <a:lin ang="0" scaled="1"/>
              <a:tileRect/>
            </a:gradFill>
          </p:spPr>
          <p:txBody>
            <a:bodyPr wrap="square" rtlCol="0">
              <a:spAutoFit/>
            </a:bodyPr>
            <a:lstStyle/>
            <a:p>
              <a:pPr marL="109538">
                <a:spcAft>
                  <a:spcPts val="600"/>
                </a:spcAft>
              </a:pPr>
              <a:r>
                <a:rPr lang="en-US" sz="2000" b="1" i="1" dirty="0" smtClean="0">
                  <a:latin typeface="Arial Narrow" panose="020B0606020202030204" pitchFamily="34" charset="0"/>
                </a:rPr>
                <a:t>3.  Report your symptoms </a:t>
              </a:r>
            </a:p>
            <a:p>
              <a:pPr marL="395288">
                <a:spcAft>
                  <a:spcPts val="600"/>
                </a:spcAft>
              </a:pPr>
              <a:r>
                <a:rPr lang="en-US" dirty="0" smtClean="0">
                  <a:latin typeface="Arial Narrow" panose="020B0606020202030204" pitchFamily="34" charset="0"/>
                </a:rPr>
                <a:t>Takes less than one minute</a:t>
              </a:r>
              <a:endParaRPr lang="en-US" dirty="0">
                <a:latin typeface="Arial Narrow" panose="020B0606020202030204" pitchFamily="34" charset="0"/>
              </a:endParaRPr>
            </a:p>
          </p:txBody>
        </p:sp>
        <p:pic>
          <p:nvPicPr>
            <p:cNvPr id="24" name="Picture 3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82" t="29910" r="13586" b="43841"/>
            <a:stretch/>
          </p:blipFill>
          <p:spPr bwMode="auto">
            <a:xfrm rot="315032">
              <a:off x="3745407" y="4351606"/>
              <a:ext cx="2829697" cy="9000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25" name="TextBox 24"/>
          <p:cNvSpPr txBox="1"/>
          <p:nvPr/>
        </p:nvSpPr>
        <p:spPr>
          <a:xfrm>
            <a:off x="114301" y="5646747"/>
            <a:ext cx="6629399" cy="754053"/>
          </a:xfrm>
          <a:prstGeom prst="rect">
            <a:avLst/>
          </a:prstGeom>
          <a:gradFill flip="none" rotWithShape="1">
            <a:gsLst>
              <a:gs pos="100000">
                <a:srgbClr val="5FC0E5">
                  <a:tint val="66000"/>
                  <a:satMod val="160000"/>
                </a:srgbClr>
              </a:gs>
              <a:gs pos="50000">
                <a:srgbClr val="5FC0E5">
                  <a:tint val="44500"/>
                  <a:satMod val="160000"/>
                </a:srgbClr>
              </a:gs>
              <a:gs pos="10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682625" algn="r">
              <a:spcAft>
                <a:spcPts val="600"/>
              </a:spcAft>
            </a:pPr>
            <a:r>
              <a:rPr lang="en-US" sz="2000" b="1" i="1" dirty="0" smtClean="0">
                <a:latin typeface="Arial Narrow" panose="020B0606020202030204" pitchFamily="34" charset="0"/>
              </a:rPr>
              <a:t>4.  Track flu activity in the region, state, and nation</a:t>
            </a:r>
          </a:p>
          <a:p>
            <a:pPr marL="1263650" algn="r">
              <a:spcAft>
                <a:spcPts val="600"/>
              </a:spcAft>
            </a:pPr>
            <a:r>
              <a:rPr lang="en-US" dirty="0" smtClean="0">
                <a:latin typeface="Arial Narrow" panose="020B0606020202030204" pitchFamily="34" charset="0"/>
              </a:rPr>
              <a:t>Interactive maps help you explore flu data near you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3362">
            <a:off x="364682" y="5438548"/>
            <a:ext cx="1126992" cy="15218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4300" y="114300"/>
            <a:ext cx="6629400" cy="8915400"/>
          </a:xfrm>
          <a:prstGeom prst="rect">
            <a:avLst/>
          </a:prstGeom>
          <a:noFill/>
          <a:ln w="57150" cmpd="thickThin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67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96</Words>
  <Application>Microsoft Office PowerPoint</Application>
  <PresentationFormat>Letter Paper (8.5x11 in)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Maricopa County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White</dc:creator>
  <cp:lastModifiedBy>Jessica White</cp:lastModifiedBy>
  <cp:revision>12</cp:revision>
  <dcterms:created xsi:type="dcterms:W3CDTF">2016-08-15T22:32:53Z</dcterms:created>
  <dcterms:modified xsi:type="dcterms:W3CDTF">2016-08-16T00:30:41Z</dcterms:modified>
</cp:coreProperties>
</file>