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96" r:id="rId1"/>
  </p:sldMasterIdLst>
  <p:notesMasterIdLst>
    <p:notesMasterId r:id="rId6"/>
  </p:notesMasterIdLst>
  <p:sldIdLst>
    <p:sldId id="258" r:id="rId2"/>
    <p:sldId id="277" r:id="rId3"/>
    <p:sldId id="281" r:id="rId4"/>
    <p:sldId id="28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Avenir" panose="020B0604020202020204"/>
      <p:regular r:id="rId11"/>
      <p:bold r:id="rId1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8C93"/>
    <a:srgbClr val="101957"/>
    <a:srgbClr val="152754"/>
    <a:srgbClr val="585543"/>
    <a:srgbClr val="E5E5E6"/>
    <a:srgbClr val="7DAED3"/>
    <a:srgbClr val="1B3473"/>
    <a:srgbClr val="F5D2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1914" y="6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DEA866-E8D8-4461-98FF-8E6644390999}" type="datetimeFigureOut">
              <a:rPr lang="en-US" smtClean="0"/>
              <a:t>2/22/2018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7AFB32-59C2-4758-B8DC-B1D97BFD00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763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itleslide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76900"/>
            <a:ext cx="8074617" cy="1470025"/>
          </a:xfrm>
        </p:spPr>
        <p:txBody>
          <a:bodyPr/>
          <a:lstStyle>
            <a:lvl1pPr algn="l">
              <a:defRPr sz="4400"/>
            </a:lvl1pPr>
          </a:lstStyle>
          <a:p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  <a:cs typeface="Arial-Mdm-FC"/>
              </a:rPr>
              <a:t>Presentation Title Goes Here</a:t>
            </a:r>
            <a:endParaRPr lang="en-US" dirty="0">
              <a:latin typeface="Avenir" panose="02000503040000020003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1558549"/>
            <a:ext cx="6400800" cy="1752600"/>
          </a:xfrm>
        </p:spPr>
        <p:txBody>
          <a:bodyPr/>
          <a:lstStyle>
            <a:lvl1pPr marL="0" indent="0" algn="l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Mdm-FC"/>
              </a:rPr>
              <a:t>Subtitle goes here. Note: please use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Mdm-FC"/>
              </a:rPr>
              <a:t>Avenir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Mdm-FC"/>
              </a:rPr>
              <a:t> font</a:t>
            </a:r>
          </a:p>
        </p:txBody>
      </p:sp>
    </p:spTree>
    <p:extLst>
      <p:ext uri="{BB962C8B-B14F-4D97-AF65-F5344CB8AC3E}">
        <p14:creationId xmlns:p14="http://schemas.microsoft.com/office/powerpoint/2010/main" val="2628033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369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70482"/>
            <a:ext cx="8229600" cy="1030638"/>
          </a:xfrm>
        </p:spPr>
        <p:txBody>
          <a:bodyPr/>
          <a:lstStyle>
            <a:lvl1pPr algn="l">
              <a:defRPr sz="4400"/>
            </a:lvl1pPr>
          </a:lstStyle>
          <a:p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  <a:cs typeface="Arial-Mdm-FC"/>
              </a:rPr>
              <a:t>Section Header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indent="0" algn="l">
              <a:buNone/>
              <a:defRPr/>
            </a:lvl1pPr>
            <a:lvl2pPr marL="800100" indent="-342900" algn="l">
              <a:buFont typeface="Arial"/>
              <a:buChar char="•"/>
              <a:defRPr/>
            </a:lvl2pPr>
          </a:lstStyle>
          <a:p>
            <a:pPr algn="l"/>
            <a:r>
              <a:rPr lang="en-US" dirty="0" err="1">
                <a:solidFill>
                  <a:srgbClr val="585543"/>
                </a:solidFill>
                <a:latin typeface="Avenir" panose="02000503040000020003" pitchFamily="2" charset="0"/>
                <a:cs typeface="Arial-Mdm-FC"/>
              </a:rPr>
              <a:t>Subheaders</a:t>
            </a:r>
            <a:r>
              <a:rPr lang="en-US" dirty="0">
                <a:solidFill>
                  <a:srgbClr val="585543"/>
                </a:solidFill>
                <a:latin typeface="Avenir" panose="02000503040000020003" pitchFamily="2" charset="0"/>
                <a:cs typeface="Arial-Mdm-FC"/>
              </a:rPr>
              <a:t> will be treated like this</a:t>
            </a:r>
          </a:p>
          <a:p>
            <a:pPr algn="l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Lorem ipsum dolor sit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amet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, id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reque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appareat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per.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Te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neglegentur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comprehensam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qui. Ne qui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eirmod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mediocrem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.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Mentitum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maluisset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et sea,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harum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solet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id mea. Eos option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numquam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deterruisset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id, pro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ei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animal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habemus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suscipit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, mea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odio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quaeque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ex.</a:t>
            </a:r>
          </a:p>
          <a:p>
            <a:pPr marL="800100" lvl="1" indent="-342900" algn="l"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982153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ectionSlide1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3058582" y="2688170"/>
            <a:ext cx="57361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dirty="0">
                <a:solidFill>
                  <a:schemeClr val="bg1"/>
                </a:solidFill>
                <a:latin typeface="Avenir" panose="02000503040000020003" pitchFamily="2" charset="0"/>
                <a:cs typeface="Arial-Mdm-FC"/>
              </a:rPr>
              <a:t>Section 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3331059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solidFill>
                  <a:srgbClr val="101957"/>
                </a:solidFill>
                <a:latin typeface="Avenir" panose="02000503040000020003"/>
              </a:defRPr>
            </a:lvl1pPr>
            <a:lvl2pPr>
              <a:defRPr sz="2400">
                <a:solidFill>
                  <a:srgbClr val="101957"/>
                </a:solidFill>
                <a:latin typeface="Avenir" panose="02000503040000020003"/>
              </a:defRPr>
            </a:lvl2pPr>
            <a:lvl3pPr>
              <a:defRPr sz="2000">
                <a:solidFill>
                  <a:srgbClr val="101957"/>
                </a:solidFill>
                <a:latin typeface="Avenir" panose="02000503040000020003"/>
              </a:defRPr>
            </a:lvl3pPr>
            <a:lvl4pPr>
              <a:defRPr sz="1800">
                <a:solidFill>
                  <a:srgbClr val="101957"/>
                </a:solidFill>
                <a:latin typeface="Avenir" panose="02000503040000020003"/>
              </a:defRPr>
            </a:lvl4pPr>
            <a:lvl5pPr>
              <a:defRPr sz="1800">
                <a:solidFill>
                  <a:srgbClr val="101957"/>
                </a:solidFill>
                <a:latin typeface="Avenir" panose="02000503040000020003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solidFill>
                  <a:srgbClr val="101957"/>
                </a:solidFill>
                <a:latin typeface="Avenir" panose="02000503040000020003"/>
              </a:defRPr>
            </a:lvl1pPr>
            <a:lvl2pPr>
              <a:defRPr sz="2400">
                <a:solidFill>
                  <a:srgbClr val="101957"/>
                </a:solidFill>
                <a:latin typeface="Avenir" panose="02000503040000020003"/>
              </a:defRPr>
            </a:lvl2pPr>
            <a:lvl3pPr>
              <a:defRPr sz="2000">
                <a:solidFill>
                  <a:srgbClr val="101957"/>
                </a:solidFill>
                <a:latin typeface="Avenir" panose="02000503040000020003"/>
              </a:defRPr>
            </a:lvl3pPr>
            <a:lvl4pPr>
              <a:defRPr sz="1800">
                <a:solidFill>
                  <a:srgbClr val="101957"/>
                </a:solidFill>
                <a:latin typeface="Avenir" panose="02000503040000020003"/>
              </a:defRPr>
            </a:lvl4pPr>
            <a:lvl5pPr>
              <a:defRPr sz="1800">
                <a:solidFill>
                  <a:srgbClr val="101957"/>
                </a:solidFill>
                <a:latin typeface="Avenir" panose="02000503040000020003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4000">
                <a:solidFill>
                  <a:srgbClr val="101957"/>
                </a:solidFill>
                <a:latin typeface="Avenir" panose="02000503040000020003" pitchFamily="2" charset="0"/>
              </a:rPr>
              <a:t>Click to edit Master title style</a:t>
            </a:r>
            <a:endParaRPr lang="en-US" sz="4000" dirty="0">
              <a:solidFill>
                <a:srgbClr val="101957"/>
              </a:solidFill>
              <a:latin typeface="Avenir" panose="02000503040000020003" pitchFamily="2" charset="0"/>
              <a:cs typeface="Arial-Mdm-FC"/>
            </a:endParaRPr>
          </a:p>
        </p:txBody>
      </p:sp>
    </p:spTree>
    <p:extLst>
      <p:ext uri="{BB962C8B-B14F-4D97-AF65-F5344CB8AC3E}">
        <p14:creationId xmlns:p14="http://schemas.microsoft.com/office/powerpoint/2010/main" val="1570266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01957"/>
                </a:solidFill>
                <a:latin typeface="Avenir" panose="02000503040000020003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solidFill>
                  <a:srgbClr val="101957"/>
                </a:solidFill>
                <a:latin typeface="Avenir" panose="02000503040000020003"/>
              </a:defRPr>
            </a:lvl1pPr>
            <a:lvl2pPr>
              <a:defRPr sz="2000">
                <a:solidFill>
                  <a:srgbClr val="101957"/>
                </a:solidFill>
                <a:latin typeface="Avenir" panose="02000503040000020003"/>
              </a:defRPr>
            </a:lvl2pPr>
            <a:lvl3pPr>
              <a:defRPr sz="1800">
                <a:solidFill>
                  <a:srgbClr val="101957"/>
                </a:solidFill>
                <a:latin typeface="Avenir" panose="02000503040000020003"/>
              </a:defRPr>
            </a:lvl3pPr>
            <a:lvl4pPr>
              <a:defRPr sz="1600">
                <a:solidFill>
                  <a:srgbClr val="101957"/>
                </a:solidFill>
                <a:latin typeface="Avenir" panose="02000503040000020003"/>
              </a:defRPr>
            </a:lvl4pPr>
            <a:lvl5pPr>
              <a:defRPr sz="1600">
                <a:solidFill>
                  <a:srgbClr val="101957"/>
                </a:solidFill>
                <a:latin typeface="Avenir" panose="02000503040000020003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01957"/>
                </a:solidFill>
                <a:latin typeface="Avenir" panose="02000503040000020003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solidFill>
                  <a:srgbClr val="101957"/>
                </a:solidFill>
                <a:latin typeface="Avenir" panose="02000503040000020003"/>
              </a:defRPr>
            </a:lvl1pPr>
            <a:lvl2pPr>
              <a:defRPr sz="2000">
                <a:solidFill>
                  <a:srgbClr val="101957"/>
                </a:solidFill>
                <a:latin typeface="Avenir" panose="02000503040000020003"/>
              </a:defRPr>
            </a:lvl2pPr>
            <a:lvl3pPr>
              <a:defRPr sz="1800">
                <a:solidFill>
                  <a:srgbClr val="101957"/>
                </a:solidFill>
                <a:latin typeface="Avenir" panose="02000503040000020003"/>
              </a:defRPr>
            </a:lvl3pPr>
            <a:lvl4pPr>
              <a:defRPr sz="1600">
                <a:solidFill>
                  <a:srgbClr val="101957"/>
                </a:solidFill>
                <a:latin typeface="Avenir" panose="02000503040000020003"/>
              </a:defRPr>
            </a:lvl4pPr>
            <a:lvl5pPr>
              <a:defRPr sz="1600">
                <a:solidFill>
                  <a:srgbClr val="101957"/>
                </a:solidFill>
                <a:latin typeface="Avenir" panose="02000503040000020003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4000">
                <a:solidFill>
                  <a:srgbClr val="101957"/>
                </a:solidFill>
                <a:latin typeface="Avenir" panose="02000503040000020003" pitchFamily="2" charset="0"/>
              </a:rPr>
              <a:t>Click to edit Master title style</a:t>
            </a:r>
            <a:endParaRPr lang="en-US" sz="4000" dirty="0">
              <a:solidFill>
                <a:srgbClr val="101957"/>
              </a:solidFill>
              <a:latin typeface="Avenir" panose="02000503040000020003" pitchFamily="2" charset="0"/>
              <a:cs typeface="Arial-Mdm-FC"/>
            </a:endParaRPr>
          </a:p>
        </p:txBody>
      </p:sp>
    </p:spTree>
    <p:extLst>
      <p:ext uri="{BB962C8B-B14F-4D97-AF65-F5344CB8AC3E}">
        <p14:creationId xmlns:p14="http://schemas.microsoft.com/office/powerpoint/2010/main" val="2593538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4000">
                <a:solidFill>
                  <a:srgbClr val="101957"/>
                </a:solidFill>
                <a:latin typeface="Avenir" panose="02000503040000020003" pitchFamily="2" charset="0"/>
              </a:rPr>
              <a:t>Click to edit Master title style</a:t>
            </a:r>
            <a:endParaRPr lang="en-US" sz="4000" dirty="0">
              <a:solidFill>
                <a:srgbClr val="101957"/>
              </a:solidFill>
              <a:latin typeface="Avenir" panose="02000503040000020003" pitchFamily="2" charset="0"/>
              <a:cs typeface="Arial-Mdm-FC"/>
            </a:endParaRPr>
          </a:p>
        </p:txBody>
      </p:sp>
    </p:spTree>
    <p:extLst>
      <p:ext uri="{BB962C8B-B14F-4D97-AF65-F5344CB8AC3E}">
        <p14:creationId xmlns:p14="http://schemas.microsoft.com/office/powerpoint/2010/main" val="1539672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ncludingSlide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5609166" y="4808341"/>
            <a:ext cx="328083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rgbClr val="152754"/>
                </a:solidFill>
                <a:latin typeface="Avenir" panose="02000503040000020003" pitchFamily="2" charset="0"/>
                <a:cs typeface="Arial-Mdm-FC"/>
              </a:rPr>
              <a:t>CSTE National Office</a:t>
            </a:r>
          </a:p>
          <a:p>
            <a:pPr algn="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2872 Woodcock Boulevard, Suite 250</a:t>
            </a:r>
          </a:p>
          <a:p>
            <a:pPr algn="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Atlanta, Georgia 30341</a:t>
            </a:r>
          </a:p>
          <a:p>
            <a:pPr algn="r"/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-Lgt-FC"/>
            </a:endParaRPr>
          </a:p>
          <a:p>
            <a:pPr algn="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770.458.3811</a:t>
            </a:r>
          </a:p>
          <a:p>
            <a:pPr algn="r"/>
            <a:r>
              <a:rPr 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770.458.8516</a:t>
            </a:r>
          </a:p>
          <a:p>
            <a:pPr algn="r"/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cmccoull@cste.org</a:t>
            </a:r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-Lgt-FC"/>
            </a:endParaRPr>
          </a:p>
          <a:p>
            <a:pPr algn="r"/>
            <a:endParaRPr lang="en-US" sz="1600" dirty="0">
              <a:latin typeface="Avenir" panose="0200050304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9563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3050"/>
            <a:ext cx="5928102" cy="742089"/>
          </a:xfrm>
        </p:spPr>
        <p:txBody>
          <a:bodyPr anchor="b">
            <a:normAutofit/>
          </a:bodyPr>
          <a:lstStyle>
            <a:lvl1pPr algn="l">
              <a:defRPr sz="2400" b="1"/>
            </a:lvl1pPr>
          </a:lstStyle>
          <a:p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  <a:cs typeface="Arial-Mdm-FC"/>
              </a:rPr>
              <a:t>Header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75050" y="1435100"/>
            <a:ext cx="5111750" cy="4691063"/>
          </a:xfrm>
        </p:spPr>
        <p:txBody>
          <a:bodyPr/>
          <a:lstStyle>
            <a:lvl1pPr algn="l">
              <a:defRPr sz="3200"/>
            </a:lvl1pPr>
            <a:lvl2pPr marL="800100" indent="-342900" algn="l">
              <a:lnSpc>
                <a:spcPct val="130000"/>
              </a:lnSpc>
              <a:buFont typeface="Arial"/>
              <a:buChar char="•"/>
              <a:defRPr sz="1600"/>
            </a:lvl2pPr>
            <a:lvl3pPr marL="800100" indent="0">
              <a:buNone/>
              <a:defRPr sz="1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algn="l"/>
            <a:r>
              <a:rPr lang="en-US" dirty="0" err="1">
                <a:solidFill>
                  <a:srgbClr val="585543"/>
                </a:solidFill>
                <a:latin typeface="Avenir" panose="02000503040000020003" pitchFamily="2" charset="0"/>
                <a:cs typeface="Arial-Mdm-FC"/>
              </a:rPr>
              <a:t>Subheader</a:t>
            </a:r>
            <a:endParaRPr lang="en-US" dirty="0">
              <a:solidFill>
                <a:srgbClr val="585543"/>
              </a:solidFill>
              <a:latin typeface="Avenir" panose="02000503040000020003" pitchFamily="2" charset="0"/>
              <a:cs typeface="Arial-Lgt-FC"/>
            </a:endParaRPr>
          </a:p>
          <a:p>
            <a:pPr algn="l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Lorem ipsum dolor sit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amet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, id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reque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appareat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per.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Te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neglegentur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comprehens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qui. Ne qui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eirmod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mediocrem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.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Mentitum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maluisset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et sea,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harum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solet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id mea. Lorem ipsum</a:t>
            </a:r>
          </a:p>
          <a:p>
            <a:pPr marL="800100" lvl="1" indent="-342900" algn="l">
              <a:lnSpc>
                <a:spcPct val="130000"/>
              </a:lnSpc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Lorem ipsum</a:t>
            </a:r>
          </a:p>
          <a:p>
            <a:pPr marL="800100" lvl="1" indent="-342900" algn="l">
              <a:lnSpc>
                <a:spcPct val="130000"/>
              </a:lnSpc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Lorem ipsum</a:t>
            </a:r>
          </a:p>
          <a:p>
            <a:pPr marL="800100" lvl="1" indent="-342900" algn="l">
              <a:lnSpc>
                <a:spcPct val="130000"/>
              </a:lnSpc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Lorem ipsum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rgbClr val="101957"/>
                </a:solidFill>
                <a:latin typeface="Avenir" panose="02000503040000020003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7621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rgbClr val="101957"/>
                </a:solidFill>
                <a:latin typeface="Avenir" panose="02000503040000020003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rgbClr val="101957"/>
                </a:solidFill>
                <a:latin typeface="Avenir" panose="02000503040000020003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rgbClr val="101957"/>
                </a:solidFill>
                <a:latin typeface="Avenir" panose="02000503040000020003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67917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rgbClr val="101957"/>
                </a:solidFill>
                <a:latin typeface="Avenir" panose="02000503040000020003"/>
              </a:defRPr>
            </a:lvl1pPr>
            <a:lvl2pPr>
              <a:defRPr>
                <a:solidFill>
                  <a:srgbClr val="101957"/>
                </a:solidFill>
                <a:latin typeface="Avenir" panose="02000503040000020003"/>
              </a:defRPr>
            </a:lvl2pPr>
            <a:lvl3pPr>
              <a:defRPr>
                <a:solidFill>
                  <a:srgbClr val="101957"/>
                </a:solidFill>
                <a:latin typeface="Avenir" panose="02000503040000020003"/>
              </a:defRPr>
            </a:lvl3pPr>
            <a:lvl4pPr>
              <a:defRPr>
                <a:solidFill>
                  <a:srgbClr val="101957"/>
                </a:solidFill>
                <a:latin typeface="Avenir" panose="02000503040000020003"/>
              </a:defRPr>
            </a:lvl4pPr>
            <a:lvl5pPr>
              <a:defRPr>
                <a:solidFill>
                  <a:srgbClr val="101957"/>
                </a:solidFill>
                <a:latin typeface="Avenir" panose="02000503040000020003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4000">
                <a:solidFill>
                  <a:srgbClr val="101957"/>
                </a:solidFill>
                <a:latin typeface="Avenir" panose="02000503040000020003" pitchFamily="2" charset="0"/>
              </a:rPr>
              <a:t>Click to edit Master title style</a:t>
            </a:r>
            <a:endParaRPr lang="en-US" sz="4000" dirty="0">
              <a:solidFill>
                <a:srgbClr val="101957"/>
              </a:solidFill>
              <a:latin typeface="Avenir" panose="02000503040000020003" pitchFamily="2" charset="0"/>
              <a:cs typeface="Arial-Mdm-FC"/>
            </a:endParaRPr>
          </a:p>
        </p:txBody>
      </p:sp>
    </p:spTree>
    <p:extLst>
      <p:ext uri="{BB962C8B-B14F-4D97-AF65-F5344CB8AC3E}">
        <p14:creationId xmlns:p14="http://schemas.microsoft.com/office/powerpoint/2010/main" val="369117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rgbClr val="101957"/>
                </a:solidFill>
                <a:latin typeface="Avenir" panose="02000503040000020003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rgbClr val="101957"/>
                </a:solidFill>
                <a:latin typeface="Avenir" panose="02000503040000020003"/>
              </a:defRPr>
            </a:lvl1pPr>
            <a:lvl2pPr>
              <a:defRPr>
                <a:solidFill>
                  <a:srgbClr val="101957"/>
                </a:solidFill>
                <a:latin typeface="Avenir" panose="02000503040000020003"/>
              </a:defRPr>
            </a:lvl2pPr>
            <a:lvl3pPr>
              <a:defRPr>
                <a:solidFill>
                  <a:srgbClr val="101957"/>
                </a:solidFill>
                <a:latin typeface="Avenir" panose="02000503040000020003"/>
              </a:defRPr>
            </a:lvl3pPr>
            <a:lvl4pPr>
              <a:defRPr>
                <a:solidFill>
                  <a:srgbClr val="101957"/>
                </a:solidFill>
                <a:latin typeface="Avenir" panose="02000503040000020003"/>
              </a:defRPr>
            </a:lvl4pPr>
            <a:lvl5pPr>
              <a:defRPr>
                <a:solidFill>
                  <a:srgbClr val="101957"/>
                </a:solidFill>
                <a:latin typeface="Avenir" panose="02000503040000020003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179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ooter2-01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9093"/>
            <a:ext cx="9144000" cy="688907"/>
          </a:xfrm>
          <a:prstGeom prst="rect">
            <a:avLst/>
          </a:prstGeom>
        </p:spPr>
      </p:pic>
      <p:pic>
        <p:nvPicPr>
          <p:cNvPr id="7" name="Picture 6" descr="header-01.jp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36977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93977"/>
            <a:ext cx="8229600" cy="9838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  <a:cs typeface="Arial-Mdm-FC"/>
              </a:rPr>
              <a:t>Header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685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rgbClr val="152754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lang="en-US" sz="2400" kern="1200" dirty="0" smtClean="0">
          <a:solidFill>
            <a:srgbClr val="101957"/>
          </a:solidFill>
          <a:latin typeface="Avenir" panose="02000503040000020003"/>
          <a:ea typeface="+mn-ea"/>
          <a:cs typeface="+mn-cs"/>
        </a:defRPr>
      </a:lvl1pPr>
      <a:lvl2pPr marL="800100" indent="-342900" algn="l" defTabSz="914400" rtl="0" eaLnBrk="1" latinLnBrk="0" hangingPunct="1">
        <a:spcBef>
          <a:spcPct val="20000"/>
        </a:spcBef>
        <a:buFont typeface="Arial"/>
        <a:buChar char="•"/>
        <a:defRPr lang="en-US" sz="2400" kern="1200" dirty="0" smtClean="0">
          <a:solidFill>
            <a:srgbClr val="101957"/>
          </a:solidFill>
          <a:latin typeface="Avenir" panose="02000503040000020003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lang="en-US" sz="2400" kern="1200" dirty="0" smtClean="0">
          <a:solidFill>
            <a:srgbClr val="101957"/>
          </a:solidFill>
          <a:latin typeface="Avenir" panose="02000503040000020003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lang="en-US" sz="2400" kern="1200" dirty="0" smtClean="0">
          <a:solidFill>
            <a:srgbClr val="101957"/>
          </a:solidFill>
          <a:latin typeface="Avenir" panose="02000503040000020003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lang="en-US" sz="2400" kern="1200" dirty="0">
          <a:solidFill>
            <a:srgbClr val="101957"/>
          </a:solidFill>
          <a:latin typeface="Avenir" panose="02000503040000020003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ste.org/?page=WebinarLibrary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dx.doi.org/10.5888/pcd15.170187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itleslid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129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8433" y="284510"/>
            <a:ext cx="82126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101957"/>
                </a:solidFill>
              </a:rPr>
              <a:t>CSTE Health Disparities Subcommittee Monthly Call</a:t>
            </a:r>
            <a:endParaRPr lang="en-US" sz="4400" dirty="0">
              <a:solidFill>
                <a:srgbClr val="101957"/>
              </a:solidFill>
              <a:latin typeface="Avenir" panose="02000503040000020003" pitchFamily="2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09965" y="1921441"/>
            <a:ext cx="8229600" cy="21891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lang="en-US" sz="2400" kern="1200" dirty="0" smtClean="0">
                <a:solidFill>
                  <a:srgbClr val="101957"/>
                </a:solidFill>
                <a:latin typeface="Avenir" panose="02000503040000020003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Font typeface="Arial"/>
              <a:buChar char="•"/>
              <a:defRPr lang="en-US" sz="2400" kern="1200" dirty="0" smtClean="0">
                <a:solidFill>
                  <a:srgbClr val="101957"/>
                </a:solidFill>
                <a:latin typeface="Avenir" panose="02000503040000020003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lang="en-US" sz="2400" kern="1200" dirty="0" smtClean="0">
                <a:solidFill>
                  <a:srgbClr val="101957"/>
                </a:solidFill>
                <a:latin typeface="Avenir" panose="02000503040000020003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lang="en-US" sz="2400" kern="1200" dirty="0" smtClean="0">
                <a:solidFill>
                  <a:srgbClr val="101957"/>
                </a:solidFill>
                <a:latin typeface="Avenir" panose="02000503040000020003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lang="en-US" sz="2400" kern="1200" dirty="0">
                <a:solidFill>
                  <a:srgbClr val="101957"/>
                </a:solidFill>
                <a:latin typeface="Avenir" panose="02000503040000020003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chemeClr val="tx1"/>
                </a:solidFill>
                <a:latin typeface="+mn-lt"/>
              </a:rPr>
              <a:t>CSTE Health Disparities Subcommittee Call</a:t>
            </a:r>
          </a:p>
          <a:p>
            <a:pPr marL="0" indent="0">
              <a:buNone/>
            </a:pPr>
            <a:r>
              <a:rPr lang="en-US" sz="2600" dirty="0">
                <a:solidFill>
                  <a:schemeClr val="tx1"/>
                </a:solidFill>
                <a:latin typeface="+mn-lt"/>
              </a:rPr>
              <a:t>Thursday, February 22, 2018</a:t>
            </a:r>
            <a:endParaRPr lang="en-US" sz="2600" baseline="30000" dirty="0">
              <a:solidFill>
                <a:schemeClr val="tx1"/>
              </a:solidFill>
              <a:latin typeface="+mn-lt"/>
            </a:endParaRPr>
          </a:p>
          <a:p>
            <a:pPr marL="0" indent="0">
              <a:buNone/>
            </a:pPr>
            <a:r>
              <a:rPr lang="en-US" sz="2600" dirty="0">
                <a:solidFill>
                  <a:schemeClr val="tx1"/>
                </a:solidFill>
                <a:latin typeface="+mn-lt"/>
              </a:rPr>
              <a:t>2:00-3:00 pm ET</a:t>
            </a:r>
          </a:p>
          <a:p>
            <a:pPr marL="0" indent="0">
              <a:buNone/>
            </a:pPr>
            <a:r>
              <a:rPr lang="en-US" sz="2600" dirty="0">
                <a:solidFill>
                  <a:schemeClr val="tx1"/>
                </a:solidFill>
                <a:latin typeface="+mn-lt"/>
              </a:rPr>
              <a:t>CSTE Staff: Hayleigh McCall (hmccall@cste.org)</a:t>
            </a:r>
          </a:p>
        </p:txBody>
      </p:sp>
    </p:spTree>
    <p:extLst>
      <p:ext uri="{BB962C8B-B14F-4D97-AF65-F5344CB8AC3E}">
        <p14:creationId xmlns:p14="http://schemas.microsoft.com/office/powerpoint/2010/main" val="740864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687DA-7475-4906-8040-904F0475E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Webinar Housekeeping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668848-9C37-4254-9993-EA4FC85F9D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>
                <a:latin typeface="+mn-lt"/>
              </a:rPr>
              <a:t>Please note that today’s webinar is being recorded</a:t>
            </a:r>
          </a:p>
          <a:p>
            <a:pPr marL="1143000" lvl="1">
              <a:buFont typeface="Arial" panose="020B0604020202020204" pitchFamily="34" charset="0"/>
              <a:buChar char="•"/>
            </a:pPr>
            <a:r>
              <a:rPr lang="en-US" sz="2200" dirty="0">
                <a:latin typeface="+mn-lt"/>
              </a:rPr>
              <a:t>The webinar recording will be available in the webinar library on CSTE’s website: </a:t>
            </a:r>
            <a:r>
              <a:rPr lang="en-US" sz="2200" dirty="0">
                <a:latin typeface="+mn-lt"/>
                <a:hlinkClick r:id="rId2"/>
              </a:rPr>
              <a:t>http://www.cste.org/?page=WebinarLibrary</a:t>
            </a:r>
            <a:r>
              <a:rPr lang="en-US" sz="2200" dirty="0">
                <a:latin typeface="+mn-lt"/>
              </a:rPr>
              <a:t> 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>
                <a:latin typeface="+mn-lt"/>
              </a:rPr>
              <a:t>Please mute your line to minimize background noise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>
                <a:latin typeface="+mn-lt"/>
              </a:rPr>
              <a:t>There will be a question-and-answer session at the end of the webinar</a:t>
            </a:r>
          </a:p>
        </p:txBody>
      </p:sp>
    </p:spTree>
    <p:extLst>
      <p:ext uri="{BB962C8B-B14F-4D97-AF65-F5344CB8AC3E}">
        <p14:creationId xmlns:p14="http://schemas.microsoft.com/office/powerpoint/2010/main" val="3745693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E5EC7-5226-47E1-9351-26113752B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CSTE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332E99-634A-4CD1-B184-4217940E5A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Registration for the 2018 CSTE Annual Conference is NOW OPEN!</a:t>
            </a:r>
          </a:p>
          <a:p>
            <a:pPr lvl="1"/>
            <a:r>
              <a:rPr lang="en-US" sz="2000" dirty="0">
                <a:latin typeface="+mn-lt"/>
              </a:rPr>
              <a:t>Keep in mind that you must register for the conference </a:t>
            </a:r>
            <a:r>
              <a:rPr lang="en-US" sz="2000" b="1" dirty="0">
                <a:latin typeface="+mn-lt"/>
              </a:rPr>
              <a:t>before</a:t>
            </a:r>
            <a:r>
              <a:rPr lang="en-US" sz="2000" dirty="0">
                <a:latin typeface="+mn-lt"/>
              </a:rPr>
              <a:t> reserving a hotel room within the CSTE room blocks. </a:t>
            </a:r>
          </a:p>
          <a:p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There have been 2 publications in the past few months concerning the SCALE project</a:t>
            </a:r>
          </a:p>
          <a:p>
            <a:pPr marL="1257300" lvl="1" indent="-457200">
              <a:buFont typeface="+mj-lt"/>
              <a:buAutoNum type="arabicPeriod"/>
            </a:pPr>
            <a:r>
              <a:rPr lang="en-US" sz="2000" dirty="0">
                <a:latin typeface="+mn-lt"/>
              </a:rPr>
              <a:t>Boothe VL, Fierro LA, Laurent A, Shih M. Sub-County Life Expectancy: A Tool to Improve Community Health and Advance Health Equity. </a:t>
            </a:r>
            <a:r>
              <a:rPr lang="en-US" sz="2000" dirty="0" err="1">
                <a:latin typeface="+mn-lt"/>
              </a:rPr>
              <a:t>Prev</a:t>
            </a:r>
            <a:r>
              <a:rPr lang="en-US" sz="2000" dirty="0">
                <a:latin typeface="+mn-lt"/>
              </a:rPr>
              <a:t> Chronic Dis 2018;15:170187. DOI: </a:t>
            </a:r>
            <a:r>
              <a:rPr lang="en-US" sz="2000" dirty="0">
                <a:latin typeface="+mn-lt"/>
                <a:hlinkClick r:id="rId2"/>
              </a:rPr>
              <a:t>http://dx.doi.org/10.5888/pcd15.170187</a:t>
            </a:r>
            <a:r>
              <a:rPr lang="en-US" sz="2000" dirty="0">
                <a:latin typeface="+mn-lt"/>
              </a:rPr>
              <a:t>.</a:t>
            </a:r>
          </a:p>
          <a:p>
            <a:pPr marL="1257300" lvl="1" indent="-457200">
              <a:buFont typeface="+mj-lt"/>
              <a:buAutoNum type="arabicPeriod"/>
            </a:pPr>
            <a:r>
              <a:rPr lang="en-US" sz="2000" dirty="0">
                <a:latin typeface="+mn-lt"/>
              </a:rPr>
              <a:t>Talbot et al. Calculating census tract-based life expectancy in New York state: a generalizable approach. </a:t>
            </a:r>
            <a:r>
              <a:rPr lang="en-US" sz="2000" dirty="0" err="1">
                <a:latin typeface="+mn-lt"/>
              </a:rPr>
              <a:t>Popul</a:t>
            </a:r>
            <a:r>
              <a:rPr lang="en-US" sz="2000" dirty="0">
                <a:latin typeface="+mn-lt"/>
              </a:rPr>
              <a:t> Health </a:t>
            </a:r>
            <a:r>
              <a:rPr lang="en-US" sz="2000" dirty="0" err="1">
                <a:latin typeface="+mn-lt"/>
              </a:rPr>
              <a:t>Metr</a:t>
            </a:r>
            <a:r>
              <a:rPr lang="en-US" sz="2000" dirty="0">
                <a:latin typeface="+mn-lt"/>
              </a:rPr>
              <a:t> 2018; 16:1. DOI: 10.1186/s12963-018-0159-3</a:t>
            </a:r>
          </a:p>
        </p:txBody>
      </p:sp>
    </p:spTree>
    <p:extLst>
      <p:ext uri="{BB962C8B-B14F-4D97-AF65-F5344CB8AC3E}">
        <p14:creationId xmlns:p14="http://schemas.microsoft.com/office/powerpoint/2010/main" val="3102562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0482"/>
            <a:ext cx="6337300" cy="1030638"/>
          </a:xfrm>
        </p:spPr>
        <p:txBody>
          <a:bodyPr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55737"/>
            <a:ext cx="8229600" cy="452596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600" dirty="0">
                <a:latin typeface="+mn-lt"/>
              </a:rPr>
              <a:t>Update on Position Statement CC 16-01 and Health People 2030</a:t>
            </a:r>
          </a:p>
          <a:p>
            <a:pPr marL="514350" indent="-514350">
              <a:buFont typeface="+mj-lt"/>
              <a:buAutoNum type="arabicPeriod"/>
            </a:pPr>
            <a:endParaRPr lang="en-US" sz="2600" u="sng" dirty="0">
              <a:latin typeface="+mn-lt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600" u="sng" dirty="0">
                <a:latin typeface="+mn-lt"/>
              </a:rPr>
              <a:t>Presentation</a:t>
            </a:r>
            <a:r>
              <a:rPr lang="en-US" sz="2600" dirty="0">
                <a:latin typeface="+mn-lt"/>
              </a:rPr>
              <a:t>: “Establishing surveillance to monitor the impact of federal health policies, rumors, and threats on the health of New York City residents”</a:t>
            </a:r>
            <a:br>
              <a:rPr lang="en-US" sz="2600" dirty="0">
                <a:latin typeface="+mn-lt"/>
              </a:rPr>
            </a:br>
            <a:endParaRPr lang="en-US" sz="2600" dirty="0">
              <a:latin typeface="+mn-lt"/>
            </a:endParaRPr>
          </a:p>
          <a:p>
            <a:pPr lvl="1" indent="0">
              <a:buNone/>
            </a:pPr>
            <a:r>
              <a:rPr lang="en-US" dirty="0">
                <a:latin typeface="+mn-lt"/>
              </a:rPr>
              <a:t>Hannah Gould, PhD, Assistant Commissioner, Bureau of Epidemiology Services, NYC Department of Health and Mental Hygiene</a:t>
            </a:r>
          </a:p>
          <a:p>
            <a:endParaRPr lang="en-US" sz="2800" dirty="0">
              <a:latin typeface="+mn-lt"/>
            </a:endParaRPr>
          </a:p>
          <a:p>
            <a:pPr lvl="1" indent="0">
              <a:buNone/>
            </a:pP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41946913"/>
      </p:ext>
    </p:extLst>
  </p:cSld>
  <p:clrMapOvr>
    <a:masterClrMapping/>
  </p:clrMapOvr>
</p:sld>
</file>

<file path=ppt/theme/theme1.xml><?xml version="1.0" encoding="utf-8"?>
<a:theme xmlns:a="http://schemas.openxmlformats.org/drawingml/2006/main" name="CSTE_Powerpoint_Template_final">
  <a:themeElements>
    <a:clrScheme name="CSTE">
      <a:dk1>
        <a:srgbClr val="585543"/>
      </a:dk1>
      <a:lt1>
        <a:sysClr val="window" lastClr="FFFFFF"/>
      </a:lt1>
      <a:dk2>
        <a:srgbClr val="1B3473"/>
      </a:dk2>
      <a:lt2>
        <a:srgbClr val="EEECE1"/>
      </a:lt2>
      <a:accent1>
        <a:srgbClr val="7DAED3"/>
      </a:accent1>
      <a:accent2>
        <a:srgbClr val="F5D232"/>
      </a:accent2>
      <a:accent3>
        <a:srgbClr val="C4C7C8"/>
      </a:accent3>
      <a:accent4>
        <a:srgbClr val="9D986D"/>
      </a:accent4>
      <a:accent5>
        <a:srgbClr val="858C93"/>
      </a:accent5>
      <a:accent6>
        <a:srgbClr val="639EC8"/>
      </a:accent6>
      <a:hlink>
        <a:srgbClr val="0000FF"/>
      </a:hlink>
      <a:folHlink>
        <a:srgbClr val="800080"/>
      </a:folHlink>
    </a:clrScheme>
    <a:fontScheme name="CSTE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CSTE_Powerpoint_Template_final</Template>
  <TotalTime>401</TotalTime>
  <Words>159</Words>
  <Application>Microsoft Office PowerPoint</Application>
  <PresentationFormat>On-screen Show (4:3)</PresentationFormat>
  <Paragraphs>24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Arial-Mdm-FC</vt:lpstr>
      <vt:lpstr>Calibri</vt:lpstr>
      <vt:lpstr>Avenir</vt:lpstr>
      <vt:lpstr>Arial</vt:lpstr>
      <vt:lpstr>Arial-Lgt-FC</vt:lpstr>
      <vt:lpstr>Wingdings</vt:lpstr>
      <vt:lpstr>CSTE_Powerpoint_Template_final</vt:lpstr>
      <vt:lpstr>PowerPoint Presentation</vt:lpstr>
      <vt:lpstr>Webinar Housekeeping</vt:lpstr>
      <vt:lpstr>CSTE Updates</vt:lpstr>
      <vt:lpstr>Agenda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JPittman</dc:creator>
  <cp:lastModifiedBy>Hayleigh McCall</cp:lastModifiedBy>
  <cp:revision>37</cp:revision>
  <dcterms:created xsi:type="dcterms:W3CDTF">2015-06-11T17:48:28Z</dcterms:created>
  <dcterms:modified xsi:type="dcterms:W3CDTF">2018-02-22T16:17:03Z</dcterms:modified>
</cp:coreProperties>
</file>