
<file path=[Content_Types].xml><?xml version="1.0" encoding="utf-8"?>
<Types xmlns="http://schemas.openxmlformats.org/package/2006/content-types">
  <Default Extension="emf" ContentType="image/x-emf"/>
  <Default Extension="jpeg" ContentType="image/jpeg"/>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5"/>
  </p:notesMasterIdLst>
  <p:sldIdLst>
    <p:sldId id="258" r:id="rId2"/>
    <p:sldId id="262" r:id="rId3"/>
    <p:sldId id="264" r:id="rId4"/>
    <p:sldId id="265" r:id="rId5"/>
    <p:sldId id="266" r:id="rId6"/>
    <p:sldId id="267" r:id="rId7"/>
    <p:sldId id="268" r:id="rId8"/>
    <p:sldId id="269" r:id="rId9"/>
    <p:sldId id="270" r:id="rId10"/>
    <p:sldId id="271" r:id="rId11"/>
    <p:sldId id="272" r:id="rId12"/>
    <p:sldId id="263" r:id="rId13"/>
    <p:sldId id="260"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85543"/>
    <a:srgbClr val="858C93"/>
    <a:srgbClr val="F5D232"/>
    <a:srgbClr val="1B3473"/>
    <a:srgbClr val="101957"/>
    <a:srgbClr val="152754"/>
    <a:srgbClr val="E5E5E6"/>
    <a:srgbClr val="7DAED3"/>
  </p:clrMru>
  <p:extLst>
    <p:ext uri="{E76CE94A-603C-4142-B9EB-6D1370010A27}">
      <p14:discardImageEditData xmlns:p14="http://schemas.microsoft.com/office/powerpoint/2010/main" val="0"/>
    </p:ext>
    <p:ext uri="{D31A062A-798A-4329-ABDD-BBA856620510}">
      <p14:defaultImageDpi xmlns:p14="http://schemas.microsoft.com/office/powerpoint/2010/main" val="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napToGrid="0">
      <p:cViewPr varScale="1">
        <p:scale>
          <a:sx n="82" d="100"/>
          <a:sy n="82" d="100"/>
        </p:scale>
        <p:origin x="1056" y="84"/>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theme" Target="theme/theme1.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72389AD-CD8D-4633-A4B7-294C2F7F0559}" type="datetimeFigureOut">
              <a:rPr lang="en-US" smtClean="0"/>
              <a:t>6/2/2017</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7478D32-6725-491B-8F34-59817CD402AC}" type="slidenum">
              <a:rPr lang="en-US" smtClean="0"/>
              <a:t>‹#›</a:t>
            </a:fld>
            <a:endParaRPr lang="en-US"/>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C7478D32-6725-491B-8F34-59817CD402AC}" type="slidenum">
              <a:rPr lang="en-US" smtClean="0"/>
              <a:t>4</a:t>
            </a:fld>
            <a:endParaRPr lang="en-US"/>
          </a:p>
        </p:txBody>
      </p:sp>
    </p:spTree>
    <p:extLst>
      <p:ext uri="{BB962C8B-B14F-4D97-AF65-F5344CB8AC3E}">
        <p14:creationId xmlns:p14="http://schemas.microsoft.com/office/powerpoint/2010/main" val="249016354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51F749BE-A819-9644-9DCF-8BEBE3FB30D1}" type="datetimeFigureOut">
              <a:rPr lang="en-US" smtClean="0"/>
              <a:t>6/2/2017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423791975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F749BE-A819-9644-9DCF-8BEBE3FB30D1}" type="datetimeFigureOut">
              <a:rPr lang="en-US" smtClean="0"/>
              <a:t>6/2/2017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143072449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51F749BE-A819-9644-9DCF-8BEBE3FB30D1}" type="datetimeFigureOut">
              <a:rPr lang="en-US" smtClean="0"/>
              <a:t>6/2/2017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251034550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51F749BE-A819-9644-9DCF-8BEBE3FB30D1}" type="datetimeFigureOut">
              <a:rPr lang="en-US" smtClean="0"/>
              <a:t>6/2/2017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246229589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51F749BE-A819-9644-9DCF-8BEBE3FB30D1}" type="datetimeFigureOut">
              <a:rPr lang="en-US" smtClean="0"/>
              <a:t>6/2/2017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80292437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51F749BE-A819-9644-9DCF-8BEBE3FB30D1}" type="datetimeFigureOut">
              <a:rPr lang="en-US" smtClean="0"/>
              <a:t>6/2/2017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212223329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1F749BE-A819-9644-9DCF-8BEBE3FB30D1}" type="datetimeFigureOut">
              <a:rPr lang="en-US" smtClean="0"/>
              <a:t>6/2/2017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23125465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F749BE-A819-9644-9DCF-8BEBE3FB30D1}" type="datetimeFigureOut">
              <a:rPr lang="en-US" smtClean="0"/>
              <a:t>6/2/2017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16743869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51F749BE-A819-9644-9DCF-8BEBE3FB30D1}" type="datetimeFigureOut">
              <a:rPr lang="en-US" smtClean="0"/>
              <a:t>6/2/2017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31450499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F749BE-A819-9644-9DCF-8BEBE3FB30D1}" type="datetimeFigureOut">
              <a:rPr lang="en-US" smtClean="0"/>
              <a:t>6/2/2017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1726113608"/>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51F749BE-A819-9644-9DCF-8BEBE3FB30D1}" type="datetimeFigureOut">
              <a:rPr lang="en-US" smtClean="0"/>
              <a:t>6/2/2017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7350CD44-5C7A-6F49-B237-8DB76E192634}" type="slidenum">
              <a:rPr lang="en-US" smtClean="0"/>
              <a:t>‹#›</a:t>
            </a:fld>
            <a:endParaRPr lang="en-US"/>
          </a:p>
        </p:txBody>
      </p:sp>
    </p:spTree>
    <p:extLst>
      <p:ext uri="{BB962C8B-B14F-4D97-AF65-F5344CB8AC3E}">
        <p14:creationId xmlns:p14="http://schemas.microsoft.com/office/powerpoint/2010/main" val="382248619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1F749BE-A819-9644-9DCF-8BEBE3FB30D1}" type="datetimeFigureOut">
              <a:rPr lang="en-US" smtClean="0"/>
              <a:t>6/2/2017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7350CD44-5C7A-6F49-B237-8DB76E192634}" type="slidenum">
              <a:rPr lang="en-US" smtClean="0"/>
              <a:t>‹#›</a:t>
            </a:fld>
            <a:endParaRPr lang="en-US"/>
          </a:p>
        </p:txBody>
      </p:sp>
    </p:spTree>
    <p:extLst>
      <p:ext uri="{BB962C8B-B14F-4D97-AF65-F5344CB8AC3E}">
        <p14:creationId xmlns:p14="http://schemas.microsoft.com/office/powerpoint/2010/main" val="66830687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5.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6.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7.xml.rels><?xml version="1.0" encoding="UTF-8" standalone="yes"?>
<Relationships xmlns="http://schemas.openxmlformats.org/package/2006/relationships"><Relationship Id="rId3" Type="http://schemas.openxmlformats.org/officeDocument/2006/relationships/hyperlink" Target="http://www.cste.org/general/custom.asp?page=2017PSSubmit" TargetMode="External"/><Relationship Id="rId2" Type="http://schemas.openxmlformats.org/officeDocument/2006/relationships/image" Target="../media/image2.jpg"/><Relationship Id="rId1" Type="http://schemas.openxmlformats.org/officeDocument/2006/relationships/slideLayout" Target="../slideLayouts/slideLayout1.xml"/><Relationship Id="rId4" Type="http://schemas.openxmlformats.org/officeDocument/2006/relationships/image" Target="../media/image3.jpg"/></Relationships>
</file>

<file path=ppt/slides/_rels/slide8.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3" Type="http://schemas.openxmlformats.org/officeDocument/2006/relationships/image" Target="../media/image2.jpg"/><Relationship Id="rId2" Type="http://schemas.openxmlformats.org/officeDocument/2006/relationships/image" Target="../media/image3.jp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image" Target="../media/image2.jp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Layout" Target="../slideLayouts/slideLayout7.xml"/><Relationship Id="rId4" Type="http://schemas.openxmlformats.org/officeDocument/2006/relationships/image" Target="../media/image6.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titleslid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4" name="TextBox 3"/>
          <p:cNvSpPr txBox="1"/>
          <p:nvPr>
            <p:extLst>
              <p:ext uri="{D42A27DB-BD31-4B8C-83A1-F6EECF244321}">
                <p14:modId xmlns:p14="http://schemas.microsoft.com/office/powerpoint/2010/main" val="1686248499"/>
              </p:ext>
            </p:extLst>
          </p:nvPr>
        </p:nvSpPr>
        <p:spPr>
          <a:xfrm>
            <a:off x="465664" y="2416456"/>
            <a:ext cx="8212665" cy="830997"/>
          </a:xfrm>
          <a:prstGeom prst="rect">
            <a:avLst/>
          </a:prstGeom>
          <a:noFill/>
        </p:spPr>
        <p:txBody>
          <a:bodyPr wrap="square" rtlCol="0" anchor="t">
            <a:spAutoFit/>
          </a:bodyPr>
          <a:lstStyle/>
          <a:p>
            <a:r>
              <a:rPr lang="en-US" sz="2400" b="1" dirty="0">
                <a:solidFill>
                  <a:schemeClr val="tx1">
                    <a:lumMod val="65000"/>
                    <a:lumOff val="35000"/>
                  </a:schemeClr>
                </a:solidFill>
                <a:latin typeface="Avenir" panose="02000503040000020003" pitchFamily="2" charset="0"/>
                <a:cs typeface="Arial-Mdm-FC"/>
              </a:rPr>
              <a:t>Moderator: Kristy</a:t>
            </a:r>
            <a:r>
              <a:rPr lang="en-US" sz="2400" b="1" dirty="0">
                <a:solidFill>
                  <a:srgbClr val="595959"/>
                </a:solidFill>
                <a:latin typeface="Avenir" panose="02000503040000020003" pitchFamily="2" charset="0"/>
                <a:cs typeface="Arial-Mdm-FC"/>
              </a:rPr>
              <a:t> Bradley, </a:t>
            </a:r>
            <a:r>
              <a:rPr lang="en-US" sz="2400" b="1">
                <a:solidFill>
                  <a:srgbClr val="595959"/>
                </a:solidFill>
                <a:latin typeface="Avenir" panose="02000503040000020003" pitchFamily="2" charset="0"/>
                <a:cs typeface="Arial-Mdm-FC"/>
              </a:rPr>
              <a:t>Christine Hahn</a:t>
            </a:r>
            <a:endParaRPr lang="en-US" sz="2400" b="1">
              <a:solidFill>
                <a:srgbClr val="FF0000"/>
              </a:solidFill>
              <a:latin typeface="Avenir" panose="02000503040000020003" pitchFamily="2" charset="0"/>
              <a:cs typeface="Arial-Mdm-FC"/>
            </a:endParaRPr>
          </a:p>
          <a:p>
            <a:r>
              <a:rPr lang="en-US" sz="2400" b="1" dirty="0">
                <a:solidFill>
                  <a:schemeClr val="tx1">
                    <a:lumMod val="65000"/>
                    <a:lumOff val="35000"/>
                  </a:schemeClr>
                </a:solidFill>
                <a:latin typeface="Avenir" panose="02000503040000020003" pitchFamily="2" charset="0"/>
                <a:cs typeface="Arial-Mdm-FC"/>
              </a:rPr>
              <a:t>Lead Program Staff: Nicole Bryan</a:t>
            </a:r>
          </a:p>
        </p:txBody>
      </p:sp>
      <p:sp>
        <p:nvSpPr>
          <p:cNvPr id="3" name="TextBox 2"/>
          <p:cNvSpPr txBox="1"/>
          <p:nvPr>
            <p:extLst>
              <p:ext uri="{D42A27DB-BD31-4B8C-83A1-F6EECF244321}">
                <p14:modId xmlns:p14="http://schemas.microsoft.com/office/powerpoint/2010/main" val="3307759073"/>
              </p:ext>
            </p:extLst>
          </p:nvPr>
        </p:nvSpPr>
        <p:spPr>
          <a:xfrm>
            <a:off x="206375" y="398463"/>
            <a:ext cx="8739188" cy="1261884"/>
          </a:xfrm>
          <a:prstGeom prst="rect">
            <a:avLst/>
          </a:prstGeom>
          <a:noFill/>
        </p:spPr>
        <p:txBody>
          <a:bodyPr wrap="square" rtlCol="0" anchor="t">
            <a:spAutoFit/>
          </a:bodyPr>
          <a:lstStyle/>
          <a:p>
            <a:r>
              <a:rPr lang="en-US" sz="3800">
                <a:solidFill>
                  <a:srgbClr val="101957"/>
                </a:solidFill>
                <a:latin typeface="Avenir" panose="02000503040000020003" pitchFamily="2" charset="0"/>
                <a:cs typeface="Arial-Mdm-FC"/>
              </a:rPr>
              <a:t>Infectious Disease Steering Committee Position Statement Session</a:t>
            </a:r>
            <a:endParaRPr lang="en-US" sz="3800">
              <a:latin typeface="Avenir" panose="02000503040000020003" pitchFamily="2" charset="0"/>
            </a:endParaRPr>
          </a:p>
        </p:txBody>
      </p:sp>
      <p:sp>
        <p:nvSpPr>
          <p:cNvPr id="5" name="TextBox 4"/>
          <p:cNvSpPr txBox="1"/>
          <p:nvPr>
            <p:extLst>
              <p:ext uri="{D42A27DB-BD31-4B8C-83A1-F6EECF244321}">
                <p14:modId xmlns:p14="http://schemas.microsoft.com/office/powerpoint/2010/main" val="3456767211"/>
              </p:ext>
            </p:extLst>
          </p:nvPr>
        </p:nvSpPr>
        <p:spPr>
          <a:xfrm>
            <a:off x="4676271" y="3429000"/>
            <a:ext cx="4314882" cy="584775"/>
          </a:xfrm>
          <a:prstGeom prst="rect">
            <a:avLst/>
          </a:prstGeom>
          <a:noFill/>
        </p:spPr>
        <p:txBody>
          <a:bodyPr wrap="square" rtlCol="0" anchor="t">
            <a:spAutoFit/>
          </a:bodyPr>
          <a:lstStyle/>
          <a:p>
            <a:pPr algn="r"/>
            <a:r>
              <a:rPr lang="en-US" sz="1600">
                <a:solidFill>
                  <a:srgbClr val="858C93"/>
                </a:solidFill>
                <a:latin typeface="Avenir" panose="02000503040000020003" pitchFamily="2" charset="0"/>
                <a:cs typeface="Arial-Mdm-FC"/>
              </a:rPr>
              <a:t>Wednesday, June 7 at 4:00-5:30 PM</a:t>
            </a:r>
          </a:p>
          <a:p>
            <a:pPr algn="r"/>
            <a:r>
              <a:rPr lang="en-US" sz="1600">
                <a:solidFill>
                  <a:srgbClr val="858C93"/>
                </a:solidFill>
                <a:latin typeface="Avenir" panose="02000503040000020003" pitchFamily="2" charset="0"/>
                <a:cs typeface="Arial-Mdm-FC"/>
              </a:rPr>
              <a:t>400C (Boise Centre)</a:t>
            </a:r>
          </a:p>
        </p:txBody>
      </p:sp>
    </p:spTree>
    <p:extLst>
      <p:ext uri="{BB962C8B-B14F-4D97-AF65-F5344CB8AC3E}">
        <p14:creationId xmlns:p14="http://schemas.microsoft.com/office/powerpoint/2010/main" val="740864184"/>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381000" y="1547310"/>
            <a:ext cx="8318500" cy="4743762"/>
          </a:xfrm>
        </p:spPr>
        <p:txBody>
          <a:bodyPr>
            <a:noAutofit/>
          </a:bodyPr>
          <a:lstStyle/>
          <a:p>
            <a:pPr marL="457200" indent="-457200" algn="l">
              <a:buFont typeface="Arial" panose="020B0604020202020204" pitchFamily="34" charset="0"/>
              <a:buChar char="•"/>
            </a:pPr>
            <a:r>
              <a:rPr lang="en-US" sz="2800">
                <a:solidFill>
                  <a:srgbClr val="585543"/>
                </a:solidFill>
                <a:latin typeface="Avenir" panose="02000503040000020003" pitchFamily="2" charset="0"/>
                <a:cs typeface="Arial-Mdm-FC"/>
              </a:rPr>
              <a:t>Steering Committee position statement sessions are for current CSTE members ONLY.</a:t>
            </a:r>
          </a:p>
          <a:p>
            <a:pPr marL="457200" indent="-457200" algn="l">
              <a:buFont typeface="Arial" panose="020B0604020202020204" pitchFamily="34" charset="0"/>
              <a:buChar char="•"/>
            </a:pPr>
            <a:r>
              <a:rPr lang="en-US" sz="2800">
                <a:solidFill>
                  <a:srgbClr val="585543"/>
                </a:solidFill>
                <a:latin typeface="Avenir" panose="02000503040000020003" pitchFamily="2" charset="0"/>
                <a:cs typeface="Arial-Mdm-FC"/>
              </a:rPr>
              <a:t>Only Active Members (working at state, local, tribal, or territorial level) can vote on position statements during Steering Committee sessions.</a:t>
            </a:r>
          </a:p>
          <a:p>
            <a:pPr marL="457200" indent="-457200" algn="l">
              <a:buFont typeface="Arial" panose="020B0604020202020204" pitchFamily="34" charset="0"/>
              <a:buChar char="•"/>
            </a:pPr>
            <a:r>
              <a:rPr lang="en-US" sz="2800">
                <a:solidFill>
                  <a:srgbClr val="585543"/>
                </a:solidFill>
                <a:latin typeface="Avenir" panose="02000503040000020003" pitchFamily="2" charset="0"/>
                <a:cs typeface="Arial-Mdm-FC"/>
              </a:rPr>
              <a:t>Each Active Member should vote using the provided voting paddles.</a:t>
            </a:r>
          </a:p>
          <a:p>
            <a:pPr marL="457200" indent="-457200" algn="l">
              <a:buFont typeface="Arial" panose="020B0604020202020204" pitchFamily="34" charset="0"/>
              <a:buChar char="•"/>
            </a:pPr>
            <a:r>
              <a:rPr lang="en-US" sz="2800">
                <a:solidFill>
                  <a:srgbClr val="585543"/>
                </a:solidFill>
                <a:latin typeface="Avenir" panose="02000503040000020003" pitchFamily="2" charset="0"/>
                <a:cs typeface="Arial-Mdm-FC"/>
              </a:rPr>
              <a:t>Note: any non-CSTE member SMEs present were approved to attend by the CSTE Executive Board</a:t>
            </a:r>
          </a:p>
        </p:txBody>
      </p:sp>
      <p:sp>
        <p:nvSpPr>
          <p:cNvPr id="2" name="Title 1"/>
          <p:cNvSpPr>
            <a:spLocks noGrp="1"/>
          </p:cNvSpPr>
          <p:nvPr>
            <p:ph type="ctrTitle"/>
          </p:nvPr>
        </p:nvSpPr>
        <p:spPr>
          <a:xfrm>
            <a:off x="381000" y="328083"/>
            <a:ext cx="6064250" cy="698500"/>
          </a:xfrm>
        </p:spPr>
        <p:txBody>
          <a:bodyPr>
            <a:normAutofit fontScale="90000"/>
          </a:bodyPr>
          <a:lstStyle/>
          <a:p>
            <a:pPr algn="l">
              <a:lnSpc>
                <a:spcPct val="80000"/>
              </a:lnSpc>
            </a:pPr>
            <a:r>
              <a:rPr lang="en-US" sz="4000">
                <a:solidFill>
                  <a:srgbClr val="101957"/>
                </a:solidFill>
                <a:latin typeface="Avenir" panose="02000503040000020003" pitchFamily="2" charset="0"/>
                <a:cs typeface="Arial-Mdm-FC"/>
              </a:rPr>
              <a:t>2017 Position Statement Process</a:t>
            </a:r>
          </a:p>
        </p:txBody>
      </p:sp>
      <p:pic>
        <p:nvPicPr>
          <p:cNvPr id="4" name="Picture 3" descr="footer2-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183560894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381000" y="1547310"/>
            <a:ext cx="8318500" cy="4231190"/>
          </a:xfrm>
        </p:spPr>
        <p:txBody>
          <a:bodyPr>
            <a:normAutofit/>
          </a:bodyPr>
          <a:lstStyle/>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The position statements up for discussion today are those to be approved out of the Steering Committee to go to the Council of state representatives at the CSTE Business Meeting for a final vote to make CSTE policy. </a:t>
            </a:r>
          </a:p>
          <a:p>
            <a:pPr algn="l"/>
            <a:endParaRPr lang="en-US">
              <a:solidFill>
                <a:srgbClr val="585543"/>
              </a:solidFill>
              <a:latin typeface="Avenir" panose="02000503040000020003" pitchFamily="2" charset="0"/>
              <a:cs typeface="Arial-Mdm-FC"/>
            </a:endParaRPr>
          </a:p>
        </p:txBody>
      </p:sp>
      <p:sp>
        <p:nvSpPr>
          <p:cNvPr id="2" name="Title 1"/>
          <p:cNvSpPr>
            <a:spLocks noGrp="1"/>
          </p:cNvSpPr>
          <p:nvPr>
            <p:ph type="ctrTitle"/>
          </p:nvPr>
        </p:nvSpPr>
        <p:spPr>
          <a:xfrm>
            <a:off x="381000" y="328083"/>
            <a:ext cx="6064250" cy="698500"/>
          </a:xfrm>
        </p:spPr>
        <p:txBody>
          <a:bodyPr>
            <a:normAutofit fontScale="90000"/>
          </a:bodyPr>
          <a:lstStyle/>
          <a:p>
            <a:pPr algn="l">
              <a:lnSpc>
                <a:spcPct val="80000"/>
              </a:lnSpc>
            </a:pPr>
            <a:r>
              <a:rPr lang="en-US" sz="4000">
                <a:solidFill>
                  <a:srgbClr val="101957"/>
                </a:solidFill>
                <a:latin typeface="Avenir" panose="02000503040000020003" pitchFamily="2" charset="0"/>
                <a:cs typeface="Arial-Mdm-FC"/>
              </a:rPr>
              <a:t>2017 Position Statement Process</a:t>
            </a:r>
          </a:p>
        </p:txBody>
      </p:sp>
      <p:pic>
        <p:nvPicPr>
          <p:cNvPr id="4" name="Picture 3" descr="footer2-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129901647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381000" y="1547310"/>
            <a:ext cx="8318500" cy="4231190"/>
          </a:xfrm>
        </p:spPr>
        <p:txBody>
          <a:bodyPr>
            <a:normAutofit/>
          </a:bodyPr>
          <a:lstStyle/>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CSTE Policies &amp; Procedures</a:t>
            </a:r>
          </a:p>
          <a:p>
            <a:pPr marL="914400" lvl="1" indent="-457200" algn="l">
              <a:buFont typeface="Arial" panose="020B0604020202020204" pitchFamily="34" charset="0"/>
              <a:buChar char="•"/>
            </a:pPr>
            <a:r>
              <a:rPr lang="en-US" b="1">
                <a:solidFill>
                  <a:srgbClr val="585543"/>
                </a:solidFill>
                <a:latin typeface="Avenir" panose="02000503040000020003" pitchFamily="2" charset="0"/>
                <a:cs typeface="Arial-Mdm-FC"/>
              </a:rPr>
              <a:t>Limit</a:t>
            </a:r>
            <a:r>
              <a:rPr lang="en-US">
                <a:solidFill>
                  <a:srgbClr val="585543"/>
                </a:solidFill>
                <a:latin typeface="Avenir" panose="02000503040000020003" pitchFamily="2" charset="0"/>
                <a:cs typeface="Arial-Mdm-FC"/>
              </a:rPr>
              <a:t> voting on position statements in Steering Committee sessions to Active Members only.</a:t>
            </a:r>
          </a:p>
          <a:p>
            <a:pPr marL="914400" lvl="1" indent="-457200" algn="l">
              <a:buFont typeface="Arial" panose="020B0604020202020204" pitchFamily="34" charset="0"/>
              <a:buChar char="•"/>
            </a:pPr>
            <a:r>
              <a:rPr lang="en-US" b="1">
                <a:solidFill>
                  <a:srgbClr val="585543"/>
                </a:solidFill>
                <a:latin typeface="Avenir" panose="02000503040000020003" pitchFamily="2" charset="0"/>
                <a:cs typeface="Arial-Mdm-FC"/>
              </a:rPr>
              <a:t>Require</a:t>
            </a:r>
            <a:r>
              <a:rPr lang="en-US">
                <a:solidFill>
                  <a:srgbClr val="585543"/>
                </a:solidFill>
                <a:latin typeface="Avenir" panose="02000503040000020003" pitchFamily="2" charset="0"/>
                <a:cs typeface="Arial-Mdm-FC"/>
              </a:rPr>
              <a:t> a quorum during the voting process in order for a position statement to be added to the consent calendar for vote at the Business Meeting.</a:t>
            </a:r>
          </a:p>
        </p:txBody>
      </p:sp>
      <p:sp>
        <p:nvSpPr>
          <p:cNvPr id="2" name="Title 1"/>
          <p:cNvSpPr>
            <a:spLocks noGrp="1"/>
          </p:cNvSpPr>
          <p:nvPr>
            <p:ph type="ctrTitle"/>
          </p:nvPr>
        </p:nvSpPr>
        <p:spPr>
          <a:xfrm>
            <a:off x="381000" y="328083"/>
            <a:ext cx="6064250" cy="698500"/>
          </a:xfrm>
        </p:spPr>
        <p:txBody>
          <a:bodyPr>
            <a:normAutofit fontScale="90000"/>
          </a:bodyPr>
          <a:lstStyle/>
          <a:p>
            <a:pPr algn="l">
              <a:lnSpc>
                <a:spcPct val="80000"/>
              </a:lnSpc>
            </a:pPr>
            <a:r>
              <a:rPr lang="en-US" sz="4000">
                <a:solidFill>
                  <a:srgbClr val="101957"/>
                </a:solidFill>
                <a:latin typeface="Avenir" panose="02000503040000020003" pitchFamily="2" charset="0"/>
                <a:cs typeface="Arial-Mdm-FC"/>
              </a:rPr>
              <a:t>2017 Position Statement Process </a:t>
            </a:r>
          </a:p>
        </p:txBody>
      </p:sp>
      <p:pic>
        <p:nvPicPr>
          <p:cNvPr id="4" name="Picture 3" descr="footer2-0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112550984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381000" y="1547310"/>
            <a:ext cx="8318500" cy="4231190"/>
          </a:xfrm>
        </p:spPr>
        <p:txBody>
          <a:bodyPr>
            <a:normAutofit/>
          </a:bodyPr>
          <a:lstStyle/>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Definitions</a:t>
            </a:r>
          </a:p>
          <a:p>
            <a:pPr marL="914400" lvl="1" indent="-457200" algn="l">
              <a:buFont typeface="Arial" panose="020B0604020202020204" pitchFamily="34" charset="0"/>
              <a:buChar char="•"/>
            </a:pPr>
            <a:r>
              <a:rPr lang="en-US" b="1">
                <a:solidFill>
                  <a:srgbClr val="585543"/>
                </a:solidFill>
                <a:latin typeface="Avenir" panose="02000503040000020003" pitchFamily="2" charset="0"/>
                <a:cs typeface="Arial-Mdm-FC"/>
              </a:rPr>
              <a:t>Quorum</a:t>
            </a:r>
            <a:r>
              <a:rPr lang="en-US">
                <a:solidFill>
                  <a:srgbClr val="585543"/>
                </a:solidFill>
                <a:latin typeface="Avenir" panose="02000503040000020003" pitchFamily="2" charset="0"/>
                <a:cs typeface="Arial-Mdm-FC"/>
              </a:rPr>
              <a:t>: at least one Active Member from 10 or more states or US territories represented in a Steering Committee session, </a:t>
            </a:r>
            <a:r>
              <a:rPr lang="en-US" i="1">
                <a:solidFill>
                  <a:srgbClr val="585543"/>
                </a:solidFill>
                <a:latin typeface="Avenir" panose="02000503040000020003" pitchFamily="2" charset="0"/>
                <a:cs typeface="Arial-Mdm-FC"/>
              </a:rPr>
              <a:t>e.g., an Active Member from NYC would count as representation from the New York state geographic region</a:t>
            </a:r>
          </a:p>
          <a:p>
            <a:pPr marL="1371600" lvl="2" indent="-457200" algn="l">
              <a:buFont typeface="Arial" panose="020B0604020202020204" pitchFamily="34" charset="0"/>
              <a:buChar char="•"/>
            </a:pPr>
            <a:r>
              <a:rPr lang="en-US">
                <a:solidFill>
                  <a:srgbClr val="585543"/>
                </a:solidFill>
                <a:latin typeface="Avenir" panose="02000503040000020003" pitchFamily="2" charset="0"/>
                <a:cs typeface="Arial-Mdm-FC"/>
              </a:rPr>
              <a:t>Note: a position statement can still be approved out of a Steering Committee if quorum is not met.</a:t>
            </a:r>
          </a:p>
        </p:txBody>
      </p:sp>
      <p:sp>
        <p:nvSpPr>
          <p:cNvPr id="2" name="Title 1"/>
          <p:cNvSpPr>
            <a:spLocks noGrp="1"/>
          </p:cNvSpPr>
          <p:nvPr>
            <p:ph type="ctrTitle"/>
          </p:nvPr>
        </p:nvSpPr>
        <p:spPr>
          <a:xfrm>
            <a:off x="381000" y="328083"/>
            <a:ext cx="6064250" cy="698500"/>
          </a:xfrm>
        </p:spPr>
        <p:txBody>
          <a:bodyPr>
            <a:normAutofit fontScale="90000"/>
          </a:bodyPr>
          <a:lstStyle/>
          <a:p>
            <a:pPr algn="l">
              <a:lnSpc>
                <a:spcPct val="80000"/>
              </a:lnSpc>
            </a:pPr>
            <a:r>
              <a:rPr lang="en-US" sz="4000">
                <a:solidFill>
                  <a:srgbClr val="101957"/>
                </a:solidFill>
                <a:latin typeface="Avenir" panose="02000503040000020003" pitchFamily="2" charset="0"/>
                <a:cs typeface="Arial-Mdm-FC"/>
              </a:rPr>
              <a:t>2017 Position Statement Process </a:t>
            </a:r>
          </a:p>
        </p:txBody>
      </p:sp>
      <p:pic>
        <p:nvPicPr>
          <p:cNvPr id="4" name="Picture 3" descr="footer2-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31366445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381000" y="1547310"/>
            <a:ext cx="8318500" cy="4231190"/>
          </a:xfrm>
        </p:spPr>
        <p:txBody>
          <a:bodyPr>
            <a:normAutofit/>
          </a:bodyPr>
          <a:lstStyle/>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Definitions</a:t>
            </a:r>
          </a:p>
          <a:p>
            <a:pPr marL="914400" lvl="1" indent="-457200" algn="l">
              <a:buFont typeface="Arial" panose="020B0604020202020204" pitchFamily="34" charset="0"/>
              <a:buChar char="•"/>
            </a:pPr>
            <a:r>
              <a:rPr lang="en-US" b="1">
                <a:solidFill>
                  <a:srgbClr val="585543"/>
                </a:solidFill>
                <a:latin typeface="Avenir" panose="02000503040000020003" pitchFamily="2" charset="0"/>
                <a:cs typeface="Arial-Mdm-FC"/>
              </a:rPr>
              <a:t>Consent Calendar</a:t>
            </a:r>
            <a:r>
              <a:rPr lang="en-US">
                <a:solidFill>
                  <a:srgbClr val="585543"/>
                </a:solidFill>
                <a:latin typeface="Avenir" panose="02000503040000020003" pitchFamily="2" charset="0"/>
                <a:cs typeface="Arial-Mdm-FC"/>
              </a:rPr>
              <a:t>: a method for position statements that have been deemed non-controversial to be voted on all at once by the Council at the Business Meeting. </a:t>
            </a:r>
          </a:p>
        </p:txBody>
      </p:sp>
      <p:sp>
        <p:nvSpPr>
          <p:cNvPr id="2" name="Title 1"/>
          <p:cNvSpPr>
            <a:spLocks noGrp="1"/>
          </p:cNvSpPr>
          <p:nvPr>
            <p:ph type="ctrTitle"/>
          </p:nvPr>
        </p:nvSpPr>
        <p:spPr>
          <a:xfrm>
            <a:off x="381000" y="328083"/>
            <a:ext cx="6064250" cy="698500"/>
          </a:xfrm>
        </p:spPr>
        <p:txBody>
          <a:bodyPr>
            <a:normAutofit fontScale="90000"/>
          </a:bodyPr>
          <a:lstStyle/>
          <a:p>
            <a:pPr algn="l">
              <a:lnSpc>
                <a:spcPct val="80000"/>
              </a:lnSpc>
            </a:pPr>
            <a:r>
              <a:rPr lang="en-US" sz="4000">
                <a:solidFill>
                  <a:srgbClr val="101957"/>
                </a:solidFill>
                <a:latin typeface="Avenir" panose="02000503040000020003" pitchFamily="2" charset="0"/>
                <a:cs typeface="Arial-Mdm-FC"/>
              </a:rPr>
              <a:t>2017 Position Statement Process </a:t>
            </a:r>
          </a:p>
        </p:txBody>
      </p:sp>
      <p:pic>
        <p:nvPicPr>
          <p:cNvPr id="4" name="Picture 3" descr="footer2-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2704584369"/>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381000" y="1547309"/>
            <a:ext cx="8318500" cy="4621783"/>
          </a:xfrm>
        </p:spPr>
        <p:txBody>
          <a:bodyPr>
            <a:normAutofit fontScale="92500" lnSpcReduction="10000"/>
          </a:bodyPr>
          <a:lstStyle/>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Options for viewing PSs during discussion</a:t>
            </a:r>
          </a:p>
          <a:p>
            <a:pPr marL="914400" lvl="1" indent="-457200" algn="l">
              <a:buFont typeface="Arial" panose="020B0604020202020204" pitchFamily="34" charset="0"/>
              <a:buChar char="•"/>
            </a:pPr>
            <a:r>
              <a:rPr lang="en-US">
                <a:solidFill>
                  <a:srgbClr val="585543"/>
                </a:solidFill>
                <a:latin typeface="Avenir" panose="02000503040000020003" pitchFamily="2" charset="0"/>
                <a:cs typeface="Arial-Mdm-FC"/>
              </a:rPr>
              <a:t>Laptop</a:t>
            </a:r>
          </a:p>
          <a:p>
            <a:pPr marL="1371600" lvl="2" indent="-457200" algn="l">
              <a:buFont typeface="Arial" panose="020B0604020202020204" pitchFamily="34" charset="0"/>
              <a:buChar char="•"/>
            </a:pPr>
            <a:r>
              <a:rPr lang="en-US">
                <a:solidFill>
                  <a:srgbClr val="585543"/>
                </a:solidFill>
                <a:latin typeface="Avenir" panose="02000503040000020003" pitchFamily="2" charset="0"/>
                <a:cs typeface="Arial-Mdm-FC"/>
              </a:rPr>
              <a:t>Best option for live viewing via Office 365 Word documents</a:t>
            </a:r>
          </a:p>
          <a:p>
            <a:pPr marL="1828800" lvl="3" indent="-457200" algn="l">
              <a:buFont typeface="Courier New" charset="0"/>
              <a:buChar char="o"/>
            </a:pPr>
            <a:r>
              <a:rPr lang="en-US">
                <a:solidFill>
                  <a:srgbClr val="585543"/>
                </a:solidFill>
                <a:latin typeface="Avenir" panose="02000503040000020003" pitchFamily="2" charset="0"/>
                <a:cs typeface="Arial-Mdm-FC"/>
              </a:rPr>
              <a:t>Links may be found at </a:t>
            </a:r>
            <a:r>
              <a:rPr lang="en-US">
                <a:solidFill>
                  <a:srgbClr val="585543"/>
                </a:solidFill>
                <a:latin typeface="Avenir" panose="02000503040000020003" pitchFamily="2" charset="0"/>
                <a:cs typeface="Arial-Mdm-FC"/>
                <a:hlinkClick r:id="rId3"/>
              </a:rPr>
              <a:t>http://www.cste.org/general/custom.asp?page=2017PSSubmit</a:t>
            </a:r>
            <a:endParaRPr lang="en-US">
              <a:solidFill>
                <a:srgbClr val="585543"/>
              </a:solidFill>
              <a:latin typeface="Avenir" panose="02000503040000020003" pitchFamily="2" charset="0"/>
              <a:cs typeface="Arial-Mdm-FC"/>
            </a:endParaRPr>
          </a:p>
          <a:p>
            <a:pPr marL="1371600" lvl="2" indent="-457200" algn="l">
              <a:buFont typeface="Arial" panose="020B0604020202020204" pitchFamily="34" charset="0"/>
              <a:buChar char="•"/>
            </a:pPr>
            <a:r>
              <a:rPr lang="en-US">
                <a:solidFill>
                  <a:srgbClr val="585543"/>
                </a:solidFill>
                <a:latin typeface="Avenir" panose="02000503040000020003" pitchFamily="2" charset="0"/>
                <a:cs typeface="Arial-Mdm-FC"/>
              </a:rPr>
              <a:t>Paper copies</a:t>
            </a:r>
          </a:p>
          <a:p>
            <a:pPr marL="1828800" lvl="3" indent="-457200" algn="l">
              <a:buFont typeface="Courier New" charset="0"/>
              <a:buChar char="o"/>
            </a:pPr>
            <a:r>
              <a:rPr lang="en-US">
                <a:solidFill>
                  <a:srgbClr val="585543"/>
                </a:solidFill>
                <a:latin typeface="Avenir" panose="02000503040000020003" pitchFamily="2" charset="0"/>
                <a:cs typeface="Arial-Mdm-FC"/>
              </a:rPr>
              <a:t>Limited copies are available outside the room</a:t>
            </a:r>
          </a:p>
          <a:p>
            <a:pPr marL="914400" lvl="1" indent="-457200" algn="l">
              <a:buFont typeface="Arial" panose="020B0604020202020204" pitchFamily="34" charset="0"/>
              <a:buChar char="•"/>
            </a:pPr>
            <a:r>
              <a:rPr lang="en-US">
                <a:solidFill>
                  <a:srgbClr val="585543"/>
                </a:solidFill>
                <a:latin typeface="Avenir" panose="02000503040000020003" pitchFamily="2" charset="0"/>
                <a:cs typeface="Arial-Mdm-FC"/>
              </a:rPr>
              <a:t>Mobile Device</a:t>
            </a:r>
          </a:p>
          <a:p>
            <a:pPr marL="1371600" lvl="2" indent="-457200" algn="l">
              <a:buFont typeface="Arial" panose="020B0604020202020204" pitchFamily="34" charset="0"/>
              <a:buChar char="•"/>
            </a:pPr>
            <a:r>
              <a:rPr lang="en-US">
                <a:solidFill>
                  <a:srgbClr val="585543"/>
                </a:solidFill>
                <a:latin typeface="Avenir" panose="02000503040000020003" pitchFamily="2" charset="0"/>
                <a:cs typeface="Arial-Mdm-FC"/>
              </a:rPr>
              <a:t>Links may be found at </a:t>
            </a:r>
            <a:r>
              <a:rPr lang="en-US">
                <a:solidFill>
                  <a:srgbClr val="585543"/>
                </a:solidFill>
                <a:latin typeface="Avenir" panose="02000503040000020003" pitchFamily="2" charset="0"/>
                <a:cs typeface="Arial-Mdm-FC"/>
                <a:hlinkClick r:id="rId3"/>
              </a:rPr>
              <a:t>http://www.cste.org/general/custom.asp?page=2017PSSubmit</a:t>
            </a:r>
            <a:r>
              <a:rPr lang="en-US">
                <a:solidFill>
                  <a:srgbClr val="585543"/>
                </a:solidFill>
                <a:latin typeface="Avenir" panose="02000503040000020003" pitchFamily="2" charset="0"/>
                <a:cs typeface="Arial-Mdm-FC"/>
              </a:rPr>
              <a:t> </a:t>
            </a:r>
          </a:p>
        </p:txBody>
      </p:sp>
      <p:sp>
        <p:nvSpPr>
          <p:cNvPr id="2"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cs typeface="Arial-Mdm-FC"/>
              </a:rPr>
              <a:t>Housekeeping</a:t>
            </a:r>
          </a:p>
        </p:txBody>
      </p:sp>
      <p:pic>
        <p:nvPicPr>
          <p:cNvPr id="4" name="Picture 3" descr="footer2-01.jpg"/>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244993885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381000" y="1547310"/>
            <a:ext cx="8318500" cy="4231190"/>
          </a:xfrm>
        </p:spPr>
        <p:txBody>
          <a:bodyPr>
            <a:normAutofit/>
          </a:bodyPr>
          <a:lstStyle/>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Prior to first vote of each session, CSTE staff will call state/territory roll call to determine if quorum is present. Quorum will be reassessed if necessary.</a:t>
            </a:r>
          </a:p>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Active Members should vote using provided voting paddles.</a:t>
            </a:r>
          </a:p>
          <a:p>
            <a:pPr marL="457200" indent="-457200" algn="l">
              <a:buFont typeface="Arial" panose="020B0604020202020204" pitchFamily="34" charset="0"/>
              <a:buChar char="•"/>
            </a:pPr>
            <a:endParaRPr lang="en-US">
              <a:solidFill>
                <a:srgbClr val="585543"/>
              </a:solidFill>
              <a:latin typeface="Avenir" panose="02000503040000020003" pitchFamily="2" charset="0"/>
              <a:cs typeface="Arial-Mdm-FC"/>
            </a:endParaRPr>
          </a:p>
        </p:txBody>
      </p:sp>
      <p:sp>
        <p:nvSpPr>
          <p:cNvPr id="2"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cs typeface="Arial-Mdm-FC"/>
              </a:rPr>
              <a:t>Voting Process</a:t>
            </a:r>
          </a:p>
        </p:txBody>
      </p:sp>
      <p:pic>
        <p:nvPicPr>
          <p:cNvPr id="4" name="Picture 3" descr="footer2-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2179164388"/>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381000" y="1547310"/>
            <a:ext cx="8318500" cy="4231190"/>
          </a:xfrm>
        </p:spPr>
        <p:txBody>
          <a:bodyPr>
            <a:normAutofit/>
          </a:bodyPr>
          <a:lstStyle/>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Two votes:</a:t>
            </a:r>
          </a:p>
          <a:p>
            <a:pPr marL="971550" lvl="1" indent="-514350" algn="l">
              <a:buAutoNum type="arabicPeriod"/>
            </a:pPr>
            <a:r>
              <a:rPr lang="en-US">
                <a:solidFill>
                  <a:srgbClr val="585543"/>
                </a:solidFill>
                <a:latin typeface="Avenir" panose="02000503040000020003" pitchFamily="2" charset="0"/>
                <a:cs typeface="Arial-Mdm-FC"/>
              </a:rPr>
              <a:t>To pass the position statement (PS) out of the Steering Committee</a:t>
            </a:r>
          </a:p>
          <a:p>
            <a:pPr marL="971550" lvl="1" indent="-514350" algn="l">
              <a:buAutoNum type="arabicPeriod"/>
            </a:pPr>
            <a:r>
              <a:rPr lang="en-US">
                <a:solidFill>
                  <a:srgbClr val="585543"/>
                </a:solidFill>
                <a:latin typeface="Avenir" panose="02000503040000020003" pitchFamily="2" charset="0"/>
                <a:cs typeface="Arial-Mdm-FC"/>
              </a:rPr>
              <a:t>To add the PS to the consent calendar</a:t>
            </a:r>
          </a:p>
          <a:p>
            <a:pPr algn="l"/>
            <a:endParaRPr lang="en-US">
              <a:solidFill>
                <a:srgbClr val="585543"/>
              </a:solidFill>
              <a:latin typeface="Avenir" panose="02000503040000020003" pitchFamily="2" charset="0"/>
              <a:cs typeface="Arial-Mdm-FC"/>
            </a:endParaRPr>
          </a:p>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NOTE: A PS can still be approved out of a Steering Committee if quorum is not met</a:t>
            </a:r>
          </a:p>
          <a:p>
            <a:pPr marL="457200" indent="-457200" algn="l">
              <a:buFont typeface="Arial" panose="020B0604020202020204" pitchFamily="34" charset="0"/>
              <a:buChar char="•"/>
            </a:pPr>
            <a:endParaRPr lang="en-US">
              <a:solidFill>
                <a:srgbClr val="585543"/>
              </a:solidFill>
              <a:latin typeface="Avenir" panose="02000503040000020003" pitchFamily="2" charset="0"/>
              <a:cs typeface="Arial-Mdm-FC"/>
            </a:endParaRPr>
          </a:p>
        </p:txBody>
      </p:sp>
      <p:sp>
        <p:nvSpPr>
          <p:cNvPr id="2"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cs typeface="Arial-Mdm-FC"/>
              </a:rPr>
              <a:t>Voting Process</a:t>
            </a:r>
          </a:p>
        </p:txBody>
      </p:sp>
      <p:pic>
        <p:nvPicPr>
          <p:cNvPr id="4" name="Picture 3" descr="footer2-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13443120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239697" y="1547310"/>
            <a:ext cx="8629095" cy="4231190"/>
          </a:xfrm>
        </p:spPr>
        <p:txBody>
          <a:bodyPr>
            <a:normAutofit fontScale="92500" lnSpcReduction="10000"/>
          </a:bodyPr>
          <a:lstStyle/>
          <a:p>
            <a:pPr marL="514350" indent="-514350" algn="l">
              <a:buAutoNum type="arabicPeriod"/>
            </a:pPr>
            <a:r>
              <a:rPr lang="en-US">
                <a:solidFill>
                  <a:srgbClr val="585543"/>
                </a:solidFill>
                <a:latin typeface="Avenir" panose="02000503040000020003" pitchFamily="2" charset="0"/>
                <a:cs typeface="Arial-Mdm-FC"/>
              </a:rPr>
              <a:t>To pass PS out of the Steering Committee</a:t>
            </a:r>
          </a:p>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Motion to call to a vote; second to the motion</a:t>
            </a:r>
          </a:p>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Moderator calls to a vote</a:t>
            </a:r>
          </a:p>
          <a:p>
            <a:pPr marL="914400" lvl="1" indent="-457200" algn="l">
              <a:buFont typeface="Arial" panose="020B0604020202020204" pitchFamily="34" charset="0"/>
              <a:buChar char="•"/>
            </a:pPr>
            <a:r>
              <a:rPr lang="en-US">
                <a:solidFill>
                  <a:srgbClr val="585543"/>
                </a:solidFill>
                <a:latin typeface="Avenir" panose="02000503040000020003" pitchFamily="2" charset="0"/>
                <a:cs typeface="Arial-Mdm-FC"/>
              </a:rPr>
              <a:t>All in favor of passing the PS out of the Steering Committee/All opposed</a:t>
            </a:r>
          </a:p>
          <a:p>
            <a:pPr marL="914400" lvl="1" indent="-457200" algn="l">
              <a:buFont typeface="Arial" panose="020B0604020202020204" pitchFamily="34" charset="0"/>
              <a:buChar char="•"/>
            </a:pPr>
            <a:r>
              <a:rPr lang="en-US">
                <a:solidFill>
                  <a:srgbClr val="585543"/>
                </a:solidFill>
                <a:latin typeface="Avenir" panose="02000503040000020003" pitchFamily="2" charset="0"/>
                <a:cs typeface="Arial-Mdm-FC"/>
              </a:rPr>
              <a:t>If </a:t>
            </a:r>
            <a:r>
              <a:rPr lang="en-US" b="1">
                <a:solidFill>
                  <a:srgbClr val="FF0000"/>
                </a:solidFill>
                <a:latin typeface="Avenir" panose="02000503040000020003" pitchFamily="2" charset="0"/>
                <a:cs typeface="Arial-Mdm-FC"/>
              </a:rPr>
              <a:t>majority</a:t>
            </a:r>
            <a:r>
              <a:rPr lang="en-US">
                <a:solidFill>
                  <a:srgbClr val="FF0000"/>
                </a:solidFill>
                <a:latin typeface="Avenir" panose="02000503040000020003" pitchFamily="2" charset="0"/>
                <a:cs typeface="Arial-Mdm-FC"/>
              </a:rPr>
              <a:t> </a:t>
            </a:r>
            <a:r>
              <a:rPr lang="en-US">
                <a:solidFill>
                  <a:srgbClr val="585543"/>
                </a:solidFill>
                <a:latin typeface="Avenir" panose="02000503040000020003" pitchFamily="2" charset="0"/>
                <a:cs typeface="Arial-Mdm-FC"/>
              </a:rPr>
              <a:t>are in favor, PS has been passed out of Steering Committee</a:t>
            </a:r>
          </a:p>
          <a:p>
            <a:pPr marL="914400" lvl="1" indent="-457200" algn="l">
              <a:buFont typeface="Arial" panose="020B0604020202020204" pitchFamily="34" charset="0"/>
              <a:buChar char="•"/>
            </a:pPr>
            <a:r>
              <a:rPr lang="en-US">
                <a:solidFill>
                  <a:srgbClr val="585543"/>
                </a:solidFill>
                <a:latin typeface="Avenir" panose="02000503040000020003" pitchFamily="2" charset="0"/>
                <a:cs typeface="Arial-Mdm-FC"/>
              </a:rPr>
              <a:t>If </a:t>
            </a:r>
            <a:r>
              <a:rPr lang="en-US" b="1">
                <a:solidFill>
                  <a:srgbClr val="FF0000"/>
                </a:solidFill>
                <a:latin typeface="Avenir" panose="02000503040000020003" pitchFamily="2" charset="0"/>
                <a:cs typeface="Arial-Mdm-FC"/>
              </a:rPr>
              <a:t>majority</a:t>
            </a:r>
            <a:r>
              <a:rPr lang="en-US">
                <a:solidFill>
                  <a:srgbClr val="FF0000"/>
                </a:solidFill>
                <a:latin typeface="Avenir" panose="02000503040000020003" pitchFamily="2" charset="0"/>
                <a:cs typeface="Arial-Mdm-FC"/>
              </a:rPr>
              <a:t> </a:t>
            </a:r>
            <a:r>
              <a:rPr lang="en-US">
                <a:solidFill>
                  <a:srgbClr val="585543"/>
                </a:solidFill>
                <a:latin typeface="Avenir" panose="02000503040000020003" pitchFamily="2" charset="0"/>
                <a:cs typeface="Arial-Mdm-FC"/>
              </a:rPr>
              <a:t>are opposed, PS has not been approved for consideration at Business Meeting</a:t>
            </a:r>
          </a:p>
        </p:txBody>
      </p:sp>
      <p:sp>
        <p:nvSpPr>
          <p:cNvPr id="2"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cs typeface="Arial-Mdm-FC"/>
              </a:rPr>
              <a:t>Voting Process</a:t>
            </a:r>
          </a:p>
        </p:txBody>
      </p:sp>
      <p:pic>
        <p:nvPicPr>
          <p:cNvPr id="4" name="Picture 3" descr="footer2-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418234471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descr="footer2-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pic>
        <p:nvPicPr>
          <p:cNvPr id="6" name="Picture 5" descr="header-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nvPr>
        </p:nvSpPr>
        <p:spPr>
          <a:xfrm>
            <a:off x="204187" y="1547309"/>
            <a:ext cx="8673484" cy="4966237"/>
          </a:xfrm>
        </p:spPr>
        <p:txBody>
          <a:bodyPr>
            <a:normAutofit fontScale="85000" lnSpcReduction="20000"/>
          </a:bodyPr>
          <a:lstStyle/>
          <a:p>
            <a:pPr algn="l"/>
            <a:r>
              <a:rPr lang="en-US">
                <a:solidFill>
                  <a:srgbClr val="585543"/>
                </a:solidFill>
                <a:latin typeface="Avenir" panose="02000503040000020003" pitchFamily="2" charset="0"/>
                <a:cs typeface="Arial-Mdm-FC"/>
              </a:rPr>
              <a:t>2. To add PS to the consent calendar</a:t>
            </a:r>
          </a:p>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If PS was passed AND </a:t>
            </a:r>
            <a:r>
              <a:rPr lang="en-US" b="1">
                <a:solidFill>
                  <a:srgbClr val="FF0000"/>
                </a:solidFill>
                <a:latin typeface="Avenir" panose="02000503040000020003" pitchFamily="2" charset="0"/>
                <a:cs typeface="Arial-Mdm-FC"/>
              </a:rPr>
              <a:t>quorum</a:t>
            </a:r>
            <a:r>
              <a:rPr lang="en-US">
                <a:solidFill>
                  <a:srgbClr val="FF0000"/>
                </a:solidFill>
                <a:latin typeface="Avenir" panose="02000503040000020003" pitchFamily="2" charset="0"/>
                <a:cs typeface="Arial-Mdm-FC"/>
              </a:rPr>
              <a:t> </a:t>
            </a:r>
            <a:r>
              <a:rPr lang="en-US">
                <a:solidFill>
                  <a:srgbClr val="585543"/>
                </a:solidFill>
                <a:latin typeface="Avenir" panose="02000503040000020003" pitchFamily="2" charset="0"/>
                <a:cs typeface="Arial-Mdm-FC"/>
              </a:rPr>
              <a:t>is met</a:t>
            </a:r>
          </a:p>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Motion to add to consent calendar; second to the motion</a:t>
            </a:r>
          </a:p>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Vote to add to consent calendar</a:t>
            </a:r>
          </a:p>
          <a:p>
            <a:pPr marL="914400" lvl="1" indent="-457200" algn="l">
              <a:buFont typeface="Arial" panose="020B0604020202020204" pitchFamily="34" charset="0"/>
              <a:buChar char="•"/>
            </a:pPr>
            <a:r>
              <a:rPr lang="en-US">
                <a:solidFill>
                  <a:srgbClr val="585543"/>
                </a:solidFill>
                <a:latin typeface="Avenir" panose="02000503040000020003" pitchFamily="2" charset="0"/>
                <a:cs typeface="Arial-Mdm-FC"/>
              </a:rPr>
              <a:t>If at lease one person opposes, PS cannot be added to consent calendar and must be discussed at Business Meeting</a:t>
            </a:r>
          </a:p>
          <a:p>
            <a:pPr marL="914400" lvl="1" indent="-457200" algn="l">
              <a:buFont typeface="Arial" panose="020B0604020202020204" pitchFamily="34" charset="0"/>
              <a:buChar char="•"/>
            </a:pPr>
            <a:r>
              <a:rPr lang="en-US">
                <a:solidFill>
                  <a:srgbClr val="585543"/>
                </a:solidFill>
                <a:latin typeface="Avenir" panose="02000503040000020003" pitchFamily="2" charset="0"/>
                <a:cs typeface="Arial-Mdm-FC"/>
              </a:rPr>
              <a:t>If there is no opposition and </a:t>
            </a:r>
            <a:r>
              <a:rPr lang="en-US" b="1">
                <a:solidFill>
                  <a:srgbClr val="FF0000"/>
                </a:solidFill>
                <a:latin typeface="Avenir" panose="02000503040000020003" pitchFamily="2" charset="0"/>
                <a:cs typeface="Arial-Mdm-FC"/>
              </a:rPr>
              <a:t>quorum</a:t>
            </a:r>
            <a:r>
              <a:rPr lang="en-US">
                <a:solidFill>
                  <a:schemeClr val="tx1"/>
                </a:solidFill>
                <a:latin typeface="Avenir" panose="02000503040000020003" pitchFamily="2" charset="0"/>
                <a:cs typeface="Arial-Mdm-FC"/>
              </a:rPr>
              <a:t> </a:t>
            </a:r>
            <a:r>
              <a:rPr lang="en-US">
                <a:solidFill>
                  <a:srgbClr val="585543"/>
                </a:solidFill>
                <a:latin typeface="Avenir" panose="02000503040000020003" pitchFamily="2" charset="0"/>
                <a:cs typeface="Arial-Mdm-FC"/>
              </a:rPr>
              <a:t>is met, the passed PS is added to consent calendar for Business Meeting</a:t>
            </a:r>
          </a:p>
          <a:p>
            <a:pPr marL="457200" indent="-457200" algn="l">
              <a:buFont typeface="Arial" panose="020B0604020202020204" pitchFamily="34" charset="0"/>
              <a:buChar char="•"/>
            </a:pPr>
            <a:r>
              <a:rPr lang="en-US">
                <a:solidFill>
                  <a:srgbClr val="585543"/>
                </a:solidFill>
                <a:latin typeface="Avenir" panose="02000503040000020003" pitchFamily="2" charset="0"/>
                <a:cs typeface="Arial-Mdm-FC"/>
              </a:rPr>
              <a:t>NOTE: If PS was passed and quorum is NOT met, PS cannot be added to consent calendar and must be brought to Business Meeting</a:t>
            </a:r>
          </a:p>
        </p:txBody>
      </p:sp>
      <p:sp>
        <p:nvSpPr>
          <p:cNvPr id="2"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cs typeface="Arial-Mdm-FC"/>
              </a:rPr>
              <a:t>Voting Process</a:t>
            </a:r>
          </a:p>
        </p:txBody>
      </p:sp>
    </p:spTree>
    <p:extLst>
      <p:ext uri="{BB962C8B-B14F-4D97-AF65-F5344CB8AC3E}">
        <p14:creationId xmlns:p14="http://schemas.microsoft.com/office/powerpoint/2010/main" val="155912610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Picture 5" descr="header-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1336977"/>
          </a:xfrm>
          <a:prstGeom prst="rect">
            <a:avLst/>
          </a:prstGeom>
        </p:spPr>
      </p:pic>
      <p:sp>
        <p:nvSpPr>
          <p:cNvPr id="3" name="Subtitle 2"/>
          <p:cNvSpPr>
            <a:spLocks noGrp="1"/>
          </p:cNvSpPr>
          <p:nvPr>
            <p:ph type="subTitle" idx="1"/>
            <p:extLst>
              <p:ext uri="{D42A27DB-BD31-4B8C-83A1-F6EECF244321}">
                <p14:modId xmlns:p14="http://schemas.microsoft.com/office/powerpoint/2010/main" val="3046144935"/>
              </p:ext>
            </p:extLst>
          </p:nvPr>
        </p:nvSpPr>
        <p:spPr>
          <a:xfrm>
            <a:off x="221673" y="1331496"/>
            <a:ext cx="8686800" cy="4837597"/>
          </a:xfrm>
        </p:spPr>
        <p:txBody>
          <a:bodyPr vert="horz" lIns="91440" tIns="45720" rIns="91440" bIns="45720" rtlCol="0" anchor="t">
            <a:noAutofit/>
          </a:bodyPr>
          <a:lstStyle/>
          <a:p>
            <a:pPr algn="l"/>
            <a:r>
              <a:rPr lang="en-US" sz="2800" b="1">
                <a:solidFill>
                  <a:srgbClr val="585543"/>
                </a:solidFill>
                <a:latin typeface="Avenir LT 45 Book" panose="02000503020000020003" pitchFamily="2" charset="0"/>
                <a:cs typeface="Arial-Mdm-FC"/>
              </a:rPr>
              <a:t>17-ID-XX</a:t>
            </a:r>
            <a:r>
              <a:rPr lang="en-US" sz="2800">
                <a:solidFill>
                  <a:srgbClr val="585543"/>
                </a:solidFill>
                <a:latin typeface="Avenir LT 45 Book" panose="02000503020000020003" pitchFamily="2" charset="0"/>
                <a:cs typeface="Arial-Mdm-FC"/>
              </a:rPr>
              <a:t>, “Title” – Presenting Author</a:t>
            </a:r>
          </a:p>
          <a:p>
            <a:pPr algn="l"/>
            <a:r>
              <a:rPr lang="en-US" sz="2800" b="1">
                <a:solidFill>
                  <a:srgbClr val="585543"/>
                </a:solidFill>
                <a:latin typeface="Avenir LT 45 Book" panose="02000503020000020003" pitchFamily="2" charset="0"/>
              </a:rPr>
              <a:t>17-ID-XX</a:t>
            </a:r>
            <a:r>
              <a:rPr lang="en-US" sz="2800">
                <a:solidFill>
                  <a:srgbClr val="585543"/>
                </a:solidFill>
                <a:latin typeface="Avenir LT 45 Book" panose="02000503020000020003" pitchFamily="2" charset="0"/>
              </a:rPr>
              <a:t>, “Title” – Presenting Author</a:t>
            </a:r>
            <a:r>
              <a:rPr lang="en-US" sz="2800">
                <a:solidFill>
                  <a:schemeClr val="tx1"/>
                </a:solidFill>
                <a:latin typeface="Avenir LT 45 Book" panose="02000503020000020003" pitchFamily="2" charset="0"/>
              </a:rPr>
              <a:t> </a:t>
            </a:r>
            <a:endParaRPr>
              <a:solidFill>
                <a:schemeClr val="tx1"/>
              </a:solidFill>
              <a:latin typeface="Calibri"/>
            </a:endParaRPr>
          </a:p>
          <a:p>
            <a:pPr algn="l"/>
            <a:r>
              <a:rPr lang="en-US" sz="2800" b="1">
                <a:solidFill>
                  <a:srgbClr val="585543"/>
                </a:solidFill>
                <a:latin typeface="Avenir LT 45 Book"/>
              </a:rPr>
              <a:t>17-ID-XX</a:t>
            </a:r>
            <a:r>
              <a:rPr lang="en-US" sz="2800">
                <a:solidFill>
                  <a:srgbClr val="585543"/>
                </a:solidFill>
                <a:latin typeface="Avenir LT 45 Book"/>
              </a:rPr>
              <a:t>, “Title” – Presenting Author</a:t>
            </a:r>
            <a:r>
              <a:rPr lang="en-US" sz="2800">
                <a:solidFill>
                  <a:schemeClr val="tx1"/>
                </a:solidFill>
                <a:latin typeface="Avenir LT 45 Book"/>
              </a:rPr>
              <a:t> </a:t>
            </a:r>
            <a:endParaRPr lang="en-US">
              <a:solidFill>
                <a:schemeClr val="tx1"/>
              </a:solidFill>
            </a:endParaRPr>
          </a:p>
          <a:p>
            <a:pPr algn="l"/>
            <a:r>
              <a:rPr lang="en-US" sz="2800" b="1">
                <a:solidFill>
                  <a:srgbClr val="585543"/>
                </a:solidFill>
                <a:latin typeface="Avenir LT 45 Book"/>
              </a:rPr>
              <a:t>17-ID-XX</a:t>
            </a:r>
            <a:r>
              <a:rPr lang="en-US" sz="2800">
                <a:solidFill>
                  <a:srgbClr val="585543"/>
                </a:solidFill>
                <a:latin typeface="Avenir LT 45 Book"/>
              </a:rPr>
              <a:t>, “Title” – Presenting Author</a:t>
            </a:r>
            <a:r>
              <a:rPr lang="en-US" sz="2800">
                <a:solidFill>
                  <a:schemeClr val="tx1"/>
                </a:solidFill>
                <a:latin typeface="Avenir LT 45 Book"/>
              </a:rPr>
              <a:t> </a:t>
            </a:r>
          </a:p>
          <a:p>
            <a:pPr algn="l"/>
            <a:r>
              <a:rPr lang="en-US" sz="2800" b="1">
                <a:solidFill>
                  <a:srgbClr val="585543"/>
                </a:solidFill>
                <a:latin typeface="Avenir LT 45 Book"/>
              </a:rPr>
              <a:t>17-ID-XX</a:t>
            </a:r>
            <a:r>
              <a:rPr lang="en-US" sz="2800">
                <a:solidFill>
                  <a:srgbClr val="585543"/>
                </a:solidFill>
                <a:latin typeface="Avenir LT 45 Book"/>
              </a:rPr>
              <a:t>, “Title” – Presenting Author</a:t>
            </a:r>
            <a:r>
              <a:rPr lang="en-US" sz="2800">
                <a:solidFill>
                  <a:schemeClr val="tx1"/>
                </a:solidFill>
                <a:latin typeface="Avenir LT 45 Book"/>
              </a:rPr>
              <a:t> </a:t>
            </a:r>
            <a:endParaRPr>
              <a:solidFill>
                <a:schemeClr val="tx1"/>
              </a:solidFill>
            </a:endParaRPr>
          </a:p>
        </p:txBody>
      </p:sp>
      <p:sp>
        <p:nvSpPr>
          <p:cNvPr id="2" name="Title 1"/>
          <p:cNvSpPr>
            <a:spLocks noGrp="1"/>
          </p:cNvSpPr>
          <p:nvPr>
            <p:ph type="ctrTitle"/>
          </p:nvPr>
        </p:nvSpPr>
        <p:spPr>
          <a:xfrm>
            <a:off x="381000" y="328083"/>
            <a:ext cx="6064250" cy="698500"/>
          </a:xfrm>
        </p:spPr>
        <p:txBody>
          <a:bodyPr>
            <a:normAutofit/>
          </a:bodyPr>
          <a:lstStyle/>
          <a:p>
            <a:pPr algn="l">
              <a:lnSpc>
                <a:spcPct val="80000"/>
              </a:lnSpc>
            </a:pPr>
            <a:r>
              <a:rPr lang="en-US" sz="4000">
                <a:solidFill>
                  <a:srgbClr val="101957"/>
                </a:solidFill>
                <a:latin typeface="Avenir" panose="02000503040000020003" pitchFamily="2" charset="0"/>
                <a:cs typeface="Arial-Mdm-FC"/>
              </a:rPr>
              <a:t>Order of Discussion</a:t>
            </a:r>
          </a:p>
        </p:txBody>
      </p:sp>
      <p:pic>
        <p:nvPicPr>
          <p:cNvPr id="4" name="Picture 3" descr="footer2-01.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6169093"/>
            <a:ext cx="9144000" cy="688907"/>
          </a:xfrm>
          <a:prstGeom prst="rect">
            <a:avLst/>
          </a:prstGeom>
        </p:spPr>
      </p:pic>
    </p:spTree>
    <p:extLst>
      <p:ext uri="{BB962C8B-B14F-4D97-AF65-F5344CB8AC3E}">
        <p14:creationId xmlns:p14="http://schemas.microsoft.com/office/powerpoint/2010/main" val="386316117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descr="ConcludingSlide-01.jp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
        <p:nvSpPr>
          <p:cNvPr id="3" name="TextBox 2"/>
          <p:cNvSpPr txBox="1"/>
          <p:nvPr/>
        </p:nvSpPr>
        <p:spPr>
          <a:xfrm>
            <a:off x="5609166" y="4808341"/>
            <a:ext cx="3280833" cy="1815882"/>
          </a:xfrm>
          <a:prstGeom prst="rect">
            <a:avLst/>
          </a:prstGeom>
          <a:noFill/>
        </p:spPr>
        <p:txBody>
          <a:bodyPr wrap="square" rtlCol="0">
            <a:spAutoFit/>
          </a:bodyPr>
          <a:lstStyle/>
          <a:p>
            <a:pPr algn="r"/>
            <a:r>
              <a:rPr lang="en-US" sz="1600">
                <a:solidFill>
                  <a:srgbClr val="152754"/>
                </a:solidFill>
                <a:latin typeface="Avenir" panose="02000503040000020003" pitchFamily="2" charset="0"/>
                <a:cs typeface="Arial-Mdm-FC"/>
              </a:rPr>
              <a:t>CSTE National Office</a:t>
            </a:r>
          </a:p>
          <a:p>
            <a:pPr algn="r"/>
            <a:r>
              <a:rPr lang="en-US" sz="1300">
                <a:solidFill>
                  <a:schemeClr val="tx1">
                    <a:lumMod val="65000"/>
                    <a:lumOff val="35000"/>
                  </a:schemeClr>
                </a:solidFill>
                <a:latin typeface="Avenir" panose="02000503040000020003" pitchFamily="2" charset="0"/>
                <a:cs typeface="Arial-Lgt-FC"/>
              </a:rPr>
              <a:t>2872 Woodcock Boulevard, Suite 250</a:t>
            </a:r>
          </a:p>
          <a:p>
            <a:pPr algn="r"/>
            <a:r>
              <a:rPr lang="en-US" sz="1300">
                <a:solidFill>
                  <a:schemeClr val="tx1">
                    <a:lumMod val="65000"/>
                    <a:lumOff val="35000"/>
                  </a:schemeClr>
                </a:solidFill>
                <a:latin typeface="Avenir" panose="02000503040000020003" pitchFamily="2" charset="0"/>
                <a:cs typeface="Arial-Lgt-FC"/>
              </a:rPr>
              <a:t>Atlanta, Georgia 30341</a:t>
            </a:r>
          </a:p>
          <a:p>
            <a:pPr algn="r"/>
            <a:endParaRPr lang="en-US" sz="1300">
              <a:solidFill>
                <a:schemeClr val="tx1">
                  <a:lumMod val="65000"/>
                  <a:lumOff val="35000"/>
                </a:schemeClr>
              </a:solidFill>
              <a:latin typeface="Avenir" panose="02000503040000020003" pitchFamily="2" charset="0"/>
              <a:cs typeface="Arial-Lgt-FC"/>
            </a:endParaRPr>
          </a:p>
          <a:p>
            <a:pPr algn="r"/>
            <a:r>
              <a:rPr lang="en-US" sz="1300">
                <a:solidFill>
                  <a:schemeClr val="tx1">
                    <a:lumMod val="65000"/>
                    <a:lumOff val="35000"/>
                  </a:schemeClr>
                </a:solidFill>
                <a:latin typeface="Avenir" panose="02000503040000020003" pitchFamily="2" charset="0"/>
                <a:cs typeface="Arial-Lgt-FC"/>
              </a:rPr>
              <a:t>770.458.3811</a:t>
            </a:r>
          </a:p>
          <a:p>
            <a:pPr algn="r"/>
            <a:r>
              <a:rPr lang="en-US" sz="1100" b="1">
                <a:solidFill>
                  <a:schemeClr val="tx1">
                    <a:lumMod val="65000"/>
                    <a:lumOff val="35000"/>
                  </a:schemeClr>
                </a:solidFill>
                <a:latin typeface="Avenir" panose="02000503040000020003" pitchFamily="2" charset="0"/>
                <a:cs typeface="Arial-Lgt-FC"/>
              </a:rPr>
              <a:t> </a:t>
            </a:r>
            <a:r>
              <a:rPr lang="en-US" sz="1300">
                <a:solidFill>
                  <a:schemeClr val="tx1">
                    <a:lumMod val="65000"/>
                    <a:lumOff val="35000"/>
                  </a:schemeClr>
                </a:solidFill>
                <a:latin typeface="Avenir" panose="02000503040000020003" pitchFamily="2" charset="0"/>
                <a:cs typeface="Arial-Lgt-FC"/>
              </a:rPr>
              <a:t>770.458.8516</a:t>
            </a:r>
          </a:p>
          <a:p>
            <a:pPr algn="r"/>
            <a:r>
              <a:rPr lang="en-US" sz="1300" err="1">
                <a:solidFill>
                  <a:schemeClr val="tx1">
                    <a:lumMod val="65000"/>
                    <a:lumOff val="35000"/>
                  </a:schemeClr>
                </a:solidFill>
                <a:latin typeface="Avenir" panose="02000503040000020003" pitchFamily="2" charset="0"/>
                <a:cs typeface="Arial-Lgt-FC"/>
              </a:rPr>
              <a:t>positionstatements@cste.org</a:t>
            </a:r>
            <a:endParaRPr lang="en-US" sz="1300">
              <a:solidFill>
                <a:schemeClr val="tx1">
                  <a:lumMod val="65000"/>
                  <a:lumOff val="35000"/>
                </a:schemeClr>
              </a:solidFill>
              <a:latin typeface="Avenir" panose="02000503040000020003" pitchFamily="2" charset="0"/>
              <a:cs typeface="Arial-Lgt-FC"/>
            </a:endParaRPr>
          </a:p>
          <a:p>
            <a:pPr algn="r"/>
            <a:endParaRPr lang="en-US" sz="1600">
              <a:latin typeface="Avenir" panose="02000503040000020003" pitchFamily="2" charset="0"/>
            </a:endParaRPr>
          </a:p>
        </p:txBody>
      </p:sp>
      <p:pic>
        <p:nvPicPr>
          <p:cNvPr id="9" name="Picture 8" descr="F.ep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616228" y="5898188"/>
            <a:ext cx="165100" cy="190500"/>
          </a:xfrm>
          <a:prstGeom prst="rect">
            <a:avLst/>
          </a:prstGeom>
        </p:spPr>
      </p:pic>
      <p:pic>
        <p:nvPicPr>
          <p:cNvPr id="10" name="Picture 9" descr="T.eps"/>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7616228" y="5707688"/>
            <a:ext cx="165100" cy="190500"/>
          </a:xfrm>
          <a:prstGeom prst="rect">
            <a:avLst/>
          </a:prstGeom>
        </p:spPr>
      </p:pic>
    </p:spTree>
    <p:extLst>
      <p:ext uri="{BB962C8B-B14F-4D97-AF65-F5344CB8AC3E}">
        <p14:creationId xmlns:p14="http://schemas.microsoft.com/office/powerpoint/2010/main" val="242469538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637</Words>
  <Application>Microsoft Office PowerPoint</Application>
  <PresentationFormat>On-screen Show (4:3)</PresentationFormat>
  <Paragraphs>70</Paragraphs>
  <Slides>13</Slides>
  <Notes>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13</vt:i4>
      </vt:variant>
    </vt:vector>
  </HeadingPairs>
  <TitlesOfParts>
    <vt:vector size="21" baseType="lpstr">
      <vt:lpstr>Arial</vt:lpstr>
      <vt:lpstr>Arial-Lgt-FC</vt:lpstr>
      <vt:lpstr>Arial-Mdm-FC</vt:lpstr>
      <vt:lpstr>Avenir</vt:lpstr>
      <vt:lpstr>Avenir LT 45 Book</vt:lpstr>
      <vt:lpstr>Calibri</vt:lpstr>
      <vt:lpstr>Courier New</vt:lpstr>
      <vt:lpstr>Office Theme</vt:lpstr>
      <vt:lpstr>PowerPoint Presentation</vt:lpstr>
      <vt:lpstr>2017 Position Statement Process</vt:lpstr>
      <vt:lpstr>2017 Position Statement Process</vt:lpstr>
      <vt:lpstr>2017 Position Statement Process </vt:lpstr>
      <vt:lpstr>2017 Position Statement Process </vt:lpstr>
      <vt:lpstr>2017 Position Statement Process </vt:lpstr>
      <vt:lpstr>Housekeeping</vt:lpstr>
      <vt:lpstr>Voting Process</vt:lpstr>
      <vt:lpstr>Voting Process</vt:lpstr>
      <vt:lpstr>Voting Process</vt:lpstr>
      <vt:lpstr>Voting Process</vt:lpstr>
      <vt:lpstr>Order of Discussion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Nicole Bryan</dc:creator>
  <cp:lastModifiedBy>Nicole Bryan</cp:lastModifiedBy>
  <cp:revision>3</cp:revision>
  <dcterms:modified xsi:type="dcterms:W3CDTF">2017-06-02T13:45:51Z</dcterms:modified>
</cp:coreProperties>
</file>