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2" r:id="rId6"/>
    <p:sldId id="260" r:id="rId7"/>
    <p:sldId id="261" r:id="rId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CF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53"/>
    <p:restoredTop sz="79972" autoAdjust="0"/>
  </p:normalViewPr>
  <p:slideViewPr>
    <p:cSldViewPr showGuides="1">
      <p:cViewPr varScale="1">
        <p:scale>
          <a:sx n="82" d="100"/>
          <a:sy n="82" d="100"/>
        </p:scale>
        <p:origin x="816" y="45"/>
      </p:cViewPr>
      <p:guideLst>
        <p:guide orient="horz" pos="2160"/>
        <p:guide pos="2880"/>
      </p:guideLst>
    </p:cSldViewPr>
  </p:slideViewPr>
  <p:notesTextViewPr>
    <p:cViewPr>
      <p:scale>
        <a:sx n="1" d="1"/>
        <a:sy n="1" d="1"/>
      </p:scale>
      <p:origin x="0" y="-1329"/>
    </p:cViewPr>
  </p:notesTextViewPr>
  <p:notesViewPr>
    <p:cSldViewPr showGuides="1">
      <p:cViewPr varScale="1">
        <p:scale>
          <a:sx n="84" d="100"/>
          <a:sy n="84" d="100"/>
        </p:scale>
        <p:origin x="3828"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redith Lichtenstein" userId="64017bf5-1552-4590-afd9-a70af308d320" providerId="ADAL" clId="{C961ED5F-6295-49CE-A52A-10E442A2E90D}"/>
    <pc:docChg chg="undo custSel addSld modSld modNotesMaster">
      <pc:chgData name="Meredith Lichtenstein" userId="64017bf5-1552-4590-afd9-a70af308d320" providerId="ADAL" clId="{C961ED5F-6295-49CE-A52A-10E442A2E90D}" dt="2019-02-05T20:55:53.113" v="403"/>
      <pc:docMkLst>
        <pc:docMk/>
      </pc:docMkLst>
      <pc:sldChg chg="modSp">
        <pc:chgData name="Meredith Lichtenstein" userId="64017bf5-1552-4590-afd9-a70af308d320" providerId="ADAL" clId="{C961ED5F-6295-49CE-A52A-10E442A2E90D}" dt="2019-02-05T20:54:57.874" v="364" actId="14100"/>
        <pc:sldMkLst>
          <pc:docMk/>
          <pc:sldMk cId="1905573529" sldId="258"/>
        </pc:sldMkLst>
        <pc:spChg chg="mod">
          <ac:chgData name="Meredith Lichtenstein" userId="64017bf5-1552-4590-afd9-a70af308d320" providerId="ADAL" clId="{C961ED5F-6295-49CE-A52A-10E442A2E90D}" dt="2019-02-05T20:54:57.874" v="364" actId="14100"/>
          <ac:spMkLst>
            <pc:docMk/>
            <pc:sldMk cId="1905573529" sldId="258"/>
            <ac:spMk id="3" creationId="{00000000-0000-0000-0000-000000000000}"/>
          </ac:spMkLst>
        </pc:spChg>
      </pc:sldChg>
      <pc:sldChg chg="modSp modNotes modNotesTx">
        <pc:chgData name="Meredith Lichtenstein" userId="64017bf5-1552-4590-afd9-a70af308d320" providerId="ADAL" clId="{C961ED5F-6295-49CE-A52A-10E442A2E90D}" dt="2019-02-05T20:55:53.113" v="403"/>
        <pc:sldMkLst>
          <pc:docMk/>
          <pc:sldMk cId="2722450753" sldId="259"/>
        </pc:sldMkLst>
        <pc:spChg chg="mod">
          <ac:chgData name="Meredith Lichtenstein" userId="64017bf5-1552-4590-afd9-a70af308d320" providerId="ADAL" clId="{C961ED5F-6295-49CE-A52A-10E442A2E90D}" dt="2019-02-05T20:44:28.818" v="1" actId="27636"/>
          <ac:spMkLst>
            <pc:docMk/>
            <pc:sldMk cId="2722450753" sldId="259"/>
            <ac:spMk id="3" creationId="{00000000-0000-0000-0000-000000000000}"/>
          </ac:spMkLst>
        </pc:spChg>
      </pc:sldChg>
      <pc:sldChg chg="modNotes modNotesTx">
        <pc:chgData name="Meredith Lichtenstein" userId="64017bf5-1552-4590-afd9-a70af308d320" providerId="ADAL" clId="{C961ED5F-6295-49CE-A52A-10E442A2E90D}" dt="2019-02-05T20:55:53.113" v="403"/>
        <pc:sldMkLst>
          <pc:docMk/>
          <pc:sldMk cId="4113623034" sldId="260"/>
        </pc:sldMkLst>
      </pc:sldChg>
      <pc:sldChg chg="addSp delSp modSp add">
        <pc:chgData name="Meredith Lichtenstein" userId="64017bf5-1552-4590-afd9-a70af308d320" providerId="ADAL" clId="{C961ED5F-6295-49CE-A52A-10E442A2E90D}" dt="2019-02-05T20:53:41.570" v="363" actId="1076"/>
        <pc:sldMkLst>
          <pc:docMk/>
          <pc:sldMk cId="778659514" sldId="262"/>
        </pc:sldMkLst>
        <pc:spChg chg="mod">
          <ac:chgData name="Meredith Lichtenstein" userId="64017bf5-1552-4590-afd9-a70af308d320" providerId="ADAL" clId="{C961ED5F-6295-49CE-A52A-10E442A2E90D}" dt="2019-02-05T20:53:38.142" v="362" actId="113"/>
          <ac:spMkLst>
            <pc:docMk/>
            <pc:sldMk cId="778659514" sldId="262"/>
            <ac:spMk id="2" creationId="{F88DCFA3-257F-4AFA-9F96-5EA530DC3C0E}"/>
          </ac:spMkLst>
        </pc:spChg>
        <pc:spChg chg="del">
          <ac:chgData name="Meredith Lichtenstein" userId="64017bf5-1552-4590-afd9-a70af308d320" providerId="ADAL" clId="{C961ED5F-6295-49CE-A52A-10E442A2E90D}" dt="2019-02-05T20:44:39.619" v="19" actId="478"/>
          <ac:spMkLst>
            <pc:docMk/>
            <pc:sldMk cId="778659514" sldId="262"/>
            <ac:spMk id="3" creationId="{932688C3-6447-4A1A-8681-A16849030C12}"/>
          </ac:spMkLst>
        </pc:spChg>
        <pc:graphicFrameChg chg="add mod modGraphic">
          <ac:chgData name="Meredith Lichtenstein" userId="64017bf5-1552-4590-afd9-a70af308d320" providerId="ADAL" clId="{C961ED5F-6295-49CE-A52A-10E442A2E90D}" dt="2019-02-05T20:53:41.570" v="363" actId="1076"/>
          <ac:graphicFrameMkLst>
            <pc:docMk/>
            <pc:sldMk cId="778659514" sldId="262"/>
            <ac:graphicFrameMk id="4" creationId="{DD24E7C9-581D-4214-BE7E-6433E5D2A525}"/>
          </ac:graphicFrameMkLst>
        </pc:graphicFrameChg>
      </pc:sldChg>
    </pc:docChg>
  </pc:docChgLst>
  <pc:docChgLst>
    <pc:chgData name="Meredith Lichtenstein" userId="64017bf5-1552-4590-afd9-a70af308d320" providerId="ADAL" clId="{3FA81E53-CB48-480D-BE41-0AA9E7AE4B84}"/>
    <pc:docChg chg="modSld">
      <pc:chgData name="Meredith Lichtenstein" userId="64017bf5-1552-4590-afd9-a70af308d320" providerId="ADAL" clId="{3FA81E53-CB48-480D-BE41-0AA9E7AE4B84}" dt="2021-01-27T21:29:29.948" v="126" actId="20577"/>
      <pc:docMkLst>
        <pc:docMk/>
      </pc:docMkLst>
      <pc:sldChg chg="modNotesTx">
        <pc:chgData name="Meredith Lichtenstein" userId="64017bf5-1552-4590-afd9-a70af308d320" providerId="ADAL" clId="{3FA81E53-CB48-480D-BE41-0AA9E7AE4B84}" dt="2021-01-27T21:29:29.948" v="126" actId="20577"/>
        <pc:sldMkLst>
          <pc:docMk/>
          <pc:sldMk cId="2722450753" sldId="2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0376E76-FDB1-4DD6-9152-F0E7D085BFD1}" type="datetimeFigureOut">
              <a:rPr lang="en-US" smtClean="0"/>
              <a:t>1/27/2021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701BD85-A29A-4106-9637-527573A44B59}" type="slidenum">
              <a:rPr lang="en-US" smtClean="0"/>
              <a:t>‹#›</a:t>
            </a:fld>
            <a:endParaRPr lang="en-US" dirty="0"/>
          </a:p>
        </p:txBody>
      </p:sp>
    </p:spTree>
    <p:extLst>
      <p:ext uri="{BB962C8B-B14F-4D97-AF65-F5344CB8AC3E}">
        <p14:creationId xmlns:p14="http://schemas.microsoft.com/office/powerpoint/2010/main" val="19842261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6701BD85-A29A-4106-9637-527573A44B59}" type="slidenum">
              <a:rPr lang="en-US" smtClean="0"/>
              <a:t>1</a:t>
            </a:fld>
            <a:endParaRPr lang="en-US" dirty="0"/>
          </a:p>
        </p:txBody>
      </p:sp>
      <p:sp>
        <p:nvSpPr>
          <p:cNvPr id="3" name="Notes Placeholder 2">
            <a:extLst>
              <a:ext uri="{FF2B5EF4-FFF2-40B4-BE49-F238E27FC236}">
                <a16:creationId xmlns:a16="http://schemas.microsoft.com/office/drawing/2014/main" id="{701F6EF5-FEA7-40F1-B1A7-BD61EAB5943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61254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701BD85-A29A-4106-9637-527573A44B59}" type="slidenum">
              <a:rPr lang="en-US" smtClean="0"/>
              <a:t>2</a:t>
            </a:fld>
            <a:endParaRPr lang="en-US" dirty="0"/>
          </a:p>
        </p:txBody>
      </p:sp>
    </p:spTree>
    <p:extLst>
      <p:ext uri="{BB962C8B-B14F-4D97-AF65-F5344CB8AC3E}">
        <p14:creationId xmlns:p14="http://schemas.microsoft.com/office/powerpoint/2010/main" val="2607462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01BD85-A29A-4106-9637-527573A44B59}" type="slidenum">
              <a:rPr lang="en-US" smtClean="0"/>
              <a:t>3</a:t>
            </a:fld>
            <a:endParaRPr lang="en-US" dirty="0"/>
          </a:p>
        </p:txBody>
      </p:sp>
    </p:spTree>
    <p:extLst>
      <p:ext uri="{BB962C8B-B14F-4D97-AF65-F5344CB8AC3E}">
        <p14:creationId xmlns:p14="http://schemas.microsoft.com/office/powerpoint/2010/main" val="1072988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74925" y="155575"/>
            <a:ext cx="1606550" cy="1204913"/>
          </a:xfrm>
        </p:spPr>
      </p:sp>
      <p:sp>
        <p:nvSpPr>
          <p:cNvPr id="3" name="Notes Placeholder 2"/>
          <p:cNvSpPr>
            <a:spLocks noGrp="1"/>
          </p:cNvSpPr>
          <p:nvPr>
            <p:ph type="body" idx="1"/>
          </p:nvPr>
        </p:nvSpPr>
        <p:spPr>
          <a:xfrm>
            <a:off x="116840" y="1471930"/>
            <a:ext cx="6893560" cy="7824470"/>
          </a:xfrm>
        </p:spPr>
        <p:txBody>
          <a:bodyPr/>
          <a:lstStyle/>
          <a:p>
            <a:r>
              <a:rPr lang="en-US" sz="1100" dirty="0"/>
              <a:t>The S/I Planning Committee does not: plan Sunday workshops/meetings, morning plenary sessions, evening receptions, or any exhibitor or sponsor activities. Sponsors of a certain level have sponsor roundtables, which we may not know about until later in the Spring. </a:t>
            </a:r>
          </a:p>
          <a:p>
            <a:endParaRPr lang="en-US" sz="1100" dirty="0"/>
          </a:p>
          <a:p>
            <a:r>
              <a:rPr lang="en-US" sz="1100" dirty="0"/>
              <a:t>The S/I Planning Committee focuses on Monday-Wednesday, our main conference days, which are split between breakouts and roundtables.</a:t>
            </a:r>
          </a:p>
          <a:p>
            <a:pPr lvl="1">
              <a:buFont typeface="Arial" pitchFamily="34" charset="0"/>
              <a:buNone/>
            </a:pPr>
            <a:endParaRPr lang="en-US" sz="1100" dirty="0"/>
          </a:p>
          <a:p>
            <a:pPr lvl="0">
              <a:buFont typeface="Arial" pitchFamily="34" charset="0"/>
              <a:buNone/>
            </a:pPr>
            <a:r>
              <a:rPr lang="en-US" sz="1100" dirty="0"/>
              <a:t>Thursday’s CSTE Business Meeting is usually attended by State Epis or their designees, our Executive Board members, and anyone who is interested. Our outgoing president presents on the current state of CSTE (membership status, presidential priority progress, etc.), the Council votes on approved position statements, and EB positions are transitioned if a term is ending.</a:t>
            </a:r>
          </a:p>
          <a:p>
            <a:pPr lvl="0">
              <a:buFont typeface="Arial" pitchFamily="34" charset="0"/>
              <a:buNone/>
            </a:pPr>
            <a:endParaRPr lang="en-US" sz="1100" dirty="0"/>
          </a:p>
          <a:p>
            <a:pPr lvl="0">
              <a:buFont typeface="Arial" pitchFamily="34" charset="0"/>
              <a:buNone/>
            </a:pPr>
            <a:r>
              <a:rPr lang="en-US" sz="1100" dirty="0"/>
              <a:t>Required Sessions for S/I: (note for ID, the only required sessions would be position </a:t>
            </a:r>
            <a:r>
              <a:rPr lang="en-US" sz="1100"/>
              <a:t>statement roundtables)</a:t>
            </a:r>
            <a:endParaRPr lang="en-US" sz="1100" dirty="0"/>
          </a:p>
          <a:p>
            <a:pPr lvl="0">
              <a:buFont typeface="Arial" pitchFamily="34" charset="0"/>
              <a:buChar char="•"/>
            </a:pPr>
            <a:r>
              <a:rPr lang="en-US" sz="1100" dirty="0"/>
              <a:t>Each steering committee/track has two types of required sessions</a:t>
            </a:r>
          </a:p>
          <a:p>
            <a:pPr lvl="1">
              <a:buFont typeface="Arial" pitchFamily="34" charset="0"/>
              <a:buChar char="•"/>
            </a:pPr>
            <a:r>
              <a:rPr lang="en-US" sz="1100" dirty="0"/>
              <a:t>Steering Committee Meeting: S/I has a lunchtime roundtable for our S/I Steering Committee Meeting – new members are welcome to attend and this roundtable provides a forum for us to review what the steering committee has accomplished in the year previous and to voice ideas for future committee work.</a:t>
            </a:r>
          </a:p>
          <a:p>
            <a:pPr lvl="1">
              <a:buFont typeface="Arial" pitchFamily="34" charset="0"/>
              <a:buChar char="•"/>
            </a:pPr>
            <a:r>
              <a:rPr lang="en-US" sz="1100" dirty="0"/>
              <a:t>Steering Committee Position Statement Discussion Session(s)</a:t>
            </a:r>
          </a:p>
          <a:p>
            <a:pPr lvl="2">
              <a:buFont typeface="Arial" pitchFamily="34" charset="0"/>
              <a:buChar char="•"/>
            </a:pPr>
            <a:r>
              <a:rPr lang="en-US" sz="1100" dirty="0"/>
              <a:t>These sessions are the last chance before Thursday’s Business Meeting to discuss and edit PSs submitted to each steering committee – won’t go into a lot of detail as SI probably won’t have a position statement submitted this year, and while we have a breakout session reserved for our PS discussion, that doesn’t mean we can utilize the time and space for regular presentations. </a:t>
            </a:r>
          </a:p>
          <a:p>
            <a:pPr lvl="2">
              <a:buFont typeface="Arial" pitchFamily="34" charset="0"/>
              <a:buChar char="•"/>
            </a:pPr>
            <a:r>
              <a:rPr lang="en-US" sz="1100" i="1" dirty="0"/>
              <a:t>S/I typically reviews only policy statements submitted to S/I because the standardized surveillance case definition PSs are submitted to and discussed by other committees</a:t>
            </a:r>
          </a:p>
          <a:p>
            <a:pPr lvl="2">
              <a:buFont typeface="Arial" pitchFamily="34" charset="0"/>
              <a:buChar char="•"/>
            </a:pPr>
            <a:r>
              <a:rPr lang="en-US" sz="1100" i="1" dirty="0"/>
              <a:t>S/I probably will NOT have a position statement session this year</a:t>
            </a:r>
          </a:p>
          <a:p>
            <a:pPr lvl="2">
              <a:buFont typeface="Arial" pitchFamily="34" charset="0"/>
              <a:buChar char="•"/>
            </a:pPr>
            <a:r>
              <a:rPr lang="en-US" sz="1100" i="1" dirty="0"/>
              <a:t>This is when submitting authors present their statement(s) and make edits based on discussion. Then active (STLT) members vote to approve each PS to move each to a vote by the Council at the Business Meeting.</a:t>
            </a:r>
          </a:p>
          <a:p>
            <a:pPr lvl="2">
              <a:buFont typeface="Arial" pitchFamily="34" charset="0"/>
              <a:buChar char="•"/>
            </a:pPr>
            <a:r>
              <a:rPr lang="en-US" sz="1100" i="1" dirty="0"/>
              <a:t>The National Office ensures that our S/I PS discussion is not back-to-back or conflicting with the Infectious Disease PS discussions because we know that the audiences overlap significantly since most ID PSs are standardized surveillance statements.</a:t>
            </a:r>
          </a:p>
          <a:p>
            <a:pPr lvl="0">
              <a:buFont typeface="Arial" pitchFamily="34" charset="0"/>
              <a:buNone/>
            </a:pPr>
            <a:endParaRPr lang="en-US" sz="1100" dirty="0"/>
          </a:p>
        </p:txBody>
      </p:sp>
      <p:sp>
        <p:nvSpPr>
          <p:cNvPr id="4" name="Slide Number Placeholder 3"/>
          <p:cNvSpPr>
            <a:spLocks noGrp="1"/>
          </p:cNvSpPr>
          <p:nvPr>
            <p:ph type="sldNum" sz="quarter" idx="10"/>
          </p:nvPr>
        </p:nvSpPr>
        <p:spPr/>
        <p:txBody>
          <a:bodyPr/>
          <a:lstStyle/>
          <a:p>
            <a:fld id="{6701BD85-A29A-4106-9637-527573A44B59}" type="slidenum">
              <a:rPr lang="en-US" smtClean="0"/>
              <a:t>4</a:t>
            </a:fld>
            <a:endParaRPr lang="en-US" dirty="0"/>
          </a:p>
        </p:txBody>
      </p:sp>
    </p:spTree>
    <p:extLst>
      <p:ext uri="{BB962C8B-B14F-4D97-AF65-F5344CB8AC3E}">
        <p14:creationId xmlns:p14="http://schemas.microsoft.com/office/powerpoint/2010/main" val="3816485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itchFamily="34" charset="0"/>
              <a:buChar char="•"/>
            </a:pPr>
            <a:r>
              <a:rPr lang="en-US" sz="1100" dirty="0"/>
              <a:t>Breakout Sessions</a:t>
            </a:r>
          </a:p>
          <a:p>
            <a:pPr lvl="2">
              <a:buFont typeface="Arial" pitchFamily="34" charset="0"/>
              <a:buChar char="•"/>
            </a:pPr>
            <a:r>
              <a:rPr lang="en-US" sz="1100" dirty="0"/>
              <a:t>90 minute oral presentation sessions</a:t>
            </a:r>
          </a:p>
          <a:p>
            <a:pPr lvl="2">
              <a:buFont typeface="Arial" pitchFamily="34" charset="0"/>
              <a:buChar char="•"/>
            </a:pPr>
            <a:r>
              <a:rPr lang="en-US" sz="1100" dirty="0"/>
              <a:t>1 in morning before lunch</a:t>
            </a:r>
          </a:p>
          <a:p>
            <a:pPr lvl="2">
              <a:buFont typeface="Arial" pitchFamily="34" charset="0"/>
              <a:buChar char="•"/>
            </a:pPr>
            <a:r>
              <a:rPr lang="en-US" sz="1100" dirty="0"/>
              <a:t>2 after lunch</a:t>
            </a:r>
          </a:p>
          <a:p>
            <a:pPr lvl="2">
              <a:buFont typeface="Arial" pitchFamily="34" charset="0"/>
              <a:buChar char="•"/>
            </a:pPr>
            <a:r>
              <a:rPr lang="en-US" sz="1100" dirty="0"/>
              <a:t>Normal breakout sessions have 3-5 presentations ranging from 18-30 minutes each including their own Q&amp;A. </a:t>
            </a:r>
          </a:p>
          <a:p>
            <a:pPr lvl="2">
              <a:buFont typeface="Arial" pitchFamily="34" charset="0"/>
              <a:buChar char="•"/>
            </a:pPr>
            <a:r>
              <a:rPr lang="en-US" sz="1100" dirty="0"/>
              <a:t>Include Quick Sessions, which have 7 10-minute long presentations with 20 minutes for Q&amp;A at the end; and Lightning Sessions have 15 5-minute long presentations followed by 15 minutes of Q&amp;A at the end.</a:t>
            </a:r>
          </a:p>
          <a:p>
            <a:pPr lvl="1">
              <a:buFont typeface="Arial" pitchFamily="34" charset="0"/>
              <a:buChar char="•"/>
            </a:pPr>
            <a:r>
              <a:rPr lang="en-US" sz="1100" dirty="0"/>
              <a:t>Roundtables</a:t>
            </a:r>
          </a:p>
          <a:p>
            <a:pPr lvl="2">
              <a:buFont typeface="Arial" pitchFamily="34" charset="0"/>
              <a:buChar char="•"/>
            </a:pPr>
            <a:r>
              <a:rPr lang="en-US" sz="1100" dirty="0"/>
              <a:t>45 minute sessions, geared to be very discussion-heavy so no A/V available</a:t>
            </a:r>
          </a:p>
          <a:p>
            <a:pPr lvl="2">
              <a:buFont typeface="Arial" pitchFamily="34" charset="0"/>
              <a:buChar char="•"/>
            </a:pPr>
            <a:r>
              <a:rPr lang="en-US" sz="1100" dirty="0"/>
              <a:t>1 early morning (7:30-8:15)</a:t>
            </a:r>
          </a:p>
          <a:p>
            <a:pPr lvl="2">
              <a:buFont typeface="Arial" pitchFamily="34" charset="0"/>
              <a:buChar char="•"/>
            </a:pPr>
            <a:r>
              <a:rPr lang="en-US" sz="1100" dirty="0"/>
              <a:t>1 lunchtime (1:00-1:45)</a:t>
            </a:r>
          </a:p>
          <a:p>
            <a:pPr lvl="2">
              <a:buFont typeface="Arial" pitchFamily="34" charset="0"/>
              <a:buChar char="•"/>
            </a:pPr>
            <a:r>
              <a:rPr lang="en-US" sz="1100" dirty="0"/>
              <a:t>1 evening (5:45-6:30)</a:t>
            </a:r>
          </a:p>
          <a:p>
            <a:endParaRPr lang="en-US" dirty="0"/>
          </a:p>
        </p:txBody>
      </p:sp>
      <p:sp>
        <p:nvSpPr>
          <p:cNvPr id="4" name="Slide Number Placeholder 3"/>
          <p:cNvSpPr>
            <a:spLocks noGrp="1"/>
          </p:cNvSpPr>
          <p:nvPr>
            <p:ph type="sldNum" sz="quarter" idx="10"/>
          </p:nvPr>
        </p:nvSpPr>
        <p:spPr/>
        <p:txBody>
          <a:bodyPr/>
          <a:lstStyle/>
          <a:p>
            <a:fld id="{6701BD85-A29A-4106-9637-527573A44B59}" type="slidenum">
              <a:rPr lang="en-US" smtClean="0"/>
              <a:t>5</a:t>
            </a:fld>
            <a:endParaRPr lang="en-US" dirty="0"/>
          </a:p>
        </p:txBody>
      </p:sp>
    </p:spTree>
    <p:extLst>
      <p:ext uri="{BB962C8B-B14F-4D97-AF65-F5344CB8AC3E}">
        <p14:creationId xmlns:p14="http://schemas.microsoft.com/office/powerpoint/2010/main" val="1882653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89075" y="30163"/>
            <a:ext cx="3563938" cy="2673350"/>
          </a:xfrm>
        </p:spPr>
      </p:sp>
      <p:sp>
        <p:nvSpPr>
          <p:cNvPr id="3" name="Notes Placeholder 2"/>
          <p:cNvSpPr>
            <a:spLocks noGrp="1"/>
          </p:cNvSpPr>
          <p:nvPr>
            <p:ph type="body" idx="1"/>
          </p:nvPr>
        </p:nvSpPr>
        <p:spPr>
          <a:xfrm>
            <a:off x="155787" y="2788920"/>
            <a:ext cx="6620933" cy="6197600"/>
          </a:xfrm>
        </p:spPr>
        <p:txBody>
          <a:bodyPr/>
          <a:lstStyle/>
          <a:p>
            <a:r>
              <a:rPr lang="en-US" dirty="0"/>
              <a:t>4 Areas of Responsibility:</a:t>
            </a:r>
          </a:p>
          <a:p>
            <a:endParaRPr lang="en-US" dirty="0"/>
          </a:p>
          <a:p>
            <a:pPr marL="246244" indent="-246244">
              <a:buFont typeface="+mj-lt"/>
              <a:buAutoNum type="arabicPeriod"/>
            </a:pPr>
            <a:r>
              <a:rPr lang="en-US" dirty="0"/>
              <a:t>Abstract</a:t>
            </a:r>
            <a:r>
              <a:rPr lang="en-US" baseline="0" dirty="0"/>
              <a:t> Review</a:t>
            </a:r>
          </a:p>
          <a:p>
            <a:pPr marL="738733" lvl="1" indent="-246244">
              <a:buFontTx/>
              <a:buChar char="-"/>
            </a:pPr>
            <a:r>
              <a:rPr lang="en-US" baseline="0" dirty="0"/>
              <a:t>Already done! Each Planning Committee member reviewed between 15-30 abstracts this year. </a:t>
            </a:r>
          </a:p>
          <a:p>
            <a:pPr marL="738733" lvl="1" indent="-246244">
              <a:buFontTx/>
              <a:buChar char="-"/>
            </a:pPr>
            <a:r>
              <a:rPr lang="en-US" baseline="0" dirty="0"/>
              <a:t>Note that every Planning Committee member is an abstract review, but not every abstract reviewer is a Planning Committee member.</a:t>
            </a:r>
          </a:p>
          <a:p>
            <a:pPr marL="738733" lvl="1" indent="-246244">
              <a:buFontTx/>
              <a:buChar char="-"/>
            </a:pPr>
            <a:r>
              <a:rPr lang="en-US" baseline="0" dirty="0"/>
              <a:t>Some abstract reviewers reviewed all 118 abstracts to help with context as we are pairing sessions together. </a:t>
            </a:r>
          </a:p>
          <a:p>
            <a:pPr marL="738733" lvl="1" indent="-246244">
              <a:buFontTx/>
              <a:buChar char="-"/>
            </a:pPr>
            <a:r>
              <a:rPr lang="en-US" baseline="0" dirty="0"/>
              <a:t>Since not everyone reviewed all abstracts, I </a:t>
            </a:r>
            <a:r>
              <a:rPr lang="en-US" baseline="0" dirty="0" err="1"/>
              <a:t>PDFed</a:t>
            </a:r>
            <a:r>
              <a:rPr lang="en-US" baseline="0" dirty="0"/>
              <a:t> all of them and shared the document prior to the call. I’ll also show the abstract we’re discussing on the screen. </a:t>
            </a:r>
          </a:p>
          <a:p>
            <a:pPr marL="246244" indent="-246244">
              <a:buFont typeface="+mj-lt"/>
              <a:buAutoNum type="arabicPeriod"/>
            </a:pPr>
            <a:r>
              <a:rPr lang="en-US" baseline="0" dirty="0"/>
              <a:t>Planning Committee Calls</a:t>
            </a:r>
          </a:p>
          <a:p>
            <a:pPr marL="738733" lvl="1" indent="-246244">
              <a:buFontTx/>
              <a:buChar char="-"/>
            </a:pPr>
            <a:r>
              <a:rPr lang="en-US" baseline="0" dirty="0"/>
              <a:t>Where we make accept/reject decisions for each S/I abstract, group abstracts together into sessions, prioritize timing of sessions (e.g., which gets a lunchtime roundtable slot vs. evening), ensure similar session aren’t back to back to conflict our audience, determine order of presentations within each session</a:t>
            </a:r>
          </a:p>
          <a:p>
            <a:pPr marL="738733" lvl="1" indent="-246244">
              <a:buFontTx/>
              <a:buChar char="-"/>
            </a:pPr>
            <a:r>
              <a:rPr lang="en-US" baseline="0" dirty="0"/>
              <a:t>We also will suggest/recruit moderators. I will ask for Planning Committee members to volunteer or be voluntold to be a session moderator. We will also request that you suggest any new epis in your health department whom you think would be good moderators.</a:t>
            </a:r>
          </a:p>
          <a:p>
            <a:pPr marL="246244" indent="-246244">
              <a:buFont typeface="+mj-lt"/>
              <a:buAutoNum type="arabicPeriod"/>
            </a:pPr>
            <a:r>
              <a:rPr lang="en-US" baseline="0" dirty="0"/>
              <a:t>Email discussions</a:t>
            </a:r>
          </a:p>
          <a:p>
            <a:pPr marL="738733" lvl="1" indent="-246244">
              <a:buFontTx/>
              <a:buChar char="-"/>
            </a:pPr>
            <a:r>
              <a:rPr lang="en-US" baseline="0" dirty="0"/>
              <a:t>Where we will come up with [extremely creative] breakout session titles</a:t>
            </a:r>
          </a:p>
          <a:p>
            <a:pPr marL="738733" lvl="1" indent="-246244">
              <a:buFontTx/>
              <a:buChar char="-"/>
            </a:pPr>
            <a:r>
              <a:rPr lang="en-US" baseline="0" dirty="0"/>
              <a:t>Where we will vote on the top 5 poster award finalists who will be recognized on Wednesday of the conference</a:t>
            </a:r>
          </a:p>
          <a:p>
            <a:pPr marL="246244" indent="-246244">
              <a:buFont typeface="+mj-lt"/>
              <a:buAutoNum type="arabicPeriod"/>
            </a:pPr>
            <a:r>
              <a:rPr lang="en-US" baseline="0" dirty="0"/>
              <a:t>Identify any additional invited sessions if a specific, timely topic did not receive any abstracts or lacked strong submissions. Previous years: MU panels and roundtables **ELR Meet and Greet has become usual</a:t>
            </a:r>
          </a:p>
          <a:p>
            <a:endParaRPr lang="en-US" dirty="0"/>
          </a:p>
        </p:txBody>
      </p:sp>
      <p:sp>
        <p:nvSpPr>
          <p:cNvPr id="4" name="Slide Number Placeholder 3"/>
          <p:cNvSpPr>
            <a:spLocks noGrp="1"/>
          </p:cNvSpPr>
          <p:nvPr>
            <p:ph type="sldNum" sz="quarter" idx="10"/>
          </p:nvPr>
        </p:nvSpPr>
        <p:spPr/>
        <p:txBody>
          <a:bodyPr/>
          <a:lstStyle/>
          <a:p>
            <a:fld id="{6701BD85-A29A-4106-9637-527573A44B59}" type="slidenum">
              <a:rPr lang="en-US" smtClean="0"/>
              <a:t>6</a:t>
            </a:fld>
            <a:endParaRPr lang="en-US" dirty="0"/>
          </a:p>
        </p:txBody>
      </p:sp>
    </p:spTree>
    <p:extLst>
      <p:ext uri="{BB962C8B-B14F-4D97-AF65-F5344CB8AC3E}">
        <p14:creationId xmlns:p14="http://schemas.microsoft.com/office/powerpoint/2010/main" val="572218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Panels: note National Office advice</a:t>
            </a:r>
          </a:p>
        </p:txBody>
      </p:sp>
      <p:sp>
        <p:nvSpPr>
          <p:cNvPr id="4" name="Slide Number Placeholder 3"/>
          <p:cNvSpPr>
            <a:spLocks noGrp="1"/>
          </p:cNvSpPr>
          <p:nvPr>
            <p:ph type="sldNum" sz="quarter" idx="10"/>
          </p:nvPr>
        </p:nvSpPr>
        <p:spPr/>
        <p:txBody>
          <a:bodyPr/>
          <a:lstStyle/>
          <a:p>
            <a:fld id="{6701BD85-A29A-4106-9637-527573A44B59}" type="slidenum">
              <a:rPr lang="en-US" smtClean="0"/>
              <a:t>7</a:t>
            </a:fld>
            <a:endParaRPr lang="en-US" dirty="0"/>
          </a:p>
        </p:txBody>
      </p:sp>
    </p:spTree>
    <p:extLst>
      <p:ext uri="{BB962C8B-B14F-4D97-AF65-F5344CB8AC3E}">
        <p14:creationId xmlns:p14="http://schemas.microsoft.com/office/powerpoint/2010/main" val="17252443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AF854F7-7587-4146-95DB-BF46632A96E2}" type="datetimeFigureOut">
              <a:rPr lang="en-US" smtClean="0"/>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2514FCC-B6D6-462D-8151-C599FF3405D2}" type="slidenum">
              <a:rPr lang="en-US" smtClean="0"/>
              <a:t>‹#›</a:t>
            </a:fld>
            <a:endParaRPr lang="en-US" dirty="0"/>
          </a:p>
        </p:txBody>
      </p:sp>
      <p:pic>
        <p:nvPicPr>
          <p:cNvPr id="7" name="Picture 6"/>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0" y="3790353"/>
            <a:ext cx="9144000" cy="3052061"/>
          </a:xfrm>
          <a:prstGeom prst="rect">
            <a:avLst/>
          </a:prstGeom>
        </p:spPr>
      </p:pic>
    </p:spTree>
    <p:extLst>
      <p:ext uri="{BB962C8B-B14F-4D97-AF65-F5344CB8AC3E}">
        <p14:creationId xmlns:p14="http://schemas.microsoft.com/office/powerpoint/2010/main" val="3556389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AF854F7-7587-4146-95DB-BF46632A96E2}" type="datetimeFigureOut">
              <a:rPr lang="en-US" smtClean="0"/>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2514FCC-B6D6-462D-8151-C599FF3405D2}" type="slidenum">
              <a:rPr lang="en-US" smtClean="0"/>
              <a:t>‹#›</a:t>
            </a:fld>
            <a:endParaRPr lang="en-US" dirty="0"/>
          </a:p>
        </p:txBody>
      </p:sp>
      <p:pic>
        <p:nvPicPr>
          <p:cNvPr id="9" name="Picture 8"/>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5638800" y="4809432"/>
            <a:ext cx="3509286" cy="2048568"/>
          </a:xfrm>
          <a:prstGeom prst="rect">
            <a:avLst/>
          </a:prstGeom>
        </p:spPr>
      </p:pic>
    </p:spTree>
    <p:extLst>
      <p:ext uri="{BB962C8B-B14F-4D97-AF65-F5344CB8AC3E}">
        <p14:creationId xmlns:p14="http://schemas.microsoft.com/office/powerpoint/2010/main" val="4011190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AF854F7-7587-4146-95DB-BF46632A96E2}" type="datetimeFigureOut">
              <a:rPr lang="en-US" smtClean="0"/>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2514FCC-B6D6-462D-8151-C599FF3405D2}" type="slidenum">
              <a:rPr lang="en-US" smtClean="0"/>
              <a:t>‹#›</a:t>
            </a:fld>
            <a:endParaRPr lang="en-US" dirty="0"/>
          </a:p>
        </p:txBody>
      </p:sp>
      <p:pic>
        <p:nvPicPr>
          <p:cNvPr id="9" name="Picture 8"/>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5638800" y="4809432"/>
            <a:ext cx="3509286" cy="2048568"/>
          </a:xfrm>
          <a:prstGeom prst="rect">
            <a:avLst/>
          </a:prstGeom>
        </p:spPr>
      </p:pic>
    </p:spTree>
    <p:extLst>
      <p:ext uri="{BB962C8B-B14F-4D97-AF65-F5344CB8AC3E}">
        <p14:creationId xmlns:p14="http://schemas.microsoft.com/office/powerpoint/2010/main" val="3810121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AF854F7-7587-4146-95DB-BF46632A96E2}" type="datetimeFigureOut">
              <a:rPr lang="en-US" smtClean="0"/>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2514FCC-B6D6-462D-8151-C599FF3405D2}" type="slidenum">
              <a:rPr lang="en-US" smtClean="0"/>
              <a:t>‹#›</a:t>
            </a:fld>
            <a:endParaRPr lang="en-US" dirty="0"/>
          </a:p>
        </p:txBody>
      </p:sp>
      <p:pic>
        <p:nvPicPr>
          <p:cNvPr id="8" name="Picture 7"/>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5638800" y="4809432"/>
            <a:ext cx="3509286" cy="2048568"/>
          </a:xfrm>
          <a:prstGeom prst="rect">
            <a:avLst/>
          </a:prstGeom>
        </p:spPr>
      </p:pic>
    </p:spTree>
    <p:extLst>
      <p:ext uri="{BB962C8B-B14F-4D97-AF65-F5344CB8AC3E}">
        <p14:creationId xmlns:p14="http://schemas.microsoft.com/office/powerpoint/2010/main" val="600769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AF854F7-7587-4146-95DB-BF46632A96E2}" type="datetimeFigureOut">
              <a:rPr lang="en-US" smtClean="0"/>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2514FCC-B6D6-462D-8151-C599FF3405D2}" type="slidenum">
              <a:rPr lang="en-US" smtClean="0"/>
              <a:t>‹#›</a:t>
            </a:fld>
            <a:endParaRPr lang="en-US" dirty="0"/>
          </a:p>
        </p:txBody>
      </p:sp>
      <p:pic>
        <p:nvPicPr>
          <p:cNvPr id="7" name="Picture 6"/>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5638800" y="4809432"/>
            <a:ext cx="3509286" cy="2048568"/>
          </a:xfrm>
          <a:prstGeom prst="rect">
            <a:avLst/>
          </a:prstGeom>
        </p:spPr>
      </p:pic>
    </p:spTree>
    <p:extLst>
      <p:ext uri="{BB962C8B-B14F-4D97-AF65-F5344CB8AC3E}">
        <p14:creationId xmlns:p14="http://schemas.microsoft.com/office/powerpoint/2010/main" val="68958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AF854F7-7587-4146-95DB-BF46632A96E2}" type="datetimeFigureOut">
              <a:rPr lang="en-US" smtClean="0"/>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2514FCC-B6D6-462D-8151-C599FF3405D2}" type="slidenum">
              <a:rPr lang="en-US" smtClean="0"/>
              <a:t>‹#›</a:t>
            </a:fld>
            <a:endParaRPr lang="en-US" dirty="0"/>
          </a:p>
        </p:txBody>
      </p:sp>
      <p:pic>
        <p:nvPicPr>
          <p:cNvPr id="9" name="Picture 8"/>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5638800" y="4809432"/>
            <a:ext cx="3509286" cy="2048568"/>
          </a:xfrm>
          <a:prstGeom prst="rect">
            <a:avLst/>
          </a:prstGeom>
        </p:spPr>
      </p:pic>
    </p:spTree>
    <p:extLst>
      <p:ext uri="{BB962C8B-B14F-4D97-AF65-F5344CB8AC3E}">
        <p14:creationId xmlns:p14="http://schemas.microsoft.com/office/powerpoint/2010/main" val="77538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AF854F7-7587-4146-95DB-BF46632A96E2}" type="datetimeFigureOut">
              <a:rPr lang="en-US" smtClean="0"/>
              <a:t>1/27/2021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2514FCC-B6D6-462D-8151-C599FF3405D2}" type="slidenum">
              <a:rPr lang="en-US" smtClean="0"/>
              <a:t>‹#›</a:t>
            </a:fld>
            <a:endParaRPr lang="en-US" dirty="0"/>
          </a:p>
        </p:txBody>
      </p:sp>
      <p:pic>
        <p:nvPicPr>
          <p:cNvPr id="12" name="Picture 11"/>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5638800" y="4809432"/>
            <a:ext cx="3509286" cy="2048568"/>
          </a:xfrm>
          <a:prstGeom prst="rect">
            <a:avLst/>
          </a:prstGeom>
        </p:spPr>
      </p:pic>
    </p:spTree>
    <p:extLst>
      <p:ext uri="{BB962C8B-B14F-4D97-AF65-F5344CB8AC3E}">
        <p14:creationId xmlns:p14="http://schemas.microsoft.com/office/powerpoint/2010/main" val="260123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AF854F7-7587-4146-95DB-BF46632A96E2}" type="datetimeFigureOut">
              <a:rPr lang="en-US" smtClean="0"/>
              <a:t>1/27/2021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2514FCC-B6D6-462D-8151-C599FF3405D2}" type="slidenum">
              <a:rPr lang="en-US" smtClean="0"/>
              <a:t>‹#›</a:t>
            </a:fld>
            <a:endParaRPr lang="en-US" dirty="0"/>
          </a:p>
        </p:txBody>
      </p:sp>
      <p:pic>
        <p:nvPicPr>
          <p:cNvPr id="8" name="Picture 7"/>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5638800" y="4809432"/>
            <a:ext cx="3509286" cy="2048568"/>
          </a:xfrm>
          <a:prstGeom prst="rect">
            <a:avLst/>
          </a:prstGeom>
        </p:spPr>
      </p:pic>
    </p:spTree>
    <p:extLst>
      <p:ext uri="{BB962C8B-B14F-4D97-AF65-F5344CB8AC3E}">
        <p14:creationId xmlns:p14="http://schemas.microsoft.com/office/powerpoint/2010/main" val="3568490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F854F7-7587-4146-95DB-BF46632A96E2}" type="datetimeFigureOut">
              <a:rPr lang="en-US" smtClean="0"/>
              <a:t>1/27/2021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2514FCC-B6D6-462D-8151-C599FF3405D2}" type="slidenum">
              <a:rPr lang="en-US" smtClean="0"/>
              <a:t>‹#›</a:t>
            </a:fld>
            <a:endParaRPr lang="en-US" dirty="0"/>
          </a:p>
        </p:txBody>
      </p:sp>
      <p:pic>
        <p:nvPicPr>
          <p:cNvPr id="7" name="Picture 6"/>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5638800" y="4809432"/>
            <a:ext cx="3509286" cy="2048568"/>
          </a:xfrm>
          <a:prstGeom prst="rect">
            <a:avLst/>
          </a:prstGeom>
        </p:spPr>
      </p:pic>
    </p:spTree>
    <p:extLst>
      <p:ext uri="{BB962C8B-B14F-4D97-AF65-F5344CB8AC3E}">
        <p14:creationId xmlns:p14="http://schemas.microsoft.com/office/powerpoint/2010/main" val="3488376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F854F7-7587-4146-95DB-BF46632A96E2}" type="datetimeFigureOut">
              <a:rPr lang="en-US" smtClean="0"/>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2514FCC-B6D6-462D-8151-C599FF3405D2}" type="slidenum">
              <a:rPr lang="en-US" smtClean="0"/>
              <a:t>‹#›</a:t>
            </a:fld>
            <a:endParaRPr lang="en-US" dirty="0"/>
          </a:p>
        </p:txBody>
      </p:sp>
      <p:pic>
        <p:nvPicPr>
          <p:cNvPr id="10" name="Picture 9"/>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5638800" y="4809432"/>
            <a:ext cx="3509286" cy="2048568"/>
          </a:xfrm>
          <a:prstGeom prst="rect">
            <a:avLst/>
          </a:prstGeom>
        </p:spPr>
      </p:pic>
    </p:spTree>
    <p:extLst>
      <p:ext uri="{BB962C8B-B14F-4D97-AF65-F5344CB8AC3E}">
        <p14:creationId xmlns:p14="http://schemas.microsoft.com/office/powerpoint/2010/main" val="2516587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F854F7-7587-4146-95DB-BF46632A96E2}" type="datetimeFigureOut">
              <a:rPr lang="en-US" smtClean="0"/>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2514FCC-B6D6-462D-8151-C599FF3405D2}" type="slidenum">
              <a:rPr lang="en-US" smtClean="0"/>
              <a:t>‹#›</a:t>
            </a:fld>
            <a:endParaRPr lang="en-US" dirty="0"/>
          </a:p>
        </p:txBody>
      </p:sp>
      <p:pic>
        <p:nvPicPr>
          <p:cNvPr id="10" name="Picture 9"/>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5638800" y="4809432"/>
            <a:ext cx="3509286" cy="2048568"/>
          </a:xfrm>
          <a:prstGeom prst="rect">
            <a:avLst/>
          </a:prstGeom>
        </p:spPr>
      </p:pic>
    </p:spTree>
    <p:extLst>
      <p:ext uri="{BB962C8B-B14F-4D97-AF65-F5344CB8AC3E}">
        <p14:creationId xmlns:p14="http://schemas.microsoft.com/office/powerpoint/2010/main" val="1663494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F854F7-7587-4146-95DB-BF46632A96E2}" type="datetimeFigureOut">
              <a:rPr lang="en-US" smtClean="0"/>
              <a:t>1/27/2021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514FCC-B6D6-462D-8151-C599FF3405D2}" type="slidenum">
              <a:rPr lang="en-US" smtClean="0"/>
              <a:t>‹#›</a:t>
            </a:fld>
            <a:endParaRPr lang="en-US" dirty="0"/>
          </a:p>
        </p:txBody>
      </p:sp>
    </p:spTree>
    <p:extLst>
      <p:ext uri="{BB962C8B-B14F-4D97-AF65-F5344CB8AC3E}">
        <p14:creationId xmlns:p14="http://schemas.microsoft.com/office/powerpoint/2010/main" val="19344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000" kern="1200">
          <a:solidFill>
            <a:srgbClr val="002060"/>
          </a:solidFill>
          <a:latin typeface="Avenir LT 65 Medium" panose="02000603020000020003" pitchFamily="2"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002060"/>
          </a:solidFill>
          <a:latin typeface="Avenir LT 65 Medium" panose="02000603020000020003" pitchFamily="2"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2060"/>
          </a:solidFill>
          <a:latin typeface="Avenir LT 65 Medium" panose="02000603020000020003" pitchFamily="2"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2060"/>
          </a:solidFill>
          <a:latin typeface="Avenir LT 65 Medium" panose="02000603020000020003" pitchFamily="2"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2060"/>
          </a:solidFill>
          <a:latin typeface="Avenir LT 65 Medium" panose="02000603020000020003" pitchFamily="2"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2060"/>
          </a:solidFill>
          <a:latin typeface="Avenir LT 65 Medium" panose="02000603020000020003" pitchFamily="2"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736600"/>
          </a:xfrm>
        </p:spPr>
        <p:txBody>
          <a:bodyPr/>
          <a:lstStyle/>
          <a:p>
            <a:r>
              <a:rPr lang="en-US" b="1" dirty="0"/>
              <a:t>2019 S/I Planning Committee</a:t>
            </a:r>
          </a:p>
        </p:txBody>
      </p:sp>
      <p:sp>
        <p:nvSpPr>
          <p:cNvPr id="3" name="Subtitle 2"/>
          <p:cNvSpPr>
            <a:spLocks noGrp="1"/>
          </p:cNvSpPr>
          <p:nvPr>
            <p:ph type="subTitle" idx="1"/>
          </p:nvPr>
        </p:nvSpPr>
        <p:spPr>
          <a:xfrm>
            <a:off x="1371600" y="1676400"/>
            <a:ext cx="6400800" cy="892175"/>
          </a:xfrm>
        </p:spPr>
        <p:txBody>
          <a:bodyPr>
            <a:normAutofit lnSpcReduction="10000"/>
          </a:bodyPr>
          <a:lstStyle/>
          <a:p>
            <a:r>
              <a:rPr lang="en-US" sz="2400" dirty="0"/>
              <a:t>Planning Call #1</a:t>
            </a:r>
          </a:p>
          <a:p>
            <a:r>
              <a:rPr lang="en-US" sz="2400" dirty="0"/>
              <a:t>Tuesday, February 5, 4:00-5:00pm ET</a:t>
            </a:r>
          </a:p>
        </p:txBody>
      </p:sp>
      <p:sp>
        <p:nvSpPr>
          <p:cNvPr id="4" name="Subtitle 2"/>
          <p:cNvSpPr txBox="1">
            <a:spLocks/>
          </p:cNvSpPr>
          <p:nvPr/>
        </p:nvSpPr>
        <p:spPr>
          <a:xfrm>
            <a:off x="676835" y="2822575"/>
            <a:ext cx="7772400" cy="7620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Avenir LT 65 Medium" panose="02000603020000020003" pitchFamily="2" charset="0"/>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Avenir LT 65 Medium" panose="02000603020000020003" pitchFamily="2" charset="0"/>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venir LT 65 Medium" panose="02000603020000020003" pitchFamily="2" charset="0"/>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Avenir LT 65 Medium" panose="02000603020000020003" pitchFamily="2" charset="0"/>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Avenir LT 65 Medium" panose="02000603020000020003" pitchFamily="2"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2000" dirty="0">
                <a:solidFill>
                  <a:srgbClr val="002060"/>
                </a:solidFill>
              </a:rPr>
              <a:t>Planning Committee Chair: Kate Goodin</a:t>
            </a:r>
          </a:p>
          <a:p>
            <a:r>
              <a:rPr lang="en-US" sz="2000" dirty="0">
                <a:solidFill>
                  <a:srgbClr val="002060"/>
                </a:solidFill>
              </a:rPr>
              <a:t>S/I Planning Committee Staff Lead: Meredith Lichtenstein Cone</a:t>
            </a:r>
          </a:p>
        </p:txBody>
      </p:sp>
    </p:spTree>
    <p:extLst>
      <p:ext uri="{BB962C8B-B14F-4D97-AF65-F5344CB8AC3E}">
        <p14:creationId xmlns:p14="http://schemas.microsoft.com/office/powerpoint/2010/main" val="3789890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a:bodyPr>
          <a:lstStyle/>
          <a:p>
            <a:pPr marL="514350" indent="-514350">
              <a:buAutoNum type="arabicPeriod"/>
            </a:pPr>
            <a:r>
              <a:rPr lang="en-US" sz="2800" dirty="0"/>
              <a:t>Introductions</a:t>
            </a:r>
          </a:p>
          <a:p>
            <a:pPr marL="514350" indent="-514350">
              <a:buAutoNum type="arabicPeriod"/>
            </a:pPr>
            <a:r>
              <a:rPr lang="en-US" sz="2800" dirty="0"/>
              <a:t>Conference Overview</a:t>
            </a:r>
          </a:p>
          <a:p>
            <a:pPr marL="514350" indent="-514350">
              <a:buAutoNum type="arabicPeriod"/>
            </a:pPr>
            <a:r>
              <a:rPr lang="en-US" sz="2800" dirty="0"/>
              <a:t>Planning Committee Roles/Responsibilities</a:t>
            </a:r>
          </a:p>
          <a:p>
            <a:pPr marL="514350" indent="-514350">
              <a:buAutoNum type="arabicPeriod"/>
            </a:pPr>
            <a:r>
              <a:rPr lang="en-US" sz="2800" dirty="0"/>
              <a:t>S/I Track Overview and Abstract Submission Summary </a:t>
            </a:r>
          </a:p>
          <a:p>
            <a:pPr marL="514350" indent="-514350">
              <a:buAutoNum type="arabicPeriod"/>
            </a:pPr>
            <a:r>
              <a:rPr lang="en-US" sz="2800" dirty="0"/>
              <a:t>Abstract Score Review</a:t>
            </a:r>
          </a:p>
        </p:txBody>
      </p:sp>
    </p:spTree>
    <p:extLst>
      <p:ext uri="{BB962C8B-B14F-4D97-AF65-F5344CB8AC3E}">
        <p14:creationId xmlns:p14="http://schemas.microsoft.com/office/powerpoint/2010/main" val="1345168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Introductions</a:t>
            </a:r>
          </a:p>
        </p:txBody>
      </p:sp>
      <p:sp>
        <p:nvSpPr>
          <p:cNvPr id="3" name="Content Placeholder 2"/>
          <p:cNvSpPr>
            <a:spLocks noGrp="1"/>
          </p:cNvSpPr>
          <p:nvPr>
            <p:ph idx="1"/>
          </p:nvPr>
        </p:nvSpPr>
        <p:spPr>
          <a:xfrm>
            <a:off x="304800" y="1752600"/>
            <a:ext cx="8839200" cy="2971800"/>
          </a:xfrm>
        </p:spPr>
        <p:txBody>
          <a:bodyPr numCol="3">
            <a:noAutofit/>
          </a:bodyPr>
          <a:lstStyle/>
          <a:p>
            <a:pPr marL="0" indent="119063">
              <a:buNone/>
            </a:pPr>
            <a:r>
              <a:rPr lang="en-US" sz="2200" dirty="0"/>
              <a:t>Kate Goodin*</a:t>
            </a:r>
          </a:p>
          <a:p>
            <a:pPr marL="0" indent="119063">
              <a:buNone/>
            </a:pPr>
            <a:r>
              <a:rPr lang="en-US" sz="2200" dirty="0"/>
              <a:t>Rita Altamore</a:t>
            </a:r>
          </a:p>
          <a:p>
            <a:pPr marL="0" indent="119063">
              <a:buNone/>
            </a:pPr>
            <a:r>
              <a:rPr lang="en-US" sz="2200" dirty="0"/>
              <a:t>Patrick Anderson</a:t>
            </a:r>
          </a:p>
          <a:p>
            <a:pPr marL="0" indent="119063">
              <a:buNone/>
            </a:pPr>
            <a:r>
              <a:rPr lang="en-US" sz="2200" dirty="0"/>
              <a:t>Nancy Barrett</a:t>
            </a:r>
          </a:p>
          <a:p>
            <a:pPr marL="0" indent="119063">
              <a:buNone/>
            </a:pPr>
            <a:r>
              <a:rPr lang="en-US" sz="2200" dirty="0"/>
              <a:t>Rachelle Boulton</a:t>
            </a:r>
          </a:p>
          <a:p>
            <a:pPr marL="0" indent="119063">
              <a:buNone/>
            </a:pPr>
            <a:r>
              <a:rPr lang="en-US" sz="2200" dirty="0"/>
              <a:t>Celestine </a:t>
            </a:r>
            <a:r>
              <a:rPr lang="en-US" sz="2200" dirty="0" err="1"/>
              <a:t>Buyu</a:t>
            </a:r>
            <a:endParaRPr lang="en-US" sz="2200" dirty="0"/>
          </a:p>
          <a:p>
            <a:pPr marL="0" indent="119063">
              <a:buNone/>
            </a:pPr>
            <a:r>
              <a:rPr lang="en-US" sz="2200" dirty="0"/>
              <a:t>Jim Collins</a:t>
            </a:r>
          </a:p>
          <a:p>
            <a:pPr marL="0" indent="119063">
              <a:buNone/>
            </a:pPr>
            <a:r>
              <a:rPr lang="en-US" sz="2200" dirty="0"/>
              <a:t>Gregory Danyluk</a:t>
            </a:r>
          </a:p>
          <a:p>
            <a:pPr marL="0" indent="119063">
              <a:buNone/>
            </a:pPr>
            <a:r>
              <a:rPr lang="en-US" sz="2200" dirty="0"/>
              <a:t>Sherri Davidson</a:t>
            </a:r>
          </a:p>
          <a:p>
            <a:pPr marL="0" indent="119063">
              <a:buNone/>
            </a:pPr>
            <a:r>
              <a:rPr lang="en-US" sz="2200" dirty="0"/>
              <a:t>Matthew </a:t>
            </a:r>
            <a:r>
              <a:rPr lang="en-US" sz="2200" dirty="0" err="1"/>
              <a:t>Groenewold</a:t>
            </a:r>
            <a:endParaRPr lang="en-US" sz="2200" dirty="0"/>
          </a:p>
          <a:p>
            <a:pPr marL="0" indent="119063">
              <a:buNone/>
            </a:pPr>
            <a:r>
              <a:rPr lang="en-US" sz="2200" dirty="0"/>
              <a:t>Gillian Haney</a:t>
            </a:r>
          </a:p>
          <a:p>
            <a:pPr marL="0" indent="119063">
              <a:buNone/>
            </a:pPr>
            <a:r>
              <a:rPr lang="en-US" sz="2200" dirty="0"/>
              <a:t>Erin Holt Coyne</a:t>
            </a:r>
          </a:p>
          <a:p>
            <a:pPr marL="0" indent="119063">
              <a:buNone/>
            </a:pPr>
            <a:r>
              <a:rPr lang="en-US" sz="2200" dirty="0"/>
              <a:t>Caitlin Law</a:t>
            </a:r>
          </a:p>
          <a:p>
            <a:pPr marL="0" indent="119063">
              <a:buNone/>
            </a:pPr>
            <a:r>
              <a:rPr lang="en-US" sz="2200" dirty="0"/>
              <a:t>Toby Levin</a:t>
            </a:r>
          </a:p>
          <a:p>
            <a:pPr marL="0" indent="119063">
              <a:buNone/>
            </a:pPr>
            <a:r>
              <a:rPr lang="en-US" sz="2200" dirty="0"/>
              <a:t>Emily Maier</a:t>
            </a:r>
          </a:p>
          <a:p>
            <a:pPr marL="0" indent="119063">
              <a:buNone/>
            </a:pPr>
            <a:r>
              <a:rPr lang="en-US" sz="2200" dirty="0" err="1"/>
              <a:t>MaryKate</a:t>
            </a:r>
            <a:r>
              <a:rPr lang="en-US" sz="2200" dirty="0"/>
              <a:t> </a:t>
            </a:r>
            <a:r>
              <a:rPr lang="en-US" sz="2200" dirty="0" err="1"/>
              <a:t>Martelon</a:t>
            </a:r>
            <a:endParaRPr lang="en-US" sz="2200" dirty="0"/>
          </a:p>
          <a:p>
            <a:pPr marL="0" indent="119063">
              <a:buNone/>
            </a:pPr>
            <a:r>
              <a:rPr lang="en-US" sz="2200" dirty="0"/>
              <a:t>Heather </a:t>
            </a:r>
            <a:r>
              <a:rPr lang="en-US" sz="2200" dirty="0" err="1"/>
              <a:t>Rubino</a:t>
            </a:r>
            <a:endParaRPr lang="en-US" sz="2200" dirty="0"/>
          </a:p>
          <a:p>
            <a:pPr marL="0" indent="119063">
              <a:buNone/>
            </a:pPr>
            <a:r>
              <a:rPr lang="en-US" sz="2200" dirty="0"/>
              <a:t>Scott </a:t>
            </a:r>
            <a:r>
              <a:rPr lang="en-US" sz="2200" dirty="0" err="1"/>
              <a:t>Troppy</a:t>
            </a:r>
            <a:endParaRPr lang="en-US" sz="2200" dirty="0"/>
          </a:p>
          <a:p>
            <a:pPr marL="0" indent="119063">
              <a:buNone/>
            </a:pPr>
            <a:r>
              <a:rPr lang="en-US" sz="2200" dirty="0"/>
              <a:t>Kathy Turner</a:t>
            </a:r>
          </a:p>
        </p:txBody>
      </p:sp>
    </p:spTree>
    <p:extLst>
      <p:ext uri="{BB962C8B-B14F-4D97-AF65-F5344CB8AC3E}">
        <p14:creationId xmlns:p14="http://schemas.microsoft.com/office/powerpoint/2010/main" val="1905573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Conference Overview</a:t>
            </a:r>
          </a:p>
        </p:txBody>
      </p:sp>
      <p:sp>
        <p:nvSpPr>
          <p:cNvPr id="3" name="Content Placeholder 2"/>
          <p:cNvSpPr>
            <a:spLocks noGrp="1"/>
          </p:cNvSpPr>
          <p:nvPr>
            <p:ph idx="1"/>
          </p:nvPr>
        </p:nvSpPr>
        <p:spPr>
          <a:xfrm>
            <a:off x="457200" y="1417638"/>
            <a:ext cx="8229600" cy="4830762"/>
          </a:xfrm>
        </p:spPr>
        <p:txBody>
          <a:bodyPr>
            <a:normAutofit fontScale="92500" lnSpcReduction="10000"/>
          </a:bodyPr>
          <a:lstStyle/>
          <a:p>
            <a:r>
              <a:rPr lang="en-US" dirty="0"/>
              <a:t>Raleigh, NC, June 2-6, 2019</a:t>
            </a:r>
          </a:p>
          <a:p>
            <a:r>
              <a:rPr lang="en-US" dirty="0"/>
              <a:t>Sunday: Conference workshops/meetings</a:t>
            </a:r>
          </a:p>
          <a:p>
            <a:r>
              <a:rPr lang="en-US" dirty="0"/>
              <a:t>Monday-Wednesday: Main conference Days</a:t>
            </a:r>
          </a:p>
          <a:p>
            <a:pPr lvl="1"/>
            <a:r>
              <a:rPr lang="en-US" dirty="0"/>
              <a:t>Activities: Plenary sessions, breakouts, roundtables, evening receptions, exhibitors/sponsors</a:t>
            </a:r>
          </a:p>
          <a:p>
            <a:r>
              <a:rPr lang="en-US" dirty="0"/>
              <a:t>Thursday: CSTE Business Meeting</a:t>
            </a:r>
          </a:p>
          <a:p>
            <a:r>
              <a:rPr lang="en-US" dirty="0"/>
              <a:t>Required Sessions per Track</a:t>
            </a:r>
          </a:p>
          <a:p>
            <a:pPr lvl="1"/>
            <a:r>
              <a:rPr lang="en-US" dirty="0"/>
              <a:t>Steering Committee Meeting(s)</a:t>
            </a:r>
          </a:p>
          <a:p>
            <a:pPr lvl="1"/>
            <a:r>
              <a:rPr lang="en-US" dirty="0"/>
              <a:t>Steering Committee Position </a:t>
            </a:r>
          </a:p>
          <a:p>
            <a:pPr marL="457200" lvl="1" indent="0">
              <a:buNone/>
            </a:pPr>
            <a:r>
              <a:rPr lang="en-US" dirty="0"/>
              <a:t>   Statement Discussion(s)</a:t>
            </a:r>
          </a:p>
        </p:txBody>
      </p:sp>
    </p:spTree>
    <p:extLst>
      <p:ext uri="{BB962C8B-B14F-4D97-AF65-F5344CB8AC3E}">
        <p14:creationId xmlns:p14="http://schemas.microsoft.com/office/powerpoint/2010/main" val="2722450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CFA3-257F-4AFA-9F96-5EA530DC3C0E}"/>
              </a:ext>
            </a:extLst>
          </p:cNvPr>
          <p:cNvSpPr>
            <a:spLocks noGrp="1"/>
          </p:cNvSpPr>
          <p:nvPr>
            <p:ph type="title"/>
          </p:nvPr>
        </p:nvSpPr>
        <p:spPr/>
        <p:txBody>
          <a:bodyPr/>
          <a:lstStyle/>
          <a:p>
            <a:r>
              <a:rPr lang="en-US" b="1" dirty="0"/>
              <a:t>Types of Sessions</a:t>
            </a:r>
          </a:p>
        </p:txBody>
      </p:sp>
      <p:graphicFrame>
        <p:nvGraphicFramePr>
          <p:cNvPr id="4" name="Table 3">
            <a:extLst>
              <a:ext uri="{FF2B5EF4-FFF2-40B4-BE49-F238E27FC236}">
                <a16:creationId xmlns:a16="http://schemas.microsoft.com/office/drawing/2014/main" id="{DD24E7C9-581D-4214-BE7E-6433E5D2A525}"/>
              </a:ext>
            </a:extLst>
          </p:cNvPr>
          <p:cNvGraphicFramePr>
            <a:graphicFrameLocks noGrp="1"/>
          </p:cNvGraphicFramePr>
          <p:nvPr>
            <p:extLst>
              <p:ext uri="{D42A27DB-BD31-4B8C-83A1-F6EECF244321}">
                <p14:modId xmlns:p14="http://schemas.microsoft.com/office/powerpoint/2010/main" val="2637225989"/>
              </p:ext>
            </p:extLst>
          </p:nvPr>
        </p:nvGraphicFramePr>
        <p:xfrm>
          <a:off x="457200" y="1752600"/>
          <a:ext cx="8229600" cy="2494280"/>
        </p:xfrm>
        <a:graphic>
          <a:graphicData uri="http://schemas.openxmlformats.org/drawingml/2006/table">
            <a:tbl>
              <a:tblPr firstRow="1" bandRow="1">
                <a:tableStyleId>{5C22544A-7EE6-4342-B048-85BDC9FD1C3A}</a:tableStyleId>
              </a:tblPr>
              <a:tblGrid>
                <a:gridCol w="1295400">
                  <a:extLst>
                    <a:ext uri="{9D8B030D-6E8A-4147-A177-3AD203B41FA5}">
                      <a16:colId xmlns:a16="http://schemas.microsoft.com/office/drawing/2014/main" val="2402595942"/>
                    </a:ext>
                  </a:extLst>
                </a:gridCol>
                <a:gridCol w="1996440">
                  <a:extLst>
                    <a:ext uri="{9D8B030D-6E8A-4147-A177-3AD203B41FA5}">
                      <a16:colId xmlns:a16="http://schemas.microsoft.com/office/drawing/2014/main" val="1503053597"/>
                    </a:ext>
                  </a:extLst>
                </a:gridCol>
                <a:gridCol w="1508760">
                  <a:extLst>
                    <a:ext uri="{9D8B030D-6E8A-4147-A177-3AD203B41FA5}">
                      <a16:colId xmlns:a16="http://schemas.microsoft.com/office/drawing/2014/main" val="1620429976"/>
                    </a:ext>
                  </a:extLst>
                </a:gridCol>
                <a:gridCol w="1219200">
                  <a:extLst>
                    <a:ext uri="{9D8B030D-6E8A-4147-A177-3AD203B41FA5}">
                      <a16:colId xmlns:a16="http://schemas.microsoft.com/office/drawing/2014/main" val="1882932092"/>
                    </a:ext>
                  </a:extLst>
                </a:gridCol>
                <a:gridCol w="2209800">
                  <a:extLst>
                    <a:ext uri="{9D8B030D-6E8A-4147-A177-3AD203B41FA5}">
                      <a16:colId xmlns:a16="http://schemas.microsoft.com/office/drawing/2014/main" val="2873136057"/>
                    </a:ext>
                  </a:extLst>
                </a:gridCol>
              </a:tblGrid>
              <a:tr h="370840">
                <a:tc>
                  <a:txBody>
                    <a:bodyPr/>
                    <a:lstStyle/>
                    <a:p>
                      <a:r>
                        <a:rPr lang="en-US" dirty="0">
                          <a:latin typeface="Avenir LT 65 Medium" panose="02000603020000020003"/>
                        </a:rPr>
                        <a:t>Session Type</a:t>
                      </a:r>
                    </a:p>
                  </a:txBody>
                  <a:tcPr>
                    <a:solidFill>
                      <a:srgbClr val="ECCF20"/>
                    </a:solidFill>
                  </a:tcPr>
                </a:tc>
                <a:tc>
                  <a:txBody>
                    <a:bodyPr/>
                    <a:lstStyle/>
                    <a:p>
                      <a:r>
                        <a:rPr lang="en-US" dirty="0">
                          <a:latin typeface="Avenir LT 65 Medium" panose="02000603020000020003"/>
                        </a:rPr>
                        <a:t>Style</a:t>
                      </a:r>
                    </a:p>
                  </a:txBody>
                  <a:tcPr>
                    <a:solidFill>
                      <a:srgbClr val="ECCF20"/>
                    </a:solidFill>
                  </a:tcPr>
                </a:tc>
                <a:tc>
                  <a:txBody>
                    <a:bodyPr/>
                    <a:lstStyle/>
                    <a:p>
                      <a:r>
                        <a:rPr lang="en-US" dirty="0">
                          <a:latin typeface="Avenir LT 65 Medium" panose="02000603020000020003"/>
                        </a:rPr>
                        <a:t>Number of Presentations</a:t>
                      </a:r>
                    </a:p>
                  </a:txBody>
                  <a:tcPr>
                    <a:solidFill>
                      <a:srgbClr val="ECCF20"/>
                    </a:solidFill>
                  </a:tcPr>
                </a:tc>
                <a:tc>
                  <a:txBody>
                    <a:bodyPr/>
                    <a:lstStyle/>
                    <a:p>
                      <a:r>
                        <a:rPr lang="en-US" dirty="0">
                          <a:latin typeface="Avenir LT 65 Medium" panose="02000603020000020003"/>
                        </a:rPr>
                        <a:t>Length</a:t>
                      </a:r>
                    </a:p>
                  </a:txBody>
                  <a:tcPr>
                    <a:solidFill>
                      <a:srgbClr val="ECCF20"/>
                    </a:solidFill>
                  </a:tcPr>
                </a:tc>
                <a:tc>
                  <a:txBody>
                    <a:bodyPr/>
                    <a:lstStyle/>
                    <a:p>
                      <a:r>
                        <a:rPr lang="en-US" dirty="0">
                          <a:latin typeface="Avenir LT 65 Medium" panose="02000603020000020003"/>
                        </a:rPr>
                        <a:t>Q/A</a:t>
                      </a:r>
                    </a:p>
                  </a:txBody>
                  <a:tcPr>
                    <a:solidFill>
                      <a:srgbClr val="ECCF20"/>
                    </a:solidFill>
                  </a:tcPr>
                </a:tc>
                <a:extLst>
                  <a:ext uri="{0D108BD9-81ED-4DB2-BD59-A6C34878D82A}">
                    <a16:rowId xmlns:a16="http://schemas.microsoft.com/office/drawing/2014/main" val="1722819705"/>
                  </a:ext>
                </a:extLst>
              </a:tr>
              <a:tr h="370840">
                <a:tc>
                  <a:txBody>
                    <a:bodyPr/>
                    <a:lstStyle/>
                    <a:p>
                      <a:r>
                        <a:rPr lang="en-US" dirty="0">
                          <a:latin typeface="Avenir LT 65 Medium" panose="02000603020000020003"/>
                        </a:rPr>
                        <a:t>Breakout</a:t>
                      </a:r>
                    </a:p>
                  </a:txBody>
                  <a:tcPr>
                    <a:solidFill>
                      <a:schemeClr val="accent3">
                        <a:lumMod val="60000"/>
                        <a:lumOff val="40000"/>
                      </a:schemeClr>
                    </a:solidFill>
                  </a:tcPr>
                </a:tc>
                <a:tc>
                  <a:txBody>
                    <a:bodyPr/>
                    <a:lstStyle/>
                    <a:p>
                      <a:r>
                        <a:rPr lang="en-US" dirty="0">
                          <a:latin typeface="Avenir LT 65 Medium" panose="02000603020000020003"/>
                        </a:rPr>
                        <a:t>Oral Presentation</a:t>
                      </a:r>
                    </a:p>
                  </a:txBody>
                  <a:tcPr>
                    <a:solidFill>
                      <a:schemeClr val="accent3">
                        <a:lumMod val="60000"/>
                        <a:lumOff val="40000"/>
                      </a:schemeClr>
                    </a:solidFill>
                  </a:tcPr>
                </a:tc>
                <a:tc>
                  <a:txBody>
                    <a:bodyPr/>
                    <a:lstStyle/>
                    <a:p>
                      <a:r>
                        <a:rPr lang="en-US" dirty="0">
                          <a:latin typeface="Avenir LT 65 Medium" panose="02000603020000020003"/>
                        </a:rPr>
                        <a:t>3-5</a:t>
                      </a:r>
                    </a:p>
                  </a:txBody>
                  <a:tcPr>
                    <a:solidFill>
                      <a:schemeClr val="accent3">
                        <a:lumMod val="60000"/>
                        <a:lumOff val="40000"/>
                      </a:schemeClr>
                    </a:solidFill>
                  </a:tcPr>
                </a:tc>
                <a:tc>
                  <a:txBody>
                    <a:bodyPr/>
                    <a:lstStyle/>
                    <a:p>
                      <a:r>
                        <a:rPr lang="en-US" dirty="0">
                          <a:latin typeface="Avenir LT 65 Medium" panose="02000603020000020003"/>
                        </a:rPr>
                        <a:t>30-18 mins</a:t>
                      </a:r>
                    </a:p>
                  </a:txBody>
                  <a:tcPr>
                    <a:solidFill>
                      <a:schemeClr val="accent3">
                        <a:lumMod val="60000"/>
                        <a:lumOff val="40000"/>
                      </a:schemeClr>
                    </a:solidFill>
                  </a:tcPr>
                </a:tc>
                <a:tc>
                  <a:txBody>
                    <a:bodyPr/>
                    <a:lstStyle/>
                    <a:p>
                      <a:r>
                        <a:rPr lang="en-US" dirty="0">
                          <a:latin typeface="Avenir LT 65 Medium" panose="02000603020000020003"/>
                        </a:rPr>
                        <a:t>After each</a:t>
                      </a:r>
                    </a:p>
                  </a:txBody>
                  <a:tcPr>
                    <a:solidFill>
                      <a:schemeClr val="accent3">
                        <a:lumMod val="60000"/>
                        <a:lumOff val="40000"/>
                      </a:schemeClr>
                    </a:solidFill>
                  </a:tcPr>
                </a:tc>
                <a:extLst>
                  <a:ext uri="{0D108BD9-81ED-4DB2-BD59-A6C34878D82A}">
                    <a16:rowId xmlns:a16="http://schemas.microsoft.com/office/drawing/2014/main" val="1816552526"/>
                  </a:ext>
                </a:extLst>
              </a:tr>
              <a:tr h="370840">
                <a:tc>
                  <a:txBody>
                    <a:bodyPr/>
                    <a:lstStyle/>
                    <a:p>
                      <a:r>
                        <a:rPr lang="en-US" dirty="0">
                          <a:latin typeface="Avenir LT 65 Medium" panose="02000603020000020003"/>
                        </a:rPr>
                        <a:t>Quick</a:t>
                      </a:r>
                    </a:p>
                  </a:txBody>
                  <a:tcPr>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venir LT 65 Medium" panose="02000603020000020003"/>
                        </a:rPr>
                        <a:t>Oral Presentation</a:t>
                      </a:r>
                    </a:p>
                  </a:txBody>
                  <a:tcPr>
                    <a:solidFill>
                      <a:schemeClr val="accent3">
                        <a:lumMod val="20000"/>
                        <a:lumOff val="80000"/>
                      </a:schemeClr>
                    </a:solidFill>
                  </a:tcPr>
                </a:tc>
                <a:tc>
                  <a:txBody>
                    <a:bodyPr/>
                    <a:lstStyle/>
                    <a:p>
                      <a:r>
                        <a:rPr lang="en-US" dirty="0">
                          <a:latin typeface="Avenir LT 65 Medium" panose="02000603020000020003"/>
                        </a:rPr>
                        <a:t>7</a:t>
                      </a:r>
                    </a:p>
                  </a:txBody>
                  <a:tcPr>
                    <a:solidFill>
                      <a:schemeClr val="accent3">
                        <a:lumMod val="20000"/>
                        <a:lumOff val="80000"/>
                      </a:schemeClr>
                    </a:solidFill>
                  </a:tcPr>
                </a:tc>
                <a:tc>
                  <a:txBody>
                    <a:bodyPr/>
                    <a:lstStyle/>
                    <a:p>
                      <a:r>
                        <a:rPr lang="en-US" dirty="0">
                          <a:latin typeface="Avenir LT 65 Medium" panose="02000603020000020003"/>
                        </a:rPr>
                        <a:t>10 mins</a:t>
                      </a:r>
                    </a:p>
                  </a:txBody>
                  <a:tcPr>
                    <a:solidFill>
                      <a:schemeClr val="accent3">
                        <a:lumMod val="20000"/>
                        <a:lumOff val="80000"/>
                      </a:schemeClr>
                    </a:solidFill>
                  </a:tcPr>
                </a:tc>
                <a:tc>
                  <a:txBody>
                    <a:bodyPr/>
                    <a:lstStyle/>
                    <a:p>
                      <a:r>
                        <a:rPr lang="en-US" dirty="0">
                          <a:latin typeface="Avenir LT 65 Medium" panose="02000603020000020003"/>
                        </a:rPr>
                        <a:t>At end, 20 mins</a:t>
                      </a:r>
                    </a:p>
                  </a:txBody>
                  <a:tcPr>
                    <a:solidFill>
                      <a:schemeClr val="accent3">
                        <a:lumMod val="20000"/>
                        <a:lumOff val="80000"/>
                      </a:schemeClr>
                    </a:solidFill>
                  </a:tcPr>
                </a:tc>
                <a:extLst>
                  <a:ext uri="{0D108BD9-81ED-4DB2-BD59-A6C34878D82A}">
                    <a16:rowId xmlns:a16="http://schemas.microsoft.com/office/drawing/2014/main" val="3142002711"/>
                  </a:ext>
                </a:extLst>
              </a:tr>
              <a:tr h="370840">
                <a:tc>
                  <a:txBody>
                    <a:bodyPr/>
                    <a:lstStyle/>
                    <a:p>
                      <a:r>
                        <a:rPr lang="en-US" dirty="0">
                          <a:latin typeface="Avenir LT 65 Medium" panose="02000603020000020003"/>
                        </a:rPr>
                        <a:t>Lightning</a:t>
                      </a:r>
                    </a:p>
                  </a:txBody>
                  <a:tcP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venir LT 65 Medium" panose="02000603020000020003"/>
                        </a:rPr>
                        <a:t>Oral Presentation</a:t>
                      </a:r>
                    </a:p>
                  </a:txBody>
                  <a:tcPr>
                    <a:solidFill>
                      <a:schemeClr val="accent3">
                        <a:lumMod val="60000"/>
                        <a:lumOff val="40000"/>
                      </a:schemeClr>
                    </a:solidFill>
                  </a:tcPr>
                </a:tc>
                <a:tc>
                  <a:txBody>
                    <a:bodyPr/>
                    <a:lstStyle/>
                    <a:p>
                      <a:r>
                        <a:rPr lang="en-US" dirty="0">
                          <a:latin typeface="Avenir LT 65 Medium" panose="02000603020000020003"/>
                        </a:rPr>
                        <a:t>15</a:t>
                      </a:r>
                    </a:p>
                  </a:txBody>
                  <a:tcPr>
                    <a:solidFill>
                      <a:schemeClr val="accent3">
                        <a:lumMod val="60000"/>
                        <a:lumOff val="40000"/>
                      </a:schemeClr>
                    </a:solidFill>
                  </a:tcPr>
                </a:tc>
                <a:tc>
                  <a:txBody>
                    <a:bodyPr/>
                    <a:lstStyle/>
                    <a:p>
                      <a:r>
                        <a:rPr lang="en-US" dirty="0">
                          <a:latin typeface="Avenir LT 65 Medium" panose="02000603020000020003"/>
                        </a:rPr>
                        <a:t>5 mins</a:t>
                      </a:r>
                    </a:p>
                  </a:txBody>
                  <a:tcPr>
                    <a:solidFill>
                      <a:schemeClr val="accent3">
                        <a:lumMod val="60000"/>
                        <a:lumOff val="40000"/>
                      </a:schemeClr>
                    </a:solidFill>
                  </a:tcPr>
                </a:tc>
                <a:tc>
                  <a:txBody>
                    <a:bodyPr/>
                    <a:lstStyle/>
                    <a:p>
                      <a:r>
                        <a:rPr lang="en-US" dirty="0">
                          <a:latin typeface="Avenir LT 65 Medium" panose="02000603020000020003"/>
                        </a:rPr>
                        <a:t>At end, 15 mins</a:t>
                      </a:r>
                    </a:p>
                  </a:txBody>
                  <a:tcPr>
                    <a:solidFill>
                      <a:schemeClr val="accent3">
                        <a:lumMod val="60000"/>
                        <a:lumOff val="40000"/>
                      </a:schemeClr>
                    </a:solidFill>
                  </a:tcPr>
                </a:tc>
                <a:extLst>
                  <a:ext uri="{0D108BD9-81ED-4DB2-BD59-A6C34878D82A}">
                    <a16:rowId xmlns:a16="http://schemas.microsoft.com/office/drawing/2014/main" val="2301512993"/>
                  </a:ext>
                </a:extLst>
              </a:tr>
              <a:tr h="370840">
                <a:tc>
                  <a:txBody>
                    <a:bodyPr/>
                    <a:lstStyle/>
                    <a:p>
                      <a:r>
                        <a:rPr lang="en-US" dirty="0">
                          <a:latin typeface="Avenir LT 65 Medium" panose="02000603020000020003"/>
                        </a:rPr>
                        <a:t>Poster</a:t>
                      </a:r>
                    </a:p>
                  </a:txBody>
                  <a:tcPr>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venir LT 65 Medium" panose="02000603020000020003"/>
                        </a:rPr>
                        <a:t>Oral Presentation</a:t>
                      </a:r>
                    </a:p>
                  </a:txBody>
                  <a:tcPr>
                    <a:solidFill>
                      <a:schemeClr val="accent3">
                        <a:lumMod val="20000"/>
                        <a:lumOff val="80000"/>
                      </a:schemeClr>
                    </a:solidFill>
                  </a:tcPr>
                </a:tc>
                <a:tc>
                  <a:txBody>
                    <a:bodyPr/>
                    <a:lstStyle/>
                    <a:p>
                      <a:r>
                        <a:rPr lang="en-US" dirty="0">
                          <a:latin typeface="Avenir LT 65 Medium" panose="02000603020000020003"/>
                        </a:rPr>
                        <a:t>1</a:t>
                      </a:r>
                    </a:p>
                  </a:txBody>
                  <a:tcPr>
                    <a:solidFill>
                      <a:schemeClr val="accent3">
                        <a:lumMod val="20000"/>
                        <a:lumOff val="80000"/>
                      </a:schemeClr>
                    </a:solidFill>
                  </a:tcPr>
                </a:tc>
                <a:tc>
                  <a:txBody>
                    <a:bodyPr/>
                    <a:lstStyle/>
                    <a:p>
                      <a:r>
                        <a:rPr lang="en-US" dirty="0">
                          <a:latin typeface="Avenir LT 65 Medium" panose="02000603020000020003"/>
                        </a:rPr>
                        <a:t>30 mins</a:t>
                      </a:r>
                    </a:p>
                  </a:txBody>
                  <a:tcPr>
                    <a:solidFill>
                      <a:schemeClr val="accent3">
                        <a:lumMod val="20000"/>
                        <a:lumOff val="80000"/>
                      </a:schemeClr>
                    </a:solidFill>
                  </a:tcPr>
                </a:tc>
                <a:tc>
                  <a:txBody>
                    <a:bodyPr/>
                    <a:lstStyle/>
                    <a:p>
                      <a:r>
                        <a:rPr lang="en-US" dirty="0">
                          <a:latin typeface="Avenir LT 65 Medium" panose="02000603020000020003"/>
                        </a:rPr>
                        <a:t>N/A</a:t>
                      </a:r>
                    </a:p>
                  </a:txBody>
                  <a:tcPr>
                    <a:solidFill>
                      <a:schemeClr val="accent3">
                        <a:lumMod val="20000"/>
                        <a:lumOff val="80000"/>
                      </a:schemeClr>
                    </a:solidFill>
                  </a:tcPr>
                </a:tc>
                <a:extLst>
                  <a:ext uri="{0D108BD9-81ED-4DB2-BD59-A6C34878D82A}">
                    <a16:rowId xmlns:a16="http://schemas.microsoft.com/office/drawing/2014/main" val="2982361330"/>
                  </a:ext>
                </a:extLst>
              </a:tr>
              <a:tr h="370840">
                <a:tc>
                  <a:txBody>
                    <a:bodyPr/>
                    <a:lstStyle/>
                    <a:p>
                      <a:r>
                        <a:rPr lang="en-US" dirty="0">
                          <a:latin typeface="Avenir LT 65 Medium" panose="02000603020000020003"/>
                        </a:rPr>
                        <a:t>Roundtable</a:t>
                      </a:r>
                    </a:p>
                  </a:txBody>
                  <a:tcPr>
                    <a:solidFill>
                      <a:schemeClr val="accent3">
                        <a:lumMod val="60000"/>
                        <a:lumOff val="40000"/>
                      </a:schemeClr>
                    </a:solidFill>
                  </a:tcPr>
                </a:tc>
                <a:tc>
                  <a:txBody>
                    <a:bodyPr/>
                    <a:lstStyle/>
                    <a:p>
                      <a:r>
                        <a:rPr lang="en-US" dirty="0">
                          <a:latin typeface="Avenir LT 65 Medium" panose="02000603020000020003"/>
                        </a:rPr>
                        <a:t>Discussion</a:t>
                      </a:r>
                    </a:p>
                  </a:txBody>
                  <a:tcPr>
                    <a:solidFill>
                      <a:schemeClr val="accent3">
                        <a:lumMod val="60000"/>
                        <a:lumOff val="40000"/>
                      </a:schemeClr>
                    </a:solidFill>
                  </a:tcPr>
                </a:tc>
                <a:tc>
                  <a:txBody>
                    <a:bodyPr/>
                    <a:lstStyle/>
                    <a:p>
                      <a:r>
                        <a:rPr lang="en-US" dirty="0">
                          <a:latin typeface="Avenir LT 65 Medium" panose="02000603020000020003"/>
                        </a:rPr>
                        <a:t>1 (maybe 2)</a:t>
                      </a:r>
                    </a:p>
                  </a:txBody>
                  <a:tcPr>
                    <a:solidFill>
                      <a:schemeClr val="accent3">
                        <a:lumMod val="60000"/>
                        <a:lumOff val="40000"/>
                      </a:schemeClr>
                    </a:solidFill>
                  </a:tcPr>
                </a:tc>
                <a:tc>
                  <a:txBody>
                    <a:bodyPr/>
                    <a:lstStyle/>
                    <a:p>
                      <a:r>
                        <a:rPr lang="en-US" dirty="0">
                          <a:latin typeface="Avenir LT 65 Medium" panose="02000603020000020003"/>
                        </a:rPr>
                        <a:t>45 mins</a:t>
                      </a:r>
                    </a:p>
                  </a:txBody>
                  <a:tcPr>
                    <a:solidFill>
                      <a:schemeClr val="accent3">
                        <a:lumMod val="60000"/>
                        <a:lumOff val="40000"/>
                      </a:schemeClr>
                    </a:solidFill>
                  </a:tcPr>
                </a:tc>
                <a:tc>
                  <a:txBody>
                    <a:bodyPr/>
                    <a:lstStyle/>
                    <a:p>
                      <a:r>
                        <a:rPr lang="en-US" dirty="0">
                          <a:latin typeface="Avenir LT 65 Medium" panose="02000603020000020003"/>
                        </a:rPr>
                        <a:t>N/A</a:t>
                      </a:r>
                    </a:p>
                  </a:txBody>
                  <a:tcPr>
                    <a:solidFill>
                      <a:schemeClr val="accent3">
                        <a:lumMod val="60000"/>
                        <a:lumOff val="40000"/>
                      </a:schemeClr>
                    </a:solidFill>
                  </a:tcPr>
                </a:tc>
                <a:extLst>
                  <a:ext uri="{0D108BD9-81ED-4DB2-BD59-A6C34878D82A}">
                    <a16:rowId xmlns:a16="http://schemas.microsoft.com/office/drawing/2014/main" val="3318507076"/>
                  </a:ext>
                </a:extLst>
              </a:tr>
            </a:tbl>
          </a:graphicData>
        </a:graphic>
      </p:graphicFrame>
    </p:spTree>
    <p:extLst>
      <p:ext uri="{BB962C8B-B14F-4D97-AF65-F5344CB8AC3E}">
        <p14:creationId xmlns:p14="http://schemas.microsoft.com/office/powerpoint/2010/main" val="778659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Planning Committee Roles/Responsibilities</a:t>
            </a:r>
          </a:p>
        </p:txBody>
      </p:sp>
      <p:sp>
        <p:nvSpPr>
          <p:cNvPr id="3" name="Content Placeholder 2"/>
          <p:cNvSpPr>
            <a:spLocks noGrp="1"/>
          </p:cNvSpPr>
          <p:nvPr>
            <p:ph idx="1"/>
          </p:nvPr>
        </p:nvSpPr>
        <p:spPr>
          <a:xfrm>
            <a:off x="457200" y="2057401"/>
            <a:ext cx="8229600" cy="3809999"/>
          </a:xfrm>
        </p:spPr>
        <p:txBody>
          <a:bodyPr>
            <a:normAutofit fontScale="85000" lnSpcReduction="20000"/>
          </a:bodyPr>
          <a:lstStyle/>
          <a:p>
            <a:pPr marL="514350" indent="-514350">
              <a:buAutoNum type="arabicPeriod"/>
            </a:pPr>
            <a:r>
              <a:rPr lang="en-US" dirty="0"/>
              <a:t>Abstract reviews</a:t>
            </a:r>
          </a:p>
          <a:p>
            <a:pPr marL="514350" indent="-514350">
              <a:buAutoNum type="arabicPeriod"/>
            </a:pPr>
            <a:r>
              <a:rPr lang="en-US" dirty="0"/>
              <a:t>Planning Committee calls</a:t>
            </a:r>
          </a:p>
          <a:p>
            <a:pPr marL="857250" lvl="1" indent="-457200">
              <a:buFontTx/>
              <a:buChar char="-"/>
            </a:pPr>
            <a:r>
              <a:rPr lang="en-US" dirty="0"/>
              <a:t>Accept/Reject decisions</a:t>
            </a:r>
          </a:p>
          <a:p>
            <a:pPr marL="857250" lvl="1" indent="-457200">
              <a:buFontTx/>
              <a:buChar char="-"/>
            </a:pPr>
            <a:r>
              <a:rPr lang="en-US" dirty="0"/>
              <a:t>Abstract sessioning</a:t>
            </a:r>
          </a:p>
          <a:p>
            <a:pPr marL="857250" lvl="1" indent="-457200">
              <a:buFontTx/>
              <a:buChar char="-"/>
            </a:pPr>
            <a:r>
              <a:rPr lang="en-US" dirty="0"/>
              <a:t>Moderators</a:t>
            </a:r>
          </a:p>
          <a:p>
            <a:pPr marL="514350" indent="-514350">
              <a:buFont typeface="Arial" panose="020B0604020202020204" pitchFamily="34" charset="0"/>
              <a:buAutoNum type="arabicPeriod"/>
            </a:pPr>
            <a:r>
              <a:rPr lang="en-US" dirty="0"/>
              <a:t>Email discussion</a:t>
            </a:r>
          </a:p>
          <a:p>
            <a:pPr marL="857250" lvl="1" indent="-457200">
              <a:buFontTx/>
              <a:buChar char="-"/>
            </a:pPr>
            <a:r>
              <a:rPr lang="en-US" dirty="0"/>
              <a:t>Session titles</a:t>
            </a:r>
          </a:p>
          <a:p>
            <a:pPr marL="857250" lvl="1" indent="-457200">
              <a:buFontTx/>
              <a:buChar char="-"/>
            </a:pPr>
            <a:r>
              <a:rPr lang="en-US" dirty="0"/>
              <a:t>Poster award finalists</a:t>
            </a:r>
          </a:p>
          <a:p>
            <a:pPr marL="514350" indent="-514350">
              <a:buFont typeface="+mj-lt"/>
              <a:buAutoNum type="arabicPeriod" startAt="4"/>
            </a:pPr>
            <a:r>
              <a:rPr lang="en-US" dirty="0"/>
              <a:t>Invited sessions</a:t>
            </a:r>
          </a:p>
        </p:txBody>
      </p:sp>
      <p:sp>
        <p:nvSpPr>
          <p:cNvPr id="4" name="TextBox 3"/>
          <p:cNvSpPr txBox="1"/>
          <p:nvPr/>
        </p:nvSpPr>
        <p:spPr>
          <a:xfrm>
            <a:off x="5257800" y="3008293"/>
            <a:ext cx="3886200" cy="954107"/>
          </a:xfrm>
          <a:prstGeom prst="rect">
            <a:avLst/>
          </a:prstGeom>
          <a:noFill/>
        </p:spPr>
        <p:txBody>
          <a:bodyPr wrap="square" rtlCol="0">
            <a:spAutoFit/>
          </a:bodyPr>
          <a:lstStyle/>
          <a:p>
            <a:r>
              <a:rPr lang="en-US" sz="1400" b="1" dirty="0">
                <a:solidFill>
                  <a:srgbClr val="002060"/>
                </a:solidFill>
                <a:latin typeface="Avenir LT 65 Medium" panose="02000603020000020003" pitchFamily="2" charset="0"/>
              </a:rPr>
              <a:t>Next Planning Committee Calls:</a:t>
            </a:r>
          </a:p>
          <a:p>
            <a:r>
              <a:rPr lang="en-US" sz="1400" dirty="0">
                <a:solidFill>
                  <a:srgbClr val="002060"/>
                </a:solidFill>
                <a:latin typeface="Avenir LT 65 Medium" panose="02000603020000020003" pitchFamily="2" charset="0"/>
              </a:rPr>
              <a:t>#2: Friday, February 8 at 12:30-2:00pm ET</a:t>
            </a:r>
          </a:p>
          <a:p>
            <a:r>
              <a:rPr lang="en-US" sz="1400" dirty="0">
                <a:solidFill>
                  <a:srgbClr val="002060"/>
                </a:solidFill>
                <a:latin typeface="Avenir LT 65 Medium" panose="02000603020000020003" pitchFamily="2" charset="0"/>
              </a:rPr>
              <a:t>#3: Monday, February 11 at 1:30-3:00pm ET</a:t>
            </a:r>
          </a:p>
          <a:p>
            <a:r>
              <a:rPr lang="en-US" sz="1400" dirty="0">
                <a:solidFill>
                  <a:srgbClr val="002060"/>
                </a:solidFill>
                <a:latin typeface="Avenir LT 65 Medium" panose="02000603020000020003" pitchFamily="2" charset="0"/>
              </a:rPr>
              <a:t>#4: Thursday, February 21 at 1:00-3:00pm ET</a:t>
            </a:r>
          </a:p>
        </p:txBody>
      </p:sp>
    </p:spTree>
    <p:extLst>
      <p:ext uri="{BB962C8B-B14F-4D97-AF65-F5344CB8AC3E}">
        <p14:creationId xmlns:p14="http://schemas.microsoft.com/office/powerpoint/2010/main" val="4113623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S/I Track Overview</a:t>
            </a:r>
          </a:p>
        </p:txBody>
      </p:sp>
      <p:sp>
        <p:nvSpPr>
          <p:cNvPr id="3" name="Content Placeholder 2"/>
          <p:cNvSpPr>
            <a:spLocks noGrp="1"/>
          </p:cNvSpPr>
          <p:nvPr>
            <p:ph idx="1"/>
          </p:nvPr>
        </p:nvSpPr>
        <p:spPr>
          <a:xfrm>
            <a:off x="457200" y="1417637"/>
            <a:ext cx="8229600" cy="4525963"/>
          </a:xfrm>
        </p:spPr>
        <p:txBody>
          <a:bodyPr>
            <a:normAutofit fontScale="92500" lnSpcReduction="20000"/>
          </a:bodyPr>
          <a:lstStyle/>
          <a:p>
            <a:r>
              <a:rPr lang="en-US" dirty="0"/>
              <a:t>Reminders and Announcements</a:t>
            </a:r>
          </a:p>
          <a:p>
            <a:pPr lvl="1"/>
            <a:r>
              <a:rPr lang="en-US" dirty="0"/>
              <a:t>Can accept oral presentation abstracts as different session types (e.g., accept breakout abstract as a poster; accept breakout as a lightning)</a:t>
            </a:r>
          </a:p>
          <a:p>
            <a:pPr lvl="1"/>
            <a:r>
              <a:rPr lang="en-US" dirty="0"/>
              <a:t>Can’t accept oral presentation abstract as roundtable and visa versa</a:t>
            </a:r>
          </a:p>
          <a:p>
            <a:pPr lvl="1"/>
            <a:r>
              <a:rPr lang="en-US" dirty="0"/>
              <a:t>No “official” panel submissions</a:t>
            </a:r>
          </a:p>
          <a:p>
            <a:pPr lvl="1"/>
            <a:r>
              <a:rPr lang="en-US" dirty="0"/>
              <a:t>Just because we have space doesn’t mean we should accept all abstracts</a:t>
            </a:r>
          </a:p>
          <a:p>
            <a:pPr lvl="1"/>
            <a:r>
              <a:rPr lang="en-US" dirty="0"/>
              <a:t>Don’t forget our invited sessions</a:t>
            </a:r>
          </a:p>
          <a:p>
            <a:r>
              <a:rPr lang="en-US" i="1" dirty="0"/>
              <a:t>See S/I Agenda Planning Spreadsheet</a:t>
            </a:r>
          </a:p>
        </p:txBody>
      </p:sp>
    </p:spTree>
    <p:extLst>
      <p:ext uri="{BB962C8B-B14F-4D97-AF65-F5344CB8AC3E}">
        <p14:creationId xmlns:p14="http://schemas.microsoft.com/office/powerpoint/2010/main" val="31465158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1486</TotalTime>
  <Words>1172</Words>
  <Application>Microsoft Office PowerPoint</Application>
  <PresentationFormat>On-screen Show (4:3)</PresentationFormat>
  <Paragraphs>142</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Avenir LT 65 Medium</vt:lpstr>
      <vt:lpstr>Calibri</vt:lpstr>
      <vt:lpstr>Office Theme</vt:lpstr>
      <vt:lpstr>2019 S/I Planning Committee</vt:lpstr>
      <vt:lpstr>Agenda</vt:lpstr>
      <vt:lpstr>Introductions</vt:lpstr>
      <vt:lpstr>Conference Overview</vt:lpstr>
      <vt:lpstr>Types of Sessions</vt:lpstr>
      <vt:lpstr>Planning Committee Roles/Responsibilities</vt:lpstr>
      <vt:lpstr>S/I Track Overview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 Planning Committee</dc:title>
  <dc:creator>mlichtenstein</dc:creator>
  <cp:lastModifiedBy>Meredith Lichtenstein Cone</cp:lastModifiedBy>
  <cp:revision>32</cp:revision>
  <cp:lastPrinted>2019-02-05T20:55:56Z</cp:lastPrinted>
  <dcterms:created xsi:type="dcterms:W3CDTF">2016-02-04T19:36:59Z</dcterms:created>
  <dcterms:modified xsi:type="dcterms:W3CDTF">2021-01-27T21:29:31Z</dcterms:modified>
</cp:coreProperties>
</file>