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256" r:id="rId2"/>
    <p:sldId id="257" r:id="rId3"/>
    <p:sldId id="409" r:id="rId4"/>
    <p:sldId id="388" r:id="rId5"/>
    <p:sldId id="413" r:id="rId6"/>
    <p:sldId id="414" r:id="rId7"/>
    <p:sldId id="415" r:id="rId8"/>
    <p:sldId id="416" r:id="rId9"/>
    <p:sldId id="417" r:id="rId10"/>
    <p:sldId id="418" r:id="rId11"/>
    <p:sldId id="419" r:id="rId12"/>
    <p:sldId id="420" r:id="rId13"/>
    <p:sldId id="422" r:id="rId14"/>
    <p:sldId id="438" r:id="rId15"/>
    <p:sldId id="423" r:id="rId16"/>
    <p:sldId id="421" r:id="rId17"/>
    <p:sldId id="387" r:id="rId18"/>
    <p:sldId id="433" r:id="rId19"/>
    <p:sldId id="407" r:id="rId20"/>
    <p:sldId id="434" r:id="rId21"/>
    <p:sldId id="429" r:id="rId22"/>
    <p:sldId id="408" r:id="rId23"/>
    <p:sldId id="405" r:id="rId24"/>
    <p:sldId id="432" r:id="rId25"/>
    <p:sldId id="442" r:id="rId26"/>
    <p:sldId id="427" r:id="rId27"/>
    <p:sldId id="430" r:id="rId28"/>
    <p:sldId id="440" r:id="rId29"/>
    <p:sldId id="436" r:id="rId30"/>
    <p:sldId id="443" r:id="rId31"/>
    <p:sldId id="444" r:id="rId32"/>
    <p:sldId id="445" r:id="rId33"/>
    <p:sldId id="446" r:id="rId34"/>
    <p:sldId id="455" r:id="rId35"/>
    <p:sldId id="447" r:id="rId36"/>
    <p:sldId id="448" r:id="rId37"/>
    <p:sldId id="449" r:id="rId38"/>
    <p:sldId id="450" r:id="rId39"/>
    <p:sldId id="451" r:id="rId40"/>
    <p:sldId id="452" r:id="rId41"/>
    <p:sldId id="453" r:id="rId42"/>
    <p:sldId id="454" r:id="rId43"/>
    <p:sldId id="441" r:id="rId44"/>
    <p:sldId id="260" r:id="rId4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A8"/>
    <a:srgbClr val="98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082"/>
    <p:restoredTop sz="75617" autoAdjust="0"/>
  </p:normalViewPr>
  <p:slideViewPr>
    <p:cSldViewPr snapToGrid="0" snapToObjects="1">
      <p:cViewPr varScale="1">
        <p:scale>
          <a:sx n="87" d="100"/>
          <a:sy n="87" d="100"/>
        </p:scale>
        <p:origin x="3828" y="84"/>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961EBD8-BC61-46A2-9616-80AADA14BEE6}" type="datetimeFigureOut">
              <a:rPr lang="en-US" smtClean="0"/>
              <a:t>7/16/2019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1943F14-64EE-45B4-BBA1-2DB4781E93DB}" type="slidenum">
              <a:rPr lang="en-US" smtClean="0"/>
              <a:t>‹#›</a:t>
            </a:fld>
            <a:endParaRPr lang="en-US"/>
          </a:p>
        </p:txBody>
      </p:sp>
    </p:spTree>
    <p:extLst>
      <p:ext uri="{BB962C8B-B14F-4D97-AF65-F5344CB8AC3E}">
        <p14:creationId xmlns:p14="http://schemas.microsoft.com/office/powerpoint/2010/main" val="2897353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C80779F-2152-C84C-A2C2-FD36C5CC5AAE}" type="datetimeFigureOut">
              <a:rPr lang="en-US" smtClean="0"/>
              <a:t>7/16/2019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368579C-EAC7-0B4D-AE5F-5E3A5B26F7DD}" type="slidenum">
              <a:rPr lang="en-US" smtClean="0"/>
              <a:t>‹#›</a:t>
            </a:fld>
            <a:endParaRPr lang="en-US"/>
          </a:p>
        </p:txBody>
      </p:sp>
    </p:spTree>
    <p:extLst>
      <p:ext uri="{BB962C8B-B14F-4D97-AF65-F5344CB8AC3E}">
        <p14:creationId xmlns:p14="http://schemas.microsoft.com/office/powerpoint/2010/main" val="4284601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a:t>
            </a:fld>
            <a:endParaRPr lang="en-US"/>
          </a:p>
        </p:txBody>
      </p:sp>
    </p:spTree>
    <p:extLst>
      <p:ext uri="{BB962C8B-B14F-4D97-AF65-F5344CB8AC3E}">
        <p14:creationId xmlns:p14="http://schemas.microsoft.com/office/powerpoint/2010/main" val="2408123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8579C-EAC7-0B4D-AE5F-5E3A5B26F7DD}" type="slidenum">
              <a:rPr lang="en-US" smtClean="0"/>
              <a:t>4</a:t>
            </a:fld>
            <a:endParaRPr lang="en-US"/>
          </a:p>
        </p:txBody>
      </p:sp>
    </p:spTree>
    <p:extLst>
      <p:ext uri="{BB962C8B-B14F-4D97-AF65-F5344CB8AC3E}">
        <p14:creationId xmlns:p14="http://schemas.microsoft.com/office/powerpoint/2010/main" val="3843170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5</a:t>
            </a:fld>
            <a:endParaRPr lang="en-US"/>
          </a:p>
        </p:txBody>
      </p:sp>
    </p:spTree>
    <p:extLst>
      <p:ext uri="{BB962C8B-B14F-4D97-AF65-F5344CB8AC3E}">
        <p14:creationId xmlns:p14="http://schemas.microsoft.com/office/powerpoint/2010/main" val="3304841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6</a:t>
            </a:fld>
            <a:endParaRPr lang="en-US"/>
          </a:p>
        </p:txBody>
      </p:sp>
    </p:spTree>
    <p:extLst>
      <p:ext uri="{BB962C8B-B14F-4D97-AF65-F5344CB8AC3E}">
        <p14:creationId xmlns:p14="http://schemas.microsoft.com/office/powerpoint/2010/main" val="496501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7</a:t>
            </a:fld>
            <a:endParaRPr lang="en-US"/>
          </a:p>
        </p:txBody>
      </p:sp>
    </p:spTree>
    <p:extLst>
      <p:ext uri="{BB962C8B-B14F-4D97-AF65-F5344CB8AC3E}">
        <p14:creationId xmlns:p14="http://schemas.microsoft.com/office/powerpoint/2010/main" val="2837762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8</a:t>
            </a:fld>
            <a:endParaRPr lang="en-US"/>
          </a:p>
        </p:txBody>
      </p:sp>
    </p:spTree>
    <p:extLst>
      <p:ext uri="{BB962C8B-B14F-4D97-AF65-F5344CB8AC3E}">
        <p14:creationId xmlns:p14="http://schemas.microsoft.com/office/powerpoint/2010/main" val="1116356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9</a:t>
            </a:fld>
            <a:endParaRPr lang="en-US"/>
          </a:p>
        </p:txBody>
      </p:sp>
    </p:spTree>
    <p:extLst>
      <p:ext uri="{BB962C8B-B14F-4D97-AF65-F5344CB8AC3E}">
        <p14:creationId xmlns:p14="http://schemas.microsoft.com/office/powerpoint/2010/main" val="302271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10</a:t>
            </a:fld>
            <a:endParaRPr lang="en-US"/>
          </a:p>
        </p:txBody>
      </p:sp>
    </p:spTree>
    <p:extLst>
      <p:ext uri="{BB962C8B-B14F-4D97-AF65-F5344CB8AC3E}">
        <p14:creationId xmlns:p14="http://schemas.microsoft.com/office/powerpoint/2010/main" val="40573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11</a:t>
            </a:fld>
            <a:endParaRPr lang="en-US"/>
          </a:p>
        </p:txBody>
      </p:sp>
    </p:spTree>
    <p:extLst>
      <p:ext uri="{BB962C8B-B14F-4D97-AF65-F5344CB8AC3E}">
        <p14:creationId xmlns:p14="http://schemas.microsoft.com/office/powerpoint/2010/main" val="4011897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12</a:t>
            </a:fld>
            <a:endParaRPr lang="en-US"/>
          </a:p>
        </p:txBody>
      </p:sp>
    </p:spTree>
    <p:extLst>
      <p:ext uri="{BB962C8B-B14F-4D97-AF65-F5344CB8AC3E}">
        <p14:creationId xmlns:p14="http://schemas.microsoft.com/office/powerpoint/2010/main" val="502067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13</a:t>
            </a:fld>
            <a:endParaRPr lang="en-US"/>
          </a:p>
        </p:txBody>
      </p:sp>
    </p:spTree>
    <p:extLst>
      <p:ext uri="{BB962C8B-B14F-4D97-AF65-F5344CB8AC3E}">
        <p14:creationId xmlns:p14="http://schemas.microsoft.com/office/powerpoint/2010/main" val="2990517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14</a:t>
            </a:fld>
            <a:endParaRPr lang="en-US"/>
          </a:p>
        </p:txBody>
      </p:sp>
    </p:spTree>
    <p:extLst>
      <p:ext uri="{BB962C8B-B14F-4D97-AF65-F5344CB8AC3E}">
        <p14:creationId xmlns:p14="http://schemas.microsoft.com/office/powerpoint/2010/main" val="2017889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15</a:t>
            </a:fld>
            <a:endParaRPr lang="en-US"/>
          </a:p>
        </p:txBody>
      </p:sp>
    </p:spTree>
    <p:extLst>
      <p:ext uri="{BB962C8B-B14F-4D97-AF65-F5344CB8AC3E}">
        <p14:creationId xmlns:p14="http://schemas.microsoft.com/office/powerpoint/2010/main" val="3222457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8579C-EAC7-0B4D-AE5F-5E3A5B26F7DD}" type="slidenum">
              <a:rPr lang="en-US" smtClean="0"/>
              <a:t>16</a:t>
            </a:fld>
            <a:endParaRPr lang="en-US"/>
          </a:p>
        </p:txBody>
      </p:sp>
    </p:spTree>
    <p:extLst>
      <p:ext uri="{BB962C8B-B14F-4D97-AF65-F5344CB8AC3E}">
        <p14:creationId xmlns:p14="http://schemas.microsoft.com/office/powerpoint/2010/main" val="521655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17</a:t>
            </a:fld>
            <a:endParaRPr lang="en-US"/>
          </a:p>
        </p:txBody>
      </p:sp>
    </p:spTree>
    <p:extLst>
      <p:ext uri="{BB962C8B-B14F-4D97-AF65-F5344CB8AC3E}">
        <p14:creationId xmlns:p14="http://schemas.microsoft.com/office/powerpoint/2010/main" val="2957783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18</a:t>
            </a:fld>
            <a:endParaRPr lang="en-US"/>
          </a:p>
        </p:txBody>
      </p:sp>
    </p:spTree>
    <p:extLst>
      <p:ext uri="{BB962C8B-B14F-4D97-AF65-F5344CB8AC3E}">
        <p14:creationId xmlns:p14="http://schemas.microsoft.com/office/powerpoint/2010/main" val="2284851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19</a:t>
            </a:fld>
            <a:endParaRPr lang="en-US"/>
          </a:p>
        </p:txBody>
      </p:sp>
    </p:spTree>
    <p:extLst>
      <p:ext uri="{BB962C8B-B14F-4D97-AF65-F5344CB8AC3E}">
        <p14:creationId xmlns:p14="http://schemas.microsoft.com/office/powerpoint/2010/main" val="3344384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8579C-EAC7-0B4D-AE5F-5E3A5B26F7DD}" type="slidenum">
              <a:rPr lang="en-US" smtClean="0"/>
              <a:t>20</a:t>
            </a:fld>
            <a:endParaRPr lang="en-US"/>
          </a:p>
        </p:txBody>
      </p:sp>
    </p:spTree>
    <p:extLst>
      <p:ext uri="{BB962C8B-B14F-4D97-AF65-F5344CB8AC3E}">
        <p14:creationId xmlns:p14="http://schemas.microsoft.com/office/powerpoint/2010/main" val="3835297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21</a:t>
            </a:fld>
            <a:endParaRPr lang="en-US"/>
          </a:p>
        </p:txBody>
      </p:sp>
    </p:spTree>
    <p:extLst>
      <p:ext uri="{BB962C8B-B14F-4D97-AF65-F5344CB8AC3E}">
        <p14:creationId xmlns:p14="http://schemas.microsoft.com/office/powerpoint/2010/main" val="3829623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22</a:t>
            </a:fld>
            <a:endParaRPr lang="en-US"/>
          </a:p>
        </p:txBody>
      </p:sp>
    </p:spTree>
    <p:extLst>
      <p:ext uri="{BB962C8B-B14F-4D97-AF65-F5344CB8AC3E}">
        <p14:creationId xmlns:p14="http://schemas.microsoft.com/office/powerpoint/2010/main" val="99366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23</a:t>
            </a:fld>
            <a:endParaRPr lang="en-US"/>
          </a:p>
        </p:txBody>
      </p:sp>
    </p:spTree>
    <p:extLst>
      <p:ext uri="{BB962C8B-B14F-4D97-AF65-F5344CB8AC3E}">
        <p14:creationId xmlns:p14="http://schemas.microsoft.com/office/powerpoint/2010/main" val="1868506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24</a:t>
            </a:fld>
            <a:endParaRPr lang="en-US"/>
          </a:p>
        </p:txBody>
      </p:sp>
    </p:spTree>
    <p:extLst>
      <p:ext uri="{BB962C8B-B14F-4D97-AF65-F5344CB8AC3E}">
        <p14:creationId xmlns:p14="http://schemas.microsoft.com/office/powerpoint/2010/main" val="3224175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25</a:t>
            </a:fld>
            <a:endParaRPr lang="en-US"/>
          </a:p>
        </p:txBody>
      </p:sp>
    </p:spTree>
    <p:extLst>
      <p:ext uri="{BB962C8B-B14F-4D97-AF65-F5344CB8AC3E}">
        <p14:creationId xmlns:p14="http://schemas.microsoft.com/office/powerpoint/2010/main" val="2673553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8579C-EAC7-0B4D-AE5F-5E3A5B26F7DD}" type="slidenum">
              <a:rPr lang="en-US" smtClean="0"/>
              <a:t>26</a:t>
            </a:fld>
            <a:endParaRPr lang="en-US"/>
          </a:p>
        </p:txBody>
      </p:sp>
    </p:spTree>
    <p:extLst>
      <p:ext uri="{BB962C8B-B14F-4D97-AF65-F5344CB8AC3E}">
        <p14:creationId xmlns:p14="http://schemas.microsoft.com/office/powerpoint/2010/main" val="33985799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27</a:t>
            </a:fld>
            <a:endParaRPr lang="en-US"/>
          </a:p>
        </p:txBody>
      </p:sp>
    </p:spTree>
    <p:extLst>
      <p:ext uri="{BB962C8B-B14F-4D97-AF65-F5344CB8AC3E}">
        <p14:creationId xmlns:p14="http://schemas.microsoft.com/office/powerpoint/2010/main" val="32233771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28</a:t>
            </a:fld>
            <a:endParaRPr lang="en-US"/>
          </a:p>
        </p:txBody>
      </p:sp>
    </p:spTree>
    <p:extLst>
      <p:ext uri="{BB962C8B-B14F-4D97-AF65-F5344CB8AC3E}">
        <p14:creationId xmlns:p14="http://schemas.microsoft.com/office/powerpoint/2010/main" val="17100535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68579C-EAC7-0B4D-AE5F-5E3A5B26F7DD}" type="slidenum">
              <a:rPr lang="en-US" smtClean="0"/>
              <a:t>29</a:t>
            </a:fld>
            <a:endParaRPr lang="en-US"/>
          </a:p>
        </p:txBody>
      </p:sp>
    </p:spTree>
    <p:extLst>
      <p:ext uri="{BB962C8B-B14F-4D97-AF65-F5344CB8AC3E}">
        <p14:creationId xmlns:p14="http://schemas.microsoft.com/office/powerpoint/2010/main" val="40136117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066" indent="-291179" eaLnBrk="0" hangingPunct="0">
              <a:defRPr>
                <a:solidFill>
                  <a:schemeClr val="tx1"/>
                </a:solidFill>
                <a:latin typeface="Arial" panose="020B0604020202020204" pitchFamily="34" charset="0"/>
              </a:defRPr>
            </a:lvl2pPr>
            <a:lvl3pPr marL="1164717" indent="-232943" eaLnBrk="0" hangingPunct="0">
              <a:defRPr>
                <a:solidFill>
                  <a:schemeClr val="tx1"/>
                </a:solidFill>
                <a:latin typeface="Arial" panose="020B0604020202020204" pitchFamily="34" charset="0"/>
              </a:defRPr>
            </a:lvl3pPr>
            <a:lvl4pPr marL="1630604" indent="-232943" eaLnBrk="0" hangingPunct="0">
              <a:defRPr>
                <a:solidFill>
                  <a:schemeClr val="tx1"/>
                </a:solidFill>
                <a:latin typeface="Arial" panose="020B0604020202020204" pitchFamily="34" charset="0"/>
              </a:defRPr>
            </a:lvl4pPr>
            <a:lvl5pPr marL="2096491" indent="-232943" eaLnBrk="0" hangingPunct="0">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C0C1BFF-461B-45C1-941E-B1595DBDEA48}" type="slidenum">
              <a:rPr lang="en-US" altLang="en-US"/>
              <a:pPr eaLnBrk="1" hangingPunct="1"/>
              <a:t>30</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This presentation is to be used by Educators or volunteers as part of a quality assurance program to teach youth about basic animal health awareness.  This slide show is designed to be shown to the youth and the notes are teaching points for the presenters.</a:t>
            </a:r>
          </a:p>
        </p:txBody>
      </p:sp>
    </p:spTree>
    <p:extLst>
      <p:ext uri="{BB962C8B-B14F-4D97-AF65-F5344CB8AC3E}">
        <p14:creationId xmlns:p14="http://schemas.microsoft.com/office/powerpoint/2010/main" val="39638743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066" indent="-291179" eaLnBrk="0" hangingPunct="0">
              <a:defRPr>
                <a:solidFill>
                  <a:schemeClr val="tx1"/>
                </a:solidFill>
                <a:latin typeface="Arial" panose="020B0604020202020204" pitchFamily="34" charset="0"/>
              </a:defRPr>
            </a:lvl2pPr>
            <a:lvl3pPr marL="1164717" indent="-232943" eaLnBrk="0" hangingPunct="0">
              <a:defRPr>
                <a:solidFill>
                  <a:schemeClr val="tx1"/>
                </a:solidFill>
                <a:latin typeface="Arial" panose="020B0604020202020204" pitchFamily="34" charset="0"/>
              </a:defRPr>
            </a:lvl3pPr>
            <a:lvl4pPr marL="1630604" indent="-232943" eaLnBrk="0" hangingPunct="0">
              <a:defRPr>
                <a:solidFill>
                  <a:schemeClr val="tx1"/>
                </a:solidFill>
                <a:latin typeface="Arial" panose="020B0604020202020204" pitchFamily="34" charset="0"/>
              </a:defRPr>
            </a:lvl4pPr>
            <a:lvl5pPr marL="2096491" indent="-232943" eaLnBrk="0" hangingPunct="0">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72A1664-F3A7-4728-A80A-F575CA11CA16}" type="slidenum">
              <a:rPr lang="en-US" altLang="en-US"/>
              <a:pPr eaLnBrk="1" hangingPunct="1"/>
              <a:t>33</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14151042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066" indent="-291179" eaLnBrk="0" hangingPunct="0">
              <a:defRPr>
                <a:solidFill>
                  <a:schemeClr val="tx1"/>
                </a:solidFill>
                <a:latin typeface="Arial" panose="020B0604020202020204" pitchFamily="34" charset="0"/>
              </a:defRPr>
            </a:lvl2pPr>
            <a:lvl3pPr marL="1164717" indent="-232943" eaLnBrk="0" hangingPunct="0">
              <a:defRPr>
                <a:solidFill>
                  <a:schemeClr val="tx1"/>
                </a:solidFill>
                <a:latin typeface="Arial" panose="020B0604020202020204" pitchFamily="34" charset="0"/>
              </a:defRPr>
            </a:lvl3pPr>
            <a:lvl4pPr marL="1630604" indent="-232943" eaLnBrk="0" hangingPunct="0">
              <a:defRPr>
                <a:solidFill>
                  <a:schemeClr val="tx1"/>
                </a:solidFill>
                <a:latin typeface="Arial" panose="020B0604020202020204" pitchFamily="34" charset="0"/>
              </a:defRPr>
            </a:lvl4pPr>
            <a:lvl5pPr marL="2096491" indent="-232943" eaLnBrk="0" hangingPunct="0">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72A1664-F3A7-4728-A80A-F575CA11CA16}" type="slidenum">
              <a:rPr lang="en-US" altLang="en-US"/>
              <a:pPr eaLnBrk="1" hangingPunct="1"/>
              <a:t>34</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3627850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368579C-EAC7-0B4D-AE5F-5E3A5B26F7DD}" type="slidenum">
              <a:rPr lang="en-US" smtClean="0"/>
              <a:t>43</a:t>
            </a:fld>
            <a:endParaRPr lang="en-US"/>
          </a:p>
        </p:txBody>
      </p:sp>
    </p:spTree>
    <p:extLst>
      <p:ext uri="{BB962C8B-B14F-4D97-AF65-F5344CB8AC3E}">
        <p14:creationId xmlns:p14="http://schemas.microsoft.com/office/powerpoint/2010/main" val="5138656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phpa.health.maryland.gov/" TargetMode="External"/><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7" name="Shape 54">
            <a:extLst>
              <a:ext uri="{FF2B5EF4-FFF2-40B4-BE49-F238E27FC236}">
                <a16:creationId xmlns:a16="http://schemas.microsoft.com/office/drawing/2014/main" id="{54F5CBF4-D6C9-3742-910A-ED87F31DF166}"/>
              </a:ext>
            </a:extLst>
          </p:cNvPr>
          <p:cNvPicPr preferRelativeResize="0"/>
          <p:nvPr userDrawn="1"/>
        </p:nvPicPr>
        <p:blipFill>
          <a:blip r:embed="rId2">
            <a:alphaModFix/>
          </a:blip>
          <a:stretch>
            <a:fillRect/>
          </a:stretch>
        </p:blipFill>
        <p:spPr>
          <a:xfrm>
            <a:off x="0" y="0"/>
            <a:ext cx="12192000" cy="6858003"/>
          </a:xfrm>
          <a:prstGeom prst="rect">
            <a:avLst/>
          </a:prstGeom>
          <a:noFill/>
          <a:ln w="9525" cap="flat" cmpd="sng">
            <a:solidFill>
              <a:srgbClr val="FFFFFF"/>
            </a:solidFill>
            <a:prstDash val="solid"/>
            <a:round/>
            <a:headEnd type="none" w="med" len="med"/>
            <a:tailEnd type="none" w="med" len="med"/>
          </a:ln>
        </p:spPr>
      </p:pic>
      <p:sp>
        <p:nvSpPr>
          <p:cNvPr id="2" name="Title 1">
            <a:extLst>
              <a:ext uri="{FF2B5EF4-FFF2-40B4-BE49-F238E27FC236}">
                <a16:creationId xmlns:a16="http://schemas.microsoft.com/office/drawing/2014/main" id="{13EC1CAE-181F-AE45-82F8-A14FDE796289}"/>
              </a:ext>
            </a:extLst>
          </p:cNvPr>
          <p:cNvSpPr>
            <a:spLocks noGrp="1"/>
          </p:cNvSpPr>
          <p:nvPr>
            <p:ph type="ctrTitle" hasCustomPrompt="1"/>
          </p:nvPr>
        </p:nvSpPr>
        <p:spPr>
          <a:xfrm>
            <a:off x="1524000" y="2385391"/>
            <a:ext cx="9144000" cy="1124572"/>
          </a:xfrm>
        </p:spPr>
        <p:txBody>
          <a:bodyPr anchor="b">
            <a:normAutofit/>
          </a:bodyPr>
          <a:lstStyle>
            <a:lvl1pPr algn="ctr">
              <a:defRPr sz="3600">
                <a:solidFill>
                  <a:schemeClr val="bg1"/>
                </a:solidFill>
              </a:defRPr>
            </a:lvl1pPr>
          </a:lstStyle>
          <a:p>
            <a:r>
              <a:rPr lang="en-US" dirty="0"/>
              <a:t>Click to add Title</a:t>
            </a:r>
          </a:p>
        </p:txBody>
      </p:sp>
      <p:sp>
        <p:nvSpPr>
          <p:cNvPr id="9" name="Text Placeholder 8">
            <a:extLst>
              <a:ext uri="{FF2B5EF4-FFF2-40B4-BE49-F238E27FC236}">
                <a16:creationId xmlns:a16="http://schemas.microsoft.com/office/drawing/2014/main" id="{846A6718-C3F2-E745-B669-EC535897A218}"/>
              </a:ext>
            </a:extLst>
          </p:cNvPr>
          <p:cNvSpPr>
            <a:spLocks noGrp="1"/>
          </p:cNvSpPr>
          <p:nvPr>
            <p:ph type="body" sz="quarter" idx="10" hasCustomPrompt="1"/>
          </p:nvPr>
        </p:nvSpPr>
        <p:spPr>
          <a:xfrm>
            <a:off x="1524000" y="1878013"/>
            <a:ext cx="9144000" cy="368300"/>
          </a:xfrm>
        </p:spPr>
        <p:txBody>
          <a:bodyPr>
            <a:normAutofit/>
          </a:bodyPr>
          <a:lstStyle>
            <a:lvl1pPr marL="0" indent="0" algn="ctr">
              <a:buNone/>
              <a:defRPr sz="1800" b="1">
                <a:solidFill>
                  <a:schemeClr val="bg1"/>
                </a:solidFill>
              </a:defRPr>
            </a:lvl1pPr>
          </a:lstStyle>
          <a:p>
            <a:pPr lvl="0"/>
            <a:r>
              <a:rPr lang="en-US" dirty="0"/>
              <a:t>MARYLAND DEPARTMENT OF HEALTH</a:t>
            </a:r>
          </a:p>
        </p:txBody>
      </p:sp>
      <p:sp>
        <p:nvSpPr>
          <p:cNvPr id="3" name="Subtitle 2">
            <a:extLst>
              <a:ext uri="{FF2B5EF4-FFF2-40B4-BE49-F238E27FC236}">
                <a16:creationId xmlns:a16="http://schemas.microsoft.com/office/drawing/2014/main" id="{B4AB1C7E-8E53-164B-8983-F17A528253E5}"/>
              </a:ext>
            </a:extLst>
          </p:cNvPr>
          <p:cNvSpPr>
            <a:spLocks noGrp="1"/>
          </p:cNvSpPr>
          <p:nvPr>
            <p:ph type="subTitle" idx="1" hasCustomPrompt="1"/>
          </p:nvPr>
        </p:nvSpPr>
        <p:spPr>
          <a:xfrm>
            <a:off x="1524000" y="4373217"/>
            <a:ext cx="9144000" cy="387626"/>
          </a:xfrm>
        </p:spPr>
        <p:txBody>
          <a:bodyPr/>
          <a:lstStyle>
            <a:lvl1pPr marL="0" indent="0" algn="ctr">
              <a:buNone/>
              <a:defRPr sz="2400" b="1">
                <a:solidFill>
                  <a:srgbClr val="980000"/>
                </a:solidFill>
                <a:latin typeface="Georgia" panose="02040502050405020303"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presenter name, title, office</a:t>
            </a:r>
          </a:p>
        </p:txBody>
      </p:sp>
      <p:sp>
        <p:nvSpPr>
          <p:cNvPr id="11" name="Text Placeholder 10">
            <a:extLst>
              <a:ext uri="{FF2B5EF4-FFF2-40B4-BE49-F238E27FC236}">
                <a16:creationId xmlns:a16="http://schemas.microsoft.com/office/drawing/2014/main" id="{7B8BAC13-88FE-C64F-96CA-64033FB21D6C}"/>
              </a:ext>
            </a:extLst>
          </p:cNvPr>
          <p:cNvSpPr>
            <a:spLocks noGrp="1"/>
          </p:cNvSpPr>
          <p:nvPr>
            <p:ph type="body" sz="quarter" idx="11" hasCustomPrompt="1"/>
          </p:nvPr>
        </p:nvSpPr>
        <p:spPr>
          <a:xfrm>
            <a:off x="1524000" y="4940300"/>
            <a:ext cx="9144000" cy="366713"/>
          </a:xfrm>
        </p:spPr>
        <p:txBody>
          <a:bodyPr/>
          <a:lstStyle>
            <a:lvl1pPr marL="0" indent="0" algn="ctr">
              <a:buNone/>
              <a:defRPr sz="2400">
                <a:solidFill>
                  <a:srgbClr val="980000"/>
                </a:solidFill>
              </a:defRPr>
            </a:lvl1pPr>
          </a:lstStyle>
          <a:p>
            <a:pPr lvl="0"/>
            <a:r>
              <a:rPr lang="en-US" dirty="0"/>
              <a:t>Click to add date</a:t>
            </a:r>
          </a:p>
        </p:txBody>
      </p:sp>
    </p:spTree>
    <p:extLst>
      <p:ext uri="{BB962C8B-B14F-4D97-AF65-F5344CB8AC3E}">
        <p14:creationId xmlns:p14="http://schemas.microsoft.com/office/powerpoint/2010/main" val="2085150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F195-B40D-0E4C-B1D2-11C6A5EE0CE1}"/>
              </a:ext>
            </a:extLst>
          </p:cNvPr>
          <p:cNvSpPr>
            <a:spLocks noGrp="1"/>
          </p:cNvSpPr>
          <p:nvPr>
            <p:ph type="title"/>
          </p:nvPr>
        </p:nvSpPr>
        <p:spPr>
          <a:xfrm>
            <a:off x="838200" y="596349"/>
            <a:ext cx="10515600" cy="994949"/>
          </a:xfrm>
        </p:spPr>
        <p:txBody>
          <a:bodyPr>
            <a:norm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9D871D74-B903-E740-B842-E2BB1355DBDC}"/>
              </a:ext>
            </a:extLst>
          </p:cNvPr>
          <p:cNvSpPr>
            <a:spLocks noGrp="1"/>
          </p:cNvSpPr>
          <p:nvPr>
            <p:ph idx="1"/>
          </p:nvPr>
        </p:nvSpPr>
        <p:spPr>
          <a:xfrm>
            <a:off x="1282148" y="1825625"/>
            <a:ext cx="10071652" cy="4351338"/>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400">
                <a:solidFill>
                  <a:schemeClr val="tx1">
                    <a:lumMod val="85000"/>
                    <a:lumOff val="15000"/>
                  </a:schemeClr>
                </a:solidFill>
              </a:defRPr>
            </a:lvl3pPr>
            <a:lvl4pPr>
              <a:defRPr sz="2400">
                <a:solidFill>
                  <a:schemeClr val="tx1">
                    <a:lumMod val="85000"/>
                    <a:lumOff val="15000"/>
                  </a:schemeClr>
                </a:solidFill>
              </a:defRPr>
            </a:lvl4pPr>
            <a:lvl5pPr>
              <a:defRPr sz="2400">
                <a:solidFill>
                  <a:schemeClr val="tx1">
                    <a:lumMod val="85000"/>
                    <a:lumOff val="1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09AB431-9F66-664E-9CD0-ED4F8EA2F628}"/>
              </a:ext>
            </a:extLst>
          </p:cNvPr>
          <p:cNvSpPr>
            <a:spLocks noGrp="1"/>
          </p:cNvSpPr>
          <p:nvPr>
            <p:ph type="sldNum" sz="quarter" idx="12"/>
          </p:nvPr>
        </p:nvSpPr>
        <p:spPr>
          <a:xfrm>
            <a:off x="537186" y="6253165"/>
            <a:ext cx="543338" cy="365125"/>
          </a:xfrm>
        </p:spPr>
        <p:txBody>
          <a:bodyPr/>
          <a:lstStyle>
            <a:lvl1pPr>
              <a:defRPr sz="1800"/>
            </a:lvl1pPr>
          </a:lstStyle>
          <a:p>
            <a:fld id="{D275CE6D-5C38-C543-B8AD-F8110668FDF9}" type="slidenum">
              <a:rPr lang="en-US" smtClean="0"/>
              <a:pPr/>
              <a:t>‹#›</a:t>
            </a:fld>
            <a:endParaRPr lang="en-US" dirty="0"/>
          </a:p>
        </p:txBody>
      </p:sp>
      <p:sp>
        <p:nvSpPr>
          <p:cNvPr id="8" name="Text Placeholder 7">
            <a:extLst>
              <a:ext uri="{FF2B5EF4-FFF2-40B4-BE49-F238E27FC236}">
                <a16:creationId xmlns:a16="http://schemas.microsoft.com/office/drawing/2014/main" id="{8F4DEA67-6A4F-9649-A24B-C40F247C0A8B}"/>
              </a:ext>
            </a:extLst>
          </p:cNvPr>
          <p:cNvSpPr>
            <a:spLocks noGrp="1"/>
          </p:cNvSpPr>
          <p:nvPr>
            <p:ph type="body" sz="quarter" idx="13" hasCustomPrompt="1"/>
          </p:nvPr>
        </p:nvSpPr>
        <p:spPr>
          <a:xfrm>
            <a:off x="884583" y="362022"/>
            <a:ext cx="10469217" cy="343659"/>
          </a:xfrm>
        </p:spPr>
        <p:txBody>
          <a:bodyPr>
            <a:noAutofit/>
          </a:bodyPr>
          <a:lstStyle>
            <a:lvl1pPr marL="0" indent="0">
              <a:buNone/>
              <a:defRPr sz="2200" i="1">
                <a:solidFill>
                  <a:schemeClr val="tx1">
                    <a:lumMod val="50000"/>
                    <a:lumOff val="50000"/>
                  </a:schemeClr>
                </a:solidFill>
                <a:latin typeface="Georgia" panose="02040502050405020303" pitchFamily="18" charset="0"/>
              </a:defRPr>
            </a:lvl1pPr>
          </a:lstStyle>
          <a:p>
            <a:pPr lvl="0"/>
            <a:r>
              <a:rPr lang="en-US" dirty="0"/>
              <a:t>Click to add Chapter reference: Title</a:t>
            </a:r>
          </a:p>
        </p:txBody>
      </p:sp>
    </p:spTree>
    <p:extLst>
      <p:ext uri="{BB962C8B-B14F-4D97-AF65-F5344CB8AC3E}">
        <p14:creationId xmlns:p14="http://schemas.microsoft.com/office/powerpoint/2010/main" val="655342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62F32DB1-E964-D44B-9D97-3CEFD7EBC5E3}"/>
              </a:ext>
            </a:extLst>
          </p:cNvPr>
          <p:cNvSpPr>
            <a:spLocks noGrp="1"/>
          </p:cNvSpPr>
          <p:nvPr>
            <p:ph type="body" sz="quarter" idx="13" hasCustomPrompt="1"/>
          </p:nvPr>
        </p:nvSpPr>
        <p:spPr>
          <a:xfrm>
            <a:off x="1610139" y="3575637"/>
            <a:ext cx="10581860" cy="569913"/>
          </a:xfrm>
          <a:prstGeom prst="rect">
            <a:avLst/>
          </a:prstGeom>
        </p:spPr>
        <p:txBody>
          <a:bodyPr>
            <a:noAutofit/>
          </a:bodyPr>
          <a:lstStyle>
            <a:lvl1pPr>
              <a:buNone/>
              <a:defRPr sz="4000" i="1">
                <a:solidFill>
                  <a:schemeClr val="tx1"/>
                </a:solidFill>
              </a:defRPr>
            </a:lvl1pPr>
          </a:lstStyle>
          <a:p>
            <a:pPr lvl="0"/>
            <a:r>
              <a:rPr lang="en-US" dirty="0"/>
              <a:t>Click to add Chapter Intro</a:t>
            </a:r>
          </a:p>
        </p:txBody>
      </p:sp>
      <p:sp>
        <p:nvSpPr>
          <p:cNvPr id="6" name="Text Placeholder 9">
            <a:extLst>
              <a:ext uri="{FF2B5EF4-FFF2-40B4-BE49-F238E27FC236}">
                <a16:creationId xmlns:a16="http://schemas.microsoft.com/office/drawing/2014/main" id="{2A0465EC-8468-8947-A27C-8FA981D39BF2}"/>
              </a:ext>
            </a:extLst>
          </p:cNvPr>
          <p:cNvSpPr>
            <a:spLocks noGrp="1"/>
          </p:cNvSpPr>
          <p:nvPr>
            <p:ph type="body" sz="quarter" idx="14" hasCustomPrompt="1"/>
          </p:nvPr>
        </p:nvSpPr>
        <p:spPr>
          <a:xfrm>
            <a:off x="1610138" y="4162495"/>
            <a:ext cx="10581861" cy="764217"/>
          </a:xfrm>
          <a:prstGeom prst="rect">
            <a:avLst/>
          </a:prstGeom>
        </p:spPr>
        <p:txBody>
          <a:bodyPr>
            <a:noAutofit/>
          </a:bodyPr>
          <a:lstStyle>
            <a:lvl1pPr>
              <a:buNone/>
              <a:defRPr sz="5500" b="1"/>
            </a:lvl1pPr>
          </a:lstStyle>
          <a:p>
            <a:pPr lvl="0"/>
            <a:r>
              <a:rPr lang="en-US" dirty="0"/>
              <a:t>Click to add Chapter Title</a:t>
            </a:r>
          </a:p>
        </p:txBody>
      </p:sp>
      <p:cxnSp>
        <p:nvCxnSpPr>
          <p:cNvPr id="7" name="Shape 99">
            <a:extLst>
              <a:ext uri="{FF2B5EF4-FFF2-40B4-BE49-F238E27FC236}">
                <a16:creationId xmlns:a16="http://schemas.microsoft.com/office/drawing/2014/main" id="{94E87B3F-A490-CE4B-89E0-18FC29BB5205}"/>
              </a:ext>
            </a:extLst>
          </p:cNvPr>
          <p:cNvCxnSpPr>
            <a:cxnSpLocks/>
          </p:cNvCxnSpPr>
          <p:nvPr userDrawn="1"/>
        </p:nvCxnSpPr>
        <p:spPr>
          <a:xfrm>
            <a:off x="1610139" y="4225063"/>
            <a:ext cx="10581861" cy="0"/>
          </a:xfrm>
          <a:prstGeom prst="straightConnector1">
            <a:avLst/>
          </a:prstGeom>
          <a:noFill/>
          <a:ln w="28575" cap="flat" cmpd="sng">
            <a:solidFill>
              <a:srgbClr val="980000"/>
            </a:solidFill>
            <a:prstDash val="solid"/>
            <a:round/>
            <a:headEnd type="none" w="lg" len="lg"/>
            <a:tailEnd type="none" w="lg" len="lg"/>
          </a:ln>
        </p:spPr>
      </p:cxnSp>
    </p:spTree>
    <p:extLst>
      <p:ext uri="{BB962C8B-B14F-4D97-AF65-F5344CB8AC3E}">
        <p14:creationId xmlns:p14="http://schemas.microsoft.com/office/powerpoint/2010/main" val="2796408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B2FD7-958A-0C45-B087-7DDC509F8C39}"/>
              </a:ext>
            </a:extLst>
          </p:cNvPr>
          <p:cNvSpPr>
            <a:spLocks noGrp="1"/>
          </p:cNvSpPr>
          <p:nvPr>
            <p:ph type="title"/>
          </p:nvPr>
        </p:nvSpPr>
        <p:spPr>
          <a:xfrm>
            <a:off x="831850" y="1709738"/>
            <a:ext cx="10515600"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F8D793A9-78D0-DB44-9842-DF34C4F56F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8B9850A2-0FAF-1F4F-9CFE-2458DCD44158}"/>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3887514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FAF1C-2FEF-6242-ABE9-7D70C8595B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026BE8-82C8-4142-AE0F-CE6E9BD0AD14}"/>
              </a:ext>
            </a:extLst>
          </p:cNvPr>
          <p:cNvSpPr>
            <a:spLocks noGrp="1"/>
          </p:cNvSpPr>
          <p:nvPr>
            <p:ph sz="half" idx="1"/>
          </p:nvPr>
        </p:nvSpPr>
        <p:spPr>
          <a:xfrm>
            <a:off x="1182758" y="1825625"/>
            <a:ext cx="483704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BD5BAE-18FF-7744-943F-AF451994984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43AD9767-8F21-2644-BB12-1DA08EE147FC}"/>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295656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7DC57-EA5D-8A44-945E-B158D9524D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5C1A9C-F576-4A47-A383-5DE1DD2F61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C93EC18-C9B1-7F4B-BFEA-54F523EF74F2}"/>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952A4D5A-5DB2-484D-88C8-A024BBC26A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24C890A-252B-B348-84D8-D857DB0A8DE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630C7B4F-6D0B-904C-9885-7CB0869B0960}"/>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3479465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F2EC0-F0AE-9445-A41E-5C87D776FBEF}"/>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BE83625D-A756-7F49-AB3B-3B19F7CAA9EA}"/>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2090653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862F8-D10B-E844-A683-3AF7FD775A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2C8119-9F97-154F-8D0D-877CCDE63A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8A595C8-2E13-E74D-B6BC-3FE67DB6AC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1758E6BD-2C0D-0948-8CA6-F12956A02597}"/>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894337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8E29B-A727-0242-95D3-50DD382BCE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502107-0DCE-174F-BD90-B7DDBC0C3C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D27ABF-7140-B846-BA0A-AD8307DE4A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631C0212-3F5D-924C-8A51-77A9A1441BD8}"/>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3190300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8AD7A-692D-214C-B1E6-40FF2519FA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819F98-A45F-E94A-B7CD-C1136BEA9F7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07C9E59-65FE-C340-86D6-CB8875869EA8}"/>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1540285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A64AD5-665A-C744-89D9-40F741E5C759}"/>
              </a:ext>
            </a:extLst>
          </p:cNvPr>
          <p:cNvSpPr>
            <a:spLocks noGrp="1"/>
          </p:cNvSpPr>
          <p:nvPr>
            <p:ph type="title" orient="vert"/>
          </p:nvPr>
        </p:nvSpPr>
        <p:spPr>
          <a:xfrm>
            <a:off x="8724900" y="365125"/>
            <a:ext cx="2628900"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E94136C4-AA83-DE43-BE00-E228E3F2BD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D3193CF-F9DC-B44A-A876-F2CFF65440CD}"/>
              </a:ext>
            </a:extLst>
          </p:cNvPr>
          <p:cNvSpPr>
            <a:spLocks noGrp="1"/>
          </p:cNvSpPr>
          <p:nvPr>
            <p:ph type="sldNum" sz="quarter" idx="12"/>
          </p:nvPr>
        </p:nvSpPr>
        <p:spPr/>
        <p:txBody>
          <a:bodyPr/>
          <a:lstStyle/>
          <a:p>
            <a:fld id="{D275CE6D-5C38-C543-B8AD-F8110668FDF9}" type="slidenum">
              <a:rPr lang="en-US" smtClean="0"/>
              <a:t>‹#›</a:t>
            </a:fld>
            <a:endParaRPr lang="en-US"/>
          </a:p>
        </p:txBody>
      </p:sp>
    </p:spTree>
    <p:extLst>
      <p:ext uri="{BB962C8B-B14F-4D97-AF65-F5344CB8AC3E}">
        <p14:creationId xmlns:p14="http://schemas.microsoft.com/office/powerpoint/2010/main" val="3647689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2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4400" y="-431800"/>
            <a:ext cx="4978400" cy="4675152"/>
          </a:xfrm>
          <a:prstGeom prst="rect">
            <a:avLst/>
          </a:prstGeom>
        </p:spPr>
      </p:pic>
      <p:sp>
        <p:nvSpPr>
          <p:cNvPr id="3" name="Text Box 4"/>
          <p:cNvSpPr txBox="1">
            <a:spLocks noChangeArrowheads="1"/>
          </p:cNvSpPr>
          <p:nvPr/>
        </p:nvSpPr>
        <p:spPr bwMode="auto">
          <a:xfrm>
            <a:off x="1524000" y="5257804"/>
            <a:ext cx="8839200" cy="502766"/>
          </a:xfrm>
          <a:prstGeom prst="rect">
            <a:avLst/>
          </a:prstGeom>
          <a:noFill/>
          <a:ln>
            <a:noFill/>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sz="2667" b="1" i="0" u="none" strike="noStrike" cap="none" baseline="0" dirty="0">
                <a:solidFill>
                  <a:srgbClr val="006666"/>
                </a:solidFill>
                <a:effectLst/>
                <a:latin typeface="Times New Roman" panose="02020603050405020304" pitchFamily="18" charset="0"/>
                <a:ea typeface="Arial"/>
                <a:cs typeface="Times New Roman" panose="02020603050405020304" pitchFamily="18" charset="0"/>
                <a:sym typeface="Arial"/>
                <a:hlinkClick r:id="rId3"/>
              </a:rPr>
              <a:t>https://phpa.health.maryland.gov</a:t>
            </a:r>
            <a:r>
              <a:rPr lang="en-US" sz="2667" b="1" i="0" u="none" strike="noStrike" cap="none" baseline="0" dirty="0">
                <a:solidFill>
                  <a:srgbClr val="006666"/>
                </a:solidFill>
                <a:effectLst/>
                <a:latin typeface="Times New Roman" panose="02020603050405020304" pitchFamily="18" charset="0"/>
                <a:ea typeface="Arial"/>
                <a:cs typeface="Times New Roman" panose="02020603050405020304" pitchFamily="18" charset="0"/>
                <a:sym typeface="Arial"/>
              </a:rPr>
              <a:t>  </a:t>
            </a:r>
            <a:endParaRPr lang="en-US" sz="2667" b="1" i="0" u="sng" baseline="0" dirty="0">
              <a:solidFill>
                <a:srgbClr val="006666"/>
              </a:solidFill>
              <a:latin typeface="Times New Roman" panose="02020603050405020304" pitchFamily="18" charset="0"/>
              <a:cs typeface="Times New Roman" panose="02020603050405020304" pitchFamily="18" charset="0"/>
            </a:endParaRPr>
          </a:p>
        </p:txBody>
      </p:sp>
      <p:sp>
        <p:nvSpPr>
          <p:cNvPr id="248837" name="Rectangle 5"/>
          <p:cNvSpPr>
            <a:spLocks noGrp="1" noChangeArrowheads="1"/>
          </p:cNvSpPr>
          <p:nvPr>
            <p:ph type="ctrTitle" sz="quarter"/>
          </p:nvPr>
        </p:nvSpPr>
        <p:spPr>
          <a:xfrm>
            <a:off x="2641600" y="2590806"/>
            <a:ext cx="6908800" cy="1446551"/>
          </a:xfrm>
        </p:spPr>
        <p:txBody>
          <a:bodyPr anchor="t"/>
          <a:lstStyle>
            <a:lvl1pPr>
              <a:defRPr sz="4400">
                <a:latin typeface="Arial" pitchFamily="34" charset="0"/>
                <a:cs typeface="Arial" pitchFamily="34" charset="0"/>
              </a:defRPr>
            </a:lvl1pPr>
          </a:lstStyle>
          <a:p>
            <a:r>
              <a:rPr lang="en-US" dirty="0"/>
              <a:t>Click to edit Master title style</a:t>
            </a:r>
          </a:p>
        </p:txBody>
      </p:sp>
      <p:pic>
        <p:nvPicPr>
          <p:cNvPr id="5" name="Shape 71"/>
          <p:cNvPicPr preferRelativeResize="0"/>
          <p:nvPr userDrawn="1"/>
        </p:nvPicPr>
        <p:blipFill>
          <a:blip r:embed="rId4">
            <a:alphaModFix/>
          </a:blip>
          <a:stretch>
            <a:fillRect/>
          </a:stretch>
        </p:blipFill>
        <p:spPr>
          <a:xfrm>
            <a:off x="9529700" y="4877735"/>
            <a:ext cx="2758699" cy="2758699"/>
          </a:xfrm>
          <a:prstGeom prst="rect">
            <a:avLst/>
          </a:prstGeom>
          <a:noFill/>
          <a:ln>
            <a:noFill/>
          </a:ln>
        </p:spPr>
      </p:pic>
    </p:spTree>
    <p:extLst>
      <p:ext uri="{BB962C8B-B14F-4D97-AF65-F5344CB8AC3E}">
        <p14:creationId xmlns:p14="http://schemas.microsoft.com/office/powerpoint/2010/main" val="3077732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hapter">
    <p:spTree>
      <p:nvGrpSpPr>
        <p:cNvPr id="1" name=""/>
        <p:cNvGrpSpPr/>
        <p:nvPr/>
      </p:nvGrpSpPr>
      <p:grpSpPr>
        <a:xfrm>
          <a:off x="0" y="0"/>
          <a:ext cx="0" cy="0"/>
          <a:chOff x="0" y="0"/>
          <a:chExt cx="0" cy="0"/>
        </a:xfrm>
      </p:grpSpPr>
      <p:cxnSp>
        <p:nvCxnSpPr>
          <p:cNvPr id="5" name="Shape 99">
            <a:extLst>
              <a:ext uri="{FF2B5EF4-FFF2-40B4-BE49-F238E27FC236}">
                <a16:creationId xmlns:a16="http://schemas.microsoft.com/office/drawing/2014/main" id="{FAB5DBD5-ED1B-4741-9821-3F95A8B46D26}"/>
              </a:ext>
            </a:extLst>
          </p:cNvPr>
          <p:cNvCxnSpPr>
            <a:cxnSpLocks/>
          </p:cNvCxnSpPr>
          <p:nvPr userDrawn="1"/>
        </p:nvCxnSpPr>
        <p:spPr>
          <a:xfrm>
            <a:off x="2777067" y="4225978"/>
            <a:ext cx="9414933" cy="0"/>
          </a:xfrm>
          <a:prstGeom prst="straightConnector1">
            <a:avLst/>
          </a:prstGeom>
          <a:noFill/>
          <a:ln w="28575" cap="flat" cmpd="sng">
            <a:solidFill>
              <a:srgbClr val="980000"/>
            </a:solidFill>
            <a:prstDash val="solid"/>
            <a:round/>
            <a:headEnd type="none" w="lg" len="lg"/>
            <a:tailEnd type="none" w="lg" len="lg"/>
          </a:ln>
        </p:spPr>
      </p:cxnSp>
      <p:sp>
        <p:nvSpPr>
          <p:cNvPr id="8" name="Text Placeholder 7">
            <a:extLst>
              <a:ext uri="{FF2B5EF4-FFF2-40B4-BE49-F238E27FC236}">
                <a16:creationId xmlns:a16="http://schemas.microsoft.com/office/drawing/2014/main" id="{6DD49DEE-DB45-DF4D-8A56-27437289448E}"/>
              </a:ext>
            </a:extLst>
          </p:cNvPr>
          <p:cNvSpPr>
            <a:spLocks noGrp="1"/>
          </p:cNvSpPr>
          <p:nvPr>
            <p:ph type="body" sz="quarter" idx="13" hasCustomPrompt="1"/>
          </p:nvPr>
        </p:nvSpPr>
        <p:spPr>
          <a:xfrm>
            <a:off x="2669117" y="3667125"/>
            <a:ext cx="9522883" cy="488950"/>
          </a:xfrm>
        </p:spPr>
        <p:txBody>
          <a:bodyPr>
            <a:noAutofit/>
          </a:bodyPr>
          <a:lstStyle>
            <a:lvl1pPr marL="0" indent="0">
              <a:buNone/>
              <a:defRPr sz="3500" i="1"/>
            </a:lvl1pPr>
          </a:lstStyle>
          <a:p>
            <a:pPr lvl="0"/>
            <a:r>
              <a:rPr lang="en-US" dirty="0"/>
              <a:t>Click to add Chapter Intro</a:t>
            </a:r>
          </a:p>
        </p:txBody>
      </p:sp>
      <p:sp>
        <p:nvSpPr>
          <p:cNvPr id="10" name="Text Placeholder 9">
            <a:extLst>
              <a:ext uri="{FF2B5EF4-FFF2-40B4-BE49-F238E27FC236}">
                <a16:creationId xmlns:a16="http://schemas.microsoft.com/office/drawing/2014/main" id="{476D33B6-D6A5-6648-A849-A5377F3467D3}"/>
              </a:ext>
            </a:extLst>
          </p:cNvPr>
          <p:cNvSpPr>
            <a:spLocks noGrp="1"/>
          </p:cNvSpPr>
          <p:nvPr>
            <p:ph type="body" sz="quarter" idx="14" hasCustomPrompt="1"/>
          </p:nvPr>
        </p:nvSpPr>
        <p:spPr>
          <a:xfrm>
            <a:off x="2669117" y="4196399"/>
            <a:ext cx="9522883" cy="720725"/>
          </a:xfrm>
        </p:spPr>
        <p:txBody>
          <a:bodyPr>
            <a:normAutofit/>
          </a:bodyPr>
          <a:lstStyle>
            <a:lvl1pPr marL="0" indent="0">
              <a:buNone/>
              <a:defRPr sz="4500" b="1"/>
            </a:lvl1pPr>
          </a:lstStyle>
          <a:p>
            <a:pPr lvl="0"/>
            <a:r>
              <a:rPr lang="en-US" dirty="0"/>
              <a:t>Click to add Chapter Title</a:t>
            </a:r>
          </a:p>
        </p:txBody>
      </p:sp>
    </p:spTree>
    <p:extLst>
      <p:ext uri="{BB962C8B-B14F-4D97-AF65-F5344CB8AC3E}">
        <p14:creationId xmlns:p14="http://schemas.microsoft.com/office/powerpoint/2010/main" val="3491181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Right Triangle 3"/>
          <p:cNvSpPr/>
          <p:nvPr/>
        </p:nvSpPr>
        <p:spPr>
          <a:xfrm>
            <a:off x="0" y="4664075"/>
            <a:ext cx="12200467"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grpSp>
        <p:nvGrpSpPr>
          <p:cNvPr id="5" name="Group 15"/>
          <p:cNvGrpSpPr>
            <a:grpSpLocks/>
          </p:cNvGrpSpPr>
          <p:nvPr/>
        </p:nvGrpSpPr>
        <p:grpSpPr bwMode="auto">
          <a:xfrm>
            <a:off x="-4233" y="4953000"/>
            <a:ext cx="12196233"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sz="1800">
                <a:latin typeface="Arial" charset="0"/>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p>
              <a:pPr>
                <a:defRPr/>
              </a:pPr>
              <a:endParaRPr lang="en-US" sz="1800">
                <a:latin typeface="Arial" charset="0"/>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914400" y="1752602"/>
            <a:ext cx="103632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D35223A7-171E-4E99-BF91-EB249B29D550}" type="slidenum">
              <a:rPr lang="en-US" altLang="en-US"/>
              <a:pPr/>
              <a:t>‹#›</a:t>
            </a:fld>
            <a:endParaRPr lang="en-US" altLang="en-US"/>
          </a:p>
        </p:txBody>
      </p:sp>
    </p:spTree>
    <p:extLst>
      <p:ext uri="{BB962C8B-B14F-4D97-AF65-F5344CB8AC3E}">
        <p14:creationId xmlns:p14="http://schemas.microsoft.com/office/powerpoint/2010/main" val="2441290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2971A40F-73B7-4774-9847-060A5BDB0641}" type="slidenum">
              <a:rPr lang="en-US" altLang="en-US"/>
              <a:pPr/>
              <a:t>‹#›</a:t>
            </a:fld>
            <a:endParaRPr lang="en-US" altLang="en-US"/>
          </a:p>
        </p:txBody>
      </p:sp>
    </p:spTree>
    <p:extLst>
      <p:ext uri="{BB962C8B-B14F-4D97-AF65-F5344CB8AC3E}">
        <p14:creationId xmlns:p14="http://schemas.microsoft.com/office/powerpoint/2010/main" val="1557053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fld id="{0192EC6B-9E13-4F82-9E15-6DC4D7895462}" type="slidenum">
              <a:rPr lang="en-US" altLang="en-US"/>
              <a:pPr/>
              <a:t>‹#›</a:t>
            </a:fld>
            <a:endParaRPr lang="en-US" altLang="en-US"/>
          </a:p>
        </p:txBody>
      </p:sp>
    </p:spTree>
    <p:extLst>
      <p:ext uri="{BB962C8B-B14F-4D97-AF65-F5344CB8AC3E}">
        <p14:creationId xmlns:p14="http://schemas.microsoft.com/office/powerpoint/2010/main" val="263052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754C78-7612-7841-8168-3168267AD5BC}"/>
              </a:ext>
            </a:extLst>
          </p:cNvPr>
          <p:cNvSpPr>
            <a:spLocks noGrp="1"/>
          </p:cNvSpPr>
          <p:nvPr>
            <p:ph type="title"/>
          </p:nvPr>
        </p:nvSpPr>
        <p:spPr>
          <a:xfrm>
            <a:off x="838200" y="695739"/>
            <a:ext cx="10515600" cy="99494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E1BDA34-773B-E24F-9795-67AB0AAAF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6FE610F-F9D8-EA47-B076-18F52BB0C463}"/>
              </a:ext>
            </a:extLst>
          </p:cNvPr>
          <p:cNvSpPr>
            <a:spLocks noGrp="1"/>
          </p:cNvSpPr>
          <p:nvPr>
            <p:ph type="sldNum" sz="quarter" idx="4"/>
          </p:nvPr>
        </p:nvSpPr>
        <p:spPr>
          <a:xfrm>
            <a:off x="738810" y="6231917"/>
            <a:ext cx="443948" cy="365125"/>
          </a:xfrm>
          <a:prstGeom prst="rect">
            <a:avLst/>
          </a:prstGeom>
        </p:spPr>
        <p:txBody>
          <a:bodyPr vert="horz" lIns="91440" tIns="45720" rIns="91440" bIns="45720" rtlCol="0" anchor="ctr"/>
          <a:lstStyle>
            <a:lvl1pPr algn="l">
              <a:defRPr sz="1400">
                <a:solidFill>
                  <a:schemeClr val="tx1">
                    <a:tint val="75000"/>
                  </a:schemeClr>
                </a:solidFill>
                <a:latin typeface="Times New Roman" panose="02020603050405020304" pitchFamily="18" charset="0"/>
                <a:cs typeface="Times New Roman" panose="02020603050405020304" pitchFamily="18" charset="0"/>
              </a:defRPr>
            </a:lvl1pPr>
          </a:lstStyle>
          <a:p>
            <a:fld id="{D275CE6D-5C38-C543-B8AD-F8110668FDF9}" type="slidenum">
              <a:rPr lang="en-US" smtClean="0"/>
              <a:pPr/>
              <a:t>‹#›</a:t>
            </a:fld>
            <a:endParaRPr lang="en-US" dirty="0"/>
          </a:p>
        </p:txBody>
      </p:sp>
      <p:pic>
        <p:nvPicPr>
          <p:cNvPr id="7" name="Picture 6" descr="https://lh4.googleusercontent.com/ZsmX9CwA4D1VTH66_HLHu8ppRW6FXdouYr3Dsi2o0ZGBLCWc7fDdjS4SaiDKzoNh9VE3LpnzUwswN8SXyuQit31G-iiAFQFgJt2nXsTJmxvd3Dstg6TnPsV5OLcQpumGO4zjwPN2GT0">
            <a:extLst>
              <a:ext uri="{FF2B5EF4-FFF2-40B4-BE49-F238E27FC236}">
                <a16:creationId xmlns:a16="http://schemas.microsoft.com/office/drawing/2014/main" id="{CE115457-9B50-0745-BAE2-D16DA4B60DBD}"/>
              </a:ext>
            </a:extLst>
          </p:cNvPr>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8961850" y="6167727"/>
            <a:ext cx="2420086" cy="493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322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 id="2147483652" r:id="rId5"/>
    <p:sldLayoutId id="2147483653" r:id="rId6"/>
    <p:sldLayoutId id="2147483654"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Lst>
  <p:hf hdr="0" ftr="0" dt="0"/>
  <p:txStyles>
    <p:titleStyle>
      <a:lvl1pPr algn="l" defTabSz="914400" rtl="0" eaLnBrk="1" latinLnBrk="0" hangingPunct="1">
        <a:lnSpc>
          <a:spcPct val="90000"/>
        </a:lnSpc>
        <a:spcBef>
          <a:spcPct val="0"/>
        </a:spcBef>
        <a:buNone/>
        <a:defRPr sz="4000" b="1" kern="1200">
          <a:solidFill>
            <a:schemeClr val="tx1"/>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creativecommons.org/licenses/by/4.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18.emf"/><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1.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0.emf"/><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nasphv.org/documentsCompendiumAnimals.html"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cdc.gov/features/animalexhibits/" TargetMode="External"/><Relationship Id="rId4" Type="http://schemas.openxmlformats.org/officeDocument/2006/relationships/hyperlink" Target="http://resources.cste.org/yia?deliveryName=USCDC_1164-DM2681"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cdc.gov/healthypets/pet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itunes.apple.com/us/book/the-junior-disease-detectives-operation-outbreak/id1405644904?mt=11" TargetMode="External"/><Relationship Id="rId4" Type="http://schemas.openxmlformats.org/officeDocument/2006/relationships/hyperlink" Target="https://www.cdc.gov/flu/swineflu/"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9.xml"/><Relationship Id="rId1" Type="http://schemas.openxmlformats.org/officeDocument/2006/relationships/slideLayout" Target="../slideLayouts/slideLayout15.xml"/><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75A1-2517-744F-9A8B-57E30E174F53}"/>
              </a:ext>
            </a:extLst>
          </p:cNvPr>
          <p:cNvSpPr>
            <a:spLocks noGrp="1"/>
          </p:cNvSpPr>
          <p:nvPr>
            <p:ph type="ctrTitle"/>
          </p:nvPr>
        </p:nvSpPr>
        <p:spPr>
          <a:xfrm>
            <a:off x="1524000" y="2320452"/>
            <a:ext cx="9144000" cy="1124572"/>
          </a:xfrm>
        </p:spPr>
        <p:txBody>
          <a:bodyPr>
            <a:normAutofit/>
          </a:bodyPr>
          <a:lstStyle/>
          <a:p>
            <a:r>
              <a:rPr lang="en-US" i="1" dirty="0"/>
              <a:t> A One Health Approach Towards Agricultural Fairs and Shows</a:t>
            </a:r>
            <a:endParaRPr lang="en-US" dirty="0"/>
          </a:p>
        </p:txBody>
      </p:sp>
      <p:sp>
        <p:nvSpPr>
          <p:cNvPr id="10" name="Text Placeholder 9">
            <a:extLst>
              <a:ext uri="{FF2B5EF4-FFF2-40B4-BE49-F238E27FC236}">
                <a16:creationId xmlns:a16="http://schemas.microsoft.com/office/drawing/2014/main" id="{E17AA061-71AE-6E4F-874D-E73A06596571}"/>
              </a:ext>
            </a:extLst>
          </p:cNvPr>
          <p:cNvSpPr>
            <a:spLocks noGrp="1"/>
          </p:cNvSpPr>
          <p:nvPr>
            <p:ph type="body" sz="quarter" idx="10"/>
          </p:nvPr>
        </p:nvSpPr>
        <p:spPr/>
        <p:txBody>
          <a:bodyPr/>
          <a:lstStyle/>
          <a:p>
            <a:endParaRPr lang="en-US" dirty="0"/>
          </a:p>
        </p:txBody>
      </p:sp>
      <p:sp>
        <p:nvSpPr>
          <p:cNvPr id="9" name="Subtitle 8">
            <a:extLst>
              <a:ext uri="{FF2B5EF4-FFF2-40B4-BE49-F238E27FC236}">
                <a16:creationId xmlns:a16="http://schemas.microsoft.com/office/drawing/2014/main" id="{CDE056D8-945A-4B48-A18A-58091677BCC7}"/>
              </a:ext>
            </a:extLst>
          </p:cNvPr>
          <p:cNvSpPr>
            <a:spLocks noGrp="1"/>
          </p:cNvSpPr>
          <p:nvPr>
            <p:ph type="subTitle" idx="1"/>
          </p:nvPr>
        </p:nvSpPr>
        <p:spPr>
          <a:xfrm>
            <a:off x="1524000" y="3469626"/>
            <a:ext cx="9144000" cy="1277141"/>
          </a:xfrm>
        </p:spPr>
        <p:txBody>
          <a:bodyPr>
            <a:noAutofit/>
          </a:bodyPr>
          <a:lstStyle/>
          <a:p>
            <a:pPr lvl="0" fontAlgn="base">
              <a:lnSpc>
                <a:spcPct val="120000"/>
              </a:lnSpc>
              <a:spcBef>
                <a:spcPct val="0"/>
              </a:spcBef>
              <a:spcAft>
                <a:spcPct val="0"/>
              </a:spcAft>
            </a:pPr>
            <a:r>
              <a:rPr lang="en-US" altLang="en-US" sz="2200" dirty="0">
                <a:solidFill>
                  <a:schemeClr val="tx1"/>
                </a:solidFill>
              </a:rPr>
              <a:t>David A. Crum, </a:t>
            </a:r>
            <a:r>
              <a:rPr lang="en-US" altLang="en-US" sz="2200" dirty="0" err="1">
                <a:solidFill>
                  <a:schemeClr val="tx1"/>
                </a:solidFill>
              </a:rPr>
              <a:t>DVM</a:t>
            </a:r>
            <a:r>
              <a:rPr lang="en-US" altLang="en-US" sz="2200" dirty="0">
                <a:solidFill>
                  <a:schemeClr val="tx1"/>
                </a:solidFill>
              </a:rPr>
              <a:t>, MPH</a:t>
            </a:r>
          </a:p>
          <a:p>
            <a:pPr lvl="0" fontAlgn="base">
              <a:lnSpc>
                <a:spcPct val="120000"/>
              </a:lnSpc>
              <a:spcBef>
                <a:spcPct val="0"/>
              </a:spcBef>
              <a:spcAft>
                <a:spcPct val="0"/>
              </a:spcAft>
            </a:pPr>
            <a:endParaRPr lang="en-US" altLang="en-US" sz="2200" dirty="0">
              <a:solidFill>
                <a:schemeClr val="tx1"/>
              </a:solidFill>
            </a:endParaRPr>
          </a:p>
          <a:p>
            <a:pPr fontAlgn="base">
              <a:lnSpc>
                <a:spcPct val="120000"/>
              </a:lnSpc>
              <a:spcBef>
                <a:spcPct val="0"/>
              </a:spcBef>
              <a:spcAft>
                <a:spcPct val="0"/>
              </a:spcAft>
            </a:pPr>
            <a:r>
              <a:rPr lang="en-US" altLang="en-US" sz="2200" dirty="0">
                <a:solidFill>
                  <a:schemeClr val="tx1"/>
                </a:solidFill>
              </a:rPr>
              <a:t>Prevention and Health Promotion Administration</a:t>
            </a:r>
          </a:p>
          <a:p>
            <a:pPr lvl="0" fontAlgn="base">
              <a:lnSpc>
                <a:spcPct val="120000"/>
              </a:lnSpc>
              <a:spcBef>
                <a:spcPct val="0"/>
              </a:spcBef>
              <a:spcAft>
                <a:spcPct val="0"/>
              </a:spcAft>
            </a:pPr>
            <a:r>
              <a:rPr lang="en-US" altLang="en-US" sz="2200" dirty="0">
                <a:solidFill>
                  <a:schemeClr val="tx1"/>
                </a:solidFill>
              </a:rPr>
              <a:t>Center for Zoonotic and Vector-borne Diseases</a:t>
            </a:r>
          </a:p>
          <a:p>
            <a:pPr lvl="0" fontAlgn="base">
              <a:lnSpc>
                <a:spcPct val="120000"/>
              </a:lnSpc>
              <a:spcBef>
                <a:spcPct val="0"/>
              </a:spcBef>
              <a:spcAft>
                <a:spcPct val="0"/>
              </a:spcAft>
            </a:pPr>
            <a:endParaRPr lang="en-US" altLang="en-US" sz="2200" dirty="0">
              <a:solidFill>
                <a:schemeClr val="tx1"/>
              </a:solidFill>
            </a:endParaRPr>
          </a:p>
        </p:txBody>
      </p:sp>
      <p:sp>
        <p:nvSpPr>
          <p:cNvPr id="11" name="Text Placeholder 10">
            <a:extLst>
              <a:ext uri="{FF2B5EF4-FFF2-40B4-BE49-F238E27FC236}">
                <a16:creationId xmlns:a16="http://schemas.microsoft.com/office/drawing/2014/main" id="{2164A2A8-21D7-5942-ADD6-E9C1C3FB3677}"/>
              </a:ext>
            </a:extLst>
          </p:cNvPr>
          <p:cNvSpPr>
            <a:spLocks noGrp="1"/>
          </p:cNvSpPr>
          <p:nvPr>
            <p:ph type="body" sz="quarter" idx="11"/>
          </p:nvPr>
        </p:nvSpPr>
        <p:spPr>
          <a:xfrm>
            <a:off x="1524000" y="5432654"/>
            <a:ext cx="9144000" cy="366713"/>
          </a:xfrm>
        </p:spPr>
        <p:txBody>
          <a:bodyPr>
            <a:noAutofit/>
          </a:bodyPr>
          <a:lstStyle/>
          <a:p>
            <a:r>
              <a:rPr lang="en-US" dirty="0"/>
              <a:t>July 16, 2019</a:t>
            </a:r>
          </a:p>
        </p:txBody>
      </p:sp>
      <p:cxnSp>
        <p:nvCxnSpPr>
          <p:cNvPr id="12" name="Shape 55">
            <a:extLst>
              <a:ext uri="{FF2B5EF4-FFF2-40B4-BE49-F238E27FC236}">
                <a16:creationId xmlns:a16="http://schemas.microsoft.com/office/drawing/2014/main" id="{D6E9FC55-33CD-CC46-A628-D8DB0AB4047C}"/>
              </a:ext>
            </a:extLst>
          </p:cNvPr>
          <p:cNvCxnSpPr>
            <a:cxnSpLocks/>
          </p:cNvCxnSpPr>
          <p:nvPr/>
        </p:nvCxnSpPr>
        <p:spPr>
          <a:xfrm flipV="1">
            <a:off x="824220" y="1659263"/>
            <a:ext cx="0" cy="2606736"/>
          </a:xfrm>
          <a:prstGeom prst="straightConnector1">
            <a:avLst/>
          </a:prstGeom>
          <a:noFill/>
          <a:ln w="19050" cap="flat" cmpd="sng">
            <a:solidFill>
              <a:srgbClr val="F3F3F3"/>
            </a:solidFill>
            <a:prstDash val="solid"/>
            <a:round/>
            <a:headEnd type="none" w="lg" len="lg"/>
            <a:tailEnd type="none" w="lg" len="lg"/>
          </a:ln>
        </p:spPr>
      </p:cxnSp>
      <p:cxnSp>
        <p:nvCxnSpPr>
          <p:cNvPr id="13" name="Shape 56">
            <a:extLst>
              <a:ext uri="{FF2B5EF4-FFF2-40B4-BE49-F238E27FC236}">
                <a16:creationId xmlns:a16="http://schemas.microsoft.com/office/drawing/2014/main" id="{2E33104C-8463-324A-8EC0-491AF902F0A6}"/>
              </a:ext>
            </a:extLst>
          </p:cNvPr>
          <p:cNvCxnSpPr>
            <a:cxnSpLocks/>
          </p:cNvCxnSpPr>
          <p:nvPr/>
        </p:nvCxnSpPr>
        <p:spPr>
          <a:xfrm flipV="1">
            <a:off x="11485266" y="1654713"/>
            <a:ext cx="0" cy="2611286"/>
          </a:xfrm>
          <a:prstGeom prst="straightConnector1">
            <a:avLst/>
          </a:prstGeom>
          <a:noFill/>
          <a:ln w="19050" cap="flat" cmpd="sng">
            <a:solidFill>
              <a:srgbClr val="F3F3F3"/>
            </a:solidFill>
            <a:prstDash val="solid"/>
            <a:round/>
            <a:headEnd type="none" w="lg" len="lg"/>
            <a:tailEnd type="none" w="lg" len="lg"/>
          </a:ln>
        </p:spPr>
      </p:cxnSp>
      <p:cxnSp>
        <p:nvCxnSpPr>
          <p:cNvPr id="14" name="Shape 57">
            <a:extLst>
              <a:ext uri="{FF2B5EF4-FFF2-40B4-BE49-F238E27FC236}">
                <a16:creationId xmlns:a16="http://schemas.microsoft.com/office/drawing/2014/main" id="{58BFA759-7AEE-C148-B2BE-D84A21299648}"/>
              </a:ext>
            </a:extLst>
          </p:cNvPr>
          <p:cNvCxnSpPr>
            <a:cxnSpLocks/>
          </p:cNvCxnSpPr>
          <p:nvPr/>
        </p:nvCxnSpPr>
        <p:spPr>
          <a:xfrm>
            <a:off x="820266" y="1661464"/>
            <a:ext cx="10671350" cy="0"/>
          </a:xfrm>
          <a:prstGeom prst="straightConnector1">
            <a:avLst/>
          </a:prstGeom>
          <a:noFill/>
          <a:ln w="19050" cap="flat" cmpd="sng">
            <a:solidFill>
              <a:srgbClr val="F3F3F3"/>
            </a:solidFill>
            <a:prstDash val="solid"/>
            <a:round/>
            <a:headEnd type="none" w="lg" len="lg"/>
            <a:tailEnd type="none" w="lg" len="lg"/>
          </a:ln>
        </p:spPr>
      </p:cxnSp>
      <p:cxnSp>
        <p:nvCxnSpPr>
          <p:cNvPr id="21" name="Shape 59">
            <a:extLst>
              <a:ext uri="{FF2B5EF4-FFF2-40B4-BE49-F238E27FC236}">
                <a16:creationId xmlns:a16="http://schemas.microsoft.com/office/drawing/2014/main" id="{DF0803D1-BA33-CC43-9404-E7F4C476379A}"/>
              </a:ext>
            </a:extLst>
          </p:cNvPr>
          <p:cNvCxnSpPr>
            <a:cxnSpLocks/>
          </p:cNvCxnSpPr>
          <p:nvPr/>
        </p:nvCxnSpPr>
        <p:spPr>
          <a:xfrm flipH="1" flipV="1">
            <a:off x="11443550" y="4276048"/>
            <a:ext cx="22794" cy="1571949"/>
          </a:xfrm>
          <a:prstGeom prst="straightConnector1">
            <a:avLst/>
          </a:prstGeom>
          <a:noFill/>
          <a:ln w="9525" cap="flat" cmpd="sng">
            <a:solidFill>
              <a:srgbClr val="980000"/>
            </a:solidFill>
            <a:prstDash val="solid"/>
            <a:round/>
            <a:headEnd type="none" w="lg" len="lg"/>
            <a:tailEnd type="none" w="lg" len="lg"/>
          </a:ln>
        </p:spPr>
      </p:cxnSp>
      <p:cxnSp>
        <p:nvCxnSpPr>
          <p:cNvPr id="22" name="Shape 60">
            <a:extLst>
              <a:ext uri="{FF2B5EF4-FFF2-40B4-BE49-F238E27FC236}">
                <a16:creationId xmlns:a16="http://schemas.microsoft.com/office/drawing/2014/main" id="{8F4537D8-BF65-1547-BE89-D40167879893}"/>
              </a:ext>
            </a:extLst>
          </p:cNvPr>
          <p:cNvCxnSpPr>
            <a:cxnSpLocks/>
          </p:cNvCxnSpPr>
          <p:nvPr/>
        </p:nvCxnSpPr>
        <p:spPr>
          <a:xfrm flipH="1" flipV="1">
            <a:off x="820437" y="4266000"/>
            <a:ext cx="3783" cy="1581997"/>
          </a:xfrm>
          <a:prstGeom prst="straightConnector1">
            <a:avLst/>
          </a:prstGeom>
          <a:noFill/>
          <a:ln w="9525" cap="flat" cmpd="sng">
            <a:solidFill>
              <a:srgbClr val="980000"/>
            </a:solidFill>
            <a:prstDash val="solid"/>
            <a:round/>
            <a:headEnd type="none" w="lg" len="lg"/>
            <a:tailEnd type="none" w="lg" len="lg"/>
          </a:ln>
        </p:spPr>
      </p:cxnSp>
      <p:cxnSp>
        <p:nvCxnSpPr>
          <p:cNvPr id="23" name="Shape 61">
            <a:extLst>
              <a:ext uri="{FF2B5EF4-FFF2-40B4-BE49-F238E27FC236}">
                <a16:creationId xmlns:a16="http://schemas.microsoft.com/office/drawing/2014/main" id="{BF811647-ADE2-734B-8E6F-F1BC4E1702B7}"/>
              </a:ext>
            </a:extLst>
          </p:cNvPr>
          <p:cNvCxnSpPr>
            <a:cxnSpLocks/>
          </p:cNvCxnSpPr>
          <p:nvPr/>
        </p:nvCxnSpPr>
        <p:spPr>
          <a:xfrm>
            <a:off x="805298" y="5847997"/>
            <a:ext cx="10661046" cy="0"/>
          </a:xfrm>
          <a:prstGeom prst="straightConnector1">
            <a:avLst/>
          </a:prstGeom>
          <a:noFill/>
          <a:ln w="9525" cap="flat" cmpd="sng">
            <a:solidFill>
              <a:srgbClr val="980000"/>
            </a:solidFill>
            <a:prstDash val="solid"/>
            <a:round/>
            <a:headEnd type="none" w="lg" len="lg"/>
            <a:tailEnd type="none" w="lg" len="lg"/>
          </a:ln>
        </p:spPr>
      </p:cxnSp>
      <p:pic>
        <p:nvPicPr>
          <p:cNvPr id="32" name="Picture 31" descr="https://lh4.googleusercontent.com/ZsmX9CwA4D1VTH66_HLHu8ppRW6FXdouYr3Dsi2o0ZGBLCWc7fDdjS4SaiDKzoNh9VE3LpnzUwswN8SXyuQit31G-iiAFQFgJt2nXsTJmxvd3Dstg6TnPsV5OLcQpumGO4zjwPN2GT0">
            <a:extLst>
              <a:ext uri="{FF2B5EF4-FFF2-40B4-BE49-F238E27FC236}">
                <a16:creationId xmlns:a16="http://schemas.microsoft.com/office/drawing/2014/main" id="{C9B21B07-8200-EC40-B6CE-B8A3433784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6258" y="6058867"/>
            <a:ext cx="2420086" cy="493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1488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p:txBody>
          <a:bodyPr>
            <a:normAutofit/>
          </a:bodyPr>
          <a:lstStyle/>
          <a:p>
            <a:r>
              <a:rPr lang="en-US" sz="4000" dirty="0">
                <a:effectLst>
                  <a:outerShdw blurRad="38100" dist="38100" dir="2700000" algn="tl">
                    <a:srgbClr val="000000">
                      <a:alpha val="43137"/>
                    </a:srgbClr>
                  </a:outerShdw>
                </a:effectLst>
              </a:rPr>
              <a:t>MISSION AND VISION</a:t>
            </a:r>
            <a:endParaRPr lang="en-US" sz="40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9D604BDF-10C3-4EBB-B082-480FCFABE413}" type="slidenum">
              <a:rPr lang="en-US" sz="1200" smtClean="0"/>
              <a:t>2</a:t>
            </a:fld>
            <a:endParaRPr lang="en-US" sz="1200" dirty="0"/>
          </a:p>
        </p:txBody>
      </p:sp>
      <p:sp>
        <p:nvSpPr>
          <p:cNvPr id="36" name="Text Placeholder 35">
            <a:extLst>
              <a:ext uri="{FF2B5EF4-FFF2-40B4-BE49-F238E27FC236}">
                <a16:creationId xmlns:a16="http://schemas.microsoft.com/office/drawing/2014/main" id="{ED3983C3-6414-1840-A8C2-89FABB802BBD}"/>
              </a:ext>
            </a:extLst>
          </p:cNvPr>
          <p:cNvSpPr>
            <a:spLocks noGrp="1"/>
          </p:cNvSpPr>
          <p:nvPr>
            <p:ph type="body" sz="quarter" idx="13"/>
          </p:nvPr>
        </p:nvSpPr>
        <p:spPr/>
        <p:txBody>
          <a:bodyPr/>
          <a:lstStyle/>
          <a:p>
            <a:r>
              <a:rPr lang="en-US" dirty="0"/>
              <a:t>Prevention and Health Promotion Administration</a:t>
            </a:r>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6996418" y="1078544"/>
            <a:ext cx="5195582" cy="0"/>
          </a:xfrm>
          <a:prstGeom prst="straightConnector1">
            <a:avLst/>
          </a:prstGeom>
          <a:noFill/>
          <a:ln w="28575" cap="flat" cmpd="sng">
            <a:solidFill>
              <a:srgbClr val="980000"/>
            </a:solidFill>
            <a:prstDash val="solid"/>
            <a:round/>
            <a:headEnd type="none" w="lg" len="lg"/>
            <a:tailEnd type="none" w="lg" len="lg"/>
          </a:ln>
        </p:spPr>
      </p:cxnSp>
      <p:sp>
        <p:nvSpPr>
          <p:cNvPr id="7" name="Shape 69"/>
          <p:cNvSpPr txBox="1">
            <a:spLocks/>
          </p:cNvSpPr>
          <p:nvPr/>
        </p:nvSpPr>
        <p:spPr>
          <a:xfrm>
            <a:off x="808855" y="1555540"/>
            <a:ext cx="10855708" cy="4229167"/>
          </a:xfrm>
          <a:prstGeom prst="rect">
            <a:avLst/>
          </a:prstGeom>
          <a:ln w="9525" cap="flat" cmpd="sng">
            <a:solidFill>
              <a:srgbClr val="FFFFFF"/>
            </a:solidFill>
            <a:prstDash val="solid"/>
            <a:round/>
            <a:headEnd type="none" w="med" len="med"/>
            <a:tailEnd type="none" w="med" len="med"/>
          </a:ln>
        </p:spPr>
        <p:txBody>
          <a:bodyPr vert="horz"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595959"/>
              </a:buClr>
              <a:buFont typeface="Arial" panose="020B0604020202020204" pitchFamily="34" charset="0"/>
              <a:buNone/>
              <a:defRPr/>
            </a:pPr>
            <a:r>
              <a:rPr lang="en-US" sz="1900" b="1" u="sng" dirty="0">
                <a:solidFill>
                  <a:srgbClr val="595959"/>
                </a:solidFill>
              </a:rPr>
              <a:t>MISSION</a:t>
            </a:r>
            <a:endParaRPr lang="en-US" sz="1900" u="sng" dirty="0">
              <a:solidFill>
                <a:srgbClr val="595959"/>
              </a:solidFill>
            </a:endParaRPr>
          </a:p>
          <a:p>
            <a:pPr marL="0" indent="0">
              <a:buClr>
                <a:srgbClr val="595959"/>
              </a:buClr>
              <a:buFont typeface="Arial" panose="020B0604020202020204" pitchFamily="34" charset="0"/>
              <a:buNone/>
              <a:defRPr/>
            </a:pPr>
            <a:r>
              <a:rPr lang="en-US" sz="1900" dirty="0">
                <a:solidFill>
                  <a:srgbClr val="595959"/>
                </a:solidFill>
              </a:rPr>
              <a:t>The mission of the Prevention and Health Promotion Administration is to protect, promote and improve </a:t>
            </a:r>
          </a:p>
          <a:p>
            <a:pPr marL="0" indent="0">
              <a:buClr>
                <a:srgbClr val="595959"/>
              </a:buClr>
              <a:buFont typeface="Arial" panose="020B0604020202020204" pitchFamily="34" charset="0"/>
              <a:buNone/>
              <a:defRPr/>
            </a:pPr>
            <a:r>
              <a:rPr lang="en-US" sz="1900" dirty="0">
                <a:solidFill>
                  <a:srgbClr val="595959"/>
                </a:solidFill>
              </a:rPr>
              <a:t>the health and well-being of all Marylanders and their families through provision of public health </a:t>
            </a:r>
          </a:p>
          <a:p>
            <a:pPr marL="0" indent="0">
              <a:buClr>
                <a:srgbClr val="595959"/>
              </a:buClr>
              <a:buFont typeface="Arial" panose="020B0604020202020204" pitchFamily="34" charset="0"/>
              <a:buNone/>
              <a:defRPr/>
            </a:pPr>
            <a:r>
              <a:rPr lang="en-US" sz="1900" dirty="0">
                <a:solidFill>
                  <a:srgbClr val="595959"/>
                </a:solidFill>
              </a:rPr>
              <a:t>leadership and through community-based public health efforts in partnership with local health </a:t>
            </a:r>
          </a:p>
          <a:p>
            <a:pPr marL="0" indent="0">
              <a:buClr>
                <a:srgbClr val="595959"/>
              </a:buClr>
              <a:buFont typeface="Arial" panose="020B0604020202020204" pitchFamily="34" charset="0"/>
              <a:buNone/>
              <a:defRPr/>
            </a:pPr>
            <a:r>
              <a:rPr lang="en-US" sz="1900" dirty="0">
                <a:solidFill>
                  <a:srgbClr val="595959"/>
                </a:solidFill>
              </a:rPr>
              <a:t>departments, providers, community based organizations, and public and private sector agencies, giving</a:t>
            </a:r>
          </a:p>
          <a:p>
            <a:pPr marL="0" indent="0">
              <a:buClr>
                <a:srgbClr val="595959"/>
              </a:buClr>
              <a:buFont typeface="Arial" panose="020B0604020202020204" pitchFamily="34" charset="0"/>
              <a:buNone/>
              <a:defRPr/>
            </a:pPr>
            <a:r>
              <a:rPr lang="en-US" sz="1900" dirty="0">
                <a:solidFill>
                  <a:srgbClr val="595959"/>
                </a:solidFill>
              </a:rPr>
              <a:t>special attention to at-risk and vulnerable populations. </a:t>
            </a:r>
          </a:p>
          <a:p>
            <a:pPr marL="0" indent="0">
              <a:buClr>
                <a:srgbClr val="595959"/>
              </a:buClr>
              <a:buFont typeface="Arial" panose="020B0604020202020204" pitchFamily="34" charset="0"/>
              <a:buNone/>
              <a:defRPr/>
            </a:pPr>
            <a:r>
              <a:rPr lang="en-US" sz="1900" dirty="0">
                <a:solidFill>
                  <a:srgbClr val="595959"/>
                </a:solidFill>
              </a:rPr>
              <a:t> </a:t>
            </a:r>
          </a:p>
          <a:p>
            <a:pPr marL="0" indent="0">
              <a:buClr>
                <a:srgbClr val="595959"/>
              </a:buClr>
              <a:buFont typeface="Arial" panose="020B0604020202020204" pitchFamily="34" charset="0"/>
              <a:buNone/>
              <a:defRPr/>
            </a:pPr>
            <a:r>
              <a:rPr lang="en-US" sz="1900" b="1" u="sng" dirty="0">
                <a:solidFill>
                  <a:srgbClr val="595959"/>
                </a:solidFill>
              </a:rPr>
              <a:t>VISION</a:t>
            </a:r>
            <a:endParaRPr lang="en-US" sz="1900" u="sng" dirty="0">
              <a:solidFill>
                <a:srgbClr val="595959"/>
              </a:solidFill>
            </a:endParaRPr>
          </a:p>
          <a:p>
            <a:pPr marL="0" indent="0">
              <a:buClr>
                <a:srgbClr val="595959"/>
              </a:buClr>
              <a:buFont typeface="Arial" panose="020B0604020202020204" pitchFamily="34" charset="0"/>
              <a:buNone/>
              <a:defRPr/>
            </a:pPr>
            <a:r>
              <a:rPr lang="en-US" sz="1900" dirty="0">
                <a:solidFill>
                  <a:srgbClr val="595959"/>
                </a:solidFill>
              </a:rPr>
              <a:t>The Prevention and Health Promotion Administration envisions a future in which all Marylanders and </a:t>
            </a:r>
          </a:p>
          <a:p>
            <a:pPr marL="0" indent="0">
              <a:buClr>
                <a:srgbClr val="595959"/>
              </a:buClr>
              <a:buFont typeface="Arial" panose="020B0604020202020204" pitchFamily="34" charset="0"/>
              <a:buNone/>
              <a:defRPr/>
            </a:pPr>
            <a:r>
              <a:rPr lang="en-US" sz="1900" dirty="0">
                <a:solidFill>
                  <a:srgbClr val="595959"/>
                </a:solidFill>
              </a:rPr>
              <a:t>their families enjoy optimal health and well-being</a:t>
            </a:r>
            <a:r>
              <a:rPr lang="en-US" sz="2000" dirty="0">
                <a:solidFill>
                  <a:srgbClr val="595959"/>
                </a:solidFill>
              </a:rPr>
              <a:t>. </a:t>
            </a:r>
          </a:p>
        </p:txBody>
      </p:sp>
    </p:spTree>
    <p:extLst>
      <p:ext uri="{BB962C8B-B14F-4D97-AF65-F5344CB8AC3E}">
        <p14:creationId xmlns:p14="http://schemas.microsoft.com/office/powerpoint/2010/main" val="3551895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004" y="576943"/>
            <a:ext cx="2785888" cy="549647"/>
          </a:xfrm>
        </p:spPr>
        <p:txBody>
          <a:bodyPr>
            <a:noAutofit/>
          </a:bodyPr>
          <a:lstStyle/>
          <a:p>
            <a:r>
              <a:rPr lang="en-US" sz="4000" dirty="0"/>
              <a:t>Overview</a:t>
            </a:r>
          </a:p>
        </p:txBody>
      </p:sp>
      <p:sp>
        <p:nvSpPr>
          <p:cNvPr id="5" name="Slide Number Placeholder 4"/>
          <p:cNvSpPr>
            <a:spLocks noGrp="1"/>
          </p:cNvSpPr>
          <p:nvPr>
            <p:ph type="sldNum" sz="quarter" idx="12"/>
          </p:nvPr>
        </p:nvSpPr>
        <p:spPr/>
        <p:txBody>
          <a:bodyPr/>
          <a:lstStyle/>
          <a:p>
            <a:fld id="{D275CE6D-5C38-C543-B8AD-F8110668FDF9}" type="slidenum">
              <a:rPr lang="en-US" smtClean="0"/>
              <a:t>3</a:t>
            </a:fld>
            <a:endParaRPr lang="en-US"/>
          </a:p>
        </p:txBody>
      </p:sp>
      <p:cxnSp>
        <p:nvCxnSpPr>
          <p:cNvPr id="8" name="Shape 99">
            <a:extLst>
              <a:ext uri="{FF2B5EF4-FFF2-40B4-BE49-F238E27FC236}">
                <a16:creationId xmlns:a16="http://schemas.microsoft.com/office/drawing/2014/main" id="{EB6E179E-4029-B446-9EDF-1D637F13D01B}"/>
              </a:ext>
            </a:extLst>
          </p:cNvPr>
          <p:cNvCxnSpPr>
            <a:cxnSpLocks/>
            <a:stCxn id="2" idx="3"/>
          </p:cNvCxnSpPr>
          <p:nvPr/>
        </p:nvCxnSpPr>
        <p:spPr>
          <a:xfrm>
            <a:off x="3629892" y="851767"/>
            <a:ext cx="8573915" cy="2571"/>
          </a:xfrm>
          <a:prstGeom prst="straightConnector1">
            <a:avLst/>
          </a:prstGeom>
          <a:noFill/>
          <a:ln w="28575" cap="flat" cmpd="sng">
            <a:solidFill>
              <a:srgbClr val="980000"/>
            </a:solidFill>
            <a:prstDash val="solid"/>
            <a:round/>
            <a:headEnd type="none" w="lg" len="lg"/>
            <a:tailEnd type="none" w="lg" len="lg"/>
          </a:ln>
        </p:spPr>
      </p:cxnSp>
      <p:sp>
        <p:nvSpPr>
          <p:cNvPr id="3" name="Rectangle 2"/>
          <p:cNvSpPr/>
          <p:nvPr/>
        </p:nvSpPr>
        <p:spPr>
          <a:xfrm>
            <a:off x="1309754" y="2483151"/>
            <a:ext cx="5604002" cy="1820948"/>
          </a:xfrm>
          <a:prstGeom prst="rect">
            <a:avLst/>
          </a:prstGeom>
        </p:spPr>
        <p:txBody>
          <a:bodyPr wrap="square">
            <a:spAutoFit/>
          </a:bodyPr>
          <a:lstStyle/>
          <a:p>
            <a:pPr marL="457200" indent="-457200">
              <a:lnSpc>
                <a:spcPct val="150000"/>
              </a:lnSpc>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Potential Health Risks From Animals</a:t>
            </a:r>
          </a:p>
          <a:p>
            <a:pPr marL="457200" indent="-457200">
              <a:lnSpc>
                <a:spcPct val="150000"/>
              </a:lnSpc>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One Health Partners</a:t>
            </a:r>
          </a:p>
          <a:p>
            <a:pPr marL="457200" indent="-457200">
              <a:lnSpc>
                <a:spcPct val="150000"/>
              </a:lnSpc>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Public Health Messaging</a:t>
            </a:r>
          </a:p>
        </p:txBody>
      </p:sp>
      <p:sp>
        <p:nvSpPr>
          <p:cNvPr id="10" name="Picture Placeholder 6"/>
          <p:cNvSpPr txBox="1">
            <a:spLocks/>
          </p:cNvSpPr>
          <p:nvPr/>
        </p:nvSpPr>
        <p:spPr>
          <a:xfrm>
            <a:off x="10240901" y="3370216"/>
            <a:ext cx="1951099" cy="2636017"/>
          </a:xfrm>
          <a:prstGeom prst="rect">
            <a:avLst/>
          </a:prstGeom>
        </p:spPr>
      </p:sp>
      <p:pic>
        <p:nvPicPr>
          <p:cNvPr id="9218" name="Picture 2" descr="Image result for maryland fairs and show mda">
            <a:extLst>
              <a:ext uri="{FF2B5EF4-FFF2-40B4-BE49-F238E27FC236}">
                <a16:creationId xmlns:a16="http://schemas.microsoft.com/office/drawing/2014/main" id="{9DC21699-EAFA-41C7-A47B-F9A7FDE665ED}"/>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7359511" y="1879142"/>
            <a:ext cx="4114864" cy="3367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525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540C7D-4B6A-D24F-921A-45FD52BF8132}"/>
              </a:ext>
            </a:extLst>
          </p:cNvPr>
          <p:cNvSpPr>
            <a:spLocks noGrp="1"/>
          </p:cNvSpPr>
          <p:nvPr>
            <p:ph type="body" sz="quarter" idx="13"/>
          </p:nvPr>
        </p:nvSpPr>
        <p:spPr/>
        <p:txBody>
          <a:bodyPr/>
          <a:lstStyle/>
          <a:p>
            <a:endParaRPr lang="en-US" dirty="0"/>
          </a:p>
        </p:txBody>
      </p:sp>
      <p:sp>
        <p:nvSpPr>
          <p:cNvPr id="3" name="Text Placeholder 2">
            <a:extLst>
              <a:ext uri="{FF2B5EF4-FFF2-40B4-BE49-F238E27FC236}">
                <a16:creationId xmlns:a16="http://schemas.microsoft.com/office/drawing/2014/main" id="{A331CA56-EF68-B342-86C8-69860FDD6878}"/>
              </a:ext>
            </a:extLst>
          </p:cNvPr>
          <p:cNvSpPr>
            <a:spLocks noGrp="1"/>
          </p:cNvSpPr>
          <p:nvPr>
            <p:ph type="body" sz="quarter" idx="14"/>
          </p:nvPr>
        </p:nvSpPr>
        <p:spPr/>
        <p:txBody>
          <a:bodyPr/>
          <a:lstStyle/>
          <a:p>
            <a:r>
              <a:rPr lang="en-US" dirty="0"/>
              <a:t> Potential Health Risks From Animals</a:t>
            </a:r>
          </a:p>
        </p:txBody>
      </p:sp>
    </p:spTree>
    <p:extLst>
      <p:ext uri="{BB962C8B-B14F-4D97-AF65-F5344CB8AC3E}">
        <p14:creationId xmlns:p14="http://schemas.microsoft.com/office/powerpoint/2010/main" val="4088576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96349"/>
            <a:ext cx="7658772" cy="994949"/>
          </a:xfrm>
        </p:spPr>
        <p:txBody>
          <a:bodyPr>
            <a:noAutofit/>
          </a:bodyPr>
          <a:lstStyle/>
          <a:p>
            <a:r>
              <a:rPr lang="en-US" sz="4000" dirty="0"/>
              <a:t>Why Interact With Animals?</a:t>
            </a:r>
          </a:p>
        </p:txBody>
      </p:sp>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080523" y="1605166"/>
            <a:ext cx="8610449" cy="4198614"/>
          </a:xfrm>
        </p:spPr>
        <p:txBody>
          <a:bodyPr>
            <a:noAutofit/>
          </a:bodyPr>
          <a:lstStyle/>
          <a:p>
            <a:pPr marL="457200" indent="-457200">
              <a:lnSpc>
                <a:spcPct val="100000"/>
              </a:lnSpc>
              <a:spcBef>
                <a:spcPts val="1200"/>
              </a:spcBef>
              <a:spcAft>
                <a:spcPts val="1200"/>
              </a:spcAft>
            </a:pPr>
            <a:r>
              <a:rPr lang="en-US" dirty="0"/>
              <a:t>Human - animal bond</a:t>
            </a:r>
          </a:p>
          <a:p>
            <a:pPr marL="457200" indent="-457200">
              <a:lnSpc>
                <a:spcPct val="100000"/>
              </a:lnSpc>
              <a:spcBef>
                <a:spcPts val="1200"/>
              </a:spcBef>
              <a:spcAft>
                <a:spcPts val="1200"/>
              </a:spcAft>
            </a:pPr>
            <a:r>
              <a:rPr lang="en-US" dirty="0"/>
              <a:t>Public can learn about:</a:t>
            </a:r>
          </a:p>
          <a:p>
            <a:pPr marL="914400" lvl="1" indent="-457200">
              <a:lnSpc>
                <a:spcPct val="100000"/>
              </a:lnSpc>
              <a:spcBef>
                <a:spcPts val="1200"/>
              </a:spcBef>
              <a:spcAft>
                <a:spcPts val="1200"/>
              </a:spcAft>
            </a:pPr>
            <a:r>
              <a:rPr lang="en-US" sz="2800" dirty="0"/>
              <a:t>Living on a farm</a:t>
            </a:r>
          </a:p>
          <a:p>
            <a:pPr marL="914400" lvl="1" indent="-457200">
              <a:lnSpc>
                <a:spcPct val="100000"/>
              </a:lnSpc>
              <a:spcBef>
                <a:spcPts val="1200"/>
              </a:spcBef>
              <a:spcAft>
                <a:spcPts val="1200"/>
              </a:spcAft>
            </a:pPr>
            <a:r>
              <a:rPr lang="en-US" sz="2800" dirty="0"/>
              <a:t>Where food comes from</a:t>
            </a:r>
          </a:p>
          <a:p>
            <a:pPr marL="914400" lvl="1" indent="-457200">
              <a:lnSpc>
                <a:spcPct val="100000"/>
              </a:lnSpc>
              <a:spcBef>
                <a:spcPts val="1200"/>
              </a:spcBef>
              <a:spcAft>
                <a:spcPts val="1200"/>
              </a:spcAft>
            </a:pPr>
            <a:r>
              <a:rPr lang="en-US" sz="2800" dirty="0"/>
              <a:t>Animal behavior</a:t>
            </a:r>
          </a:p>
          <a:p>
            <a:pPr marL="457200" indent="-457200">
              <a:lnSpc>
                <a:spcPct val="100000"/>
              </a:lnSpc>
              <a:spcBef>
                <a:spcPts val="1200"/>
              </a:spcBef>
              <a:spcAft>
                <a:spcPts val="1200"/>
              </a:spcAft>
            </a:pPr>
            <a:r>
              <a:rPr lang="en-US" dirty="0"/>
              <a:t>Opportunity for entertainment and education</a:t>
            </a:r>
          </a:p>
          <a:p>
            <a:pPr>
              <a:defRPr/>
            </a:pPr>
            <a:endParaRPr lang="en-US" altLang="en-US" sz="28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5</a:t>
            </a:fld>
            <a:endParaRPr lang="en-US" sz="1200" dirty="0"/>
          </a:p>
        </p:txBody>
      </p:sp>
      <p:sp>
        <p:nvSpPr>
          <p:cNvPr id="2" name="Rectangle 1"/>
          <p:cNvSpPr/>
          <p:nvPr/>
        </p:nvSpPr>
        <p:spPr>
          <a:xfrm>
            <a:off x="8737154" y="5022002"/>
            <a:ext cx="771365" cy="230832"/>
          </a:xfrm>
          <a:prstGeom prst="rect">
            <a:avLst/>
          </a:prstGeom>
        </p:spPr>
        <p:txBody>
          <a:bodyPr wrap="none">
            <a:spAutoFit/>
          </a:bodyPr>
          <a:lstStyle/>
          <a:p>
            <a:pPr>
              <a:spcBef>
                <a:spcPct val="0"/>
              </a:spcBef>
            </a:pPr>
            <a:r>
              <a:rPr lang="en-US" altLang="en-US" sz="900" dirty="0">
                <a:latin typeface="Times New Roman" panose="02020603050405020304" pitchFamily="18" charset="0"/>
                <a:cs typeface="Times New Roman" panose="02020603050405020304" pitchFamily="18" charset="0"/>
              </a:rPr>
              <a:t>Image: CDC</a:t>
            </a:r>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a:stCxn id="34" idx="3"/>
          </p:cNvCxnSpPr>
          <p:nvPr/>
        </p:nvCxnSpPr>
        <p:spPr>
          <a:xfrm>
            <a:off x="8631044" y="1093824"/>
            <a:ext cx="3505452" cy="16870"/>
          </a:xfrm>
          <a:prstGeom prst="straightConnector1">
            <a:avLst/>
          </a:prstGeom>
          <a:noFill/>
          <a:ln w="28575" cap="flat" cmpd="sng">
            <a:solidFill>
              <a:srgbClr val="980000"/>
            </a:solidFill>
            <a:prstDash val="solid"/>
            <a:round/>
            <a:headEnd type="none" w="lg" len="lg"/>
            <a:tailEnd type="none" w="lg" len="lg"/>
          </a:ln>
        </p:spPr>
      </p:cxnSp>
      <p:pic>
        <p:nvPicPr>
          <p:cNvPr id="12" name="Picture 2" descr="little girl holding a baby goat">
            <a:extLst>
              <a:ext uri="{FF2B5EF4-FFF2-40B4-BE49-F238E27FC236}">
                <a16:creationId xmlns:a16="http://schemas.microsoft.com/office/drawing/2014/main" id="{341D418E-0CBF-461E-B1DE-4C9C5B6F5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6716" y="1803652"/>
            <a:ext cx="4817124" cy="321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1570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080523" y="1605166"/>
            <a:ext cx="10572501" cy="4198614"/>
          </a:xfrm>
        </p:spPr>
        <p:txBody>
          <a:bodyPr>
            <a:noAutofit/>
          </a:bodyPr>
          <a:lstStyle/>
          <a:p>
            <a:pPr marL="457200" indent="-457200">
              <a:lnSpc>
                <a:spcPct val="100000"/>
              </a:lnSpc>
              <a:spcBef>
                <a:spcPts val="1200"/>
              </a:spcBef>
              <a:spcAft>
                <a:spcPts val="1200"/>
              </a:spcAft>
            </a:pPr>
            <a:r>
              <a:rPr lang="en-US" dirty="0"/>
              <a:t>Inadequate understanding of the potential </a:t>
            </a:r>
            <a:r>
              <a:rPr lang="en-US" dirty="0" smtClean="0"/>
              <a:t>risks to health and safety </a:t>
            </a:r>
            <a:endParaRPr lang="en-US" dirty="0"/>
          </a:p>
          <a:p>
            <a:pPr marL="457200" indent="-457200">
              <a:lnSpc>
                <a:spcPct val="100000"/>
              </a:lnSpc>
              <a:spcBef>
                <a:spcPts val="1200"/>
              </a:spcBef>
              <a:spcAft>
                <a:spcPts val="1200"/>
              </a:spcAft>
            </a:pPr>
            <a:r>
              <a:rPr lang="en-US" dirty="0"/>
              <a:t>Unaware that apparently healthy animals can transmit pathogens</a:t>
            </a:r>
          </a:p>
          <a:p>
            <a:pPr marL="457200" indent="-457200">
              <a:lnSpc>
                <a:spcPct val="100000"/>
              </a:lnSpc>
              <a:spcBef>
                <a:spcPts val="1200"/>
              </a:spcBef>
              <a:spcAft>
                <a:spcPts val="1200"/>
              </a:spcAft>
            </a:pPr>
            <a:r>
              <a:rPr lang="en-US" dirty="0"/>
              <a:t>Not practicing personal protective behaviors</a:t>
            </a:r>
          </a:p>
          <a:p>
            <a:pPr marL="914400" lvl="1" indent="-457200">
              <a:lnSpc>
                <a:spcPct val="100000"/>
              </a:lnSpc>
              <a:spcBef>
                <a:spcPts val="1200"/>
              </a:spcBef>
              <a:spcAft>
                <a:spcPts val="1200"/>
              </a:spcAft>
            </a:pPr>
            <a:r>
              <a:rPr lang="en-US" sz="2800" dirty="0"/>
              <a:t>Handwashing/Sanitation</a:t>
            </a:r>
          </a:p>
          <a:p>
            <a:pPr marL="914400" lvl="1" indent="-457200">
              <a:lnSpc>
                <a:spcPct val="100000"/>
              </a:lnSpc>
              <a:spcBef>
                <a:spcPts val="1200"/>
              </a:spcBef>
              <a:spcAft>
                <a:spcPts val="1200"/>
              </a:spcAft>
            </a:pPr>
            <a:r>
              <a:rPr lang="en-US" sz="2800" dirty="0"/>
              <a:t>Contamination prevention</a:t>
            </a:r>
          </a:p>
          <a:p>
            <a:pPr>
              <a:defRPr/>
            </a:pPr>
            <a:endParaRPr lang="en-US" altLang="en-US" sz="28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6</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p:cNvCxnSpPr>
          <p:nvPr/>
        </p:nvCxnSpPr>
        <p:spPr>
          <a:xfrm>
            <a:off x="9021337" y="1110694"/>
            <a:ext cx="3115159" cy="0"/>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49" y="596900"/>
            <a:ext cx="8581853" cy="993775"/>
          </a:xfrm>
        </p:spPr>
        <p:txBody>
          <a:bodyPr>
            <a:noAutofit/>
          </a:bodyPr>
          <a:lstStyle/>
          <a:p>
            <a:r>
              <a:rPr lang="en-US" sz="4000" dirty="0"/>
              <a:t>How We Can Get Into Trouble</a:t>
            </a:r>
          </a:p>
        </p:txBody>
      </p:sp>
    </p:spTree>
    <p:extLst>
      <p:ext uri="{BB962C8B-B14F-4D97-AF65-F5344CB8AC3E}">
        <p14:creationId xmlns:p14="http://schemas.microsoft.com/office/powerpoint/2010/main" val="1028620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080523" y="1605166"/>
            <a:ext cx="8610449" cy="4198614"/>
          </a:xfrm>
        </p:spPr>
        <p:txBody>
          <a:bodyPr>
            <a:noAutofit/>
          </a:bodyPr>
          <a:lstStyle/>
          <a:p>
            <a:pPr marL="457200" indent="-457200">
              <a:lnSpc>
                <a:spcPct val="100000"/>
              </a:lnSpc>
              <a:spcBef>
                <a:spcPts val="1200"/>
              </a:spcBef>
              <a:spcAft>
                <a:spcPts val="1200"/>
              </a:spcAft>
            </a:pPr>
            <a:r>
              <a:rPr lang="en-US" dirty="0"/>
              <a:t>Animals can be unpredictable</a:t>
            </a:r>
          </a:p>
          <a:p>
            <a:pPr marL="457200" indent="-457200">
              <a:lnSpc>
                <a:spcPct val="100000"/>
              </a:lnSpc>
              <a:spcBef>
                <a:spcPts val="1200"/>
              </a:spcBef>
              <a:spcAft>
                <a:spcPts val="1200"/>
              </a:spcAft>
            </a:pPr>
            <a:r>
              <a:rPr lang="en-US" dirty="0"/>
              <a:t>Injuries can include:</a:t>
            </a:r>
          </a:p>
          <a:p>
            <a:pPr marL="914400" lvl="1" indent="-457200">
              <a:lnSpc>
                <a:spcPct val="100000"/>
              </a:lnSpc>
              <a:spcBef>
                <a:spcPts val="1200"/>
              </a:spcBef>
              <a:spcAft>
                <a:spcPts val="1200"/>
              </a:spcAft>
            </a:pPr>
            <a:r>
              <a:rPr lang="en-US" sz="2800" dirty="0"/>
              <a:t>Crush injury</a:t>
            </a:r>
          </a:p>
          <a:p>
            <a:pPr marL="914400" lvl="1" indent="-457200">
              <a:lnSpc>
                <a:spcPct val="100000"/>
              </a:lnSpc>
              <a:spcBef>
                <a:spcPts val="1200"/>
              </a:spcBef>
              <a:spcAft>
                <a:spcPts val="1200"/>
              </a:spcAft>
            </a:pPr>
            <a:r>
              <a:rPr lang="en-US" sz="2800" dirty="0"/>
              <a:t>Pushed / Kicked</a:t>
            </a:r>
          </a:p>
          <a:p>
            <a:pPr marL="914400" lvl="1" indent="-457200">
              <a:lnSpc>
                <a:spcPct val="100000"/>
              </a:lnSpc>
              <a:spcBef>
                <a:spcPts val="1200"/>
              </a:spcBef>
              <a:spcAft>
                <a:spcPts val="1200"/>
              </a:spcAft>
            </a:pPr>
            <a:r>
              <a:rPr lang="en-US" sz="2800" dirty="0"/>
              <a:t>Scratched / Bitten</a:t>
            </a:r>
          </a:p>
          <a:p>
            <a:pPr>
              <a:defRPr/>
            </a:pPr>
            <a:endParaRPr lang="en-US" altLang="en-US" sz="28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7</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p:cNvCxnSpPr>
          <p:nvPr/>
        </p:nvCxnSpPr>
        <p:spPr>
          <a:xfrm>
            <a:off x="4159405" y="1110694"/>
            <a:ext cx="7977091" cy="0"/>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49" y="596900"/>
            <a:ext cx="3366275" cy="993775"/>
          </a:xfrm>
        </p:spPr>
        <p:txBody>
          <a:bodyPr>
            <a:noAutofit/>
          </a:bodyPr>
          <a:lstStyle/>
          <a:p>
            <a:r>
              <a:rPr lang="en-US" sz="4000" dirty="0"/>
              <a:t>Injury Risk</a:t>
            </a:r>
          </a:p>
        </p:txBody>
      </p:sp>
      <p:pic>
        <p:nvPicPr>
          <p:cNvPr id="9" name="Picture 2" descr="Girl feeding goat">
            <a:extLst>
              <a:ext uri="{FF2B5EF4-FFF2-40B4-BE49-F238E27FC236}">
                <a16:creationId xmlns:a16="http://schemas.microsoft.com/office/drawing/2014/main" id="{D362D583-AF25-4281-B79E-3CFD21FF49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3893" y="1780990"/>
            <a:ext cx="5330980" cy="354279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410994C-4723-443E-8BA3-075310452F9C}"/>
              </a:ext>
            </a:extLst>
          </p:cNvPr>
          <p:cNvSpPr txBox="1"/>
          <p:nvPr/>
        </p:nvSpPr>
        <p:spPr>
          <a:xfrm>
            <a:off x="8598206" y="5323783"/>
            <a:ext cx="1364673"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Source: CDC</a:t>
            </a:r>
          </a:p>
        </p:txBody>
      </p:sp>
    </p:spTree>
    <p:extLst>
      <p:ext uri="{BB962C8B-B14F-4D97-AF65-F5344CB8AC3E}">
        <p14:creationId xmlns:p14="http://schemas.microsoft.com/office/powerpoint/2010/main" val="96209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289251" y="1415216"/>
            <a:ext cx="9861969" cy="580472"/>
          </a:xfrm>
        </p:spPr>
        <p:txBody>
          <a:bodyPr>
            <a:noAutofit/>
          </a:bodyPr>
          <a:lstStyle/>
          <a:p>
            <a:pPr marL="457200" indent="-457200">
              <a:lnSpc>
                <a:spcPct val="100000"/>
              </a:lnSpc>
              <a:spcBef>
                <a:spcPts val="1200"/>
              </a:spcBef>
              <a:spcAft>
                <a:spcPts val="1200"/>
              </a:spcAft>
            </a:pPr>
            <a:r>
              <a:rPr lang="en-US" dirty="0"/>
              <a:t>Apparently healthy animals can carry pathogens</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8</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p:cNvCxnSpPr>
          <p:nvPr/>
        </p:nvCxnSpPr>
        <p:spPr>
          <a:xfrm>
            <a:off x="4681268" y="1110694"/>
            <a:ext cx="7455228" cy="0"/>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49" y="596900"/>
            <a:ext cx="3622753" cy="993775"/>
          </a:xfrm>
        </p:spPr>
        <p:txBody>
          <a:bodyPr>
            <a:noAutofit/>
          </a:bodyPr>
          <a:lstStyle/>
          <a:p>
            <a:r>
              <a:rPr lang="en-US" sz="4000" dirty="0"/>
              <a:t>Disease Risk</a:t>
            </a:r>
          </a:p>
        </p:txBody>
      </p:sp>
      <p:pic>
        <p:nvPicPr>
          <p:cNvPr id="13" name="Picture 2" descr="https://www.avma.org/News/JAVMANews/photos/SmallruminantsonUSfarms/800/1goats.jpg">
            <a:extLst>
              <a:ext uri="{FF2B5EF4-FFF2-40B4-BE49-F238E27FC236}">
                <a16:creationId xmlns:a16="http://schemas.microsoft.com/office/drawing/2014/main" id="{8A8B63CB-9D04-4598-9E6E-8571FC692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553" y="1995688"/>
            <a:ext cx="6386607" cy="425486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82F701F-543F-4C84-AA30-35E7F4AC8D2E}"/>
              </a:ext>
            </a:extLst>
          </p:cNvPr>
          <p:cNvSpPr txBox="1"/>
          <p:nvPr/>
        </p:nvSpPr>
        <p:spPr>
          <a:xfrm>
            <a:off x="5150334" y="6205380"/>
            <a:ext cx="1069901" cy="246221"/>
          </a:xfrm>
          <a:prstGeom prst="rect">
            <a:avLst/>
          </a:prstGeom>
          <a:noFill/>
        </p:spPr>
        <p:txBody>
          <a:bodyPr wrap="square" rtlCol="0">
            <a:spAutoFit/>
          </a:bodyPr>
          <a:lstStyle/>
          <a:p>
            <a:r>
              <a:rPr lang="en-US" sz="1000" dirty="0">
                <a:latin typeface="Times New Roman" panose="02020603050405020304" pitchFamily="18" charset="0"/>
                <a:cs typeface="Times New Roman" panose="02020603050405020304" pitchFamily="18" charset="0"/>
              </a:rPr>
              <a:t>Source: </a:t>
            </a:r>
            <a:r>
              <a:rPr lang="en-US" sz="1000" dirty="0" err="1">
                <a:latin typeface="Times New Roman" panose="02020603050405020304" pitchFamily="18" charset="0"/>
                <a:cs typeface="Times New Roman" panose="02020603050405020304" pitchFamily="18" charset="0"/>
              </a:rPr>
              <a:t>AVMA</a:t>
            </a: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30583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9</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p:cNvCxnSpPr>
          <p:nvPr/>
        </p:nvCxnSpPr>
        <p:spPr>
          <a:xfrm>
            <a:off x="4681268" y="1110694"/>
            <a:ext cx="7455228" cy="0"/>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49" y="596900"/>
            <a:ext cx="3622753" cy="993775"/>
          </a:xfrm>
        </p:spPr>
        <p:txBody>
          <a:bodyPr>
            <a:noAutofit/>
          </a:bodyPr>
          <a:lstStyle/>
          <a:p>
            <a:r>
              <a:rPr lang="en-US" sz="4000" dirty="0"/>
              <a:t>Disease Risk</a:t>
            </a:r>
          </a:p>
        </p:txBody>
      </p:sp>
      <p:pic>
        <p:nvPicPr>
          <p:cNvPr id="9" name="Picture 4" descr="Image result for pig and child influenza">
            <a:extLst>
              <a:ext uri="{FF2B5EF4-FFF2-40B4-BE49-F238E27FC236}">
                <a16:creationId xmlns:a16="http://schemas.microsoft.com/office/drawing/2014/main" id="{BFFE622A-67E1-4E0C-BE75-306C19C5F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287" y="1558702"/>
            <a:ext cx="7312979" cy="4114106"/>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4DF8D464-7FDE-41C1-ABC3-0A73F63A0920}"/>
              </a:ext>
            </a:extLst>
          </p:cNvPr>
          <p:cNvSpPr/>
          <p:nvPr/>
        </p:nvSpPr>
        <p:spPr>
          <a:xfrm>
            <a:off x="7541160" y="5701540"/>
            <a:ext cx="1713147" cy="215444"/>
          </a:xfrm>
          <a:prstGeom prst="rect">
            <a:avLst/>
          </a:prstGeom>
        </p:spPr>
        <p:txBody>
          <a:bodyPr wrap="square">
            <a:spAutoFit/>
          </a:bodyPr>
          <a:lstStyle/>
          <a:p>
            <a:r>
              <a:rPr lang="en-US" sz="800" dirty="0">
                <a:latin typeface="Times New Roman" panose="02020603050405020304" pitchFamily="18" charset="0"/>
                <a:cs typeface="Times New Roman" panose="02020603050405020304" pitchFamily="18" charset="0"/>
              </a:rPr>
              <a:t>Image: Larry Jacobsen/Flickr </a:t>
            </a:r>
            <a:r>
              <a:rPr lang="en-US" sz="800" dirty="0">
                <a:latin typeface="Times New Roman" panose="02020603050405020304" pitchFamily="18" charset="0"/>
                <a:cs typeface="Times New Roman" panose="02020603050405020304" pitchFamily="18" charset="0"/>
                <a:hlinkClick r:id="rId4"/>
              </a:rPr>
              <a:t>CC BY</a:t>
            </a:r>
            <a:endParaRPr lang="en-US" sz="800" dirty="0">
              <a:latin typeface="Times New Roman" panose="02020603050405020304" pitchFamily="18" charset="0"/>
              <a:cs typeface="Times New Roman" panose="02020603050405020304" pitchFamily="18" charset="0"/>
            </a:endParaRPr>
          </a:p>
        </p:txBody>
      </p:sp>
      <p:sp>
        <p:nvSpPr>
          <p:cNvPr id="15" name="Text Placeholder 3">
            <a:extLst>
              <a:ext uri="{FF2B5EF4-FFF2-40B4-BE49-F238E27FC236}">
                <a16:creationId xmlns:a16="http://schemas.microsoft.com/office/drawing/2014/main" id="{D8E11F46-0A88-48B5-9851-E90506674D8B}"/>
              </a:ext>
            </a:extLst>
          </p:cNvPr>
          <p:cNvSpPr>
            <a:spLocks noGrp="1"/>
          </p:cNvSpPr>
          <p:nvPr>
            <p:ph idx="1"/>
          </p:nvPr>
        </p:nvSpPr>
        <p:spPr>
          <a:xfrm>
            <a:off x="1143405" y="3196388"/>
            <a:ext cx="3279039" cy="838733"/>
          </a:xfrm>
        </p:spPr>
        <p:txBody>
          <a:bodyPr>
            <a:noAutofit/>
          </a:bodyPr>
          <a:lstStyle/>
          <a:p>
            <a:pPr marL="457200" indent="-457200">
              <a:lnSpc>
                <a:spcPct val="100000"/>
              </a:lnSpc>
              <a:spcBef>
                <a:spcPts val="1200"/>
              </a:spcBef>
              <a:spcAft>
                <a:spcPts val="1200"/>
              </a:spcAft>
              <a:buFont typeface="Arial" panose="020B0604020202020204" pitchFamily="34" charset="0"/>
              <a:buChar char="•"/>
            </a:pPr>
            <a:r>
              <a:rPr lang="en-US" sz="2800" dirty="0"/>
              <a:t>Direct Contact</a:t>
            </a:r>
          </a:p>
          <a:p>
            <a:pPr marL="457200" indent="-457200">
              <a:lnSpc>
                <a:spcPct val="100000"/>
              </a:lnSpc>
              <a:spcBef>
                <a:spcPts val="1200"/>
              </a:spcBef>
              <a:spcAft>
                <a:spcPts val="1200"/>
              </a:spcAft>
              <a:buFont typeface="Arial" panose="020B0604020202020204" pitchFamily="34" charset="0"/>
              <a:buChar char="•"/>
            </a:pPr>
            <a:endParaRPr lang="en-US" sz="2800" dirty="0"/>
          </a:p>
          <a:p>
            <a:pPr marL="457200" indent="-457200">
              <a:lnSpc>
                <a:spcPct val="100000"/>
              </a:lnSpc>
              <a:spcBef>
                <a:spcPts val="1200"/>
              </a:spcBef>
              <a:spcAft>
                <a:spcPts val="1200"/>
              </a:spcAft>
              <a:buFont typeface="Arial" panose="020B0604020202020204" pitchFamily="34" charset="0"/>
              <a:buChar char="•"/>
            </a:pPr>
            <a:endParaRPr lang="en-US" sz="2800" dirty="0"/>
          </a:p>
          <a:p>
            <a:pPr marL="0" indent="0">
              <a:lnSpc>
                <a:spcPct val="100000"/>
              </a:lnSpc>
              <a:spcBef>
                <a:spcPts val="1200"/>
              </a:spcBef>
              <a:spcAft>
                <a:spcPts val="1200"/>
              </a:spcAft>
              <a:buNone/>
            </a:pPr>
            <a:r>
              <a:rPr lang="en-US" sz="2800" dirty="0"/>
              <a:t> </a:t>
            </a:r>
            <a:endParaRPr lang="en-US" dirty="0"/>
          </a:p>
        </p:txBody>
      </p:sp>
    </p:spTree>
    <p:extLst>
      <p:ext uri="{BB962C8B-B14F-4D97-AF65-F5344CB8AC3E}">
        <p14:creationId xmlns:p14="http://schemas.microsoft.com/office/powerpoint/2010/main" val="30135584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10</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p:cNvCxnSpPr>
          <p:nvPr/>
        </p:nvCxnSpPr>
        <p:spPr>
          <a:xfrm>
            <a:off x="4681268" y="1110694"/>
            <a:ext cx="7455228" cy="0"/>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49" y="596900"/>
            <a:ext cx="3622753" cy="993775"/>
          </a:xfrm>
        </p:spPr>
        <p:txBody>
          <a:bodyPr>
            <a:noAutofit/>
          </a:bodyPr>
          <a:lstStyle/>
          <a:p>
            <a:r>
              <a:rPr lang="en-US" sz="4000" dirty="0"/>
              <a:t>Disease Risk</a:t>
            </a:r>
          </a:p>
        </p:txBody>
      </p:sp>
      <p:sp>
        <p:nvSpPr>
          <p:cNvPr id="12" name="Rectangle 11">
            <a:extLst>
              <a:ext uri="{FF2B5EF4-FFF2-40B4-BE49-F238E27FC236}">
                <a16:creationId xmlns:a16="http://schemas.microsoft.com/office/drawing/2014/main" id="{4DF8D464-7FDE-41C1-ABC3-0A73F63A0920}"/>
              </a:ext>
            </a:extLst>
          </p:cNvPr>
          <p:cNvSpPr/>
          <p:nvPr/>
        </p:nvSpPr>
        <p:spPr>
          <a:xfrm>
            <a:off x="8237665" y="5624081"/>
            <a:ext cx="889162" cy="215444"/>
          </a:xfrm>
          <a:prstGeom prst="rect">
            <a:avLst/>
          </a:prstGeom>
        </p:spPr>
        <p:txBody>
          <a:bodyPr wrap="square">
            <a:spAutoFit/>
          </a:bodyPr>
          <a:lstStyle/>
          <a:p>
            <a:r>
              <a:rPr lang="en-US" sz="800" dirty="0">
                <a:latin typeface="Times New Roman" panose="02020603050405020304" pitchFamily="18" charset="0"/>
                <a:cs typeface="Times New Roman" panose="02020603050405020304" pitchFamily="18" charset="0"/>
              </a:rPr>
              <a:t>Image: </a:t>
            </a:r>
            <a:r>
              <a:rPr lang="en-US" sz="800" dirty="0" err="1">
                <a:latin typeface="Times New Roman" panose="02020603050405020304" pitchFamily="18" charset="0"/>
                <a:cs typeface="Times New Roman" panose="02020603050405020304" pitchFamily="18" charset="0"/>
              </a:rPr>
              <a:t>AVMA</a:t>
            </a:r>
            <a:endParaRPr lang="en-US" sz="800" dirty="0">
              <a:latin typeface="Times New Roman" panose="02020603050405020304" pitchFamily="18" charset="0"/>
              <a:cs typeface="Times New Roman" panose="02020603050405020304" pitchFamily="18" charset="0"/>
            </a:endParaRPr>
          </a:p>
        </p:txBody>
      </p:sp>
      <p:sp>
        <p:nvSpPr>
          <p:cNvPr id="15" name="Text Placeholder 3">
            <a:extLst>
              <a:ext uri="{FF2B5EF4-FFF2-40B4-BE49-F238E27FC236}">
                <a16:creationId xmlns:a16="http://schemas.microsoft.com/office/drawing/2014/main" id="{D8E11F46-0A88-48B5-9851-E90506674D8B}"/>
              </a:ext>
            </a:extLst>
          </p:cNvPr>
          <p:cNvSpPr>
            <a:spLocks noGrp="1"/>
          </p:cNvSpPr>
          <p:nvPr>
            <p:ph idx="1"/>
          </p:nvPr>
        </p:nvSpPr>
        <p:spPr>
          <a:xfrm>
            <a:off x="1085405" y="2772882"/>
            <a:ext cx="4744439" cy="2100441"/>
          </a:xfrm>
        </p:spPr>
        <p:txBody>
          <a:bodyPr>
            <a:noAutofit/>
          </a:bodyPr>
          <a:lstStyle/>
          <a:p>
            <a:pPr marL="457200" indent="-457200">
              <a:lnSpc>
                <a:spcPct val="100000"/>
              </a:lnSpc>
              <a:spcBef>
                <a:spcPts val="1200"/>
              </a:spcBef>
              <a:spcAft>
                <a:spcPts val="1200"/>
              </a:spcAft>
              <a:buFont typeface="Arial" panose="020B0604020202020204" pitchFamily="34" charset="0"/>
              <a:buChar char="•"/>
            </a:pPr>
            <a:r>
              <a:rPr lang="en-US" dirty="0"/>
              <a:t>Indirect Contact</a:t>
            </a:r>
          </a:p>
          <a:p>
            <a:pPr marL="914400" lvl="1" indent="-457200">
              <a:lnSpc>
                <a:spcPct val="100000"/>
              </a:lnSpc>
              <a:spcBef>
                <a:spcPts val="1200"/>
              </a:spcBef>
              <a:spcAft>
                <a:spcPts val="1200"/>
              </a:spcAft>
            </a:pPr>
            <a:r>
              <a:rPr lang="en-US" sz="2800" dirty="0"/>
              <a:t>Animal enclosures</a:t>
            </a:r>
          </a:p>
          <a:p>
            <a:pPr marL="914400" lvl="1" indent="-457200">
              <a:lnSpc>
                <a:spcPct val="100000"/>
              </a:lnSpc>
              <a:spcBef>
                <a:spcPts val="1200"/>
              </a:spcBef>
              <a:spcAft>
                <a:spcPts val="1200"/>
              </a:spcAft>
            </a:pPr>
            <a:r>
              <a:rPr lang="en-US" sz="2800" dirty="0"/>
              <a:t>Contamination of objects</a:t>
            </a:r>
          </a:p>
          <a:p>
            <a:pPr marL="914400" lvl="1" indent="-457200">
              <a:lnSpc>
                <a:spcPct val="100000"/>
              </a:lnSpc>
              <a:spcBef>
                <a:spcPts val="1200"/>
              </a:spcBef>
              <a:spcAft>
                <a:spcPts val="1200"/>
              </a:spcAft>
            </a:pPr>
            <a:endParaRPr lang="en-US" dirty="0"/>
          </a:p>
          <a:p>
            <a:pPr marL="457200" indent="-457200">
              <a:lnSpc>
                <a:spcPct val="100000"/>
              </a:lnSpc>
              <a:spcBef>
                <a:spcPts val="1200"/>
              </a:spcBef>
              <a:spcAft>
                <a:spcPts val="1200"/>
              </a:spcAft>
              <a:buFont typeface="Arial" panose="020B0604020202020204" pitchFamily="34" charset="0"/>
              <a:buChar char="•"/>
            </a:pPr>
            <a:endParaRPr lang="en-US" sz="2800" dirty="0"/>
          </a:p>
          <a:p>
            <a:pPr marL="457200" indent="-457200">
              <a:lnSpc>
                <a:spcPct val="100000"/>
              </a:lnSpc>
              <a:spcBef>
                <a:spcPts val="1200"/>
              </a:spcBef>
              <a:spcAft>
                <a:spcPts val="1200"/>
              </a:spcAft>
              <a:buFont typeface="Arial" panose="020B0604020202020204" pitchFamily="34" charset="0"/>
              <a:buChar char="•"/>
            </a:pPr>
            <a:endParaRPr lang="en-US" sz="2800" dirty="0"/>
          </a:p>
          <a:p>
            <a:pPr marL="0" indent="0">
              <a:lnSpc>
                <a:spcPct val="100000"/>
              </a:lnSpc>
              <a:spcBef>
                <a:spcPts val="1200"/>
              </a:spcBef>
              <a:spcAft>
                <a:spcPts val="1200"/>
              </a:spcAft>
              <a:buNone/>
            </a:pPr>
            <a:r>
              <a:rPr lang="en-US" sz="2800" dirty="0"/>
              <a:t> </a:t>
            </a:r>
            <a:endParaRPr lang="en-US" dirty="0"/>
          </a:p>
        </p:txBody>
      </p:sp>
      <p:pic>
        <p:nvPicPr>
          <p:cNvPr id="11266" name="Picture 2" descr="Image result for animal paddock avma">
            <a:extLst>
              <a:ext uri="{FF2B5EF4-FFF2-40B4-BE49-F238E27FC236}">
                <a16:creationId xmlns:a16="http://schemas.microsoft.com/office/drawing/2014/main" id="{A6173004-DFE7-4A09-91D5-D688665D80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076834"/>
            <a:ext cx="5172493" cy="3492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3791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11</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a:stCxn id="10" idx="3"/>
          </p:cNvCxnSpPr>
          <p:nvPr/>
        </p:nvCxnSpPr>
        <p:spPr>
          <a:xfrm>
            <a:off x="10426390" y="1093788"/>
            <a:ext cx="1710106" cy="16906"/>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49" y="596900"/>
            <a:ext cx="9454841" cy="993775"/>
          </a:xfrm>
        </p:spPr>
        <p:txBody>
          <a:bodyPr>
            <a:noAutofit/>
          </a:bodyPr>
          <a:lstStyle/>
          <a:p>
            <a:r>
              <a:rPr lang="en-US" sz="4000" dirty="0"/>
              <a:t>Why Worry About Animal Contact?</a:t>
            </a:r>
          </a:p>
        </p:txBody>
      </p:sp>
      <p:sp>
        <p:nvSpPr>
          <p:cNvPr id="15" name="Text Placeholder 3">
            <a:extLst>
              <a:ext uri="{FF2B5EF4-FFF2-40B4-BE49-F238E27FC236}">
                <a16:creationId xmlns:a16="http://schemas.microsoft.com/office/drawing/2014/main" id="{D8E11F46-0A88-48B5-9851-E90506674D8B}"/>
              </a:ext>
            </a:extLst>
          </p:cNvPr>
          <p:cNvSpPr>
            <a:spLocks noGrp="1"/>
          </p:cNvSpPr>
          <p:nvPr>
            <p:ph idx="1"/>
          </p:nvPr>
        </p:nvSpPr>
        <p:spPr>
          <a:xfrm>
            <a:off x="1080524" y="1843843"/>
            <a:ext cx="10431561" cy="2292543"/>
          </a:xfrm>
        </p:spPr>
        <p:txBody>
          <a:bodyPr>
            <a:noAutofit/>
          </a:bodyPr>
          <a:lstStyle/>
          <a:p>
            <a:pPr marL="457200" indent="-457200">
              <a:lnSpc>
                <a:spcPct val="100000"/>
              </a:lnSpc>
              <a:spcBef>
                <a:spcPts val="1200"/>
              </a:spcBef>
              <a:spcAft>
                <a:spcPts val="1200"/>
              </a:spcAft>
              <a:buFont typeface="Arial" panose="020B0604020202020204" pitchFamily="34" charset="0"/>
              <a:buChar char="•"/>
            </a:pPr>
            <a:r>
              <a:rPr lang="en-US" u="sng" dirty="0"/>
              <a:t>What is common sense to you is not common sense to most visitors</a:t>
            </a:r>
          </a:p>
          <a:p>
            <a:pPr marL="914400" lvl="1" indent="-457200">
              <a:lnSpc>
                <a:spcPct val="100000"/>
              </a:lnSpc>
              <a:spcBef>
                <a:spcPts val="1200"/>
              </a:spcBef>
              <a:spcAft>
                <a:spcPts val="1200"/>
              </a:spcAft>
            </a:pPr>
            <a:r>
              <a:rPr lang="en-US" sz="2800" dirty="0"/>
              <a:t>Limited understanding of disease transmission</a:t>
            </a:r>
          </a:p>
          <a:p>
            <a:pPr marL="914400" lvl="1" indent="-457200">
              <a:lnSpc>
                <a:spcPct val="100000"/>
              </a:lnSpc>
              <a:spcBef>
                <a:spcPts val="1200"/>
              </a:spcBef>
              <a:spcAft>
                <a:spcPts val="1200"/>
              </a:spcAft>
            </a:pPr>
            <a:r>
              <a:rPr lang="en-US" sz="2800" dirty="0"/>
              <a:t>Don’t know the importance of handwashing </a:t>
            </a:r>
          </a:p>
          <a:p>
            <a:pPr marL="0" indent="0">
              <a:lnSpc>
                <a:spcPct val="100000"/>
              </a:lnSpc>
              <a:spcBef>
                <a:spcPts val="1200"/>
              </a:spcBef>
              <a:spcAft>
                <a:spcPts val="1200"/>
              </a:spcAft>
              <a:buNone/>
            </a:pPr>
            <a:r>
              <a:rPr lang="en-US" sz="2800" dirty="0"/>
              <a:t> </a:t>
            </a:r>
            <a:endParaRPr lang="en-US" dirty="0"/>
          </a:p>
        </p:txBody>
      </p:sp>
    </p:spTree>
    <p:extLst>
      <p:ext uri="{BB962C8B-B14F-4D97-AF65-F5344CB8AC3E}">
        <p14:creationId xmlns:p14="http://schemas.microsoft.com/office/powerpoint/2010/main" val="550671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12</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a:stCxn id="10" idx="3"/>
          </p:cNvCxnSpPr>
          <p:nvPr/>
        </p:nvCxnSpPr>
        <p:spPr>
          <a:xfrm>
            <a:off x="10426390" y="1093788"/>
            <a:ext cx="1710106" cy="16906"/>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49" y="596900"/>
            <a:ext cx="9454841" cy="993775"/>
          </a:xfrm>
        </p:spPr>
        <p:txBody>
          <a:bodyPr>
            <a:noAutofit/>
          </a:bodyPr>
          <a:lstStyle/>
          <a:p>
            <a:r>
              <a:rPr lang="en-US" sz="4000" dirty="0"/>
              <a:t>Why Worry About Animal Contact?</a:t>
            </a:r>
          </a:p>
        </p:txBody>
      </p:sp>
      <p:sp>
        <p:nvSpPr>
          <p:cNvPr id="15" name="Text Placeholder 3">
            <a:extLst>
              <a:ext uri="{FF2B5EF4-FFF2-40B4-BE49-F238E27FC236}">
                <a16:creationId xmlns:a16="http://schemas.microsoft.com/office/drawing/2014/main" id="{D8E11F46-0A88-48B5-9851-E90506674D8B}"/>
              </a:ext>
            </a:extLst>
          </p:cNvPr>
          <p:cNvSpPr>
            <a:spLocks noGrp="1"/>
          </p:cNvSpPr>
          <p:nvPr>
            <p:ph idx="1"/>
          </p:nvPr>
        </p:nvSpPr>
        <p:spPr>
          <a:xfrm>
            <a:off x="1080524" y="1843843"/>
            <a:ext cx="10431561" cy="3790073"/>
          </a:xfrm>
        </p:spPr>
        <p:txBody>
          <a:bodyPr>
            <a:noAutofit/>
          </a:bodyPr>
          <a:lstStyle/>
          <a:p>
            <a:pPr marL="457200" indent="-457200">
              <a:lnSpc>
                <a:spcPct val="100000"/>
              </a:lnSpc>
              <a:spcBef>
                <a:spcPts val="1200"/>
              </a:spcBef>
              <a:spcAft>
                <a:spcPts val="1200"/>
              </a:spcAft>
              <a:buFont typeface="Arial" panose="020B0604020202020204" pitchFamily="34" charset="0"/>
              <a:buChar char="•"/>
            </a:pPr>
            <a:r>
              <a:rPr lang="en-US" u="sng" dirty="0"/>
              <a:t>What is common sense to you is not common sense to most visitors</a:t>
            </a:r>
          </a:p>
          <a:p>
            <a:pPr marL="914400" lvl="1" indent="-457200">
              <a:lnSpc>
                <a:spcPct val="100000"/>
              </a:lnSpc>
              <a:spcBef>
                <a:spcPts val="1200"/>
              </a:spcBef>
              <a:spcAft>
                <a:spcPts val="1200"/>
              </a:spcAft>
            </a:pPr>
            <a:r>
              <a:rPr lang="en-US" sz="2800" dirty="0"/>
              <a:t>Limited understanding of disease transmission</a:t>
            </a:r>
          </a:p>
          <a:p>
            <a:pPr marL="914400" lvl="1" indent="-457200">
              <a:lnSpc>
                <a:spcPct val="100000"/>
              </a:lnSpc>
              <a:spcBef>
                <a:spcPts val="1200"/>
              </a:spcBef>
              <a:spcAft>
                <a:spcPts val="1200"/>
              </a:spcAft>
            </a:pPr>
            <a:r>
              <a:rPr lang="en-US" sz="2800" dirty="0"/>
              <a:t>Don’t know the importance of handwashing </a:t>
            </a:r>
          </a:p>
          <a:p>
            <a:pPr marL="0" indent="0" algn="ctr">
              <a:lnSpc>
                <a:spcPct val="100000"/>
              </a:lnSpc>
              <a:spcBef>
                <a:spcPts val="1200"/>
              </a:spcBef>
              <a:spcAft>
                <a:spcPts val="1200"/>
              </a:spcAft>
              <a:buNone/>
            </a:pPr>
            <a:r>
              <a:rPr lang="en-US" sz="3600" b="1" dirty="0"/>
              <a:t>It is our responsibility to help educate the </a:t>
            </a:r>
            <a:r>
              <a:rPr lang="en-US" sz="3600" b="1" dirty="0" smtClean="0"/>
              <a:t>public.</a:t>
            </a:r>
            <a:endParaRPr lang="en-US" sz="3600" dirty="0"/>
          </a:p>
        </p:txBody>
      </p:sp>
    </p:spTree>
    <p:extLst>
      <p:ext uri="{BB962C8B-B14F-4D97-AF65-F5344CB8AC3E}">
        <p14:creationId xmlns:p14="http://schemas.microsoft.com/office/powerpoint/2010/main" val="4026620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13</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a:stCxn id="10" idx="3"/>
          </p:cNvCxnSpPr>
          <p:nvPr/>
        </p:nvCxnSpPr>
        <p:spPr>
          <a:xfrm>
            <a:off x="6096000" y="1093788"/>
            <a:ext cx="6040496" cy="16906"/>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50" y="596900"/>
            <a:ext cx="5124450" cy="993775"/>
          </a:xfrm>
        </p:spPr>
        <p:txBody>
          <a:bodyPr>
            <a:noAutofit/>
          </a:bodyPr>
          <a:lstStyle/>
          <a:p>
            <a:r>
              <a:rPr lang="en-US" sz="4000" dirty="0"/>
              <a:t> Perception of Risk</a:t>
            </a:r>
          </a:p>
        </p:txBody>
      </p:sp>
      <p:sp>
        <p:nvSpPr>
          <p:cNvPr id="15" name="Text Placeholder 3">
            <a:extLst>
              <a:ext uri="{FF2B5EF4-FFF2-40B4-BE49-F238E27FC236}">
                <a16:creationId xmlns:a16="http://schemas.microsoft.com/office/drawing/2014/main" id="{D8E11F46-0A88-48B5-9851-E90506674D8B}"/>
              </a:ext>
            </a:extLst>
          </p:cNvPr>
          <p:cNvSpPr>
            <a:spLocks noGrp="1"/>
          </p:cNvSpPr>
          <p:nvPr>
            <p:ph idx="1"/>
          </p:nvPr>
        </p:nvSpPr>
        <p:spPr>
          <a:xfrm>
            <a:off x="1091667" y="1683995"/>
            <a:ext cx="10431561" cy="1940025"/>
          </a:xfrm>
        </p:spPr>
        <p:txBody>
          <a:bodyPr>
            <a:noAutofit/>
          </a:bodyPr>
          <a:lstStyle/>
          <a:p>
            <a:pPr marL="457200" indent="-457200">
              <a:lnSpc>
                <a:spcPct val="100000"/>
              </a:lnSpc>
              <a:spcBef>
                <a:spcPts val="1200"/>
              </a:spcBef>
              <a:spcAft>
                <a:spcPts val="1200"/>
              </a:spcAft>
            </a:pPr>
            <a:r>
              <a:rPr lang="en-US" dirty="0"/>
              <a:t>Visitors may be misled by the close contact they observe between exhibitors and their animals</a:t>
            </a:r>
          </a:p>
          <a:p>
            <a:pPr marL="457200" indent="-457200">
              <a:lnSpc>
                <a:spcPct val="100000"/>
              </a:lnSpc>
              <a:spcBef>
                <a:spcPts val="1200"/>
              </a:spcBef>
              <a:spcAft>
                <a:spcPts val="1200"/>
              </a:spcAft>
            </a:pPr>
            <a:r>
              <a:rPr lang="en-US" dirty="0"/>
              <a:t>Important to emphasize that both visitors and exhibitors can get sick</a:t>
            </a:r>
          </a:p>
          <a:p>
            <a:pPr marL="0" indent="0" algn="ctr">
              <a:lnSpc>
                <a:spcPct val="100000"/>
              </a:lnSpc>
              <a:spcBef>
                <a:spcPts val="1200"/>
              </a:spcBef>
              <a:spcAft>
                <a:spcPts val="1200"/>
              </a:spcAft>
              <a:buNone/>
            </a:pPr>
            <a:endParaRPr lang="en-US" sz="3200" dirty="0"/>
          </a:p>
        </p:txBody>
      </p:sp>
      <p:pic>
        <p:nvPicPr>
          <p:cNvPr id="9" name="Picture 8" descr="Related image">
            <a:extLst>
              <a:ext uri="{FF2B5EF4-FFF2-40B4-BE49-F238E27FC236}">
                <a16:creationId xmlns:a16="http://schemas.microsoft.com/office/drawing/2014/main" id="{7BEECBA2-200D-4516-92DE-D79FA3D925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1631" y="3567016"/>
            <a:ext cx="3649345" cy="286871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5AA5C7E-CC79-4926-8169-C50A6DFBCDAB}"/>
              </a:ext>
            </a:extLst>
          </p:cNvPr>
          <p:cNvSpPr/>
          <p:nvPr/>
        </p:nvSpPr>
        <p:spPr>
          <a:xfrm>
            <a:off x="5787483" y="4059044"/>
            <a:ext cx="423746" cy="13827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FE17895-03BA-444F-98C4-45D338BC3027}"/>
              </a:ext>
            </a:extLst>
          </p:cNvPr>
          <p:cNvSpPr/>
          <p:nvPr/>
        </p:nvSpPr>
        <p:spPr>
          <a:xfrm>
            <a:off x="6490010" y="5397190"/>
            <a:ext cx="735980" cy="25647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77369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14</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a:stCxn id="10" idx="3"/>
          </p:cNvCxnSpPr>
          <p:nvPr/>
        </p:nvCxnSpPr>
        <p:spPr>
          <a:xfrm>
            <a:off x="6490010" y="1093788"/>
            <a:ext cx="5646486" cy="16906"/>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50" y="596900"/>
            <a:ext cx="5518460" cy="993775"/>
          </a:xfrm>
        </p:spPr>
        <p:txBody>
          <a:bodyPr>
            <a:noAutofit/>
          </a:bodyPr>
          <a:lstStyle/>
          <a:p>
            <a:r>
              <a:rPr lang="en-US" sz="4000" dirty="0"/>
              <a:t>A Cautionary Tale…</a:t>
            </a:r>
          </a:p>
        </p:txBody>
      </p:sp>
      <p:pic>
        <p:nvPicPr>
          <p:cNvPr id="7" name="Content Placeholder 6">
            <a:extLst>
              <a:ext uri="{FF2B5EF4-FFF2-40B4-BE49-F238E27FC236}">
                <a16:creationId xmlns:a16="http://schemas.microsoft.com/office/drawing/2014/main" id="{1C11896E-A6ED-4233-AA75-E016C92C85B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80524" y="1498801"/>
            <a:ext cx="9736375" cy="4686740"/>
          </a:xfrm>
        </p:spPr>
      </p:pic>
    </p:spTree>
    <p:extLst>
      <p:ext uri="{BB962C8B-B14F-4D97-AF65-F5344CB8AC3E}">
        <p14:creationId xmlns:p14="http://schemas.microsoft.com/office/powerpoint/2010/main" val="1013766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15</a:t>
            </a:fld>
            <a:endParaRPr lang="en-US" sz="1200" dirty="0"/>
          </a:p>
        </p:txBody>
      </p: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10469217" cy="343659"/>
          </a:xfrm>
        </p:spPr>
        <p:txBody>
          <a:bodyPr/>
          <a:lstStyle/>
          <a:p>
            <a:r>
              <a:rPr lang="en-US" dirty="0"/>
              <a:t>Potential Health Risks From Animals</a:t>
            </a:r>
          </a:p>
          <a:p>
            <a:endParaRPr lang="en-US" dirty="0"/>
          </a:p>
        </p:txBody>
      </p:sp>
      <p:cxnSp>
        <p:nvCxnSpPr>
          <p:cNvPr id="11" name="Shape 99">
            <a:extLst>
              <a:ext uri="{FF2B5EF4-FFF2-40B4-BE49-F238E27FC236}">
                <a16:creationId xmlns:a16="http://schemas.microsoft.com/office/drawing/2014/main" id="{EB6E179E-4029-B446-9EDF-1D637F13D01B}"/>
              </a:ext>
            </a:extLst>
          </p:cNvPr>
          <p:cNvCxnSpPr>
            <a:cxnSpLocks/>
            <a:stCxn id="10" idx="3"/>
          </p:cNvCxnSpPr>
          <p:nvPr/>
        </p:nvCxnSpPr>
        <p:spPr>
          <a:xfrm>
            <a:off x="4047893" y="1093788"/>
            <a:ext cx="8088603" cy="16906"/>
          </a:xfrm>
          <a:prstGeom prst="straightConnector1">
            <a:avLst/>
          </a:prstGeom>
          <a:noFill/>
          <a:ln w="28575" cap="flat" cmpd="sng">
            <a:solidFill>
              <a:srgbClr val="980000"/>
            </a:solidFill>
            <a:prstDash val="solid"/>
            <a:round/>
            <a:headEnd type="none" w="lg" len="lg"/>
            <a:tailEnd type="none" w="lg" len="lg"/>
          </a:ln>
        </p:spPr>
      </p:cxnSp>
      <p:sp>
        <p:nvSpPr>
          <p:cNvPr id="10" name="Title 1">
            <a:extLst>
              <a:ext uri="{FF2B5EF4-FFF2-40B4-BE49-F238E27FC236}">
                <a16:creationId xmlns:a16="http://schemas.microsoft.com/office/drawing/2014/main" id="{3B7A258D-A1AA-4EB0-9BE5-0F6FA55504EA}"/>
              </a:ext>
            </a:extLst>
          </p:cNvPr>
          <p:cNvSpPr>
            <a:spLocks noGrp="1"/>
          </p:cNvSpPr>
          <p:nvPr>
            <p:ph type="title"/>
          </p:nvPr>
        </p:nvSpPr>
        <p:spPr>
          <a:xfrm>
            <a:off x="971550" y="596900"/>
            <a:ext cx="3076343" cy="993775"/>
          </a:xfrm>
        </p:spPr>
        <p:txBody>
          <a:bodyPr>
            <a:noAutofit/>
          </a:bodyPr>
          <a:lstStyle/>
          <a:p>
            <a:r>
              <a:rPr lang="en-US" sz="4000" dirty="0"/>
              <a:t>Next Steps</a:t>
            </a:r>
          </a:p>
        </p:txBody>
      </p:sp>
      <p:sp>
        <p:nvSpPr>
          <p:cNvPr id="15" name="Text Placeholder 3">
            <a:extLst>
              <a:ext uri="{FF2B5EF4-FFF2-40B4-BE49-F238E27FC236}">
                <a16:creationId xmlns:a16="http://schemas.microsoft.com/office/drawing/2014/main" id="{D8E11F46-0A88-48B5-9851-E90506674D8B}"/>
              </a:ext>
            </a:extLst>
          </p:cNvPr>
          <p:cNvSpPr>
            <a:spLocks noGrp="1"/>
          </p:cNvSpPr>
          <p:nvPr>
            <p:ph idx="1"/>
          </p:nvPr>
        </p:nvSpPr>
        <p:spPr>
          <a:xfrm>
            <a:off x="1091666" y="1683995"/>
            <a:ext cx="10851289" cy="3195581"/>
          </a:xfrm>
        </p:spPr>
        <p:txBody>
          <a:bodyPr>
            <a:noAutofit/>
          </a:bodyPr>
          <a:lstStyle/>
          <a:p>
            <a:pPr marL="457200" indent="-457200">
              <a:lnSpc>
                <a:spcPct val="100000"/>
              </a:lnSpc>
              <a:spcBef>
                <a:spcPts val="1200"/>
              </a:spcBef>
              <a:spcAft>
                <a:spcPts val="1200"/>
              </a:spcAft>
            </a:pPr>
            <a:r>
              <a:rPr lang="en-US" dirty="0"/>
              <a:t>Completely eliminating risks from animal contact is not possible</a:t>
            </a:r>
          </a:p>
          <a:p>
            <a:pPr marL="457200" indent="-457200">
              <a:lnSpc>
                <a:spcPct val="100000"/>
              </a:lnSpc>
              <a:spcBef>
                <a:spcPts val="1200"/>
              </a:spcBef>
              <a:spcAft>
                <a:spcPts val="1200"/>
              </a:spcAft>
            </a:pPr>
            <a:r>
              <a:rPr lang="en-US" dirty="0"/>
              <a:t>Educate exhibitors and visitors on the prevention of zoonotic diseases</a:t>
            </a:r>
          </a:p>
          <a:p>
            <a:pPr marL="914400" lvl="1" indent="-457200">
              <a:lnSpc>
                <a:spcPct val="100000"/>
              </a:lnSpc>
              <a:spcBef>
                <a:spcPts val="1200"/>
              </a:spcBef>
              <a:spcAft>
                <a:spcPts val="1200"/>
              </a:spcAft>
            </a:pPr>
            <a:r>
              <a:rPr lang="en-US" sz="2800" dirty="0"/>
              <a:t>Understand the risks of illness and injury from animals</a:t>
            </a:r>
          </a:p>
          <a:p>
            <a:pPr marL="914400" lvl="1" indent="-457200">
              <a:lnSpc>
                <a:spcPct val="100000"/>
              </a:lnSpc>
              <a:spcBef>
                <a:spcPts val="1200"/>
              </a:spcBef>
              <a:spcAft>
                <a:spcPts val="1200"/>
              </a:spcAft>
            </a:pPr>
            <a:r>
              <a:rPr lang="en-US" sz="2800" dirty="0"/>
              <a:t>Prevention strategies for illness associated with animal contact</a:t>
            </a:r>
          </a:p>
          <a:p>
            <a:pPr marL="0" indent="0">
              <a:lnSpc>
                <a:spcPct val="100000"/>
              </a:lnSpc>
              <a:spcBef>
                <a:spcPts val="1200"/>
              </a:spcBef>
              <a:spcAft>
                <a:spcPts val="1200"/>
              </a:spcAft>
              <a:buNone/>
            </a:pPr>
            <a:endParaRPr lang="en-US" sz="3200" dirty="0"/>
          </a:p>
        </p:txBody>
      </p:sp>
    </p:spTree>
    <p:extLst>
      <p:ext uri="{BB962C8B-B14F-4D97-AF65-F5344CB8AC3E}">
        <p14:creationId xmlns:p14="http://schemas.microsoft.com/office/powerpoint/2010/main" val="1574269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540C7D-4B6A-D24F-921A-45FD52BF8132}"/>
              </a:ext>
            </a:extLst>
          </p:cNvPr>
          <p:cNvSpPr>
            <a:spLocks noGrp="1"/>
          </p:cNvSpPr>
          <p:nvPr>
            <p:ph type="body" sz="quarter" idx="13"/>
          </p:nvPr>
        </p:nvSpPr>
        <p:spPr/>
        <p:txBody>
          <a:bodyPr/>
          <a:lstStyle/>
          <a:p>
            <a:endParaRPr lang="en-US" dirty="0"/>
          </a:p>
        </p:txBody>
      </p:sp>
      <p:sp>
        <p:nvSpPr>
          <p:cNvPr id="3" name="Text Placeholder 2">
            <a:extLst>
              <a:ext uri="{FF2B5EF4-FFF2-40B4-BE49-F238E27FC236}">
                <a16:creationId xmlns:a16="http://schemas.microsoft.com/office/drawing/2014/main" id="{A331CA56-EF68-B342-86C8-69860FDD6878}"/>
              </a:ext>
            </a:extLst>
          </p:cNvPr>
          <p:cNvSpPr>
            <a:spLocks noGrp="1"/>
          </p:cNvSpPr>
          <p:nvPr>
            <p:ph type="body" sz="quarter" idx="14"/>
          </p:nvPr>
        </p:nvSpPr>
        <p:spPr>
          <a:xfrm>
            <a:off x="2669117" y="4196399"/>
            <a:ext cx="6675605" cy="720725"/>
          </a:xfrm>
        </p:spPr>
        <p:txBody>
          <a:bodyPr>
            <a:normAutofit/>
          </a:bodyPr>
          <a:lstStyle/>
          <a:p>
            <a:r>
              <a:rPr lang="en-US" dirty="0"/>
              <a:t> Who Are Your Partners?</a:t>
            </a:r>
          </a:p>
        </p:txBody>
      </p:sp>
    </p:spTree>
    <p:extLst>
      <p:ext uri="{BB962C8B-B14F-4D97-AF65-F5344CB8AC3E}">
        <p14:creationId xmlns:p14="http://schemas.microsoft.com/office/powerpoint/2010/main" val="19204242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96349"/>
            <a:ext cx="5871873" cy="994949"/>
          </a:xfrm>
        </p:spPr>
        <p:txBody>
          <a:bodyPr>
            <a:noAutofit/>
          </a:bodyPr>
          <a:lstStyle/>
          <a:p>
            <a:r>
              <a:rPr lang="en-US" sz="4000" dirty="0"/>
              <a:t>One Health In Action</a:t>
            </a:r>
          </a:p>
        </p:txBody>
      </p:sp>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238754" y="2185844"/>
            <a:ext cx="5827064" cy="2857210"/>
          </a:xfrm>
        </p:spPr>
        <p:txBody>
          <a:bodyPr>
            <a:noAutofit/>
          </a:bodyPr>
          <a:lstStyle/>
          <a:p>
            <a:pPr>
              <a:lnSpc>
                <a:spcPct val="100000"/>
              </a:lnSpc>
              <a:defRPr/>
            </a:pPr>
            <a:r>
              <a:rPr lang="en-US" altLang="en-US" b="1" dirty="0"/>
              <a:t>MDA</a:t>
            </a:r>
            <a:r>
              <a:rPr lang="en-US" altLang="en-US" dirty="0"/>
              <a:t>:  Animal health issues, veterinary and sponsor education</a:t>
            </a:r>
          </a:p>
          <a:p>
            <a:pPr>
              <a:lnSpc>
                <a:spcPct val="100000"/>
              </a:lnSpc>
              <a:defRPr/>
            </a:pPr>
            <a:r>
              <a:rPr lang="en-US" altLang="en-US" sz="2800" b="1" dirty="0"/>
              <a:t>4-H/Fair Organizers</a:t>
            </a:r>
            <a:r>
              <a:rPr lang="en-US" altLang="en-US" sz="2800" dirty="0"/>
              <a:t>:  Exhibitor education</a:t>
            </a:r>
          </a:p>
          <a:p>
            <a:pPr>
              <a:lnSpc>
                <a:spcPct val="100000"/>
              </a:lnSpc>
              <a:defRPr/>
            </a:pPr>
            <a:r>
              <a:rPr lang="en-US" altLang="en-US" b="1" dirty="0" err="1"/>
              <a:t>MDH</a:t>
            </a:r>
            <a:r>
              <a:rPr lang="en-US" altLang="en-US" dirty="0"/>
              <a:t>: Human health issues, fair visitor education</a:t>
            </a:r>
            <a:endParaRPr lang="en-US" altLang="en-US" sz="28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17</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a:stCxn id="34" idx="3"/>
          </p:cNvCxnSpPr>
          <p:nvPr/>
        </p:nvCxnSpPr>
        <p:spPr>
          <a:xfrm>
            <a:off x="6844145" y="1093824"/>
            <a:ext cx="5292351" cy="16870"/>
          </a:xfrm>
          <a:prstGeom prst="straightConnector1">
            <a:avLst/>
          </a:prstGeom>
          <a:noFill/>
          <a:ln w="28575" cap="flat" cmpd="sng">
            <a:solidFill>
              <a:srgbClr val="980000"/>
            </a:solidFill>
            <a:prstDash val="solid"/>
            <a:round/>
            <a:headEnd type="none" w="lg" len="lg"/>
            <a:tailEnd type="none" w="lg" len="lg"/>
          </a:ln>
        </p:spPr>
      </p:cxnSp>
      <p:sp>
        <p:nvSpPr>
          <p:cNvPr id="2" name="Text Placeholder 1"/>
          <p:cNvSpPr>
            <a:spLocks noGrp="1"/>
          </p:cNvSpPr>
          <p:nvPr>
            <p:ph type="body" sz="quarter" idx="13"/>
          </p:nvPr>
        </p:nvSpPr>
        <p:spPr>
          <a:xfrm>
            <a:off x="884583" y="362022"/>
            <a:ext cx="3442089" cy="343659"/>
          </a:xfrm>
        </p:spPr>
        <p:txBody>
          <a:bodyPr/>
          <a:lstStyle/>
          <a:p>
            <a:r>
              <a:rPr lang="en-US" dirty="0"/>
              <a:t>Who Are Your Partners?</a:t>
            </a:r>
          </a:p>
        </p:txBody>
      </p:sp>
      <p:pic>
        <p:nvPicPr>
          <p:cNvPr id="9218" name="Picture 2" descr="Image result for one health logo cd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8620" y="1825625"/>
            <a:ext cx="5345580" cy="4010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4105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96349"/>
            <a:ext cx="8781328" cy="994949"/>
          </a:xfrm>
        </p:spPr>
        <p:txBody>
          <a:bodyPr>
            <a:noAutofit/>
          </a:bodyPr>
          <a:lstStyle/>
          <a:p>
            <a:r>
              <a:rPr lang="en-US" sz="4000" dirty="0"/>
              <a:t>Maryland and West Virginia 4-H</a:t>
            </a:r>
          </a:p>
        </p:txBody>
      </p:sp>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529700" y="1632703"/>
            <a:ext cx="10425422" cy="4140277"/>
          </a:xfrm>
        </p:spPr>
        <p:txBody>
          <a:bodyPr>
            <a:noAutofit/>
          </a:bodyPr>
          <a:lstStyle/>
          <a:p>
            <a:pPr>
              <a:lnSpc>
                <a:spcPct val="150000"/>
              </a:lnSpc>
              <a:defRPr/>
            </a:pPr>
            <a:r>
              <a:rPr lang="en-US" altLang="en-US" dirty="0"/>
              <a:t>Healthy Animals | Healthy </a:t>
            </a:r>
            <a:r>
              <a:rPr lang="en-US" altLang="en-US" dirty="0" err="1"/>
              <a:t>YOUth</a:t>
            </a:r>
            <a:r>
              <a:rPr lang="en-US" altLang="en-US" dirty="0"/>
              <a:t> Program</a:t>
            </a:r>
          </a:p>
          <a:p>
            <a:pPr>
              <a:lnSpc>
                <a:spcPct val="150000"/>
              </a:lnSpc>
              <a:defRPr/>
            </a:pPr>
            <a:r>
              <a:rPr lang="en-US" altLang="en-US" dirty="0"/>
              <a:t>Information regarding influenza and other zoonotic diseases:</a:t>
            </a:r>
          </a:p>
          <a:p>
            <a:pPr lvl="1">
              <a:lnSpc>
                <a:spcPct val="150000"/>
              </a:lnSpc>
              <a:defRPr/>
            </a:pPr>
            <a:r>
              <a:rPr lang="en-US" altLang="en-US" sz="2800" dirty="0"/>
              <a:t>Animal Health and Quality Assurance (</a:t>
            </a:r>
            <a:r>
              <a:rPr lang="en-US" altLang="en-US" sz="2800" dirty="0" err="1"/>
              <a:t>AH&amp;QA</a:t>
            </a:r>
            <a:r>
              <a:rPr lang="en-US" altLang="en-US" sz="2800" dirty="0"/>
              <a:t>) program </a:t>
            </a:r>
          </a:p>
          <a:p>
            <a:pPr lvl="1">
              <a:lnSpc>
                <a:spcPct val="150000"/>
              </a:lnSpc>
              <a:defRPr/>
            </a:pPr>
            <a:r>
              <a:rPr lang="en-US" altLang="en-US" sz="2800" dirty="0"/>
              <a:t>Club/Chapter lesson plans</a:t>
            </a:r>
          </a:p>
          <a:p>
            <a:pPr lvl="1">
              <a:lnSpc>
                <a:spcPct val="150000"/>
              </a:lnSpc>
              <a:defRPr/>
            </a:pPr>
            <a:r>
              <a:rPr lang="en-US" altLang="en-US" sz="2800" dirty="0"/>
              <a:t>Signage to be used at fairs</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18</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a:stCxn id="34" idx="3"/>
          </p:cNvCxnSpPr>
          <p:nvPr/>
        </p:nvCxnSpPr>
        <p:spPr>
          <a:xfrm>
            <a:off x="9753600" y="1093824"/>
            <a:ext cx="2382896" cy="16870"/>
          </a:xfrm>
          <a:prstGeom prst="straightConnector1">
            <a:avLst/>
          </a:prstGeom>
          <a:noFill/>
          <a:ln w="28575" cap="flat" cmpd="sng">
            <a:solidFill>
              <a:srgbClr val="980000"/>
            </a:solidFill>
            <a:prstDash val="solid"/>
            <a:round/>
            <a:headEnd type="none" w="lg" len="lg"/>
            <a:tailEnd type="none" w="lg" len="lg"/>
          </a:ln>
        </p:spPr>
      </p:cxnSp>
      <p:sp>
        <p:nvSpPr>
          <p:cNvPr id="2" name="Text Placeholder 1"/>
          <p:cNvSpPr>
            <a:spLocks noGrp="1"/>
          </p:cNvSpPr>
          <p:nvPr>
            <p:ph type="body" sz="quarter" idx="13"/>
          </p:nvPr>
        </p:nvSpPr>
        <p:spPr>
          <a:xfrm>
            <a:off x="884583" y="362022"/>
            <a:ext cx="3442089" cy="343659"/>
          </a:xfrm>
        </p:spPr>
        <p:txBody>
          <a:bodyPr/>
          <a:lstStyle/>
          <a:p>
            <a:r>
              <a:rPr lang="en-US" dirty="0"/>
              <a:t>Who Are Your Partners?</a:t>
            </a:r>
          </a:p>
        </p:txBody>
      </p:sp>
      <p:pic>
        <p:nvPicPr>
          <p:cNvPr id="10242" name="Picture 2" descr="Image result for maryland 4-h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856" y="3946571"/>
            <a:ext cx="3506164" cy="1415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5628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16786"/>
            <a:ext cx="5927292" cy="994949"/>
          </a:xfrm>
        </p:spPr>
        <p:txBody>
          <a:bodyPr>
            <a:normAutofit/>
          </a:bodyPr>
          <a:lstStyle/>
          <a:p>
            <a:r>
              <a:rPr lang="en-US" sz="4000" dirty="0"/>
              <a:t>Zoonosis Activity Kits</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19</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6691745" y="1110694"/>
            <a:ext cx="5444751" cy="0"/>
          </a:xfrm>
          <a:prstGeom prst="straightConnector1">
            <a:avLst/>
          </a:prstGeom>
          <a:noFill/>
          <a:ln w="28575" cap="flat" cmpd="sng">
            <a:solidFill>
              <a:srgbClr val="980000"/>
            </a:solidFill>
            <a:prstDash val="solid"/>
            <a:round/>
            <a:headEnd type="none" w="lg" len="lg"/>
            <a:tailEnd type="none" w="lg" len="lg"/>
          </a:ln>
        </p:spPr>
      </p:cxnSp>
      <p:sp>
        <p:nvSpPr>
          <p:cNvPr id="9" name="AutoShape 6" descr="https://mail.google.com/mail/u/0?ui=2&amp;ik=d594642c35&amp;attid=0.1.1&amp;permmsgid=msg-f:1636260159928721803&amp;th=16b529f238ace18b&amp;view=fimg&amp;sz=s0-l75-ft&amp;attbid=ANGjdJ-4kOrPjI9JMAbBvFLzgBatGk08xk3vN6IU3DkQFGXRPuxLhCcP-Kno0doHRLRxaKpKgUEA2HG7dPR1CbfTudb5mPCDC_ImRii15hlwikYF8BGIWlt6hcwwUxg&amp;disp=em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046267" y="1299588"/>
            <a:ext cx="6521479" cy="4891110"/>
          </a:xfrm>
          <a:prstGeom prst="rect">
            <a:avLst/>
          </a:prstGeom>
        </p:spPr>
      </p:pic>
      <p:sp>
        <p:nvSpPr>
          <p:cNvPr id="2" name="Text Placeholder 1"/>
          <p:cNvSpPr>
            <a:spLocks noGrp="1"/>
          </p:cNvSpPr>
          <p:nvPr>
            <p:ph type="body" sz="quarter" idx="13"/>
          </p:nvPr>
        </p:nvSpPr>
        <p:spPr>
          <a:xfrm>
            <a:off x="884583" y="362022"/>
            <a:ext cx="3386333" cy="343659"/>
          </a:xfrm>
        </p:spPr>
        <p:txBody>
          <a:bodyPr/>
          <a:lstStyle/>
          <a:p>
            <a:r>
              <a:rPr lang="en-US" dirty="0"/>
              <a:t>Who Are Your Partners?</a:t>
            </a:r>
          </a:p>
        </p:txBody>
      </p:sp>
    </p:spTree>
    <p:extLst>
      <p:ext uri="{BB962C8B-B14F-4D97-AF65-F5344CB8AC3E}">
        <p14:creationId xmlns:p14="http://schemas.microsoft.com/office/powerpoint/2010/main" val="19455179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540C7D-4B6A-D24F-921A-45FD52BF8132}"/>
              </a:ext>
            </a:extLst>
          </p:cNvPr>
          <p:cNvSpPr>
            <a:spLocks noGrp="1"/>
          </p:cNvSpPr>
          <p:nvPr>
            <p:ph type="body" sz="quarter" idx="13"/>
          </p:nvPr>
        </p:nvSpPr>
        <p:spPr/>
        <p:txBody>
          <a:bodyPr/>
          <a:lstStyle/>
          <a:p>
            <a:endParaRPr lang="en-US" dirty="0"/>
          </a:p>
        </p:txBody>
      </p:sp>
      <p:sp>
        <p:nvSpPr>
          <p:cNvPr id="3" name="Text Placeholder 2">
            <a:extLst>
              <a:ext uri="{FF2B5EF4-FFF2-40B4-BE49-F238E27FC236}">
                <a16:creationId xmlns:a16="http://schemas.microsoft.com/office/drawing/2014/main" id="{A331CA56-EF68-B342-86C8-69860FDD6878}"/>
              </a:ext>
            </a:extLst>
          </p:cNvPr>
          <p:cNvSpPr>
            <a:spLocks noGrp="1"/>
          </p:cNvSpPr>
          <p:nvPr>
            <p:ph type="body" sz="quarter" idx="14"/>
          </p:nvPr>
        </p:nvSpPr>
        <p:spPr>
          <a:xfrm>
            <a:off x="2669117" y="4196399"/>
            <a:ext cx="6675605" cy="720725"/>
          </a:xfrm>
        </p:spPr>
        <p:txBody>
          <a:bodyPr>
            <a:normAutofit/>
          </a:bodyPr>
          <a:lstStyle/>
          <a:p>
            <a:r>
              <a:rPr lang="en-US" dirty="0"/>
              <a:t> Public Health Messaging</a:t>
            </a:r>
          </a:p>
        </p:txBody>
      </p:sp>
    </p:spTree>
    <p:extLst>
      <p:ext uri="{BB962C8B-B14F-4D97-AF65-F5344CB8AC3E}">
        <p14:creationId xmlns:p14="http://schemas.microsoft.com/office/powerpoint/2010/main" val="12252412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71135"/>
            <a:ext cx="6148963" cy="994949"/>
          </a:xfrm>
        </p:spPr>
        <p:txBody>
          <a:bodyPr>
            <a:noAutofit/>
          </a:bodyPr>
          <a:lstStyle/>
          <a:p>
            <a:r>
              <a:rPr lang="en-US" sz="4000" dirty="0"/>
              <a:t>Fair Visitor Education</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21</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a:stCxn id="34" idx="3"/>
          </p:cNvCxnSpPr>
          <p:nvPr/>
        </p:nvCxnSpPr>
        <p:spPr>
          <a:xfrm flipV="1">
            <a:off x="7121235" y="1068609"/>
            <a:ext cx="5070765" cy="1"/>
          </a:xfrm>
          <a:prstGeom prst="straightConnector1">
            <a:avLst/>
          </a:prstGeom>
          <a:noFill/>
          <a:ln w="28575" cap="flat" cmpd="sng">
            <a:solidFill>
              <a:srgbClr val="980000"/>
            </a:solidFill>
            <a:prstDash val="solid"/>
            <a:round/>
            <a:headEnd type="none" w="lg" len="lg"/>
            <a:tailEnd type="none" w="lg" len="lg"/>
          </a:ln>
        </p:spPr>
      </p:cxn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3352879" cy="343659"/>
          </a:xfrm>
        </p:spPr>
        <p:txBody>
          <a:bodyPr/>
          <a:lstStyle/>
          <a:p>
            <a:r>
              <a:rPr lang="en-US" dirty="0"/>
              <a:t>Public Health Messaging</a:t>
            </a:r>
          </a:p>
          <a:p>
            <a:endParaRPr lang="en-US" dirty="0"/>
          </a:p>
        </p:txBody>
      </p:sp>
      <p:sp>
        <p:nvSpPr>
          <p:cNvPr id="7" name="Content Placeholder 6">
            <a:extLst>
              <a:ext uri="{FF2B5EF4-FFF2-40B4-BE49-F238E27FC236}">
                <a16:creationId xmlns:a16="http://schemas.microsoft.com/office/drawing/2014/main" id="{E6404113-6C2D-4BB6-AAB3-E79A902A6A5B}"/>
              </a:ext>
            </a:extLst>
          </p:cNvPr>
          <p:cNvSpPr>
            <a:spLocks noGrp="1"/>
          </p:cNvSpPr>
          <p:nvPr>
            <p:ph idx="1"/>
          </p:nvPr>
        </p:nvSpPr>
        <p:spPr>
          <a:xfrm>
            <a:off x="1282148" y="1825625"/>
            <a:ext cx="6836616" cy="3460053"/>
          </a:xfrm>
        </p:spPr>
        <p:txBody>
          <a:bodyPr>
            <a:normAutofit/>
          </a:bodyPr>
          <a:lstStyle/>
          <a:p>
            <a:r>
              <a:rPr lang="en-US" dirty="0"/>
              <a:t>Simple and easy to understand messaging</a:t>
            </a:r>
          </a:p>
          <a:p>
            <a:pPr lvl="1">
              <a:lnSpc>
                <a:spcPct val="150000"/>
              </a:lnSpc>
            </a:pPr>
            <a:r>
              <a:rPr lang="en-US" sz="2800" dirty="0"/>
              <a:t>No food or drink in animal areas</a:t>
            </a:r>
          </a:p>
          <a:p>
            <a:pPr lvl="1">
              <a:lnSpc>
                <a:spcPct val="150000"/>
              </a:lnSpc>
            </a:pPr>
            <a:r>
              <a:rPr lang="en-US" sz="2800" dirty="0"/>
              <a:t>No strollers or toys in animal areas</a:t>
            </a:r>
          </a:p>
          <a:p>
            <a:pPr lvl="1">
              <a:lnSpc>
                <a:spcPct val="150000"/>
              </a:lnSpc>
            </a:pPr>
            <a:r>
              <a:rPr lang="en-US" sz="2800" dirty="0"/>
              <a:t>No kissing the animals</a:t>
            </a:r>
          </a:p>
          <a:p>
            <a:pPr lvl="1">
              <a:lnSpc>
                <a:spcPct val="150000"/>
              </a:lnSpc>
            </a:pPr>
            <a:r>
              <a:rPr lang="en-US" sz="2800" dirty="0"/>
              <a:t>Wash your hands</a:t>
            </a:r>
          </a:p>
          <a:p>
            <a:endParaRPr lang="en-US" dirty="0"/>
          </a:p>
          <a:p>
            <a:pPr lvl="1"/>
            <a:endParaRPr lang="en-US" dirty="0"/>
          </a:p>
          <a:p>
            <a:pPr lvl="1"/>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1308095533"/>
              </p:ext>
            </p:extLst>
          </p:nvPr>
        </p:nvGraphicFramePr>
        <p:xfrm>
          <a:off x="7812698" y="1169115"/>
          <a:ext cx="3687838" cy="4773072"/>
        </p:xfrm>
        <a:graphic>
          <a:graphicData uri="http://schemas.openxmlformats.org/presentationml/2006/ole">
            <mc:AlternateContent xmlns:mc="http://schemas.openxmlformats.org/markup-compatibility/2006">
              <mc:Choice xmlns:v="urn:schemas-microsoft-com:vml" Requires="v">
                <p:oleObj spid="_x0000_s9241" name="Acrobat Document" r:id="rId4" imgW="5829124" imgH="7543800" progId="AcroExch.Document.7">
                  <p:embed/>
                </p:oleObj>
              </mc:Choice>
              <mc:Fallback>
                <p:oleObj name="Acrobat Document" r:id="rId4" imgW="5829124" imgH="7543800" progId="AcroExch.Document.7">
                  <p:embed/>
                  <p:pic>
                    <p:nvPicPr>
                      <p:cNvPr id="0" name=""/>
                      <p:cNvPicPr/>
                      <p:nvPr/>
                    </p:nvPicPr>
                    <p:blipFill>
                      <a:blip r:embed="rId5"/>
                      <a:stretch>
                        <a:fillRect/>
                      </a:stretch>
                    </p:blipFill>
                    <p:spPr>
                      <a:xfrm>
                        <a:off x="7812698" y="1169115"/>
                        <a:ext cx="3687838" cy="4773072"/>
                      </a:xfrm>
                      <a:prstGeom prst="rect">
                        <a:avLst/>
                      </a:prstGeom>
                    </p:spPr>
                  </p:pic>
                </p:oleObj>
              </mc:Fallback>
            </mc:AlternateContent>
          </a:graphicData>
        </a:graphic>
      </p:graphicFrame>
    </p:spTree>
    <p:extLst>
      <p:ext uri="{BB962C8B-B14F-4D97-AF65-F5344CB8AC3E}">
        <p14:creationId xmlns:p14="http://schemas.microsoft.com/office/powerpoint/2010/main" val="40281539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1" y="516786"/>
            <a:ext cx="6387257" cy="994949"/>
          </a:xfrm>
        </p:spPr>
        <p:txBody>
          <a:bodyPr>
            <a:noAutofit/>
          </a:bodyPr>
          <a:lstStyle/>
          <a:p>
            <a:r>
              <a:rPr lang="en-US" sz="4000" dirty="0"/>
              <a:t>Fair Signage Examples</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22</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7125629" y="1110694"/>
            <a:ext cx="5010867" cy="0"/>
          </a:xfrm>
          <a:prstGeom prst="straightConnector1">
            <a:avLst/>
          </a:prstGeom>
          <a:noFill/>
          <a:ln w="28575" cap="flat" cmpd="sng">
            <a:solidFill>
              <a:srgbClr val="980000"/>
            </a:solidFill>
            <a:prstDash val="solid"/>
            <a:round/>
            <a:headEnd type="none" w="lg" len="lg"/>
            <a:tailEnd type="none" w="lg" len="lg"/>
          </a:ln>
        </p:spPr>
      </p:cxnSp>
      <p:sp>
        <p:nvSpPr>
          <p:cNvPr id="5" name="Text Placeholder 4"/>
          <p:cNvSpPr>
            <a:spLocks noGrp="1"/>
          </p:cNvSpPr>
          <p:nvPr>
            <p:ph type="body" sz="quarter" idx="13"/>
          </p:nvPr>
        </p:nvSpPr>
        <p:spPr>
          <a:xfrm>
            <a:off x="884584" y="362022"/>
            <a:ext cx="3341728" cy="343659"/>
          </a:xfrm>
        </p:spPr>
        <p:txBody>
          <a:bodyPr/>
          <a:lstStyle/>
          <a:p>
            <a:r>
              <a:rPr lang="en-US" dirty="0"/>
              <a:t>Public Health Messaging</a:t>
            </a:r>
          </a:p>
        </p:txBody>
      </p:sp>
      <p:graphicFrame>
        <p:nvGraphicFramePr>
          <p:cNvPr id="7" name="Object 6"/>
          <p:cNvGraphicFramePr>
            <a:graphicFrameLocks noChangeAspect="1"/>
          </p:cNvGraphicFramePr>
          <p:nvPr>
            <p:extLst>
              <p:ext uri="{D42A27DB-BD31-4B8C-83A1-F6EECF244321}">
                <p14:modId xmlns:p14="http://schemas.microsoft.com/office/powerpoint/2010/main" val="1357521834"/>
              </p:ext>
            </p:extLst>
          </p:nvPr>
        </p:nvGraphicFramePr>
        <p:xfrm>
          <a:off x="1400013" y="1326696"/>
          <a:ext cx="4273674" cy="5531304"/>
        </p:xfrm>
        <a:graphic>
          <a:graphicData uri="http://schemas.openxmlformats.org/presentationml/2006/ole">
            <mc:AlternateContent xmlns:mc="http://schemas.openxmlformats.org/markup-compatibility/2006">
              <mc:Choice xmlns:v="urn:schemas-microsoft-com:vml" Requires="v">
                <p:oleObj spid="_x0000_s8389" name="Acrobat Document" r:id="rId4" imgW="5829124" imgH="7543800" progId="AcroExch.Document.7">
                  <p:embed/>
                </p:oleObj>
              </mc:Choice>
              <mc:Fallback>
                <p:oleObj name="Acrobat Document" r:id="rId4" imgW="5829124" imgH="7543800" progId="AcroExch.Document.7">
                  <p:embed/>
                  <p:pic>
                    <p:nvPicPr>
                      <p:cNvPr id="0" name=""/>
                      <p:cNvPicPr/>
                      <p:nvPr/>
                    </p:nvPicPr>
                    <p:blipFill>
                      <a:blip r:embed="rId5"/>
                      <a:stretch>
                        <a:fillRect/>
                      </a:stretch>
                    </p:blipFill>
                    <p:spPr>
                      <a:xfrm>
                        <a:off x="1400013" y="1326696"/>
                        <a:ext cx="4273674" cy="5531304"/>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209351860"/>
              </p:ext>
            </p:extLst>
          </p:nvPr>
        </p:nvGraphicFramePr>
        <p:xfrm>
          <a:off x="7125629" y="1326696"/>
          <a:ext cx="4262285" cy="5516563"/>
        </p:xfrm>
        <a:graphic>
          <a:graphicData uri="http://schemas.openxmlformats.org/presentationml/2006/ole">
            <mc:AlternateContent xmlns:mc="http://schemas.openxmlformats.org/markup-compatibility/2006">
              <mc:Choice xmlns:v="urn:schemas-microsoft-com:vml" Requires="v">
                <p:oleObj spid="_x0000_s8390" name="Acrobat Document" r:id="rId6" imgW="5829124" imgH="7543800" progId="AcroExch.Document.7">
                  <p:embed/>
                </p:oleObj>
              </mc:Choice>
              <mc:Fallback>
                <p:oleObj name="Acrobat Document" r:id="rId6" imgW="5829124" imgH="7543800" progId="AcroExch.Document.7">
                  <p:embed/>
                  <p:pic>
                    <p:nvPicPr>
                      <p:cNvPr id="0" name=""/>
                      <p:cNvPicPr/>
                      <p:nvPr/>
                    </p:nvPicPr>
                    <p:blipFill>
                      <a:blip r:embed="rId7"/>
                      <a:stretch>
                        <a:fillRect/>
                      </a:stretch>
                    </p:blipFill>
                    <p:spPr>
                      <a:xfrm>
                        <a:off x="7125629" y="1326696"/>
                        <a:ext cx="4262285" cy="5516563"/>
                      </a:xfrm>
                      <a:prstGeom prst="rect">
                        <a:avLst/>
                      </a:prstGeom>
                    </p:spPr>
                  </p:pic>
                </p:oleObj>
              </mc:Fallback>
            </mc:AlternateContent>
          </a:graphicData>
        </a:graphic>
      </p:graphicFrame>
    </p:spTree>
    <p:extLst>
      <p:ext uri="{BB962C8B-B14F-4D97-AF65-F5344CB8AC3E}">
        <p14:creationId xmlns:p14="http://schemas.microsoft.com/office/powerpoint/2010/main" val="24209991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16786"/>
            <a:ext cx="6186811" cy="994949"/>
          </a:xfrm>
        </p:spPr>
        <p:txBody>
          <a:bodyPr>
            <a:normAutofit/>
          </a:bodyPr>
          <a:lstStyle/>
          <a:p>
            <a:r>
              <a:rPr lang="en-US" sz="4000" dirty="0"/>
              <a:t>Fair Signage Examples</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23</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7159083" y="1110694"/>
            <a:ext cx="4977413" cy="0"/>
          </a:xfrm>
          <a:prstGeom prst="straightConnector1">
            <a:avLst/>
          </a:prstGeom>
          <a:noFill/>
          <a:ln w="28575" cap="flat" cmpd="sng">
            <a:solidFill>
              <a:srgbClr val="980000"/>
            </a:solidFill>
            <a:prstDash val="solid"/>
            <a:round/>
            <a:headEnd type="none" w="lg" len="lg"/>
            <a:tailEnd type="none" w="lg" len="lg"/>
          </a:ln>
        </p:spPr>
      </p:cxn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3352879" cy="343659"/>
          </a:xfrm>
        </p:spPr>
        <p:txBody>
          <a:bodyPr/>
          <a:lstStyle/>
          <a:p>
            <a:r>
              <a:rPr lang="en-US" dirty="0"/>
              <a:t>Public Health Messaging</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433186596"/>
              </p:ext>
            </p:extLst>
          </p:nvPr>
        </p:nvGraphicFramePr>
        <p:xfrm>
          <a:off x="1476111" y="1288247"/>
          <a:ext cx="4186238" cy="5418138"/>
        </p:xfrm>
        <a:graphic>
          <a:graphicData uri="http://schemas.openxmlformats.org/presentationml/2006/ole">
            <mc:AlternateContent xmlns:mc="http://schemas.openxmlformats.org/markup-compatibility/2006">
              <mc:Choice xmlns:v="urn:schemas-microsoft-com:vml" Requires="v">
                <p:oleObj spid="_x0000_s10286" name="Acrobat Document" r:id="rId4" imgW="5829124" imgH="7543800" progId="AcroExch.Document.7">
                  <p:embed/>
                </p:oleObj>
              </mc:Choice>
              <mc:Fallback>
                <p:oleObj name="Acrobat Document" r:id="rId4" imgW="5829124" imgH="7543800" progId="AcroExch.Document.7">
                  <p:embed/>
                  <p:pic>
                    <p:nvPicPr>
                      <p:cNvPr id="0" name=""/>
                      <p:cNvPicPr/>
                      <p:nvPr/>
                    </p:nvPicPr>
                    <p:blipFill>
                      <a:blip r:embed="rId5"/>
                      <a:stretch>
                        <a:fillRect/>
                      </a:stretch>
                    </p:blipFill>
                    <p:spPr>
                      <a:xfrm>
                        <a:off x="1476111" y="1288247"/>
                        <a:ext cx="4186238" cy="5418138"/>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281645568"/>
              </p:ext>
            </p:extLst>
          </p:nvPr>
        </p:nvGraphicFramePr>
        <p:xfrm>
          <a:off x="7391592" y="1288247"/>
          <a:ext cx="4186238" cy="5418138"/>
        </p:xfrm>
        <a:graphic>
          <a:graphicData uri="http://schemas.openxmlformats.org/presentationml/2006/ole">
            <mc:AlternateContent xmlns:mc="http://schemas.openxmlformats.org/markup-compatibility/2006">
              <mc:Choice xmlns:v="urn:schemas-microsoft-com:vml" Requires="v">
                <p:oleObj spid="_x0000_s10287" name="Acrobat Document" r:id="rId6" imgW="5829124" imgH="7543800" progId="AcroExch.Document.7">
                  <p:embed/>
                </p:oleObj>
              </mc:Choice>
              <mc:Fallback>
                <p:oleObj name="Acrobat Document" r:id="rId6" imgW="5829124" imgH="7543800" progId="AcroExch.Document.7">
                  <p:embed/>
                  <p:pic>
                    <p:nvPicPr>
                      <p:cNvPr id="0" name=""/>
                      <p:cNvPicPr/>
                      <p:nvPr/>
                    </p:nvPicPr>
                    <p:blipFill>
                      <a:blip r:embed="rId7"/>
                      <a:stretch>
                        <a:fillRect/>
                      </a:stretch>
                    </p:blipFill>
                    <p:spPr>
                      <a:xfrm>
                        <a:off x="7391592" y="1288247"/>
                        <a:ext cx="4186238" cy="5418138"/>
                      </a:xfrm>
                      <a:prstGeom prst="rect">
                        <a:avLst/>
                      </a:prstGeom>
                    </p:spPr>
                  </p:pic>
                </p:oleObj>
              </mc:Fallback>
            </mc:AlternateContent>
          </a:graphicData>
        </a:graphic>
      </p:graphicFrame>
    </p:spTree>
    <p:extLst>
      <p:ext uri="{BB962C8B-B14F-4D97-AF65-F5344CB8AC3E}">
        <p14:creationId xmlns:p14="http://schemas.microsoft.com/office/powerpoint/2010/main" val="4461299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3" y="571135"/>
            <a:ext cx="3622030" cy="994949"/>
          </a:xfrm>
        </p:spPr>
        <p:txBody>
          <a:bodyPr>
            <a:normAutofit/>
          </a:bodyPr>
          <a:lstStyle/>
          <a:p>
            <a:r>
              <a:rPr lang="en-US" sz="4000" dirty="0"/>
              <a:t>Social Media</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24</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4594303" y="1110694"/>
            <a:ext cx="7542193" cy="0"/>
          </a:xfrm>
          <a:prstGeom prst="straightConnector1">
            <a:avLst/>
          </a:prstGeom>
          <a:noFill/>
          <a:ln w="28575" cap="flat" cmpd="sng">
            <a:solidFill>
              <a:srgbClr val="980000"/>
            </a:solidFill>
            <a:prstDash val="solid"/>
            <a:round/>
            <a:headEnd type="none" w="lg" len="lg"/>
            <a:tailEnd type="none" w="lg" len="lg"/>
          </a:ln>
        </p:spPr>
      </p:cxn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3352879" cy="343659"/>
          </a:xfrm>
        </p:spPr>
        <p:txBody>
          <a:bodyPr/>
          <a:lstStyle/>
          <a:p>
            <a:r>
              <a:rPr lang="en-US" dirty="0"/>
              <a:t>Public Health Messaging</a:t>
            </a:r>
          </a:p>
          <a:p>
            <a:endParaRPr lang="en-US" dirty="0"/>
          </a:p>
        </p:txBody>
      </p:sp>
      <p:pic>
        <p:nvPicPr>
          <p:cNvPr id="11" name="Picture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04457" y="2882745"/>
            <a:ext cx="3705137" cy="1938528"/>
          </a:xfrm>
          <a:prstGeom prst="rect">
            <a:avLst/>
          </a:prstGeom>
        </p:spPr>
      </p:pic>
      <p:pic>
        <p:nvPicPr>
          <p:cNvPr id="13" name="Picture 1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34268" y="4162535"/>
            <a:ext cx="3705137" cy="1938528"/>
          </a:xfrm>
          <a:prstGeom prst="rect">
            <a:avLst/>
          </a:prstGeom>
        </p:spPr>
      </p:pic>
      <p:pic>
        <p:nvPicPr>
          <p:cNvPr id="15" name="Content Placeholder 2"/>
          <p:cNvPicPr>
            <a:picLocks noGrp="1" noChangeAspect="1"/>
          </p:cNvPicPr>
          <p:nvPr>
            <p:ph idx="1"/>
          </p:nvPr>
        </p:nvPicPr>
        <p:blipFill>
          <a:blip r:embed="rId5" cstate="hqprint">
            <a:extLst>
              <a:ext uri="{28A0092B-C50C-407E-A947-70E740481C1C}">
                <a14:useLocalDpi xmlns:a14="http://schemas.microsoft.com/office/drawing/2010/main" val="0"/>
              </a:ext>
            </a:extLst>
          </a:blip>
          <a:stretch>
            <a:fillRect/>
          </a:stretch>
        </p:blipFill>
        <p:spPr>
          <a:xfrm>
            <a:off x="934268" y="1680368"/>
            <a:ext cx="3702624" cy="1936472"/>
          </a:xfrm>
        </p:spPr>
      </p:pic>
      <p:pic>
        <p:nvPicPr>
          <p:cNvPr id="16" name="Picture 15"/>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077158" y="1640633"/>
            <a:ext cx="3705138" cy="1938528"/>
          </a:xfrm>
          <a:prstGeom prst="rect">
            <a:avLst/>
          </a:prstGeom>
        </p:spPr>
      </p:pic>
      <p:pic>
        <p:nvPicPr>
          <p:cNvPr id="17" name="Picture 16"/>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074645" y="4085122"/>
            <a:ext cx="3705138" cy="1938528"/>
          </a:xfrm>
          <a:prstGeom prst="rect">
            <a:avLst/>
          </a:prstGeom>
        </p:spPr>
      </p:pic>
    </p:spTree>
    <p:extLst>
      <p:ext uri="{BB962C8B-B14F-4D97-AF65-F5344CB8AC3E}">
        <p14:creationId xmlns:p14="http://schemas.microsoft.com/office/powerpoint/2010/main" val="41871449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3" y="571135"/>
            <a:ext cx="3622030" cy="994949"/>
          </a:xfrm>
        </p:spPr>
        <p:txBody>
          <a:bodyPr>
            <a:normAutofit/>
          </a:bodyPr>
          <a:lstStyle/>
          <a:p>
            <a:r>
              <a:rPr lang="en-US" sz="4000" dirty="0"/>
              <a:t>Social Media</a:t>
            </a:r>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25</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4594303" y="1110694"/>
            <a:ext cx="7542193" cy="0"/>
          </a:xfrm>
          <a:prstGeom prst="straightConnector1">
            <a:avLst/>
          </a:prstGeom>
          <a:noFill/>
          <a:ln w="28575" cap="flat" cmpd="sng">
            <a:solidFill>
              <a:srgbClr val="980000"/>
            </a:solidFill>
            <a:prstDash val="solid"/>
            <a:round/>
            <a:headEnd type="none" w="lg" len="lg"/>
            <a:tailEnd type="none" w="lg" len="lg"/>
          </a:ln>
        </p:spPr>
      </p:cxnSp>
      <p:sp>
        <p:nvSpPr>
          <p:cNvPr id="8" name="Text Placeholder 3">
            <a:extLst>
              <a:ext uri="{FF2B5EF4-FFF2-40B4-BE49-F238E27FC236}">
                <a16:creationId xmlns:a16="http://schemas.microsoft.com/office/drawing/2014/main" id="{EA5CE6A0-B31F-9F42-9FF0-D5C6F915D372}"/>
              </a:ext>
            </a:extLst>
          </p:cNvPr>
          <p:cNvSpPr>
            <a:spLocks noGrp="1"/>
          </p:cNvSpPr>
          <p:nvPr>
            <p:ph type="body" sz="quarter" idx="13"/>
          </p:nvPr>
        </p:nvSpPr>
        <p:spPr>
          <a:xfrm>
            <a:off x="884583" y="362022"/>
            <a:ext cx="3352879" cy="343659"/>
          </a:xfrm>
        </p:spPr>
        <p:txBody>
          <a:bodyPr/>
          <a:lstStyle/>
          <a:p>
            <a:r>
              <a:rPr lang="en-US" dirty="0"/>
              <a:t>Public Health Messaging</a:t>
            </a:r>
          </a:p>
          <a:p>
            <a:endParaRPr lang="en-US" dirty="0"/>
          </a:p>
        </p:txBody>
      </p:sp>
      <p:sp>
        <p:nvSpPr>
          <p:cNvPr id="7" name="Content Placeholder 6">
            <a:extLst>
              <a:ext uri="{FF2B5EF4-FFF2-40B4-BE49-F238E27FC236}">
                <a16:creationId xmlns:a16="http://schemas.microsoft.com/office/drawing/2014/main" id="{E6404113-6C2D-4BB6-AAB3-E79A902A6A5B}"/>
              </a:ext>
            </a:extLst>
          </p:cNvPr>
          <p:cNvSpPr>
            <a:spLocks noGrp="1"/>
          </p:cNvSpPr>
          <p:nvPr>
            <p:ph idx="1"/>
          </p:nvPr>
        </p:nvSpPr>
        <p:spPr>
          <a:xfrm>
            <a:off x="1282148" y="1733955"/>
            <a:ext cx="10071652" cy="4351338"/>
          </a:xfrm>
        </p:spPr>
        <p:txBody>
          <a:bodyPr>
            <a:normAutofit fontScale="92500" lnSpcReduction="20000"/>
          </a:bodyPr>
          <a:lstStyle/>
          <a:p>
            <a:pPr lvl="0"/>
            <a:r>
              <a:rPr lang="en-US" b="1" dirty="0"/>
              <a:t>Stay healthy when visiting the fair this summer</a:t>
            </a:r>
            <a:r>
              <a:rPr lang="en-US" dirty="0"/>
              <a:t>. Wash your hands after touching the animals and keep food, drinks, toys and strollers outside their environment. Learn more: </a:t>
            </a:r>
            <a:r>
              <a:rPr lang="en-US" dirty="0">
                <a:solidFill>
                  <a:schemeClr val="tx1"/>
                </a:solidFill>
              </a:rPr>
              <a:t>https://bit.ly/2XmxVZC </a:t>
            </a:r>
          </a:p>
          <a:p>
            <a:pPr marL="0" indent="0">
              <a:buNone/>
            </a:pPr>
            <a:r>
              <a:rPr lang="en-US" dirty="0"/>
              <a:t> </a:t>
            </a:r>
          </a:p>
          <a:p>
            <a:pPr lvl="0"/>
            <a:r>
              <a:rPr lang="en-US" b="1" dirty="0"/>
              <a:t>Have fun and stay healthy at the fair this summer</a:t>
            </a:r>
            <a:r>
              <a:rPr lang="en-US" dirty="0"/>
              <a:t>. Keep food, drinks, toys and strollers outside any animal exhibits and remember to wash your hands after touching the animals. Learn more: https://bit.ly/2XmxVZC</a:t>
            </a:r>
          </a:p>
          <a:p>
            <a:pPr marL="0" indent="0">
              <a:buNone/>
            </a:pPr>
            <a:r>
              <a:rPr lang="en-US" dirty="0"/>
              <a:t> </a:t>
            </a:r>
          </a:p>
          <a:p>
            <a:pPr lvl="0"/>
            <a:r>
              <a:rPr lang="en-US" b="1" dirty="0"/>
              <a:t>Share the fun — not the germs — at the fair this summer. </a:t>
            </a:r>
            <a:r>
              <a:rPr lang="en-US" dirty="0"/>
              <a:t>Wash your hands after touching the animals and make sure you leave food, drinks, toys and strollers outside any animal areas. Learn more: https://bit.ly/2XmxVZC</a:t>
            </a:r>
          </a:p>
          <a:p>
            <a:endParaRPr lang="en-US" dirty="0"/>
          </a:p>
        </p:txBody>
      </p:sp>
    </p:spTree>
    <p:extLst>
      <p:ext uri="{BB962C8B-B14F-4D97-AF65-F5344CB8AC3E}">
        <p14:creationId xmlns:p14="http://schemas.microsoft.com/office/powerpoint/2010/main" val="36070608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540C7D-4B6A-D24F-921A-45FD52BF8132}"/>
              </a:ext>
            </a:extLst>
          </p:cNvPr>
          <p:cNvSpPr>
            <a:spLocks noGrp="1"/>
          </p:cNvSpPr>
          <p:nvPr>
            <p:ph type="body" sz="quarter" idx="13"/>
          </p:nvPr>
        </p:nvSpPr>
        <p:spPr/>
        <p:txBody>
          <a:bodyPr/>
          <a:lstStyle/>
          <a:p>
            <a:endParaRPr lang="en-US" dirty="0"/>
          </a:p>
        </p:txBody>
      </p:sp>
      <p:sp>
        <p:nvSpPr>
          <p:cNvPr id="3" name="Text Placeholder 2">
            <a:extLst>
              <a:ext uri="{FF2B5EF4-FFF2-40B4-BE49-F238E27FC236}">
                <a16:creationId xmlns:a16="http://schemas.microsoft.com/office/drawing/2014/main" id="{A331CA56-EF68-B342-86C8-69860FDD6878}"/>
              </a:ext>
            </a:extLst>
          </p:cNvPr>
          <p:cNvSpPr>
            <a:spLocks noGrp="1"/>
          </p:cNvSpPr>
          <p:nvPr>
            <p:ph type="body" sz="quarter" idx="14"/>
          </p:nvPr>
        </p:nvSpPr>
        <p:spPr>
          <a:xfrm>
            <a:off x="2669117" y="4196399"/>
            <a:ext cx="6307615" cy="720725"/>
          </a:xfrm>
        </p:spPr>
        <p:txBody>
          <a:bodyPr>
            <a:noAutofit/>
          </a:bodyPr>
          <a:lstStyle/>
          <a:p>
            <a:r>
              <a:rPr lang="en-US" dirty="0"/>
              <a:t> Resources</a:t>
            </a:r>
          </a:p>
        </p:txBody>
      </p:sp>
    </p:spTree>
    <p:extLst>
      <p:ext uri="{BB962C8B-B14F-4D97-AF65-F5344CB8AC3E}">
        <p14:creationId xmlns:p14="http://schemas.microsoft.com/office/powerpoint/2010/main" val="41863121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96349"/>
            <a:ext cx="5673855" cy="994949"/>
          </a:xfrm>
        </p:spPr>
        <p:txBody>
          <a:bodyPr>
            <a:noAutofit/>
          </a:bodyPr>
          <a:lstStyle/>
          <a:p>
            <a:r>
              <a:rPr lang="en-US" sz="4000" dirty="0"/>
              <a:t>Tools and Resources</a:t>
            </a:r>
          </a:p>
        </p:txBody>
      </p:sp>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238753" y="1608169"/>
            <a:ext cx="11105647" cy="4156861"/>
          </a:xfrm>
        </p:spPr>
        <p:txBody>
          <a:bodyPr>
            <a:noAutofit/>
          </a:bodyPr>
          <a:lstStyle/>
          <a:p>
            <a:pPr>
              <a:lnSpc>
                <a:spcPct val="100000"/>
              </a:lnSpc>
              <a:defRPr/>
            </a:pPr>
            <a:r>
              <a:rPr lang="en-US" sz="2600" b="1" dirty="0"/>
              <a:t>NASPHV Compendium of Measures to Prevent Disease Associated with Animals in Public Settings, 2017 AND Animals in Public Settings Toolkit</a:t>
            </a:r>
            <a:br>
              <a:rPr lang="en-US" sz="2600" b="1" dirty="0"/>
            </a:br>
            <a:r>
              <a:rPr lang="en-US" sz="2600" u="sng" dirty="0">
                <a:hlinkClick r:id="rId3"/>
              </a:rPr>
              <a:t>http://nasphv.org/documentsCompendiumAnimals.html</a:t>
            </a:r>
            <a:endParaRPr lang="en-US" sz="2600" u="sng" dirty="0"/>
          </a:p>
          <a:p>
            <a:pPr>
              <a:lnSpc>
                <a:spcPct val="100000"/>
              </a:lnSpc>
              <a:defRPr/>
            </a:pPr>
            <a:endParaRPr lang="en-US" sz="2600" u="sng" dirty="0"/>
          </a:p>
          <a:p>
            <a:pPr>
              <a:lnSpc>
                <a:spcPct val="100000"/>
              </a:lnSpc>
              <a:defRPr/>
            </a:pPr>
            <a:r>
              <a:rPr lang="en-US" sz="2600" b="1" dirty="0"/>
              <a:t>Influenza and Zoonoses Education Among Youth in Agriculture Program Resource Repository                 </a:t>
            </a:r>
            <a:r>
              <a:rPr lang="en-US" sz="2400" dirty="0">
                <a:hlinkClick r:id="rId4"/>
              </a:rPr>
              <a:t>http://resources.cste.org/yia?deliveryName=USCDC_1164-DM2681</a:t>
            </a:r>
            <a:endParaRPr lang="en-US" sz="2600" b="1" dirty="0"/>
          </a:p>
          <a:p>
            <a:pPr>
              <a:lnSpc>
                <a:spcPct val="100000"/>
              </a:lnSpc>
              <a:defRPr/>
            </a:pPr>
            <a:endParaRPr lang="en-US" sz="2600" u="sng" dirty="0"/>
          </a:p>
          <a:p>
            <a:pPr>
              <a:lnSpc>
                <a:spcPct val="100000"/>
              </a:lnSpc>
              <a:defRPr/>
            </a:pPr>
            <a:r>
              <a:rPr lang="en-US" sz="2600" b="1" dirty="0"/>
              <a:t>CDC Stay Healthy at Animal Exhibits </a:t>
            </a:r>
            <a:r>
              <a:rPr lang="en-US" sz="2600" u="sng" dirty="0">
                <a:hlinkClick r:id="rId5"/>
              </a:rPr>
              <a:t>https://www.cdc.gov/features/animalexhibits/</a:t>
            </a:r>
            <a:endParaRPr lang="en-US" sz="2600" u="sng" dirty="0"/>
          </a:p>
          <a:p>
            <a:pPr>
              <a:lnSpc>
                <a:spcPct val="100000"/>
              </a:lnSpc>
              <a:defRPr/>
            </a:pPr>
            <a:endParaRPr lang="en-US" sz="2600" u="sng" dirty="0"/>
          </a:p>
          <a:p>
            <a:pPr>
              <a:lnSpc>
                <a:spcPct val="150000"/>
              </a:lnSpc>
              <a:defRPr/>
            </a:pPr>
            <a:endParaRPr lang="en-US" altLang="en-US" sz="2800" dirty="0"/>
          </a:p>
          <a:p>
            <a:pPr>
              <a:lnSpc>
                <a:spcPct val="150000"/>
              </a:lnSpc>
              <a:defRPr/>
            </a:pPr>
            <a:endParaRPr lang="en-US" altLang="en-US" sz="28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27</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a:stCxn id="34" idx="3"/>
          </p:cNvCxnSpPr>
          <p:nvPr/>
        </p:nvCxnSpPr>
        <p:spPr>
          <a:xfrm>
            <a:off x="6646127" y="1093824"/>
            <a:ext cx="5490369" cy="16870"/>
          </a:xfrm>
          <a:prstGeom prst="straightConnector1">
            <a:avLst/>
          </a:prstGeom>
          <a:noFill/>
          <a:ln w="28575" cap="flat" cmpd="sng">
            <a:solidFill>
              <a:srgbClr val="980000"/>
            </a:solidFill>
            <a:prstDash val="solid"/>
            <a:round/>
            <a:headEnd type="none" w="lg" len="lg"/>
            <a:tailEnd type="none" w="lg" len="lg"/>
          </a:ln>
        </p:spPr>
      </p:cxnSp>
      <p:sp>
        <p:nvSpPr>
          <p:cNvPr id="2" name="Text Placeholder 1"/>
          <p:cNvSpPr>
            <a:spLocks noGrp="1"/>
          </p:cNvSpPr>
          <p:nvPr>
            <p:ph type="body" sz="quarter" idx="13"/>
          </p:nvPr>
        </p:nvSpPr>
        <p:spPr>
          <a:xfrm>
            <a:off x="884584" y="362022"/>
            <a:ext cx="3207914" cy="343659"/>
          </a:xfrm>
        </p:spPr>
        <p:txBody>
          <a:bodyPr/>
          <a:lstStyle/>
          <a:p>
            <a:r>
              <a:rPr lang="en-US" dirty="0"/>
              <a:t>Resources</a:t>
            </a:r>
          </a:p>
        </p:txBody>
      </p:sp>
    </p:spTree>
    <p:extLst>
      <p:ext uri="{BB962C8B-B14F-4D97-AF65-F5344CB8AC3E}">
        <p14:creationId xmlns:p14="http://schemas.microsoft.com/office/powerpoint/2010/main" val="31170345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96349"/>
            <a:ext cx="5673855" cy="994949"/>
          </a:xfrm>
        </p:spPr>
        <p:txBody>
          <a:bodyPr>
            <a:noAutofit/>
          </a:bodyPr>
          <a:lstStyle/>
          <a:p>
            <a:r>
              <a:rPr lang="en-US" sz="4000" dirty="0"/>
              <a:t>Tools and Resources</a:t>
            </a:r>
          </a:p>
        </p:txBody>
      </p:sp>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238753" y="1825625"/>
            <a:ext cx="11105647" cy="4274092"/>
          </a:xfrm>
        </p:spPr>
        <p:txBody>
          <a:bodyPr>
            <a:noAutofit/>
          </a:bodyPr>
          <a:lstStyle/>
          <a:p>
            <a:pPr>
              <a:lnSpc>
                <a:spcPct val="100000"/>
              </a:lnSpc>
              <a:defRPr/>
            </a:pPr>
            <a:r>
              <a:rPr lang="en-US" sz="2600" b="1" dirty="0"/>
              <a:t>CDC Health Pets, Healthy People            </a:t>
            </a:r>
            <a:r>
              <a:rPr lang="en-US" sz="2600" u="sng" dirty="0">
                <a:hlinkClick r:id="rId3"/>
              </a:rPr>
              <a:t>https://www.cdc.gov/healthypets/pets/</a:t>
            </a:r>
            <a:endParaRPr lang="en-US" sz="2600" u="sng" dirty="0"/>
          </a:p>
          <a:p>
            <a:pPr>
              <a:lnSpc>
                <a:spcPct val="100000"/>
              </a:lnSpc>
              <a:defRPr/>
            </a:pPr>
            <a:endParaRPr lang="en-US" sz="2600" u="sng" dirty="0"/>
          </a:p>
          <a:p>
            <a:pPr>
              <a:lnSpc>
                <a:spcPct val="100000"/>
              </a:lnSpc>
              <a:defRPr/>
            </a:pPr>
            <a:r>
              <a:rPr lang="en-US" sz="2600" b="1" dirty="0"/>
              <a:t>CDC Information on Swine Influenza/Varian Influenza Virus </a:t>
            </a:r>
            <a:br>
              <a:rPr lang="en-US" sz="2600" b="1" dirty="0"/>
            </a:br>
            <a:r>
              <a:rPr lang="en-US" sz="2600" u="sng" dirty="0">
                <a:hlinkClick r:id="rId4"/>
              </a:rPr>
              <a:t>https://www.cdc.gov/flu/swineflu/</a:t>
            </a:r>
            <a:endParaRPr lang="en-US" sz="2600" dirty="0"/>
          </a:p>
          <a:p>
            <a:pPr marL="0" indent="0">
              <a:lnSpc>
                <a:spcPct val="100000"/>
              </a:lnSpc>
              <a:buNone/>
              <a:defRPr/>
            </a:pPr>
            <a:endParaRPr lang="en-US" sz="2600" u="sng" dirty="0"/>
          </a:p>
          <a:p>
            <a:pPr>
              <a:lnSpc>
                <a:spcPct val="100000"/>
              </a:lnSpc>
              <a:defRPr/>
            </a:pPr>
            <a:r>
              <a:rPr lang="en-US" sz="2600" b="1" dirty="0"/>
              <a:t>The Junior Disease Detectives: Operation Outbreak (CDC, USDA, 4-H)</a:t>
            </a:r>
            <a:r>
              <a:rPr lang="en-US" sz="2600" dirty="0"/>
              <a:t/>
            </a:r>
            <a:br>
              <a:rPr lang="en-US" sz="2600" dirty="0"/>
            </a:br>
            <a:r>
              <a:rPr lang="en-US" sz="2600" u="sng" dirty="0">
                <a:hlinkClick r:id="rId5"/>
              </a:rPr>
              <a:t>https://itunes.apple.com/us/book/the-junior-disease-detectives-operation-outbreak/id1405644904?mt=11</a:t>
            </a:r>
            <a:endParaRPr lang="en-US" sz="2600" b="1" u="sng" dirty="0"/>
          </a:p>
          <a:p>
            <a:pPr>
              <a:lnSpc>
                <a:spcPct val="100000"/>
              </a:lnSpc>
              <a:defRPr/>
            </a:pPr>
            <a:endParaRPr lang="en-US" sz="2600" u="sng" dirty="0"/>
          </a:p>
          <a:p>
            <a:pPr>
              <a:lnSpc>
                <a:spcPct val="150000"/>
              </a:lnSpc>
              <a:defRPr/>
            </a:pPr>
            <a:endParaRPr lang="en-US" altLang="en-US" sz="2800" dirty="0"/>
          </a:p>
          <a:p>
            <a:pPr>
              <a:lnSpc>
                <a:spcPct val="150000"/>
              </a:lnSpc>
              <a:defRPr/>
            </a:pPr>
            <a:endParaRPr lang="en-US" altLang="en-US" sz="28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28</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a:stCxn id="34" idx="3"/>
          </p:cNvCxnSpPr>
          <p:nvPr/>
        </p:nvCxnSpPr>
        <p:spPr>
          <a:xfrm>
            <a:off x="6646127" y="1093824"/>
            <a:ext cx="5490369" cy="16870"/>
          </a:xfrm>
          <a:prstGeom prst="straightConnector1">
            <a:avLst/>
          </a:prstGeom>
          <a:noFill/>
          <a:ln w="28575" cap="flat" cmpd="sng">
            <a:solidFill>
              <a:srgbClr val="980000"/>
            </a:solidFill>
            <a:prstDash val="solid"/>
            <a:round/>
            <a:headEnd type="none" w="lg" len="lg"/>
            <a:tailEnd type="none" w="lg" len="lg"/>
          </a:ln>
        </p:spPr>
      </p:cxnSp>
      <p:sp>
        <p:nvSpPr>
          <p:cNvPr id="2" name="Text Placeholder 1"/>
          <p:cNvSpPr>
            <a:spLocks noGrp="1"/>
          </p:cNvSpPr>
          <p:nvPr>
            <p:ph type="body" sz="quarter" idx="13"/>
          </p:nvPr>
        </p:nvSpPr>
        <p:spPr>
          <a:xfrm>
            <a:off x="884584" y="362022"/>
            <a:ext cx="3207914" cy="343659"/>
          </a:xfrm>
        </p:spPr>
        <p:txBody>
          <a:bodyPr/>
          <a:lstStyle/>
          <a:p>
            <a:r>
              <a:rPr lang="en-US" dirty="0"/>
              <a:t>Resources</a:t>
            </a:r>
          </a:p>
        </p:txBody>
      </p:sp>
    </p:spTree>
    <p:extLst>
      <p:ext uri="{BB962C8B-B14F-4D97-AF65-F5344CB8AC3E}">
        <p14:creationId xmlns:p14="http://schemas.microsoft.com/office/powerpoint/2010/main" val="669298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p:nvPr>
        </p:nvSpPr>
        <p:spPr>
          <a:xfrm>
            <a:off x="972272" y="596349"/>
            <a:ext cx="4424918" cy="994949"/>
          </a:xfrm>
        </p:spPr>
        <p:txBody>
          <a:bodyPr>
            <a:noAutofit/>
          </a:bodyPr>
          <a:lstStyle/>
          <a:p>
            <a:r>
              <a:rPr lang="en-US" sz="4000" dirty="0"/>
              <a:t>Contact Lists</a:t>
            </a:r>
          </a:p>
        </p:txBody>
      </p:sp>
      <p:sp>
        <p:nvSpPr>
          <p:cNvPr id="35" name="Content Placeholder 34">
            <a:extLst>
              <a:ext uri="{FF2B5EF4-FFF2-40B4-BE49-F238E27FC236}">
                <a16:creationId xmlns:a16="http://schemas.microsoft.com/office/drawing/2014/main" id="{423F0F17-B5DA-004F-8EFE-172BCD600A28}"/>
              </a:ext>
            </a:extLst>
          </p:cNvPr>
          <p:cNvSpPr>
            <a:spLocks noGrp="1"/>
          </p:cNvSpPr>
          <p:nvPr>
            <p:ph idx="1"/>
          </p:nvPr>
        </p:nvSpPr>
        <p:spPr>
          <a:xfrm>
            <a:off x="1238754" y="1708461"/>
            <a:ext cx="6656309" cy="4427540"/>
          </a:xfrm>
        </p:spPr>
        <p:txBody>
          <a:bodyPr>
            <a:noAutofit/>
          </a:bodyPr>
          <a:lstStyle/>
          <a:p>
            <a:pPr>
              <a:lnSpc>
                <a:spcPct val="100000"/>
              </a:lnSpc>
              <a:defRPr/>
            </a:pPr>
            <a:r>
              <a:rPr lang="en-US" dirty="0"/>
              <a:t>List primary contacts for:</a:t>
            </a:r>
          </a:p>
          <a:p>
            <a:pPr lvl="1">
              <a:lnSpc>
                <a:spcPct val="100000"/>
              </a:lnSpc>
              <a:defRPr/>
            </a:pPr>
            <a:r>
              <a:rPr lang="en-US" sz="2800" dirty="0"/>
              <a:t>Fair/Show Organizers</a:t>
            </a:r>
          </a:p>
          <a:p>
            <a:pPr lvl="1">
              <a:lnSpc>
                <a:spcPct val="100000"/>
              </a:lnSpc>
              <a:defRPr/>
            </a:pPr>
            <a:r>
              <a:rPr lang="en-US" sz="2800" dirty="0"/>
              <a:t>Local Health Department</a:t>
            </a:r>
          </a:p>
          <a:p>
            <a:pPr lvl="1">
              <a:lnSpc>
                <a:spcPct val="100000"/>
              </a:lnSpc>
              <a:defRPr/>
            </a:pPr>
            <a:r>
              <a:rPr lang="en-US" sz="2800" dirty="0" smtClean="0"/>
              <a:t>Maryland Department of Agriculture</a:t>
            </a:r>
            <a:endParaRPr lang="en-US" sz="2800" dirty="0"/>
          </a:p>
          <a:p>
            <a:pPr lvl="1">
              <a:lnSpc>
                <a:spcPct val="100000"/>
              </a:lnSpc>
              <a:defRPr/>
            </a:pPr>
            <a:r>
              <a:rPr lang="en-US" sz="2800" dirty="0" smtClean="0"/>
              <a:t>Maryland Department of Health</a:t>
            </a:r>
            <a:endParaRPr lang="en-US" sz="2800" dirty="0"/>
          </a:p>
          <a:p>
            <a:pPr>
              <a:lnSpc>
                <a:spcPct val="100000"/>
              </a:lnSpc>
              <a:defRPr/>
            </a:pPr>
            <a:endParaRPr lang="en-US" sz="2600" dirty="0"/>
          </a:p>
          <a:p>
            <a:pPr>
              <a:lnSpc>
                <a:spcPct val="150000"/>
              </a:lnSpc>
              <a:defRPr/>
            </a:pPr>
            <a:r>
              <a:rPr lang="en-US" sz="2600" dirty="0"/>
              <a:t>Facilitate effective and timely </a:t>
            </a:r>
            <a:r>
              <a:rPr lang="en-US" sz="2600" dirty="0" smtClean="0"/>
              <a:t>communication</a:t>
            </a:r>
          </a:p>
          <a:p>
            <a:pPr>
              <a:lnSpc>
                <a:spcPct val="150000"/>
              </a:lnSpc>
              <a:defRPr/>
            </a:pPr>
            <a:r>
              <a:rPr lang="en-US" sz="2600" smtClean="0">
                <a:solidFill>
                  <a:schemeClr val="accent1"/>
                </a:solidFill>
              </a:rPr>
              <a:t>mdh.czvbd@maryland.gov</a:t>
            </a:r>
            <a:r>
              <a:rPr lang="en-US" sz="2600" dirty="0"/>
              <a:t/>
            </a:r>
            <a:br>
              <a:rPr lang="en-US" sz="2600" dirty="0"/>
            </a:br>
            <a:r>
              <a:rPr lang="en-US" sz="2600" dirty="0"/>
              <a:t/>
            </a:r>
            <a:br>
              <a:rPr lang="en-US" sz="2600" dirty="0"/>
            </a:br>
            <a:endParaRPr lang="en-US" altLang="en-US" sz="2600" dirty="0"/>
          </a:p>
        </p:txBody>
      </p:sp>
      <p:sp>
        <p:nvSpPr>
          <p:cNvPr id="4" name="Slide Number Placeholder 3">
            <a:extLst>
              <a:ext uri="{FF2B5EF4-FFF2-40B4-BE49-F238E27FC236}">
                <a16:creationId xmlns:a16="http://schemas.microsoft.com/office/drawing/2014/main" id="{E804A58E-229C-204C-8FFC-82A24FCFF2B6}"/>
              </a:ext>
            </a:extLst>
          </p:cNvPr>
          <p:cNvSpPr>
            <a:spLocks noGrp="1"/>
          </p:cNvSpPr>
          <p:nvPr>
            <p:ph type="sldNum" sz="quarter" idx="12"/>
          </p:nvPr>
        </p:nvSpPr>
        <p:spPr/>
        <p:txBody>
          <a:bodyPr/>
          <a:lstStyle/>
          <a:p>
            <a:fld id="{B1DD841C-CAC7-4187-9513-84DFF09F7335}" type="slidenum">
              <a:rPr lang="en-US" sz="1200" smtClean="0"/>
              <a:t>29</a:t>
            </a:fld>
            <a:endParaRPr lang="en-US" sz="1200" dirty="0"/>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4795024" y="1110694"/>
            <a:ext cx="7341472" cy="0"/>
          </a:xfrm>
          <a:prstGeom prst="straightConnector1">
            <a:avLst/>
          </a:prstGeom>
          <a:noFill/>
          <a:ln w="28575" cap="flat" cmpd="sng">
            <a:solidFill>
              <a:srgbClr val="980000"/>
            </a:solidFill>
            <a:prstDash val="solid"/>
            <a:round/>
            <a:headEnd type="none" w="lg" len="lg"/>
            <a:tailEnd type="none" w="lg" len="lg"/>
          </a:ln>
        </p:spPr>
      </p:cxnSp>
      <p:sp>
        <p:nvSpPr>
          <p:cNvPr id="2" name="Text Placeholder 1"/>
          <p:cNvSpPr>
            <a:spLocks noGrp="1"/>
          </p:cNvSpPr>
          <p:nvPr>
            <p:ph type="body" sz="quarter" idx="13"/>
          </p:nvPr>
        </p:nvSpPr>
        <p:spPr>
          <a:xfrm>
            <a:off x="884584" y="362022"/>
            <a:ext cx="3207914" cy="343659"/>
          </a:xfrm>
        </p:spPr>
        <p:txBody>
          <a:bodyPr/>
          <a:lstStyle/>
          <a:p>
            <a:r>
              <a:rPr lang="en-US" dirty="0"/>
              <a:t>Resources</a:t>
            </a:r>
          </a:p>
        </p:txBody>
      </p:sp>
      <p:pic>
        <p:nvPicPr>
          <p:cNvPr id="10242" name="Picture 2" descr="phone on desk">
            <a:extLst>
              <a:ext uri="{FF2B5EF4-FFF2-40B4-BE49-F238E27FC236}">
                <a16:creationId xmlns:a16="http://schemas.microsoft.com/office/drawing/2014/main" id="{10B4A88E-B8FA-4FE8-8D31-284B8ED7A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45" y="1825625"/>
            <a:ext cx="3465913" cy="317131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D21A7C70-A4A1-42D1-9827-316111A42FAF}"/>
              </a:ext>
            </a:extLst>
          </p:cNvPr>
          <p:cNvSpPr/>
          <p:nvPr/>
        </p:nvSpPr>
        <p:spPr>
          <a:xfrm>
            <a:off x="9543418" y="4996935"/>
            <a:ext cx="771365" cy="230832"/>
          </a:xfrm>
          <a:prstGeom prst="rect">
            <a:avLst/>
          </a:prstGeom>
        </p:spPr>
        <p:txBody>
          <a:bodyPr wrap="none">
            <a:spAutoFit/>
          </a:bodyPr>
          <a:lstStyle/>
          <a:p>
            <a:pPr>
              <a:spcBef>
                <a:spcPct val="0"/>
              </a:spcBef>
            </a:pPr>
            <a:r>
              <a:rPr lang="en-US" altLang="en-US" sz="900" dirty="0">
                <a:latin typeface="Times New Roman" panose="02020603050405020304" pitchFamily="18" charset="0"/>
                <a:cs typeface="Times New Roman" panose="02020603050405020304" pitchFamily="18" charset="0"/>
              </a:rPr>
              <a:t>Image: CDC</a:t>
            </a:r>
          </a:p>
        </p:txBody>
      </p:sp>
    </p:spTree>
    <p:extLst>
      <p:ext uri="{BB962C8B-B14F-4D97-AF65-F5344CB8AC3E}">
        <p14:creationId xmlns:p14="http://schemas.microsoft.com/office/powerpoint/2010/main" val="5399850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057400" y="228601"/>
            <a:ext cx="7772400" cy="1829761"/>
          </a:xfrm>
        </p:spPr>
        <p:txBody>
          <a:bodyPr>
            <a:normAutofit fontScale="90000"/>
          </a:bodyPr>
          <a:lstStyle/>
          <a:p>
            <a:pPr algn="ctr">
              <a:defRPr/>
            </a:pPr>
            <a:r>
              <a:rPr lang="en-US" sz="4000" dirty="0">
                <a:solidFill>
                  <a:srgbClr val="FF0000"/>
                </a:solidFill>
              </a:rPr>
              <a:t>PREVENTING SWINE INFLUENZA &amp; other diseases</a:t>
            </a:r>
            <a:br>
              <a:rPr lang="en-US" sz="4000" dirty="0">
                <a:solidFill>
                  <a:srgbClr val="FF0000"/>
                </a:solidFill>
              </a:rPr>
            </a:br>
            <a:r>
              <a:rPr lang="en-US" sz="4000" dirty="0"/>
              <a:t>at</a:t>
            </a:r>
            <a:r>
              <a:rPr lang="en-US" sz="3200" dirty="0"/>
              <a:t> Fairs &amp; Shows</a:t>
            </a:r>
            <a:endParaRPr lang="en-US" sz="4000" dirty="0"/>
          </a:p>
        </p:txBody>
      </p:sp>
      <p:sp>
        <p:nvSpPr>
          <p:cNvPr id="9219" name="Rectangle 3"/>
          <p:cNvSpPr>
            <a:spLocks noGrp="1" noChangeArrowheads="1"/>
          </p:cNvSpPr>
          <p:nvPr>
            <p:ph type="subTitle" idx="1"/>
          </p:nvPr>
        </p:nvSpPr>
        <p:spPr>
          <a:xfrm>
            <a:off x="1463407" y="5211897"/>
            <a:ext cx="3962400" cy="990600"/>
          </a:xfrm>
        </p:spPr>
        <p:txBody>
          <a:bodyPr>
            <a:normAutofit fontScale="25000" lnSpcReduction="20000"/>
          </a:bodyPr>
          <a:lstStyle/>
          <a:p>
            <a:pPr marR="0">
              <a:defRPr/>
            </a:pPr>
            <a:endParaRPr lang="en-US" sz="1200" dirty="0"/>
          </a:p>
          <a:p>
            <a:pPr marR="0">
              <a:defRPr/>
            </a:pPr>
            <a:r>
              <a:rPr lang="en-US" sz="9600" dirty="0">
                <a:solidFill>
                  <a:schemeClr val="bg1">
                    <a:lumMod val="95000"/>
                  </a:schemeClr>
                </a:solidFill>
              </a:rPr>
              <a:t>Presented July 16, 2019 </a:t>
            </a:r>
          </a:p>
          <a:p>
            <a:pPr marR="0">
              <a:defRPr/>
            </a:pPr>
            <a:r>
              <a:rPr lang="en-US" sz="9600" dirty="0">
                <a:solidFill>
                  <a:schemeClr val="bg1">
                    <a:lumMod val="95000"/>
                  </a:schemeClr>
                </a:solidFill>
              </a:rPr>
              <a:t>N. Jo Chapman, DVM MPH</a:t>
            </a:r>
          </a:p>
          <a:p>
            <a:pPr marR="0">
              <a:defRPr/>
            </a:pPr>
            <a:r>
              <a:rPr lang="en-US" sz="9600" dirty="0">
                <a:solidFill>
                  <a:schemeClr val="bg1">
                    <a:lumMod val="95000"/>
                  </a:schemeClr>
                </a:solidFill>
              </a:rPr>
              <a:t>MDA Acting State Veterinarian</a:t>
            </a:r>
          </a:p>
          <a:p>
            <a:pPr marR="0">
              <a:defRPr/>
            </a:pPr>
            <a:r>
              <a:rPr lang="en-US" sz="9600" dirty="0">
                <a:solidFill>
                  <a:schemeClr val="bg1">
                    <a:lumMod val="95000"/>
                  </a:schemeClr>
                </a:solidFill>
              </a:rPr>
              <a:t>Njo.chapman@maryland.gov</a:t>
            </a:r>
          </a:p>
        </p:txBody>
      </p:sp>
      <p:pic>
        <p:nvPicPr>
          <p:cNvPr id="9220" name="Picture 4" descr="swine expos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057400"/>
            <a:ext cx="87058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69345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1"/>
          <p:cNvSpPr>
            <a:spLocks noGrp="1"/>
          </p:cNvSpPr>
          <p:nvPr>
            <p:ph idx="1"/>
          </p:nvPr>
        </p:nvSpPr>
        <p:spPr>
          <a:xfrm>
            <a:off x="1232053" y="1318418"/>
            <a:ext cx="8229600" cy="4525963"/>
          </a:xfrm>
        </p:spPr>
        <p:txBody>
          <a:bodyPr/>
          <a:lstStyle/>
          <a:p>
            <a:r>
              <a:rPr lang="en-US" altLang="en-US" sz="2600" dirty="0" smtClean="0"/>
              <a:t>2012 – H3N2v at Queen Anne’s County Fair</a:t>
            </a:r>
          </a:p>
          <a:p>
            <a:pPr lvl="1"/>
            <a:r>
              <a:rPr lang="en-US" altLang="en-US" sz="2600" dirty="0" smtClean="0">
                <a:solidFill>
                  <a:srgbClr val="0070C0"/>
                </a:solidFill>
              </a:rPr>
              <a:t>13 swine cases</a:t>
            </a:r>
          </a:p>
          <a:p>
            <a:pPr lvl="1"/>
            <a:r>
              <a:rPr lang="en-US" altLang="en-US" sz="2600" dirty="0" smtClean="0">
                <a:solidFill>
                  <a:srgbClr val="0070C0"/>
                </a:solidFill>
              </a:rPr>
              <a:t>6 human cases</a:t>
            </a:r>
          </a:p>
          <a:p>
            <a:endParaRPr lang="en-US" altLang="en-US" sz="2600" dirty="0" smtClean="0"/>
          </a:p>
          <a:p>
            <a:r>
              <a:rPr lang="en-US" altLang="en-US" sz="2600" dirty="0" smtClean="0"/>
              <a:t>2017 – H3N2 at Frederick &amp; Charles County Fairs</a:t>
            </a:r>
          </a:p>
          <a:p>
            <a:pPr lvl="1"/>
            <a:r>
              <a:rPr lang="en-US" altLang="en-US" sz="2600" dirty="0" smtClean="0">
                <a:solidFill>
                  <a:srgbClr val="0070C0"/>
                </a:solidFill>
              </a:rPr>
              <a:t>23 swine cases</a:t>
            </a:r>
          </a:p>
          <a:p>
            <a:pPr lvl="1"/>
            <a:r>
              <a:rPr lang="en-US" altLang="en-US" sz="2600" dirty="0" smtClean="0">
                <a:solidFill>
                  <a:srgbClr val="0070C0"/>
                </a:solidFill>
              </a:rPr>
              <a:t>40 human cases</a:t>
            </a:r>
          </a:p>
          <a:p>
            <a:pPr lvl="1">
              <a:buFont typeface="Verdana" panose="020B0604030504040204" pitchFamily="34" charset="0"/>
              <a:buNone/>
            </a:pPr>
            <a:endParaRPr lang="en-US" altLang="en-US" dirty="0" smtClean="0">
              <a:solidFill>
                <a:srgbClr val="0070C0"/>
              </a:solidFill>
            </a:endParaRPr>
          </a:p>
          <a:p>
            <a:pPr lvl="1">
              <a:buFont typeface="Verdana" panose="020B0604030504040204" pitchFamily="34" charset="0"/>
              <a:buNone/>
            </a:pPr>
            <a:endParaRPr lang="en-US" altLang="en-US" sz="1800" dirty="0">
              <a:solidFill>
                <a:srgbClr val="0070C0"/>
              </a:solidFill>
            </a:endParaRPr>
          </a:p>
          <a:p>
            <a:pPr lvl="4"/>
            <a:r>
              <a:rPr lang="en-US" altLang="en-US" dirty="0" smtClean="0"/>
              <a:t>                            </a:t>
            </a:r>
          </a:p>
          <a:p>
            <a:pPr lvl="1"/>
            <a:endParaRPr lang="en-US" altLang="en-US" dirty="0" smtClean="0"/>
          </a:p>
        </p:txBody>
      </p:sp>
      <p:sp>
        <p:nvSpPr>
          <p:cNvPr id="3" name="Title 2"/>
          <p:cNvSpPr>
            <a:spLocks noGrp="1"/>
          </p:cNvSpPr>
          <p:nvPr>
            <p:ph type="title"/>
          </p:nvPr>
        </p:nvSpPr>
        <p:spPr>
          <a:xfrm>
            <a:off x="838200" y="358196"/>
            <a:ext cx="10515600" cy="994949"/>
          </a:xfrm>
        </p:spPr>
        <p:txBody>
          <a:bodyPr/>
          <a:lstStyle/>
          <a:p>
            <a:pPr>
              <a:defRPr/>
            </a:pPr>
            <a:r>
              <a:rPr lang="en-US" dirty="0" smtClean="0">
                <a:solidFill>
                  <a:srgbClr val="FF0000"/>
                </a:solidFill>
              </a:rPr>
              <a:t>SWINE INFLUENZA happens…</a:t>
            </a:r>
            <a:endParaRPr lang="en-US" dirty="0">
              <a:solidFill>
                <a:srgbClr val="FF0000"/>
              </a:solidFill>
            </a:endParaRPr>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3759" y="3528003"/>
            <a:ext cx="43830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2272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1" y="1323976"/>
            <a:ext cx="7307263" cy="553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p:cNvSpPr>
            <a:spLocks noGrp="1"/>
          </p:cNvSpPr>
          <p:nvPr>
            <p:ph type="title" idx="4294967295"/>
          </p:nvPr>
        </p:nvSpPr>
        <p:spPr>
          <a:xfrm>
            <a:off x="1524000" y="274638"/>
            <a:ext cx="8229600" cy="1143000"/>
          </a:xfrm>
        </p:spPr>
        <p:txBody>
          <a:bodyPr>
            <a:normAutofit fontScale="90000"/>
          </a:bodyPr>
          <a:lstStyle/>
          <a:p>
            <a:pPr>
              <a:defRPr/>
            </a:pPr>
            <a:r>
              <a:rPr lang="en-US" dirty="0" smtClean="0"/>
              <a:t>Human H3N2 SIV Cases </a:t>
            </a:r>
            <a:r>
              <a:rPr lang="en-US" dirty="0" err="1" smtClean="0"/>
              <a:t>Md</a:t>
            </a:r>
            <a:r>
              <a:rPr lang="en-US" dirty="0" smtClean="0"/>
              <a:t> 2017</a:t>
            </a:r>
            <a:endParaRPr lang="en-US" dirty="0"/>
          </a:p>
        </p:txBody>
      </p:sp>
      <p:pic>
        <p:nvPicPr>
          <p:cNvPr id="112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8700" y="1219201"/>
            <a:ext cx="3289300"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059864" y="6147544"/>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4341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1676400" y="1712492"/>
            <a:ext cx="8534400" cy="4614862"/>
          </a:xfrm>
        </p:spPr>
        <p:txBody>
          <a:bodyPr>
            <a:normAutofit fontScale="25000" lnSpcReduction="20000"/>
          </a:bodyPr>
          <a:lstStyle/>
          <a:p>
            <a:pPr marL="365760" indent="-256032">
              <a:lnSpc>
                <a:spcPct val="80000"/>
              </a:lnSpc>
              <a:buFont typeface="Wingdings 3"/>
              <a:buChar char=""/>
              <a:defRPr/>
            </a:pPr>
            <a:endParaRPr lang="en-US" sz="2000" b="1" dirty="0"/>
          </a:p>
          <a:p>
            <a:pPr marL="365760" indent="-256032">
              <a:lnSpc>
                <a:spcPct val="80000"/>
              </a:lnSpc>
              <a:buFont typeface="Wingdings 3"/>
              <a:buChar char=""/>
              <a:defRPr/>
            </a:pPr>
            <a:endParaRPr lang="en-US" sz="2000" b="1" dirty="0"/>
          </a:p>
          <a:p>
            <a:pPr marL="365760" indent="-256032">
              <a:lnSpc>
                <a:spcPct val="80000"/>
              </a:lnSpc>
              <a:buFont typeface="Wingdings 3"/>
              <a:buChar char=""/>
              <a:defRPr/>
            </a:pPr>
            <a:endParaRPr lang="en-US" sz="2000" b="1" dirty="0"/>
          </a:p>
          <a:p>
            <a:pPr marL="365760" indent="-256032">
              <a:lnSpc>
                <a:spcPct val="80000"/>
              </a:lnSpc>
              <a:buNone/>
              <a:defRPr/>
            </a:pPr>
            <a:r>
              <a:rPr lang="en-US" sz="8000" b="1" dirty="0"/>
              <a:t>Signs:</a:t>
            </a:r>
            <a:endParaRPr lang="en-US" sz="8000" dirty="0"/>
          </a:p>
          <a:p>
            <a:pPr marL="365760" indent="-256032">
              <a:lnSpc>
                <a:spcPct val="110000"/>
              </a:lnSpc>
              <a:buFont typeface="Wingdings 3"/>
              <a:buChar char=""/>
              <a:defRPr/>
            </a:pPr>
            <a:r>
              <a:rPr lang="en-US" sz="8000" dirty="0"/>
              <a:t>Dry, hacking, "goose-honk" cough that worsens with activity </a:t>
            </a:r>
          </a:p>
          <a:p>
            <a:pPr marL="365760" indent="-256032">
              <a:lnSpc>
                <a:spcPct val="110000"/>
              </a:lnSpc>
              <a:buFont typeface="Wingdings 3"/>
              <a:buChar char=""/>
              <a:defRPr/>
            </a:pPr>
            <a:r>
              <a:rPr lang="en-US" sz="8000" dirty="0"/>
              <a:t>Sudden onset of symptoms </a:t>
            </a:r>
          </a:p>
          <a:p>
            <a:pPr marL="365760" indent="-256032">
              <a:lnSpc>
                <a:spcPct val="110000"/>
              </a:lnSpc>
              <a:buFont typeface="Wingdings 3"/>
              <a:buChar char=""/>
              <a:defRPr/>
            </a:pPr>
            <a:r>
              <a:rPr lang="en-US" sz="8000" dirty="0"/>
              <a:t>Discharge from eyes and nose </a:t>
            </a:r>
          </a:p>
          <a:p>
            <a:pPr marL="365760" indent="-256032">
              <a:lnSpc>
                <a:spcPct val="110000"/>
              </a:lnSpc>
              <a:buFont typeface="Wingdings 3"/>
              <a:buChar char=""/>
              <a:defRPr/>
            </a:pPr>
            <a:r>
              <a:rPr lang="en-US" sz="8000" dirty="0"/>
              <a:t>Fever, weakness, weight loss, unwillingness to move </a:t>
            </a:r>
          </a:p>
          <a:p>
            <a:pPr marL="365760" indent="-256032">
              <a:lnSpc>
                <a:spcPct val="110000"/>
              </a:lnSpc>
              <a:buFont typeface="Wingdings 3"/>
              <a:buChar char=""/>
              <a:defRPr/>
            </a:pPr>
            <a:r>
              <a:rPr lang="en-US" sz="8000" dirty="0"/>
              <a:t>Pigs piling up, chilled with fever </a:t>
            </a:r>
          </a:p>
          <a:p>
            <a:pPr marL="365760" indent="-256032">
              <a:lnSpc>
                <a:spcPct val="110000"/>
              </a:lnSpc>
              <a:buFont typeface="Wingdings 3"/>
              <a:buChar char=""/>
              <a:defRPr/>
            </a:pPr>
            <a:r>
              <a:rPr lang="en-US" sz="8000" dirty="0"/>
              <a:t>Difficulty breathing, open mouth breathing </a:t>
            </a:r>
          </a:p>
          <a:p>
            <a:pPr marL="365760" indent="-256032">
              <a:lnSpc>
                <a:spcPct val="110000"/>
              </a:lnSpc>
              <a:buFont typeface="Wingdings 3"/>
              <a:buChar char=""/>
              <a:defRPr/>
            </a:pPr>
            <a:r>
              <a:rPr lang="en-US" sz="8000" dirty="0"/>
              <a:t>Most of herd affected </a:t>
            </a:r>
          </a:p>
          <a:p>
            <a:pPr marL="365760" indent="-256032">
              <a:lnSpc>
                <a:spcPct val="110000"/>
              </a:lnSpc>
              <a:buFont typeface="Wingdings 3"/>
              <a:buChar char=""/>
              <a:defRPr/>
            </a:pPr>
            <a:r>
              <a:rPr lang="en-US" sz="8000" dirty="0"/>
              <a:t>Should recover in 5 - 7 days unless secondary infection involved </a:t>
            </a:r>
          </a:p>
          <a:p>
            <a:pPr marL="365760" indent="-256032">
              <a:lnSpc>
                <a:spcPct val="110000"/>
              </a:lnSpc>
              <a:buFont typeface="Wingdings 3"/>
              <a:buChar char=""/>
              <a:defRPr/>
            </a:pPr>
            <a:endParaRPr lang="en-US" sz="8000" dirty="0"/>
          </a:p>
          <a:p>
            <a:pPr marL="365760" indent="-256032">
              <a:lnSpc>
                <a:spcPct val="120000"/>
              </a:lnSpc>
              <a:buFont typeface="Wingdings 3"/>
              <a:buChar char=""/>
              <a:defRPr/>
            </a:pPr>
            <a:endParaRPr lang="en-US" sz="8000" dirty="0"/>
          </a:p>
        </p:txBody>
      </p:sp>
      <p:sp>
        <p:nvSpPr>
          <p:cNvPr id="8194" name="Rectangle 2"/>
          <p:cNvSpPr>
            <a:spLocks noGrp="1" noChangeArrowheads="1"/>
          </p:cNvSpPr>
          <p:nvPr>
            <p:ph type="title"/>
          </p:nvPr>
        </p:nvSpPr>
        <p:spPr>
          <a:xfrm>
            <a:off x="1981200" y="274638"/>
            <a:ext cx="8229600" cy="1630362"/>
          </a:xfrm>
        </p:spPr>
        <p:txBody>
          <a:bodyPr/>
          <a:lstStyle/>
          <a:p>
            <a:pPr>
              <a:defRPr/>
            </a:pPr>
            <a:r>
              <a:rPr lang="en-US" dirty="0" smtClean="0"/>
              <a:t>Swine Influenza</a:t>
            </a:r>
            <a:br>
              <a:rPr lang="en-US" dirty="0" smtClean="0"/>
            </a:br>
            <a:r>
              <a:rPr lang="en-US" sz="1800" dirty="0"/>
              <a:t>(Swine flu, Pig flu) </a:t>
            </a:r>
            <a:br>
              <a:rPr lang="en-US" sz="1800" dirty="0"/>
            </a:br>
            <a:r>
              <a:rPr lang="en-US" sz="1200" dirty="0" err="1"/>
              <a:t>Orthomyxovirus</a:t>
            </a:r>
            <a:r>
              <a:rPr lang="en-US" sz="1200" dirty="0"/>
              <a:t> – Influenza A</a:t>
            </a:r>
            <a:br>
              <a:rPr lang="en-US" sz="1200" dirty="0"/>
            </a:br>
            <a:r>
              <a:rPr lang="en-US" sz="1600" dirty="0">
                <a:solidFill>
                  <a:srgbClr val="0070C0"/>
                </a:solidFill>
              </a:rPr>
              <a:t>Classic Subtypes: H1N1, H3N2, H1N2, H3N2v</a:t>
            </a:r>
          </a:p>
        </p:txBody>
      </p:sp>
      <p:sp>
        <p:nvSpPr>
          <p:cNvPr id="12292" name="AutoShape 5" descr="Image result for swine influenza iowa"/>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12293" name="Picture 4" descr="1-cdc-spotlight-swine-fl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2137" y="533400"/>
            <a:ext cx="365125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5" descr="Sick Pi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40445" y="2678934"/>
            <a:ext cx="25796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52457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1898650" y="1712492"/>
            <a:ext cx="8534400" cy="4614862"/>
          </a:xfrm>
        </p:spPr>
        <p:txBody>
          <a:bodyPr>
            <a:normAutofit fontScale="92500" lnSpcReduction="20000"/>
          </a:bodyPr>
          <a:lstStyle/>
          <a:p>
            <a:pPr marL="365760" indent="-256032">
              <a:lnSpc>
                <a:spcPct val="80000"/>
              </a:lnSpc>
              <a:buFont typeface="Wingdings 3"/>
              <a:buChar char=""/>
              <a:defRPr/>
            </a:pPr>
            <a:endParaRPr lang="en-US" sz="2000" b="1" dirty="0"/>
          </a:p>
          <a:p>
            <a:pPr marL="365760" indent="-256032">
              <a:lnSpc>
                <a:spcPct val="110000"/>
              </a:lnSpc>
              <a:buNone/>
              <a:defRPr/>
            </a:pPr>
            <a:r>
              <a:rPr lang="en-US" sz="2000" b="1" dirty="0"/>
              <a:t>Transmission:</a:t>
            </a:r>
          </a:p>
          <a:p>
            <a:pPr marL="365760" indent="-256032">
              <a:lnSpc>
                <a:spcPct val="110000"/>
              </a:lnSpc>
              <a:buFont typeface="Wingdings" pitchFamily="2" charset="2"/>
              <a:buChar char="Ø"/>
              <a:defRPr/>
            </a:pPr>
            <a:r>
              <a:rPr lang="en-US" sz="2000" dirty="0"/>
              <a:t>Pig to Pig, Pig to Human, Human to Pig</a:t>
            </a:r>
          </a:p>
          <a:p>
            <a:pPr marL="365760" indent="-256032">
              <a:lnSpc>
                <a:spcPct val="110000"/>
              </a:lnSpc>
              <a:buFont typeface="Wingdings" pitchFamily="2" charset="2"/>
              <a:buChar char="Ø"/>
              <a:defRPr/>
            </a:pPr>
            <a:r>
              <a:rPr lang="en-US" sz="2000" dirty="0"/>
              <a:t>Nasal Secretions, Short Distance Aerosols, Fecal-Oral Ingestion</a:t>
            </a:r>
          </a:p>
          <a:p>
            <a:pPr marL="365760" indent="-256032">
              <a:lnSpc>
                <a:spcPct val="110000"/>
              </a:lnSpc>
              <a:buFont typeface="Wingdings" pitchFamily="2" charset="2"/>
              <a:buChar char="Ø"/>
              <a:defRPr/>
            </a:pPr>
            <a:r>
              <a:rPr lang="en-US" sz="2000" dirty="0"/>
              <a:t>Commercial Pigs are both clinical and sub-clinical cyclic carriers</a:t>
            </a:r>
          </a:p>
          <a:p>
            <a:pPr marL="365760" indent="-256032">
              <a:lnSpc>
                <a:spcPct val="110000"/>
              </a:lnSpc>
              <a:buFont typeface="Wingdings" pitchFamily="2" charset="2"/>
              <a:buChar char="Ø"/>
              <a:defRPr/>
            </a:pPr>
            <a:endParaRPr lang="en-US" sz="2000" dirty="0"/>
          </a:p>
          <a:p>
            <a:pPr marL="365760" indent="-256032">
              <a:lnSpc>
                <a:spcPct val="80000"/>
              </a:lnSpc>
              <a:buNone/>
              <a:defRPr/>
            </a:pPr>
            <a:r>
              <a:rPr lang="en-US" sz="2000" b="1" dirty="0"/>
              <a:t>Prevention:</a:t>
            </a:r>
            <a:endParaRPr lang="en-US" sz="2000" dirty="0"/>
          </a:p>
          <a:p>
            <a:pPr marL="365760" indent="-256032">
              <a:lnSpc>
                <a:spcPct val="120000"/>
              </a:lnSpc>
              <a:buFont typeface="Wingdings 3"/>
              <a:buChar char=""/>
              <a:defRPr/>
            </a:pPr>
            <a:r>
              <a:rPr lang="en-US" sz="2000" dirty="0"/>
              <a:t>Avoid stress (overcrowding, moving, mixing); age grouping; good ventilation, sanitation, minimize dust</a:t>
            </a:r>
          </a:p>
          <a:p>
            <a:pPr marL="365760" indent="-256032">
              <a:lnSpc>
                <a:spcPct val="120000"/>
              </a:lnSpc>
              <a:buFont typeface="Wingdings 3"/>
              <a:buChar char=""/>
              <a:defRPr/>
            </a:pPr>
            <a:r>
              <a:rPr lang="en-US" sz="2000" dirty="0"/>
              <a:t>Vaccinate – against 1 or all subtypes (check yearly)</a:t>
            </a:r>
          </a:p>
          <a:p>
            <a:pPr marL="365760" indent="-256032">
              <a:lnSpc>
                <a:spcPct val="120000"/>
              </a:lnSpc>
              <a:buFont typeface="Wingdings 3"/>
              <a:buChar char=""/>
              <a:defRPr/>
            </a:pPr>
            <a:r>
              <a:rPr lang="en-US" sz="2000" dirty="0"/>
              <a:t>Sick Animals: Isolate, Antibiotics to prevent secondary infections, consult your veterinarian </a:t>
            </a:r>
          </a:p>
          <a:p>
            <a:pPr marL="365760" indent="-256032">
              <a:lnSpc>
                <a:spcPct val="80000"/>
              </a:lnSpc>
              <a:buFont typeface="Wingdings 3"/>
              <a:buChar char=""/>
              <a:defRPr/>
            </a:pPr>
            <a:endParaRPr lang="en-US" sz="2000" b="1" dirty="0"/>
          </a:p>
          <a:p>
            <a:pPr marL="365760" indent="-256032">
              <a:lnSpc>
                <a:spcPct val="80000"/>
              </a:lnSpc>
              <a:buFont typeface="Wingdings 3"/>
              <a:buChar char=""/>
              <a:defRPr/>
            </a:pPr>
            <a:endParaRPr lang="en-US" sz="2000" b="1" dirty="0"/>
          </a:p>
          <a:p>
            <a:pPr marL="365760" indent="-256032">
              <a:lnSpc>
                <a:spcPct val="110000"/>
              </a:lnSpc>
              <a:buFont typeface="Wingdings 3"/>
              <a:buChar char=""/>
              <a:defRPr/>
            </a:pPr>
            <a:endParaRPr lang="en-US" sz="8000" dirty="0"/>
          </a:p>
          <a:p>
            <a:pPr marL="365760" indent="-256032">
              <a:lnSpc>
                <a:spcPct val="120000"/>
              </a:lnSpc>
              <a:buFont typeface="Wingdings 3"/>
              <a:buChar char=""/>
              <a:defRPr/>
            </a:pPr>
            <a:endParaRPr lang="en-US" sz="8000" dirty="0"/>
          </a:p>
        </p:txBody>
      </p:sp>
      <p:sp>
        <p:nvSpPr>
          <p:cNvPr id="8194" name="Rectangle 2"/>
          <p:cNvSpPr>
            <a:spLocks noGrp="1" noChangeArrowheads="1"/>
          </p:cNvSpPr>
          <p:nvPr>
            <p:ph type="title"/>
          </p:nvPr>
        </p:nvSpPr>
        <p:spPr>
          <a:xfrm>
            <a:off x="1981200" y="274638"/>
            <a:ext cx="8229600" cy="1630362"/>
          </a:xfrm>
        </p:spPr>
        <p:txBody>
          <a:bodyPr/>
          <a:lstStyle/>
          <a:p>
            <a:pPr>
              <a:defRPr/>
            </a:pPr>
            <a:r>
              <a:rPr lang="en-US" dirty="0" smtClean="0"/>
              <a:t>Swine Influenza</a:t>
            </a:r>
            <a:br>
              <a:rPr lang="en-US" dirty="0" smtClean="0"/>
            </a:br>
            <a:r>
              <a:rPr lang="en-US" sz="1800" dirty="0"/>
              <a:t>(Swine flu, Pig flu) </a:t>
            </a:r>
            <a:br>
              <a:rPr lang="en-US" sz="1800" dirty="0"/>
            </a:br>
            <a:r>
              <a:rPr lang="en-US" sz="1200" dirty="0" err="1"/>
              <a:t>Orthomyxovirus</a:t>
            </a:r>
            <a:r>
              <a:rPr lang="en-US" sz="1200" dirty="0"/>
              <a:t> – Influenza A</a:t>
            </a:r>
            <a:br>
              <a:rPr lang="en-US" sz="1200" dirty="0"/>
            </a:br>
            <a:r>
              <a:rPr lang="en-US" sz="1600" dirty="0">
                <a:solidFill>
                  <a:srgbClr val="0070C0"/>
                </a:solidFill>
              </a:rPr>
              <a:t>Classic Subtypes: H1N1, H3N2, H1N2, H3N2v</a:t>
            </a:r>
          </a:p>
        </p:txBody>
      </p:sp>
      <p:sp>
        <p:nvSpPr>
          <p:cNvPr id="12292" name="AutoShape 5" descr="Image result for swine influenza iowa"/>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pic>
        <p:nvPicPr>
          <p:cNvPr id="12293" name="Picture 4" descr="1-cdc-spotlight-swine-flu.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02137" y="533400"/>
            <a:ext cx="365125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5" descr="Sick Pig.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94842" y="2197616"/>
            <a:ext cx="2171270" cy="2052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70347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1904999" y="1943846"/>
            <a:ext cx="8627125" cy="4525962"/>
          </a:xfrm>
        </p:spPr>
        <p:txBody>
          <a:bodyPr>
            <a:normAutofit fontScale="92500" lnSpcReduction="10000"/>
          </a:bodyPr>
          <a:lstStyle/>
          <a:p>
            <a:pPr eaLnBrk="1" hangingPunct="1"/>
            <a:r>
              <a:rPr lang="en-US" altLang="en-US" sz="2400" dirty="0"/>
              <a:t>Follow Best Management Practices at Home and Fair</a:t>
            </a:r>
          </a:p>
          <a:p>
            <a:pPr eaLnBrk="1" hangingPunct="1">
              <a:buFont typeface="Wingdings 3" panose="05040102010807070707" pitchFamily="18" charset="2"/>
              <a:buNone/>
            </a:pPr>
            <a:endParaRPr lang="en-US" altLang="en-US" sz="2400" dirty="0"/>
          </a:p>
          <a:p>
            <a:pPr eaLnBrk="1" hangingPunct="1"/>
            <a:r>
              <a:rPr lang="en-US" altLang="en-US" sz="2400" dirty="0"/>
              <a:t>Observe animals for signs of illness &amp; isolate if sick –don’t bring to fair</a:t>
            </a:r>
          </a:p>
          <a:p>
            <a:pPr eaLnBrk="1" hangingPunct="1"/>
            <a:endParaRPr lang="en-US" altLang="en-US" sz="2400" dirty="0"/>
          </a:p>
          <a:p>
            <a:pPr eaLnBrk="1" hangingPunct="1"/>
            <a:r>
              <a:rPr lang="en-US" altLang="en-US" sz="2400" dirty="0"/>
              <a:t>Self-Certification within 24 </a:t>
            </a:r>
            <a:r>
              <a:rPr lang="en-US" altLang="en-US" sz="2400" dirty="0" err="1"/>
              <a:t>hrs</a:t>
            </a:r>
            <a:r>
              <a:rPr lang="en-US" altLang="en-US" sz="2400" dirty="0"/>
              <a:t> of Loading for Fair</a:t>
            </a:r>
          </a:p>
          <a:p>
            <a:pPr eaLnBrk="1" hangingPunct="1"/>
            <a:endParaRPr lang="en-US" altLang="en-US" sz="2400" dirty="0"/>
          </a:p>
          <a:p>
            <a:pPr eaLnBrk="1" hangingPunct="1"/>
            <a:r>
              <a:rPr lang="en-US" altLang="en-US" sz="2400" dirty="0"/>
              <a:t>Report any animals with </a:t>
            </a:r>
          </a:p>
          <a:p>
            <a:pPr eaLnBrk="1" hangingPunct="1">
              <a:buFont typeface="Wingdings 3" panose="05040102010807070707" pitchFamily="18" charset="2"/>
              <a:buNone/>
            </a:pPr>
            <a:r>
              <a:rPr lang="en-US" altLang="en-US" sz="2400" dirty="0"/>
              <a:t>    signs of illness at Fair</a:t>
            </a:r>
          </a:p>
          <a:p>
            <a:pPr eaLnBrk="1" hangingPunct="1">
              <a:buFont typeface="Wingdings 3" panose="05040102010807070707" pitchFamily="18" charset="2"/>
              <a:buNone/>
            </a:pPr>
            <a:r>
              <a:rPr lang="en-US" altLang="en-US" sz="2400" dirty="0"/>
              <a:t>    to </a:t>
            </a:r>
            <a:r>
              <a:rPr lang="en-US" altLang="en-US" sz="2400" dirty="0" err="1"/>
              <a:t>Superintendant</a:t>
            </a:r>
            <a:endParaRPr lang="en-US" altLang="en-US" sz="2400" dirty="0"/>
          </a:p>
          <a:p>
            <a:pPr eaLnBrk="1" hangingPunct="1">
              <a:buFont typeface="Wingdings 3" panose="05040102010807070707" pitchFamily="18" charset="2"/>
              <a:buNone/>
            </a:pPr>
            <a:r>
              <a:rPr lang="en-US" altLang="en-US" sz="2400" dirty="0"/>
              <a:t>   </a:t>
            </a:r>
            <a:r>
              <a:rPr lang="en-US" altLang="en-US" sz="2400" i="1" dirty="0"/>
              <a:t> immediately – </a:t>
            </a:r>
          </a:p>
          <a:p>
            <a:pPr eaLnBrk="1" hangingPunct="1">
              <a:buFont typeface="Wingdings 3" panose="05040102010807070707" pitchFamily="18" charset="2"/>
              <a:buNone/>
            </a:pPr>
            <a:r>
              <a:rPr lang="en-US" altLang="en-US" sz="2400" i="1" dirty="0"/>
              <a:t>                  </a:t>
            </a:r>
            <a:r>
              <a:rPr lang="en-US" altLang="en-US" sz="2400" b="1" dirty="0"/>
              <a:t>isolate animal</a:t>
            </a:r>
          </a:p>
        </p:txBody>
      </p:sp>
      <p:sp>
        <p:nvSpPr>
          <p:cNvPr id="3074" name="Title 1"/>
          <p:cNvSpPr>
            <a:spLocks noGrp="1"/>
          </p:cNvSpPr>
          <p:nvPr>
            <p:ph type="title"/>
          </p:nvPr>
        </p:nvSpPr>
        <p:spPr/>
        <p:txBody>
          <a:bodyPr/>
          <a:lstStyle/>
          <a:p>
            <a:pPr algn="ctr">
              <a:defRPr/>
            </a:pPr>
            <a:r>
              <a:rPr lang="en-US" sz="2800" dirty="0">
                <a:solidFill>
                  <a:srgbClr val="FF0000"/>
                </a:solidFill>
              </a:rPr>
              <a:t>EXHIBITOR &amp; VETERINARIAN’S ROLE </a:t>
            </a:r>
            <a:br>
              <a:rPr lang="en-US" sz="2800" dirty="0">
                <a:solidFill>
                  <a:srgbClr val="FF0000"/>
                </a:solidFill>
              </a:rPr>
            </a:br>
            <a:r>
              <a:rPr lang="en-US" sz="2800" dirty="0">
                <a:solidFill>
                  <a:srgbClr val="FF0000"/>
                </a:solidFill>
              </a:rPr>
              <a:t>TO PREVENT DISEASE </a:t>
            </a:r>
          </a:p>
        </p:txBody>
      </p:sp>
      <p:pic>
        <p:nvPicPr>
          <p:cNvPr id="4" name="Picture 8" descr="MPj0227808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98246" y="4419600"/>
            <a:ext cx="3486150" cy="231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1988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0993" y="0"/>
            <a:ext cx="5321300" cy="680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3260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5410200"/>
            <a:ext cx="7481888" cy="457200"/>
          </a:xfrm>
        </p:spPr>
        <p:txBody>
          <a:bodyPr/>
          <a:lstStyle/>
          <a:p>
            <a:pPr>
              <a:defRPr/>
            </a:pPr>
            <a:r>
              <a:rPr lang="en-US" sz="1600" dirty="0"/>
              <a:t>CERTIFICATE OF VETERINARY INSPECTION (CVI)</a:t>
            </a:r>
          </a:p>
        </p:txBody>
      </p:sp>
      <p:pic>
        <p:nvPicPr>
          <p:cNvPr id="15363" name="Content Placeholder 4" descr="CCT Stevens 2.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8496300" y="1793081"/>
            <a:ext cx="3149600" cy="2098675"/>
          </a:xfrm>
        </p:spPr>
      </p:pic>
      <p:sp>
        <p:nvSpPr>
          <p:cNvPr id="15364" name="Text Placeholder 3"/>
          <p:cNvSpPr>
            <a:spLocks noGrp="1"/>
          </p:cNvSpPr>
          <p:nvPr>
            <p:ph type="body" idx="2"/>
          </p:nvPr>
        </p:nvSpPr>
        <p:spPr>
          <a:xfrm>
            <a:off x="3657600" y="5562600"/>
            <a:ext cx="6413500" cy="914400"/>
          </a:xfrm>
        </p:spPr>
        <p:txBody>
          <a:bodyPr>
            <a:normAutofit fontScale="62500" lnSpcReduction="20000"/>
          </a:bodyPr>
          <a:lstStyle/>
          <a:p>
            <a:r>
              <a:rPr lang="en-US" altLang="en-US" smtClean="0"/>
              <a:t> </a:t>
            </a:r>
          </a:p>
          <a:p>
            <a:r>
              <a:rPr lang="en-US" altLang="en-US" smtClean="0"/>
              <a:t>Must have CVI done within 120 DAYS </a:t>
            </a:r>
          </a:p>
          <a:p>
            <a:r>
              <a:rPr lang="en-US" altLang="en-US" smtClean="0"/>
              <a:t>(Show Season) to enter exhibitions</a:t>
            </a:r>
          </a:p>
          <a:p>
            <a:r>
              <a:rPr lang="en-US" altLang="en-US" smtClean="0"/>
              <a:t>Vaccination &amp; Identification may be done at time of inspection</a:t>
            </a:r>
          </a:p>
          <a:p>
            <a:endParaRPr lang="en-US" altLang="en-US" smtClean="0"/>
          </a:p>
        </p:txBody>
      </p:sp>
      <p:pic>
        <p:nvPicPr>
          <p:cNvPr id="15365" name="Picture 4" descr="CVI 201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63538"/>
            <a:ext cx="6400800" cy="495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0765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Self Cert For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1464" y="152401"/>
            <a:ext cx="5257800" cy="650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MPj0262934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8620" y="2557750"/>
            <a:ext cx="3763963"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66536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1580000" y="1909591"/>
            <a:ext cx="8610600" cy="4525963"/>
          </a:xfrm>
        </p:spPr>
        <p:txBody>
          <a:bodyPr/>
          <a:lstStyle/>
          <a:p>
            <a:pPr>
              <a:spcBef>
                <a:spcPts val="800"/>
              </a:spcBef>
            </a:pPr>
            <a:r>
              <a:rPr lang="en-US" altLang="en-US" sz="2200" dirty="0"/>
              <a:t>Inspection at Entry: Animal, CVI, Self-Cert</a:t>
            </a:r>
          </a:p>
          <a:p>
            <a:pPr>
              <a:spcBef>
                <a:spcPts val="800"/>
              </a:spcBef>
            </a:pPr>
            <a:r>
              <a:rPr lang="en-US" altLang="en-US" sz="2200" dirty="0"/>
              <a:t>Post signs &amp; enforce sanitation and </a:t>
            </a:r>
          </a:p>
          <a:p>
            <a:pPr>
              <a:spcBef>
                <a:spcPts val="800"/>
              </a:spcBef>
              <a:buNone/>
            </a:pPr>
            <a:r>
              <a:rPr lang="en-US" altLang="en-US" sz="2200" dirty="0"/>
              <a:t>         biosecurity measures in Show Barns</a:t>
            </a:r>
          </a:p>
          <a:p>
            <a:pPr>
              <a:spcBef>
                <a:spcPts val="800"/>
              </a:spcBef>
            </a:pPr>
            <a:r>
              <a:rPr lang="en-US" altLang="en-US" sz="2200" dirty="0"/>
              <a:t>72 hour limit on swine exhibits rec’d</a:t>
            </a:r>
          </a:p>
          <a:p>
            <a:pPr>
              <a:spcBef>
                <a:spcPts val="800"/>
              </a:spcBef>
            </a:pPr>
            <a:r>
              <a:rPr lang="en-US" altLang="en-US" sz="2200" dirty="0"/>
              <a:t>Designing the intake process for animals when they arrive at the fairgrounds so that they aren’t all touching the same surfaces with their snouts….</a:t>
            </a:r>
          </a:p>
          <a:p>
            <a:pPr>
              <a:spcBef>
                <a:spcPts val="800"/>
              </a:spcBef>
            </a:pPr>
            <a:r>
              <a:rPr lang="en-US" altLang="en-US" sz="2200" dirty="0"/>
              <a:t>Consider requiring vaccinations for flu</a:t>
            </a:r>
          </a:p>
          <a:p>
            <a:pPr>
              <a:spcBef>
                <a:spcPts val="800"/>
              </a:spcBef>
            </a:pPr>
            <a:r>
              <a:rPr lang="en-US" altLang="en-US" sz="2200" dirty="0"/>
              <a:t>Isolate any ill animals, request veterinary evaluation from on-call veterinarian</a:t>
            </a:r>
          </a:p>
          <a:p>
            <a:pPr>
              <a:spcBef>
                <a:spcPts val="800"/>
              </a:spcBef>
            </a:pPr>
            <a:r>
              <a:rPr lang="en-US" altLang="en-US" sz="2200" dirty="0"/>
              <a:t>Notify MDA inspector of any ill animals</a:t>
            </a:r>
          </a:p>
          <a:p>
            <a:pPr>
              <a:spcBef>
                <a:spcPts val="800"/>
              </a:spcBef>
            </a:pPr>
            <a:endParaRPr lang="en-US" altLang="en-US" sz="2200" dirty="0"/>
          </a:p>
        </p:txBody>
      </p:sp>
      <p:sp>
        <p:nvSpPr>
          <p:cNvPr id="3074" name="Title 1"/>
          <p:cNvSpPr>
            <a:spLocks noGrp="1"/>
          </p:cNvSpPr>
          <p:nvPr>
            <p:ph type="title"/>
          </p:nvPr>
        </p:nvSpPr>
        <p:spPr/>
        <p:txBody>
          <a:bodyPr>
            <a:normAutofit fontScale="90000"/>
          </a:bodyPr>
          <a:lstStyle/>
          <a:p>
            <a:pPr>
              <a:defRPr/>
            </a:pPr>
            <a:r>
              <a:rPr lang="en-US" sz="3600" dirty="0">
                <a:solidFill>
                  <a:srgbClr val="FF0000"/>
                </a:solidFill>
              </a:rPr>
              <a:t/>
            </a:r>
            <a:br>
              <a:rPr lang="en-US" sz="3600" dirty="0">
                <a:solidFill>
                  <a:srgbClr val="FF0000"/>
                </a:solidFill>
              </a:rPr>
            </a:br>
            <a:r>
              <a:rPr lang="en-US" sz="3600" dirty="0">
                <a:solidFill>
                  <a:srgbClr val="FF0000"/>
                </a:solidFill>
              </a:rPr>
              <a:t>FAIR SPONSOR’S ROLE </a:t>
            </a:r>
            <a:br>
              <a:rPr lang="en-US" sz="3600" dirty="0">
                <a:solidFill>
                  <a:srgbClr val="FF0000"/>
                </a:solidFill>
              </a:rPr>
            </a:br>
            <a:r>
              <a:rPr lang="en-US" sz="3600" dirty="0">
                <a:solidFill>
                  <a:srgbClr val="FF0000"/>
                </a:solidFill>
              </a:rPr>
              <a:t>TO PREVENT DISEASE</a:t>
            </a:r>
            <a:r>
              <a:rPr lang="en-US" dirty="0" smtClean="0">
                <a:solidFill>
                  <a:srgbClr val="FF0000"/>
                </a:solidFill>
              </a:rPr>
              <a:t/>
            </a:r>
            <a:br>
              <a:rPr lang="en-US" dirty="0" smtClean="0">
                <a:solidFill>
                  <a:srgbClr val="FF0000"/>
                </a:solidFill>
              </a:rPr>
            </a:br>
            <a:endParaRPr lang="en-US" dirty="0" smtClean="0">
              <a:solidFill>
                <a:srgbClr val="FF0000"/>
              </a:solidFill>
            </a:endParaRPr>
          </a:p>
        </p:txBody>
      </p:sp>
      <p:pic>
        <p:nvPicPr>
          <p:cNvPr id="17412" name="Picture 3" descr="pigs at show.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1524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8235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1676399" y="1389831"/>
            <a:ext cx="9109113" cy="5245864"/>
          </a:xfrm>
        </p:spPr>
        <p:txBody>
          <a:bodyPr>
            <a:normAutofit fontScale="85000" lnSpcReduction="20000"/>
          </a:bodyPr>
          <a:lstStyle/>
          <a:p>
            <a:pPr eaLnBrk="1" hangingPunct="1"/>
            <a:endParaRPr lang="en-US" altLang="en-US" dirty="0" smtClean="0">
              <a:solidFill>
                <a:srgbClr val="FF0000"/>
              </a:solidFill>
            </a:endParaRPr>
          </a:p>
          <a:p>
            <a:pPr eaLnBrk="1" hangingPunct="1"/>
            <a:endParaRPr lang="en-US" altLang="en-US" dirty="0" smtClean="0"/>
          </a:p>
          <a:p>
            <a:pPr eaLnBrk="1" hangingPunct="1"/>
            <a:endParaRPr lang="en-US" altLang="en-US" sz="2000" b="1" dirty="0"/>
          </a:p>
          <a:p>
            <a:pPr eaLnBrk="1" hangingPunct="1"/>
            <a:endParaRPr lang="en-US" altLang="en-US" sz="2200" b="1" dirty="0"/>
          </a:p>
          <a:p>
            <a:pPr eaLnBrk="1" hangingPunct="1"/>
            <a:r>
              <a:rPr lang="en-US" altLang="en-US" b="1" dirty="0"/>
              <a:t>Inform, Educate Swine Producers &amp; Fair/Show Sponsors on disease prevention – </a:t>
            </a:r>
          </a:p>
          <a:p>
            <a:pPr lvl="1" eaLnBrk="1" hangingPunct="1"/>
            <a:r>
              <a:rPr lang="en-US" altLang="en-US" sz="2800" dirty="0"/>
              <a:t>MDA Outreach to Vets, Farmers, Fair Sponsors in Spring</a:t>
            </a:r>
          </a:p>
          <a:p>
            <a:pPr lvl="1" eaLnBrk="1" hangingPunct="1"/>
            <a:r>
              <a:rPr lang="en-US" altLang="en-US" sz="2800" dirty="0" err="1"/>
              <a:t>UMD</a:t>
            </a:r>
            <a:r>
              <a:rPr lang="en-US" altLang="en-US" sz="2800" dirty="0"/>
              <a:t> Extension Outreach and 4H Training</a:t>
            </a:r>
          </a:p>
          <a:p>
            <a:pPr lvl="1" eaLnBrk="1" hangingPunct="1">
              <a:buFont typeface="Verdana" panose="020B0604030504040204" pitchFamily="34" charset="0"/>
              <a:buNone/>
            </a:pPr>
            <a:r>
              <a:rPr lang="en-US" altLang="en-US" sz="2800" dirty="0"/>
              <a:t>                                             </a:t>
            </a:r>
          </a:p>
          <a:p>
            <a:pPr eaLnBrk="1" hangingPunct="1"/>
            <a:r>
              <a:rPr lang="en-US" altLang="en-US" b="1" dirty="0"/>
              <a:t>Apply and enforce sanitation and biosecurity measures </a:t>
            </a:r>
          </a:p>
          <a:p>
            <a:pPr lvl="1" eaLnBrk="1" hangingPunct="1"/>
            <a:r>
              <a:rPr lang="en-US" altLang="en-US" sz="2800" dirty="0"/>
              <a:t>MDA Permit/Quarantine rules</a:t>
            </a:r>
          </a:p>
          <a:p>
            <a:pPr lvl="1" eaLnBrk="1" hangingPunct="1"/>
            <a:r>
              <a:rPr lang="en-US" altLang="en-US" sz="2800" dirty="0"/>
              <a:t>Inspection at or near Entry (Check animal, CVI, Self-Certification)</a:t>
            </a:r>
          </a:p>
          <a:p>
            <a:pPr lvl="1" eaLnBrk="1" hangingPunct="1"/>
            <a:r>
              <a:rPr lang="en-US" altLang="en-US" sz="2800" dirty="0"/>
              <a:t>Inspection during fair - daily when feasible</a:t>
            </a:r>
          </a:p>
          <a:p>
            <a:pPr lvl="1" eaLnBrk="1" hangingPunct="1"/>
            <a:r>
              <a:rPr lang="en-US" altLang="en-US" sz="2800" dirty="0">
                <a:solidFill>
                  <a:srgbClr val="FF0000"/>
                </a:solidFill>
              </a:rPr>
              <a:t>IF DISEASE DETECTED: Quarantine on farms, markets, fair, or show</a:t>
            </a:r>
          </a:p>
          <a:p>
            <a:pPr eaLnBrk="1" hangingPunct="1">
              <a:buFont typeface="Wingdings 3" panose="05040102010807070707" pitchFamily="18" charset="2"/>
              <a:buNone/>
            </a:pPr>
            <a:endParaRPr lang="en-US" altLang="en-US" dirty="0" smtClean="0"/>
          </a:p>
          <a:p>
            <a:pPr eaLnBrk="1" hangingPunct="1"/>
            <a:endParaRPr lang="en-US" altLang="en-US" dirty="0" smtClean="0">
              <a:solidFill>
                <a:srgbClr val="FF0000"/>
              </a:solidFill>
            </a:endParaRPr>
          </a:p>
        </p:txBody>
      </p:sp>
      <p:sp>
        <p:nvSpPr>
          <p:cNvPr id="3074" name="Title 1"/>
          <p:cNvSpPr>
            <a:spLocks noGrp="1"/>
          </p:cNvSpPr>
          <p:nvPr>
            <p:ph type="title"/>
          </p:nvPr>
        </p:nvSpPr>
        <p:spPr>
          <a:xfrm>
            <a:off x="2438400" y="152400"/>
            <a:ext cx="8229600" cy="1143000"/>
          </a:xfrm>
        </p:spPr>
        <p:txBody>
          <a:bodyPr>
            <a:normAutofit fontScale="90000"/>
          </a:bodyPr>
          <a:lstStyle/>
          <a:p>
            <a:pPr>
              <a:defRPr/>
            </a:pPr>
            <a:r>
              <a:rPr lang="en-US" sz="2200" dirty="0">
                <a:solidFill>
                  <a:srgbClr val="FF0000"/>
                </a:solidFill>
              </a:rPr>
              <a:t>STATE’S ROLE – MDA, MDH, UMD TO PREVENT DISEASE</a:t>
            </a:r>
            <a:r>
              <a:rPr lang="en-US" dirty="0" smtClean="0"/>
              <a:t/>
            </a:r>
            <a:br>
              <a:rPr lang="en-US" dirty="0" smtClean="0"/>
            </a:br>
            <a:endParaRPr lang="en-US" dirty="0" smtClean="0"/>
          </a:p>
        </p:txBody>
      </p:sp>
      <p:pic>
        <p:nvPicPr>
          <p:cNvPr id="18436" name="Picture 7" descr="pigs in show stall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609600"/>
            <a:ext cx="3124200"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86892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eaLnBrk="1" hangingPunct="1"/>
            <a:endParaRPr lang="en-US" altLang="en-US" smtClean="0">
              <a:solidFill>
                <a:srgbClr val="FF0000"/>
              </a:solidFill>
            </a:endParaRPr>
          </a:p>
          <a:p>
            <a:pPr eaLnBrk="1" hangingPunct="1"/>
            <a:endParaRPr lang="en-US" altLang="en-US" smtClean="0"/>
          </a:p>
          <a:p>
            <a:pPr eaLnBrk="1" hangingPunct="1">
              <a:buFont typeface="Wingdings 3" panose="05040102010807070707" pitchFamily="18" charset="2"/>
              <a:buNone/>
            </a:pPr>
            <a:endParaRPr lang="en-US" altLang="en-US" smtClean="0"/>
          </a:p>
          <a:p>
            <a:pPr eaLnBrk="1" hangingPunct="1"/>
            <a:endParaRPr lang="en-US" altLang="en-US" smtClean="0">
              <a:solidFill>
                <a:srgbClr val="FF0000"/>
              </a:solidFill>
            </a:endParaRPr>
          </a:p>
        </p:txBody>
      </p:sp>
      <p:sp>
        <p:nvSpPr>
          <p:cNvPr id="3074" name="Title 1"/>
          <p:cNvSpPr>
            <a:spLocks noGrp="1"/>
          </p:cNvSpPr>
          <p:nvPr>
            <p:ph type="title"/>
          </p:nvPr>
        </p:nvSpPr>
        <p:spPr/>
        <p:txBody>
          <a:bodyPr>
            <a:normAutofit fontScale="90000"/>
          </a:bodyPr>
          <a:lstStyle/>
          <a:p>
            <a:pPr algn="ctr">
              <a:defRPr/>
            </a:pPr>
            <a:r>
              <a:rPr lang="en-US" sz="3600" dirty="0">
                <a:solidFill>
                  <a:srgbClr val="FF0000"/>
                </a:solidFill>
              </a:rPr>
              <a:t>STATE’S ROLE – MDA Animal Health</a:t>
            </a:r>
            <a:br>
              <a:rPr lang="en-US" sz="3600" dirty="0">
                <a:solidFill>
                  <a:srgbClr val="FF0000"/>
                </a:solidFill>
              </a:rPr>
            </a:br>
            <a:r>
              <a:rPr lang="en-US" sz="3600" dirty="0">
                <a:solidFill>
                  <a:srgbClr val="FF0000"/>
                </a:solidFill>
              </a:rPr>
              <a:t> TO PREVENT DISEASE</a:t>
            </a:r>
            <a:r>
              <a:rPr lang="en-US" dirty="0" smtClean="0"/>
              <a:t/>
            </a:r>
            <a:br>
              <a:rPr lang="en-US" dirty="0" smtClean="0"/>
            </a:br>
            <a:endParaRPr lang="en-US" dirty="0" smtClean="0"/>
          </a:p>
        </p:txBody>
      </p:sp>
      <p:pic>
        <p:nvPicPr>
          <p:cNvPr id="19460" name="Picture 3" descr="SWINE BARN RUL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47441" y="1362228"/>
            <a:ext cx="7331075"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9578516" y="6048260"/>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16284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1"/>
          <p:cNvSpPr>
            <a:spLocks noGrp="1"/>
          </p:cNvSpPr>
          <p:nvPr>
            <p:ph idx="1"/>
          </p:nvPr>
        </p:nvSpPr>
        <p:spPr/>
        <p:txBody>
          <a:bodyPr>
            <a:normAutofit fontScale="92500" lnSpcReduction="20000"/>
          </a:bodyPr>
          <a:lstStyle/>
          <a:p>
            <a:pPr>
              <a:buFont typeface="Wingdings 3" panose="05040102010807070707" pitchFamily="18" charset="2"/>
              <a:buNone/>
            </a:pPr>
            <a:r>
              <a:rPr lang="en-US" altLang="en-US" dirty="0" smtClean="0">
                <a:solidFill>
                  <a:srgbClr val="FF0000"/>
                </a:solidFill>
              </a:rPr>
              <a:t>MDA</a:t>
            </a:r>
          </a:p>
          <a:p>
            <a:pPr>
              <a:buFont typeface="Wingdings" panose="05000000000000000000" pitchFamily="2" charset="2"/>
              <a:buChar char="Ø"/>
            </a:pPr>
            <a:r>
              <a:rPr lang="en-US" altLang="en-US" dirty="0" smtClean="0"/>
              <a:t>Quarantine Swine at Fair or at Farm</a:t>
            </a:r>
          </a:p>
          <a:p>
            <a:pPr>
              <a:buFont typeface="Wingdings" panose="05000000000000000000" pitchFamily="2" charset="2"/>
              <a:buChar char="Ø"/>
            </a:pPr>
            <a:r>
              <a:rPr lang="en-US" altLang="en-US" dirty="0" smtClean="0"/>
              <a:t>Test out Swine, Response &amp; Control </a:t>
            </a:r>
          </a:p>
          <a:p>
            <a:pPr>
              <a:buFont typeface="Wingdings" panose="05000000000000000000" pitchFamily="2" charset="2"/>
              <a:buChar char="Ø"/>
            </a:pPr>
            <a:r>
              <a:rPr lang="en-US" altLang="en-US" dirty="0" smtClean="0"/>
              <a:t>Joint Planning, Joint Press Release with </a:t>
            </a:r>
            <a:r>
              <a:rPr lang="en-US" altLang="en-US" dirty="0" err="1" smtClean="0"/>
              <a:t>MDH</a:t>
            </a:r>
            <a:endParaRPr lang="en-US" altLang="en-US" dirty="0" smtClean="0"/>
          </a:p>
          <a:p>
            <a:pPr>
              <a:buFont typeface="Wingdings" panose="05000000000000000000" pitchFamily="2" charset="2"/>
              <a:buChar char="Ø"/>
            </a:pPr>
            <a:r>
              <a:rPr lang="en-US" altLang="en-US" dirty="0" smtClean="0"/>
              <a:t>Manage public inquiries on swine disease</a:t>
            </a:r>
          </a:p>
          <a:p>
            <a:pPr>
              <a:buFont typeface="Wingdings 3" panose="05040102010807070707" pitchFamily="18" charset="2"/>
              <a:buNone/>
            </a:pPr>
            <a:endParaRPr lang="en-US" altLang="en-US" dirty="0" smtClean="0">
              <a:solidFill>
                <a:srgbClr val="FF0000"/>
              </a:solidFill>
            </a:endParaRPr>
          </a:p>
          <a:p>
            <a:pPr>
              <a:buFont typeface="Wingdings 3" panose="05040102010807070707" pitchFamily="18" charset="2"/>
              <a:buNone/>
            </a:pPr>
            <a:r>
              <a:rPr lang="en-US" altLang="en-US" dirty="0" err="1" smtClean="0">
                <a:solidFill>
                  <a:srgbClr val="FF0000"/>
                </a:solidFill>
              </a:rPr>
              <a:t>MDH</a:t>
            </a:r>
            <a:endParaRPr lang="en-US" altLang="en-US" dirty="0" smtClean="0">
              <a:solidFill>
                <a:srgbClr val="FF0000"/>
              </a:solidFill>
            </a:endParaRPr>
          </a:p>
          <a:p>
            <a:pPr>
              <a:buFont typeface="Wingdings" panose="05000000000000000000" pitchFamily="2" charset="2"/>
              <a:buChar char="Ø"/>
            </a:pPr>
            <a:r>
              <a:rPr lang="en-US" altLang="en-US" dirty="0" smtClean="0"/>
              <a:t>Identify human cases, follow-up on cases</a:t>
            </a:r>
          </a:p>
          <a:p>
            <a:pPr>
              <a:buFont typeface="Wingdings" panose="05000000000000000000" pitchFamily="2" charset="2"/>
              <a:buChar char="Ø"/>
            </a:pPr>
            <a:r>
              <a:rPr lang="en-US" altLang="en-US" smtClean="0"/>
              <a:t>Provide health education </a:t>
            </a:r>
            <a:r>
              <a:rPr lang="en-US" altLang="en-US" dirty="0" smtClean="0"/>
              <a:t>for fair visitors</a:t>
            </a:r>
          </a:p>
          <a:p>
            <a:pPr>
              <a:buFont typeface="Wingdings" panose="05000000000000000000" pitchFamily="2" charset="2"/>
              <a:buChar char="Ø"/>
            </a:pPr>
            <a:r>
              <a:rPr lang="en-US" altLang="en-US" dirty="0" smtClean="0"/>
              <a:t>Manage public inquiries on human disease</a:t>
            </a:r>
          </a:p>
          <a:p>
            <a:pPr>
              <a:buFont typeface="Wingdings 3" panose="05040102010807070707" pitchFamily="18" charset="2"/>
              <a:buNone/>
            </a:pPr>
            <a:endParaRPr lang="en-US" altLang="en-US" dirty="0" smtClean="0"/>
          </a:p>
        </p:txBody>
      </p:sp>
      <p:sp>
        <p:nvSpPr>
          <p:cNvPr id="3" name="Title 2"/>
          <p:cNvSpPr>
            <a:spLocks noGrp="1"/>
          </p:cNvSpPr>
          <p:nvPr>
            <p:ph type="title"/>
          </p:nvPr>
        </p:nvSpPr>
        <p:spPr/>
        <p:txBody>
          <a:bodyPr>
            <a:normAutofit fontScale="90000"/>
          </a:bodyPr>
          <a:lstStyle/>
          <a:p>
            <a:pPr>
              <a:defRPr/>
            </a:pPr>
            <a:r>
              <a:rPr lang="en-US" dirty="0" smtClean="0">
                <a:solidFill>
                  <a:srgbClr val="FF0000"/>
                </a:solidFill>
              </a:rPr>
              <a:t>Swine Influenza Events – </a:t>
            </a:r>
            <a:br>
              <a:rPr lang="en-US" dirty="0" smtClean="0">
                <a:solidFill>
                  <a:srgbClr val="FF0000"/>
                </a:solidFill>
              </a:rPr>
            </a:br>
            <a:r>
              <a:rPr lang="en-US" dirty="0" smtClean="0">
                <a:solidFill>
                  <a:srgbClr val="FF0000"/>
                </a:solidFill>
              </a:rPr>
              <a:t>Roles and Responsibilities</a:t>
            </a:r>
            <a:endParaRPr lang="en-US" dirty="0">
              <a:solidFill>
                <a:srgbClr val="FF0000"/>
              </a:solidFill>
            </a:endParaRPr>
          </a:p>
        </p:txBody>
      </p:sp>
      <p:pic>
        <p:nvPicPr>
          <p:cNvPr id="20484" name="Picture 3" descr="graphic-influenza-virionfg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1"/>
            <a:ext cx="2514600"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8725357" y="5949108"/>
            <a:ext cx="2930487" cy="7104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527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540C7D-4B6A-D24F-921A-45FD52BF8132}"/>
              </a:ext>
            </a:extLst>
          </p:cNvPr>
          <p:cNvSpPr>
            <a:spLocks noGrp="1"/>
          </p:cNvSpPr>
          <p:nvPr>
            <p:ph type="body" sz="quarter" idx="13"/>
          </p:nvPr>
        </p:nvSpPr>
        <p:spPr/>
        <p:txBody>
          <a:bodyPr/>
          <a:lstStyle/>
          <a:p>
            <a:endParaRPr lang="en-US" dirty="0"/>
          </a:p>
        </p:txBody>
      </p:sp>
      <p:sp>
        <p:nvSpPr>
          <p:cNvPr id="3" name="Text Placeholder 2">
            <a:extLst>
              <a:ext uri="{FF2B5EF4-FFF2-40B4-BE49-F238E27FC236}">
                <a16:creationId xmlns:a16="http://schemas.microsoft.com/office/drawing/2014/main" id="{A331CA56-EF68-B342-86C8-69860FDD6878}"/>
              </a:ext>
            </a:extLst>
          </p:cNvPr>
          <p:cNvSpPr>
            <a:spLocks noGrp="1"/>
          </p:cNvSpPr>
          <p:nvPr>
            <p:ph type="body" sz="quarter" idx="14"/>
          </p:nvPr>
        </p:nvSpPr>
        <p:spPr>
          <a:xfrm>
            <a:off x="2669117" y="4196399"/>
            <a:ext cx="6307615" cy="720725"/>
          </a:xfrm>
        </p:spPr>
        <p:txBody>
          <a:bodyPr>
            <a:noAutofit/>
          </a:bodyPr>
          <a:lstStyle/>
          <a:p>
            <a:r>
              <a:rPr lang="en-US" dirty="0"/>
              <a:t> Questions?</a:t>
            </a:r>
          </a:p>
        </p:txBody>
      </p:sp>
    </p:spTree>
    <p:extLst>
      <p:ext uri="{BB962C8B-B14F-4D97-AF65-F5344CB8AC3E}">
        <p14:creationId xmlns:p14="http://schemas.microsoft.com/office/powerpoint/2010/main" val="3403254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4"/>
          <p:cNvSpPr>
            <a:spLocks noGrp="1"/>
          </p:cNvSpPr>
          <p:nvPr>
            <p:ph type="ctrTitle" sz="quarter"/>
          </p:nvPr>
        </p:nvSpPr>
        <p:spPr>
          <a:xfrm>
            <a:off x="878469" y="2695713"/>
            <a:ext cx="10423649" cy="1524000"/>
          </a:xfrm>
        </p:spPr>
        <p:txBody>
          <a:bodyPr>
            <a:noAutofit/>
          </a:bodyPr>
          <a:lstStyle/>
          <a:p>
            <a:pPr algn="ctr">
              <a:defRPr/>
            </a:pPr>
            <a:r>
              <a:rPr lang="en-US" sz="2667" dirty="0">
                <a:solidFill>
                  <a:schemeClr val="tx1">
                    <a:lumMod val="95000"/>
                    <a:lumOff val="5000"/>
                  </a:schemeClr>
                </a:solidFill>
                <a:latin typeface="Times New Roman" panose="02020603050405020304" pitchFamily="18" charset="0"/>
                <a:cs typeface="Arial" charset="0"/>
              </a:rPr>
              <a:t>Maryland Department of Health</a:t>
            </a:r>
            <a:r>
              <a:rPr lang="en-US" sz="2667" dirty="0">
                <a:solidFill>
                  <a:schemeClr val="accent1">
                    <a:lumMod val="50000"/>
                  </a:schemeClr>
                </a:solidFill>
                <a:latin typeface="Times New Roman" panose="02020603050405020304" pitchFamily="18" charset="0"/>
                <a:cs typeface="Arial" charset="0"/>
              </a:rPr>
              <a:t/>
            </a:r>
            <a:br>
              <a:rPr lang="en-US" sz="2667" dirty="0">
                <a:solidFill>
                  <a:schemeClr val="accent1">
                    <a:lumMod val="50000"/>
                  </a:schemeClr>
                </a:solidFill>
                <a:latin typeface="Times New Roman" panose="02020603050405020304" pitchFamily="18" charset="0"/>
                <a:cs typeface="Arial" charset="0"/>
              </a:rPr>
            </a:br>
            <a:r>
              <a:rPr lang="en-US" sz="3200" dirty="0">
                <a:solidFill>
                  <a:schemeClr val="accent1">
                    <a:lumMod val="50000"/>
                  </a:schemeClr>
                </a:solidFill>
                <a:latin typeface="Times New Roman" panose="02020603050405020304" pitchFamily="18" charset="0"/>
                <a:cs typeface="Arial" charset="0"/>
              </a:rPr>
              <a:t>Prevention and Health Promotion Administration</a:t>
            </a:r>
          </a:p>
        </p:txBody>
      </p:sp>
      <p:sp>
        <p:nvSpPr>
          <p:cNvPr id="4" name="Slide Number Placeholder 3">
            <a:extLst>
              <a:ext uri="{FF2B5EF4-FFF2-40B4-BE49-F238E27FC236}">
                <a16:creationId xmlns:a16="http://schemas.microsoft.com/office/drawing/2014/main" id="{E804A58E-229C-204C-8FFC-82A24FCFF2B6}"/>
              </a:ext>
            </a:extLst>
          </p:cNvPr>
          <p:cNvSpPr txBox="1">
            <a:spLocks/>
          </p:cNvSpPr>
          <p:nvPr/>
        </p:nvSpPr>
        <p:spPr>
          <a:xfrm>
            <a:off x="537186" y="6253165"/>
            <a:ext cx="543338"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B177BD-714D-4206-BDA5-A981CF557492}" type="slidenum">
              <a:rPr lang="en-US" sz="1200" smtClean="0">
                <a:latin typeface="Times New Roman" panose="02020603050405020304" pitchFamily="18" charset="0"/>
                <a:cs typeface="Times New Roman" panose="02020603050405020304" pitchFamily="18" charset="0"/>
              </a:rPr>
              <a:t>44</a:t>
            </a:fld>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566213"/>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MDH Pallette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11087</TotalTime>
  <Words>1325</Words>
  <Application>Microsoft Office PowerPoint</Application>
  <PresentationFormat>Widescreen</PresentationFormat>
  <Paragraphs>314</Paragraphs>
  <Slides>44</Slides>
  <Notes>31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3" baseType="lpstr">
      <vt:lpstr>Arial</vt:lpstr>
      <vt:lpstr>Calibri</vt:lpstr>
      <vt:lpstr>Georgia</vt:lpstr>
      <vt:lpstr>Times New Roman</vt:lpstr>
      <vt:lpstr>Verdana</vt:lpstr>
      <vt:lpstr>Wingdings</vt:lpstr>
      <vt:lpstr>Wingdings 3</vt:lpstr>
      <vt:lpstr>Office Theme</vt:lpstr>
      <vt:lpstr>Acrobat Document</vt:lpstr>
      <vt:lpstr> A One Health Approach Towards Agricultural Fairs and Shows</vt:lpstr>
      <vt:lpstr>MISSION AND VISION</vt:lpstr>
      <vt:lpstr>Overview</vt:lpstr>
      <vt:lpstr>PowerPoint Presentation</vt:lpstr>
      <vt:lpstr>Why Interact With Animals?</vt:lpstr>
      <vt:lpstr>How We Can Get Into Trouble</vt:lpstr>
      <vt:lpstr>Injury Risk</vt:lpstr>
      <vt:lpstr>Disease Risk</vt:lpstr>
      <vt:lpstr>Disease Risk</vt:lpstr>
      <vt:lpstr>Disease Risk</vt:lpstr>
      <vt:lpstr>Why Worry About Animal Contact?</vt:lpstr>
      <vt:lpstr>Why Worry About Animal Contact?</vt:lpstr>
      <vt:lpstr> Perception of Risk</vt:lpstr>
      <vt:lpstr>A Cautionary Tale…</vt:lpstr>
      <vt:lpstr>Next Steps</vt:lpstr>
      <vt:lpstr>PowerPoint Presentation</vt:lpstr>
      <vt:lpstr>One Health In Action</vt:lpstr>
      <vt:lpstr>Maryland and West Virginia 4-H</vt:lpstr>
      <vt:lpstr>Zoonosis Activity Kits</vt:lpstr>
      <vt:lpstr>PowerPoint Presentation</vt:lpstr>
      <vt:lpstr>Fair Visitor Education</vt:lpstr>
      <vt:lpstr>Fair Signage Examples</vt:lpstr>
      <vt:lpstr>Fair Signage Examples</vt:lpstr>
      <vt:lpstr>Social Media</vt:lpstr>
      <vt:lpstr>Social Media</vt:lpstr>
      <vt:lpstr>PowerPoint Presentation</vt:lpstr>
      <vt:lpstr>Tools and Resources</vt:lpstr>
      <vt:lpstr>Tools and Resources</vt:lpstr>
      <vt:lpstr>Contact Lists</vt:lpstr>
      <vt:lpstr>PREVENTING SWINE INFLUENZA &amp; other diseases at Fairs &amp; Shows</vt:lpstr>
      <vt:lpstr>SWINE INFLUENZA happens…</vt:lpstr>
      <vt:lpstr>Human H3N2 SIV Cases Md 2017</vt:lpstr>
      <vt:lpstr>Swine Influenza (Swine flu, Pig flu)  Orthomyxovirus – Influenza A Classic Subtypes: H1N1, H3N2, H1N2, H3N2v</vt:lpstr>
      <vt:lpstr>Swine Influenza (Swine flu, Pig flu)  Orthomyxovirus – Influenza A Classic Subtypes: H1N1, H3N2, H1N2, H3N2v</vt:lpstr>
      <vt:lpstr>EXHIBITOR &amp; VETERINARIAN’S ROLE  TO PREVENT DISEASE </vt:lpstr>
      <vt:lpstr>PowerPoint Presentation</vt:lpstr>
      <vt:lpstr>CERTIFICATE OF VETERINARY INSPECTION (CVI)</vt:lpstr>
      <vt:lpstr>PowerPoint Presentation</vt:lpstr>
      <vt:lpstr> FAIR SPONSOR’S ROLE  TO PREVENT DISEASE </vt:lpstr>
      <vt:lpstr>STATE’S ROLE – MDA, MDH, UMD TO PREVENT DISEASE </vt:lpstr>
      <vt:lpstr>STATE’S ROLE – MDA Animal Health  TO PREVENT DISEASE </vt:lpstr>
      <vt:lpstr>Swine Influenza Events –  Roles and Responsibilities</vt:lpstr>
      <vt:lpstr>PowerPoint Presentation</vt:lpstr>
      <vt:lpstr>Maryland Department of Health Prevention and Health Promotion Administration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Maureen C. Regan -MDH-</dc:creator>
  <cp:lastModifiedBy>David Crum</cp:lastModifiedBy>
  <cp:revision>633</cp:revision>
  <cp:lastPrinted>2019-07-16T12:52:51Z</cp:lastPrinted>
  <dcterms:created xsi:type="dcterms:W3CDTF">2018-02-09T13:05:01Z</dcterms:created>
  <dcterms:modified xsi:type="dcterms:W3CDTF">2019-07-16T16:08:35Z</dcterms:modified>
</cp:coreProperties>
</file>