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1pPr>
    <a:lvl2pPr marL="1567519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2pPr>
    <a:lvl3pPr marL="3135038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3pPr>
    <a:lvl4pPr marL="4702558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4pPr>
    <a:lvl5pPr marL="6270077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5pPr>
    <a:lvl6pPr marL="7837597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6pPr>
    <a:lvl7pPr marL="9405116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7pPr>
    <a:lvl8pPr marL="10972636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8pPr>
    <a:lvl9pPr marL="12540155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-2868" y="-348"/>
      </p:cViewPr>
      <p:guideLst>
        <p:guide orient="horz" pos="10368"/>
        <p:guide pos="6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10226042"/>
            <a:ext cx="1865376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18653760"/>
            <a:ext cx="1536192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67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35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702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70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837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405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972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540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4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6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21153122"/>
            <a:ext cx="18653760" cy="6537960"/>
          </a:xfrm>
        </p:spPr>
        <p:txBody>
          <a:bodyPr anchor="t"/>
          <a:lstStyle>
            <a:lvl1pPr algn="l">
              <a:defRPr sz="1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13952225"/>
            <a:ext cx="18653760" cy="7200898"/>
          </a:xfrm>
        </p:spPr>
        <p:txBody>
          <a:bodyPr anchor="b"/>
          <a:lstStyle>
            <a:lvl1pPr marL="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1pPr>
            <a:lvl2pPr marL="1567519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2pPr>
            <a:lvl3pPr marL="3135038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3pPr>
            <a:lvl4pPr marL="4702558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6270077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7837597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9405116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10972636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2540155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3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7680963"/>
            <a:ext cx="9692640" cy="21724622"/>
          </a:xfrm>
        </p:spPr>
        <p:txBody>
          <a:bodyPr/>
          <a:lstStyle>
            <a:lvl1pPr>
              <a:defRPr sz="9600"/>
            </a:lvl1pPr>
            <a:lvl2pPr>
              <a:defRPr sz="83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5680" y="7680963"/>
            <a:ext cx="9692640" cy="21724622"/>
          </a:xfrm>
        </p:spPr>
        <p:txBody>
          <a:bodyPr/>
          <a:lstStyle>
            <a:lvl1pPr>
              <a:defRPr sz="9600"/>
            </a:lvl1pPr>
            <a:lvl2pPr>
              <a:defRPr sz="83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368542"/>
            <a:ext cx="9696451" cy="3070858"/>
          </a:xfrm>
        </p:spPr>
        <p:txBody>
          <a:bodyPr anchor="b"/>
          <a:lstStyle>
            <a:lvl1pPr marL="0" indent="0">
              <a:buNone/>
              <a:defRPr sz="8300" b="1"/>
            </a:lvl1pPr>
            <a:lvl2pPr marL="1567519" indent="0">
              <a:buNone/>
              <a:defRPr sz="6800" b="1"/>
            </a:lvl2pPr>
            <a:lvl3pPr marL="3135038" indent="0">
              <a:buNone/>
              <a:defRPr sz="6100" b="1"/>
            </a:lvl3pPr>
            <a:lvl4pPr marL="4702558" indent="0">
              <a:buNone/>
              <a:defRPr sz="5500" b="1"/>
            </a:lvl4pPr>
            <a:lvl5pPr marL="6270077" indent="0">
              <a:buNone/>
              <a:defRPr sz="5500" b="1"/>
            </a:lvl5pPr>
            <a:lvl6pPr marL="7837597" indent="0">
              <a:buNone/>
              <a:defRPr sz="5500" b="1"/>
            </a:lvl6pPr>
            <a:lvl7pPr marL="9405116" indent="0">
              <a:buNone/>
              <a:defRPr sz="5500" b="1"/>
            </a:lvl7pPr>
            <a:lvl8pPr marL="10972636" indent="0">
              <a:buNone/>
              <a:defRPr sz="5500" b="1"/>
            </a:lvl8pPr>
            <a:lvl9pPr marL="12540155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10439400"/>
            <a:ext cx="9696451" cy="18966182"/>
          </a:xfrm>
        </p:spPr>
        <p:txBody>
          <a:bodyPr/>
          <a:lstStyle>
            <a:lvl1pPr>
              <a:defRPr sz="8300"/>
            </a:lvl1pPr>
            <a:lvl2pPr>
              <a:defRPr sz="6800"/>
            </a:lvl2pPr>
            <a:lvl3pPr>
              <a:defRPr sz="61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1" y="7368542"/>
            <a:ext cx="9700260" cy="3070858"/>
          </a:xfrm>
        </p:spPr>
        <p:txBody>
          <a:bodyPr anchor="b"/>
          <a:lstStyle>
            <a:lvl1pPr marL="0" indent="0">
              <a:buNone/>
              <a:defRPr sz="8300" b="1"/>
            </a:lvl1pPr>
            <a:lvl2pPr marL="1567519" indent="0">
              <a:buNone/>
              <a:defRPr sz="6800" b="1"/>
            </a:lvl2pPr>
            <a:lvl3pPr marL="3135038" indent="0">
              <a:buNone/>
              <a:defRPr sz="6100" b="1"/>
            </a:lvl3pPr>
            <a:lvl4pPr marL="4702558" indent="0">
              <a:buNone/>
              <a:defRPr sz="5500" b="1"/>
            </a:lvl4pPr>
            <a:lvl5pPr marL="6270077" indent="0">
              <a:buNone/>
              <a:defRPr sz="5500" b="1"/>
            </a:lvl5pPr>
            <a:lvl6pPr marL="7837597" indent="0">
              <a:buNone/>
              <a:defRPr sz="5500" b="1"/>
            </a:lvl6pPr>
            <a:lvl7pPr marL="9405116" indent="0">
              <a:buNone/>
              <a:defRPr sz="5500" b="1"/>
            </a:lvl7pPr>
            <a:lvl8pPr marL="10972636" indent="0">
              <a:buNone/>
              <a:defRPr sz="5500" b="1"/>
            </a:lvl8pPr>
            <a:lvl9pPr marL="12540155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1" y="10439400"/>
            <a:ext cx="9700260" cy="18966182"/>
          </a:xfrm>
        </p:spPr>
        <p:txBody>
          <a:bodyPr/>
          <a:lstStyle>
            <a:lvl1pPr>
              <a:defRPr sz="8300"/>
            </a:lvl1pPr>
            <a:lvl2pPr>
              <a:defRPr sz="6800"/>
            </a:lvl2pPr>
            <a:lvl3pPr>
              <a:defRPr sz="61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5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7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44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1310640"/>
            <a:ext cx="7219951" cy="5577840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0" y="1310643"/>
            <a:ext cx="12268200" cy="28094942"/>
          </a:xfrm>
        </p:spPr>
        <p:txBody>
          <a:bodyPr/>
          <a:lstStyle>
            <a:lvl1pPr>
              <a:defRPr sz="10900"/>
            </a:lvl1pPr>
            <a:lvl2pPr>
              <a:defRPr sz="9600"/>
            </a:lvl2pPr>
            <a:lvl3pPr>
              <a:defRPr sz="83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6888483"/>
            <a:ext cx="7219951" cy="22517102"/>
          </a:xfrm>
        </p:spPr>
        <p:txBody>
          <a:bodyPr/>
          <a:lstStyle>
            <a:lvl1pPr marL="0" indent="0">
              <a:buNone/>
              <a:defRPr sz="4800"/>
            </a:lvl1pPr>
            <a:lvl2pPr marL="1567519" indent="0">
              <a:buNone/>
              <a:defRPr sz="4100"/>
            </a:lvl2pPr>
            <a:lvl3pPr marL="3135038" indent="0">
              <a:buNone/>
              <a:defRPr sz="3500"/>
            </a:lvl3pPr>
            <a:lvl4pPr marL="4702558" indent="0">
              <a:buNone/>
              <a:defRPr sz="3100"/>
            </a:lvl4pPr>
            <a:lvl5pPr marL="6270077" indent="0">
              <a:buNone/>
              <a:defRPr sz="3100"/>
            </a:lvl5pPr>
            <a:lvl6pPr marL="7837597" indent="0">
              <a:buNone/>
              <a:defRPr sz="3100"/>
            </a:lvl6pPr>
            <a:lvl7pPr marL="9405116" indent="0">
              <a:buNone/>
              <a:defRPr sz="3100"/>
            </a:lvl7pPr>
            <a:lvl8pPr marL="10972636" indent="0">
              <a:buNone/>
              <a:defRPr sz="3100"/>
            </a:lvl8pPr>
            <a:lvl9pPr marL="12540155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12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1" y="23042880"/>
            <a:ext cx="13167360" cy="2720342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1" y="2941320"/>
            <a:ext cx="13167360" cy="19751040"/>
          </a:xfrm>
        </p:spPr>
        <p:txBody>
          <a:bodyPr/>
          <a:lstStyle>
            <a:lvl1pPr marL="0" indent="0">
              <a:buNone/>
              <a:defRPr sz="10900"/>
            </a:lvl1pPr>
            <a:lvl2pPr marL="1567519" indent="0">
              <a:buNone/>
              <a:defRPr sz="9600"/>
            </a:lvl2pPr>
            <a:lvl3pPr marL="3135038" indent="0">
              <a:buNone/>
              <a:defRPr sz="8300"/>
            </a:lvl3pPr>
            <a:lvl4pPr marL="4702558" indent="0">
              <a:buNone/>
              <a:defRPr sz="6800"/>
            </a:lvl4pPr>
            <a:lvl5pPr marL="6270077" indent="0">
              <a:buNone/>
              <a:defRPr sz="6800"/>
            </a:lvl5pPr>
            <a:lvl6pPr marL="7837597" indent="0">
              <a:buNone/>
              <a:defRPr sz="6800"/>
            </a:lvl6pPr>
            <a:lvl7pPr marL="9405116" indent="0">
              <a:buNone/>
              <a:defRPr sz="6800"/>
            </a:lvl7pPr>
            <a:lvl8pPr marL="10972636" indent="0">
              <a:buNone/>
              <a:defRPr sz="6800"/>
            </a:lvl8pPr>
            <a:lvl9pPr marL="12540155" indent="0">
              <a:buNone/>
              <a:defRPr sz="6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1" y="25763222"/>
            <a:ext cx="13167360" cy="3863338"/>
          </a:xfrm>
        </p:spPr>
        <p:txBody>
          <a:bodyPr/>
          <a:lstStyle>
            <a:lvl1pPr marL="0" indent="0">
              <a:buNone/>
              <a:defRPr sz="4800"/>
            </a:lvl1pPr>
            <a:lvl2pPr marL="1567519" indent="0">
              <a:buNone/>
              <a:defRPr sz="4100"/>
            </a:lvl2pPr>
            <a:lvl3pPr marL="3135038" indent="0">
              <a:buNone/>
              <a:defRPr sz="3500"/>
            </a:lvl3pPr>
            <a:lvl4pPr marL="4702558" indent="0">
              <a:buNone/>
              <a:defRPr sz="3100"/>
            </a:lvl4pPr>
            <a:lvl5pPr marL="6270077" indent="0">
              <a:buNone/>
              <a:defRPr sz="3100"/>
            </a:lvl5pPr>
            <a:lvl6pPr marL="7837597" indent="0">
              <a:buNone/>
              <a:defRPr sz="3100"/>
            </a:lvl6pPr>
            <a:lvl7pPr marL="9405116" indent="0">
              <a:buNone/>
              <a:defRPr sz="3100"/>
            </a:lvl7pPr>
            <a:lvl8pPr marL="10972636" indent="0">
              <a:buNone/>
              <a:defRPr sz="3100"/>
            </a:lvl8pPr>
            <a:lvl9pPr marL="12540155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0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3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0" y="1318265"/>
            <a:ext cx="493776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1318265"/>
            <a:ext cx="1444752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69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1318262"/>
            <a:ext cx="19751040" cy="5486400"/>
          </a:xfrm>
          <a:prstGeom prst="rect">
            <a:avLst/>
          </a:prstGeom>
        </p:spPr>
        <p:txBody>
          <a:bodyPr vert="horz" lIns="313504" tIns="156752" rIns="313504" bIns="15675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680963"/>
            <a:ext cx="19751040" cy="21724622"/>
          </a:xfrm>
          <a:prstGeom prst="rect">
            <a:avLst/>
          </a:prstGeom>
        </p:spPr>
        <p:txBody>
          <a:bodyPr vert="horz" lIns="313504" tIns="156752" rIns="313504" bIns="15675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30510482"/>
            <a:ext cx="5120640" cy="1752600"/>
          </a:xfrm>
          <a:prstGeom prst="rect">
            <a:avLst/>
          </a:prstGeom>
        </p:spPr>
        <p:txBody>
          <a:bodyPr vert="horz" lIns="313504" tIns="156752" rIns="313504" bIns="156752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0" y="30510482"/>
            <a:ext cx="6949440" cy="1752600"/>
          </a:xfrm>
          <a:prstGeom prst="rect">
            <a:avLst/>
          </a:prstGeom>
        </p:spPr>
        <p:txBody>
          <a:bodyPr vert="horz" lIns="313504" tIns="156752" rIns="313504" bIns="156752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30510482"/>
            <a:ext cx="5120640" cy="1752600"/>
          </a:xfrm>
          <a:prstGeom prst="rect">
            <a:avLst/>
          </a:prstGeom>
        </p:spPr>
        <p:txBody>
          <a:bodyPr vert="horz" lIns="313504" tIns="156752" rIns="313504" bIns="156752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336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038" rtl="0" eaLnBrk="1" latinLnBrk="0" hangingPunct="1">
        <a:spcBef>
          <a:spcPct val="0"/>
        </a:spcBef>
        <a:buNone/>
        <a:defRPr sz="1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5640" indent="-117564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1pPr>
      <a:lvl2pPr marL="2547218" indent="-979699" algn="l" defTabSz="3135038" rtl="0" eaLnBrk="1" latinLnBrk="0" hangingPunct="1">
        <a:spcBef>
          <a:spcPct val="20000"/>
        </a:spcBef>
        <a:buFont typeface="Arial" panose="020B0604020202020204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3918798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317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–"/>
        <a:defRPr sz="6800" kern="1200">
          <a:solidFill>
            <a:schemeClr val="tx1"/>
          </a:solidFill>
          <a:latin typeface="+mn-lt"/>
          <a:ea typeface="+mn-ea"/>
          <a:cs typeface="+mn-cs"/>
        </a:defRPr>
      </a:lvl4pPr>
      <a:lvl5pPr marL="7053838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»"/>
        <a:defRPr sz="6800" kern="1200">
          <a:solidFill>
            <a:schemeClr val="tx1"/>
          </a:solidFill>
          <a:latin typeface="+mn-lt"/>
          <a:ea typeface="+mn-ea"/>
          <a:cs typeface="+mn-cs"/>
        </a:defRPr>
      </a:lvl5pPr>
      <a:lvl6pPr marL="8621357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8876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6395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8pPr>
      <a:lvl9pPr marL="13323914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67519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038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702558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270077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837597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405116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636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0155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5840" y="864163"/>
            <a:ext cx="19933920" cy="31190077"/>
          </a:xfrm>
          <a:prstGeom prst="rect">
            <a:avLst/>
          </a:prstGeom>
          <a:solidFill>
            <a:schemeClr val="tx1"/>
          </a:solidFill>
          <a:ln w="381000" cmpd="tri">
            <a:solidFill>
              <a:schemeClr val="bg1"/>
            </a:solidFill>
          </a:ln>
        </p:spPr>
        <p:txBody>
          <a:bodyPr wrap="square" lIns="109728" tIns="54864" rIns="109728" bIns="54864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00200" y="15425072"/>
            <a:ext cx="18013680" cy="1034129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How to prevent disease transmission when showing?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1949" y="16693877"/>
            <a:ext cx="180176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Exhibition swine are more frequently exposed to disease because they encounter other pigs and people </a:t>
            </a:r>
            <a:r>
              <a:rPr lang="en-US" sz="3200" dirty="0" smtClean="0">
                <a:solidFill>
                  <a:schemeClr val="bg1"/>
                </a:solidFill>
              </a:rPr>
              <a:t>at shows</a:t>
            </a:r>
            <a:r>
              <a:rPr lang="en-US" sz="3200" dirty="0">
                <a:solidFill>
                  <a:schemeClr val="bg1"/>
                </a:solidFill>
              </a:rPr>
              <a:t>. The following measures should be considered to keep you and your pig healthy before, during, </a:t>
            </a:r>
            <a:r>
              <a:rPr lang="en-US" sz="3200" dirty="0" smtClean="0">
                <a:solidFill>
                  <a:schemeClr val="bg1"/>
                </a:solidFill>
              </a:rPr>
              <a:t>and after </a:t>
            </a:r>
            <a:r>
              <a:rPr lang="en-US" sz="3200" dirty="0">
                <a:solidFill>
                  <a:schemeClr val="bg1"/>
                </a:solidFill>
              </a:rPr>
              <a:t>the show.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65960" y="1295400"/>
            <a:ext cx="18013680" cy="1034129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What swine diseases are zoonotic?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00200" y="2814636"/>
            <a:ext cx="59062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b="1" dirty="0" smtClean="0">
                <a:solidFill>
                  <a:prstClr val="black"/>
                </a:solidFill>
                <a:latin typeface="+mj-lt"/>
              </a:rPr>
              <a:t>ERYSIPELAS</a:t>
            </a:r>
          </a:p>
          <a:p>
            <a:pPr defTabSz="457200"/>
            <a:endParaRPr lang="en-US" sz="1800" b="1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Cause of disease: </a:t>
            </a:r>
            <a:r>
              <a:rPr lang="en-US" sz="1600" dirty="0" err="1">
                <a:solidFill>
                  <a:prstClr val="black"/>
                </a:solidFill>
                <a:latin typeface="+mj-lt"/>
              </a:rPr>
              <a:t>Erysipelothrix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+mj-lt"/>
              </a:rPr>
              <a:t>rhusiopathiae</a:t>
            </a:r>
            <a:endParaRPr lang="en-US" sz="1600" dirty="0" smtClean="0">
              <a:solidFill>
                <a:prstClr val="black"/>
              </a:solidFill>
              <a:latin typeface="+mj-lt"/>
            </a:endParaRP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Clinical signs in swine: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fever, anorexia, red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+mj-lt"/>
              </a:rPr>
              <a:t>diamond shaped patches,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lameness</a:t>
            </a:r>
          </a:p>
          <a:p>
            <a:pPr defTabSz="457200"/>
            <a:endParaRPr lang="en-US" sz="1600" dirty="0" smtClean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Clinical signs in humans: </a:t>
            </a:r>
            <a:r>
              <a:rPr lang="en-US" sz="1600" dirty="0" err="1">
                <a:solidFill>
                  <a:prstClr val="black"/>
                </a:solidFill>
                <a:latin typeface="+mj-lt"/>
              </a:rPr>
              <a:t>Erysipeloid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—painful,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red/purple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swelling on the hands. Lesions are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usually confined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to the hands and finger. Severe cases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can progress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to systemic infection with endocarditis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.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Route of Transmission: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Direct contact (usually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+mj-lt"/>
              </a:rPr>
              <a:t>enters through cuts in the skin)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00200" y="7391400"/>
            <a:ext cx="51816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GASTROINTESTINAL </a:t>
            </a:r>
            <a:r>
              <a:rPr lang="en-US" sz="1600" b="1" dirty="0" smtClean="0">
                <a:solidFill>
                  <a:prstClr val="black"/>
                </a:solidFill>
                <a:latin typeface="+mj-lt"/>
              </a:rPr>
              <a:t>INFECTIONS</a:t>
            </a:r>
          </a:p>
          <a:p>
            <a:pPr defTabSz="457200"/>
            <a:endParaRPr lang="en-US" sz="1600" b="1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Cause of disease: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Salmonella spp., Escherichia</a:t>
            </a:r>
          </a:p>
          <a:p>
            <a:pPr defTabSz="457200"/>
            <a:r>
              <a:rPr lang="it-IT" sz="1600" dirty="0">
                <a:solidFill>
                  <a:prstClr val="black"/>
                </a:solidFill>
                <a:latin typeface="+mj-lt"/>
              </a:rPr>
              <a:t>coli, Campylobacter spp., Yersinia enterocolitica,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+mj-lt"/>
              </a:rPr>
              <a:t>Cryptosporidium </a:t>
            </a:r>
            <a:r>
              <a:rPr lang="en-US" sz="1600" dirty="0" err="1">
                <a:solidFill>
                  <a:prstClr val="black"/>
                </a:solidFill>
                <a:latin typeface="+mj-lt"/>
              </a:rPr>
              <a:t>parvum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, Giardia </a:t>
            </a:r>
            <a:r>
              <a:rPr lang="en-US" sz="1600" dirty="0" err="1">
                <a:solidFill>
                  <a:prstClr val="black"/>
                </a:solidFill>
                <a:latin typeface="+mj-lt"/>
              </a:rPr>
              <a:t>intestinalis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,</a:t>
            </a:r>
          </a:p>
          <a:p>
            <a:pPr defTabSz="457200"/>
            <a:r>
              <a:rPr lang="en-US" sz="1600" dirty="0" err="1">
                <a:solidFill>
                  <a:prstClr val="black"/>
                </a:solidFill>
                <a:latin typeface="+mj-lt"/>
              </a:rPr>
              <a:t>Balantidium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 coli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.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Clinical signs in swine: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diarrhea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Clinical Signs in humans: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nausea, vomiting,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+mj-lt"/>
              </a:rPr>
              <a:t>abdominal pain, and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diarrhea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Route of Transmission: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Fecal-oral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00200" y="11579837"/>
            <a:ext cx="5029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600" b="1" dirty="0" smtClean="0">
                <a:solidFill>
                  <a:prstClr val="black"/>
                </a:solidFill>
                <a:latin typeface="+mj-lt"/>
              </a:rPr>
              <a:t>INFLUENZA</a:t>
            </a:r>
          </a:p>
          <a:p>
            <a:pPr defTabSz="457200"/>
            <a:endParaRPr lang="en-US" sz="1600" b="1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Cause of disease: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Influenza A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virus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Clinical signs in swine: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fever, depression,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+mj-lt"/>
              </a:rPr>
              <a:t>coughing (barking), discharge from nose or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eyes, sneezing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, difficulty breathing,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anorexia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Clinical signs in humans: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fever, lethargy, lack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of appetite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, coughing, nausea, vomiting, and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diarrhea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Routes of transmission: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Direct, Aerosol, Fomites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153900" y="2814636"/>
            <a:ext cx="47041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b="1" dirty="0" smtClean="0">
                <a:solidFill>
                  <a:prstClr val="black"/>
                </a:solidFill>
                <a:latin typeface="+mj-lt"/>
              </a:rPr>
              <a:t>STREPTOCOCCUS SUIS</a:t>
            </a:r>
            <a:endParaRPr lang="en-US" sz="1600" b="1" dirty="0" smtClean="0">
              <a:solidFill>
                <a:prstClr val="black"/>
              </a:solidFill>
              <a:latin typeface="+mj-lt"/>
            </a:endParaRPr>
          </a:p>
          <a:p>
            <a:pPr defTabSz="457200"/>
            <a:endParaRPr lang="en-US" sz="1600" b="1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Cause of disease: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Streptococcus </a:t>
            </a:r>
            <a:r>
              <a:rPr lang="en-US" sz="1600" dirty="0" err="1">
                <a:solidFill>
                  <a:prstClr val="black"/>
                </a:solidFill>
                <a:latin typeface="+mj-lt"/>
              </a:rPr>
              <a:t>suis</a:t>
            </a:r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Clinical signs in swine: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depression,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tremors, incoordination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, blindness, paralysis,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and convulsions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or paddling of the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legs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Clinical signs in humans: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meningitis,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sepsis, endocarditis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, arthritis, hearing loss, and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skin lesions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Routes of Transmission: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direct contact</a:t>
            </a:r>
            <a:endParaRPr lang="en-US" sz="1600" b="1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153900" y="11579837"/>
            <a:ext cx="47041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b="1" dirty="0" smtClean="0">
                <a:solidFill>
                  <a:prstClr val="black"/>
                </a:solidFill>
              </a:rPr>
              <a:t>RINGWORM</a:t>
            </a:r>
          </a:p>
          <a:p>
            <a:pPr defTabSz="457200"/>
            <a:endParaRPr lang="en-US" sz="1600" b="1" dirty="0">
              <a:solidFill>
                <a:prstClr val="black"/>
              </a:solidFill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</a:rPr>
              <a:t>Cause of disease: </a:t>
            </a:r>
            <a:r>
              <a:rPr lang="en-US" sz="1600" dirty="0" err="1" smtClean="0">
                <a:solidFill>
                  <a:prstClr val="black"/>
                </a:solidFill>
              </a:rPr>
              <a:t>Dermatophytosis</a:t>
            </a:r>
            <a:endParaRPr lang="en-US" sz="1600" dirty="0" smtClean="0">
              <a:solidFill>
                <a:prstClr val="black"/>
              </a:solidFill>
            </a:endParaRPr>
          </a:p>
          <a:p>
            <a:pPr defTabSz="457200"/>
            <a:endParaRPr lang="en-US" sz="1600" dirty="0">
              <a:solidFill>
                <a:prstClr val="black"/>
              </a:solidFill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</a:rPr>
              <a:t>Clinical signs in swine: </a:t>
            </a:r>
            <a:r>
              <a:rPr lang="en-US" sz="1600" dirty="0">
                <a:solidFill>
                  <a:prstClr val="black"/>
                </a:solidFill>
              </a:rPr>
              <a:t>crusty, dark, </a:t>
            </a:r>
            <a:r>
              <a:rPr lang="en-US" sz="1600" dirty="0" smtClean="0">
                <a:solidFill>
                  <a:prstClr val="black"/>
                </a:solidFill>
              </a:rPr>
              <a:t>hairless patches</a:t>
            </a:r>
            <a:r>
              <a:rPr lang="en-US" sz="1600" dirty="0">
                <a:solidFill>
                  <a:prstClr val="black"/>
                </a:solidFill>
              </a:rPr>
              <a:t>; common on the skin around the </a:t>
            </a:r>
            <a:r>
              <a:rPr lang="en-US" sz="1600" dirty="0" smtClean="0">
                <a:solidFill>
                  <a:prstClr val="black"/>
                </a:solidFill>
              </a:rPr>
              <a:t>head and </a:t>
            </a:r>
            <a:r>
              <a:rPr lang="en-US" sz="1600" dirty="0">
                <a:solidFill>
                  <a:prstClr val="black"/>
                </a:solidFill>
              </a:rPr>
              <a:t>neck; thorax, flank, behind the ears, on </a:t>
            </a:r>
            <a:r>
              <a:rPr lang="en-US" sz="1600" dirty="0" smtClean="0">
                <a:solidFill>
                  <a:prstClr val="black"/>
                </a:solidFill>
              </a:rPr>
              <a:t>the legs</a:t>
            </a:r>
            <a:endParaRPr lang="en-US" sz="1600" dirty="0">
              <a:solidFill>
                <a:prstClr val="black"/>
              </a:solidFill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</a:rPr>
              <a:t>Clinical signs in humans: </a:t>
            </a:r>
            <a:r>
              <a:rPr lang="en-US" sz="1600" dirty="0">
                <a:solidFill>
                  <a:prstClr val="black"/>
                </a:solidFill>
              </a:rPr>
              <a:t>local itching, </a:t>
            </a:r>
            <a:r>
              <a:rPr lang="en-US" sz="1600" dirty="0" smtClean="0">
                <a:solidFill>
                  <a:prstClr val="black"/>
                </a:solidFill>
              </a:rPr>
              <a:t>reddish skin</a:t>
            </a:r>
            <a:r>
              <a:rPr lang="en-US" sz="1600" dirty="0">
                <a:solidFill>
                  <a:prstClr val="black"/>
                </a:solidFill>
              </a:rPr>
              <a:t>, and hairless at the point of </a:t>
            </a:r>
            <a:r>
              <a:rPr lang="en-US" sz="1600" dirty="0" smtClean="0">
                <a:solidFill>
                  <a:prstClr val="black"/>
                </a:solidFill>
              </a:rPr>
              <a:t>contact</a:t>
            </a:r>
          </a:p>
          <a:p>
            <a:pPr defTabSz="457200"/>
            <a:endParaRPr lang="en-US" sz="1600" dirty="0">
              <a:solidFill>
                <a:prstClr val="black"/>
              </a:solidFill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</a:rPr>
              <a:t>Routes of Transmission: </a:t>
            </a:r>
            <a:r>
              <a:rPr lang="en-US" sz="1600" dirty="0">
                <a:solidFill>
                  <a:prstClr val="black"/>
                </a:solidFill>
              </a:rPr>
              <a:t>Direct and </a:t>
            </a:r>
            <a:r>
              <a:rPr lang="en-US" sz="1600" dirty="0" smtClean="0">
                <a:solidFill>
                  <a:prstClr val="black"/>
                </a:solidFill>
              </a:rPr>
              <a:t>Fomites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2153900" y="7391400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/>
            <a:r>
              <a:rPr lang="en-US" sz="1600" b="1" dirty="0" smtClean="0">
                <a:solidFill>
                  <a:prstClr val="black"/>
                </a:solidFill>
                <a:latin typeface="+mj-lt"/>
              </a:rPr>
              <a:t>LEPTOSPIROSIS</a:t>
            </a:r>
          </a:p>
          <a:p>
            <a:pPr defTabSz="457200"/>
            <a:endParaRPr lang="en-US" sz="1600" b="1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Cause of disease: </a:t>
            </a:r>
            <a:r>
              <a:rPr lang="en-US" sz="1600" dirty="0" err="1">
                <a:solidFill>
                  <a:prstClr val="black"/>
                </a:solidFill>
                <a:latin typeface="+mj-lt"/>
              </a:rPr>
              <a:t>Leptospira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 spp.</a:t>
            </a: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Clinical signs in swine: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from unapparent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to decreased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weight gain, anorexia,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abortion, still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births, fever, diarrhea, and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generalized neurological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signs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.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Clinical signs in humans: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fever, chills,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+mj-lt"/>
              </a:rPr>
              <a:t>headache, muscle ache, vomiting, liver and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+mj-lt"/>
              </a:rPr>
              <a:t>kidney </a:t>
            </a:r>
            <a:r>
              <a:rPr lang="en-US" sz="1600" dirty="0" smtClean="0">
                <a:solidFill>
                  <a:prstClr val="black"/>
                </a:solidFill>
                <a:latin typeface="+mj-lt"/>
              </a:rPr>
              <a:t>failure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+mj-lt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+mj-lt"/>
              </a:rPr>
              <a:t>Routes of Transmission: </a:t>
            </a:r>
            <a:r>
              <a:rPr lang="en-US" sz="1600" dirty="0">
                <a:solidFill>
                  <a:prstClr val="black"/>
                </a:solidFill>
                <a:latin typeface="+mj-lt"/>
              </a:rPr>
              <a:t>direct, Aerosol,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+mj-lt"/>
              </a:rPr>
              <a:t>Fomites, Ingestion (spread in urine)</a:t>
            </a:r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478" y="3279349"/>
            <a:ext cx="2840761" cy="258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478" y="7746866"/>
            <a:ext cx="2840761" cy="258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7080" y="11895845"/>
            <a:ext cx="2859811" cy="2625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7080" y="7886426"/>
            <a:ext cx="2878861" cy="2549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7080" y="3279349"/>
            <a:ext cx="2840761" cy="258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478" y="11917530"/>
            <a:ext cx="2881312" cy="258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98" y="24051398"/>
            <a:ext cx="10213401" cy="7355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8"/>
          <a:stretch/>
        </p:blipFill>
        <p:spPr bwMode="auto">
          <a:xfrm>
            <a:off x="11506201" y="18630900"/>
            <a:ext cx="9105900" cy="440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630900"/>
            <a:ext cx="10088749" cy="536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13411200" y="24765000"/>
            <a:ext cx="59740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</a:rPr>
              <a:t>Diseases commonly spread between swine and some also spread between swine and humans. As a responsible livestock owner, you can take measures to reduce the spread of pig-to-pig and pig-to-human disease transmission.</a:t>
            </a:r>
            <a:endParaRPr lang="en-US" sz="3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378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SU">
      <a:dk1>
        <a:srgbClr val="2F2B20"/>
      </a:dk1>
      <a:lt1>
        <a:srgbClr val="FFFFFF"/>
      </a:lt1>
      <a:dk2>
        <a:srgbClr val="C00000"/>
      </a:dk2>
      <a:lt2>
        <a:srgbClr val="D8D8D8"/>
      </a:lt2>
      <a:accent1>
        <a:srgbClr val="BFBFBF"/>
      </a:accent1>
      <a:accent2>
        <a:srgbClr val="7F7F7F"/>
      </a:accent2>
      <a:accent3>
        <a:srgbClr val="6C7D76"/>
      </a:accent3>
      <a:accent4>
        <a:srgbClr val="95A39D"/>
      </a:accent4>
      <a:accent5>
        <a:srgbClr val="9D420E"/>
      </a:accent5>
      <a:accent6>
        <a:srgbClr val="7F7F7F"/>
      </a:accent6>
      <a:hlink>
        <a:srgbClr val="C00000"/>
      </a:hlink>
      <a:folHlink>
        <a:srgbClr val="2F2B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465</Words>
  <Application>Microsoft Office PowerPoint</Application>
  <PresentationFormat>Custom</PresentationFormat>
  <Paragraphs>96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Nolting, Jacqueline M.</dc:creator>
  <cp:lastModifiedBy>Nolting, Jacqueline M.</cp:lastModifiedBy>
  <cp:revision>14</cp:revision>
  <dcterms:created xsi:type="dcterms:W3CDTF">2017-05-26T14:57:12Z</dcterms:created>
  <dcterms:modified xsi:type="dcterms:W3CDTF">2017-05-30T19:41:16Z</dcterms:modified>
</cp:coreProperties>
</file>