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4" r:id="rId5"/>
    <p:sldId id="258" r:id="rId6"/>
    <p:sldId id="262" r:id="rId7"/>
    <p:sldId id="265" r:id="rId8"/>
    <p:sldId id="261" r:id="rId9"/>
    <p:sldId id="263" r:id="rId10"/>
    <p:sldId id="266" r:id="rId11"/>
    <p:sldId id="267" r:id="rId12"/>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2550" y="-9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22B554-F1E1-484F-B33C-DCE7BD4C213B}"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224121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22B554-F1E1-484F-B33C-DCE7BD4C213B}"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3929127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22B554-F1E1-484F-B33C-DCE7BD4C213B}"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1450177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22B554-F1E1-484F-B33C-DCE7BD4C213B}"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1534623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22B554-F1E1-484F-B33C-DCE7BD4C213B}" type="datetimeFigureOut">
              <a:rPr lang="en-US" smtClean="0"/>
              <a:t>10/19/2017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241585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22B554-F1E1-484F-B33C-DCE7BD4C213B}" type="datetimeFigureOut">
              <a:rPr lang="en-US" smtClean="0"/>
              <a:t>10/19/2017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2278724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2B554-F1E1-484F-B33C-DCE7BD4C213B}" type="datetimeFigureOut">
              <a:rPr lang="en-US" smtClean="0"/>
              <a:t>10/19/2017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3141641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22B554-F1E1-484F-B33C-DCE7BD4C213B}"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3250008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22B554-F1E1-484F-B33C-DCE7BD4C213B}"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2991218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22B554-F1E1-484F-B33C-DCE7BD4C213B}"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2764490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22B554-F1E1-484F-B33C-DCE7BD4C213B}"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4537D-B65E-4044-9797-435BBF96A72F}" type="slidenum">
              <a:rPr lang="en-US" smtClean="0"/>
              <a:t>‹#›</a:t>
            </a:fld>
            <a:endParaRPr lang="en-US"/>
          </a:p>
        </p:txBody>
      </p:sp>
    </p:spTree>
    <p:extLst>
      <p:ext uri="{BB962C8B-B14F-4D97-AF65-F5344CB8AC3E}">
        <p14:creationId xmlns:p14="http://schemas.microsoft.com/office/powerpoint/2010/main" val="3441559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6C22B554-F1E1-484F-B33C-DCE7BD4C213B}" type="datetimeFigureOut">
              <a:rPr lang="en-US" smtClean="0"/>
              <a:t>10/19/2017</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2334537D-B65E-4044-9797-435BBF96A72F}" type="slidenum">
              <a:rPr lang="en-US" smtClean="0"/>
              <a:t>‹#›</a:t>
            </a:fld>
            <a:endParaRPr lang="en-US"/>
          </a:p>
        </p:txBody>
      </p:sp>
    </p:spTree>
    <p:extLst>
      <p:ext uri="{BB962C8B-B14F-4D97-AF65-F5344CB8AC3E}">
        <p14:creationId xmlns:p14="http://schemas.microsoft.com/office/powerpoint/2010/main" val="2637482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6400800" cy="8839200"/>
          </a:xfrm>
        </p:spPr>
        <p:txBody>
          <a:bodyPr>
            <a:normAutofit/>
          </a:bodyPr>
          <a:lstStyle/>
          <a:p>
            <a:r>
              <a:rPr lang="en-US" b="1" dirty="0" smtClean="0">
                <a:solidFill>
                  <a:schemeClr val="tx1"/>
                </a:solidFill>
              </a:rPr>
              <a:t>ERYSIPELAS</a:t>
            </a:r>
          </a:p>
          <a:p>
            <a:endParaRPr lang="en-US" sz="1800" dirty="0" smtClean="0">
              <a:solidFill>
                <a:schemeClr val="tx1"/>
              </a:solidFill>
            </a:endParaRPr>
          </a:p>
          <a:p>
            <a:endParaRPr lang="en-US" sz="1800" dirty="0">
              <a:solidFill>
                <a:schemeClr val="tx1"/>
              </a:solidFill>
            </a:endParaRPr>
          </a:p>
          <a:p>
            <a:r>
              <a:rPr lang="en-US" b="1" dirty="0" smtClean="0">
                <a:solidFill>
                  <a:schemeClr val="tx1"/>
                </a:solidFill>
              </a:rPr>
              <a:t>GASTROINTESTINAL</a:t>
            </a:r>
          </a:p>
          <a:p>
            <a:endParaRPr lang="en-US" sz="100" b="1" dirty="0" smtClean="0">
              <a:solidFill>
                <a:schemeClr val="tx1"/>
              </a:solidFill>
            </a:endParaRPr>
          </a:p>
          <a:p>
            <a:r>
              <a:rPr lang="en-US" b="1" dirty="0" smtClean="0">
                <a:solidFill>
                  <a:schemeClr val="tx1"/>
                </a:solidFill>
              </a:rPr>
              <a:t>  INFECTIONS</a:t>
            </a:r>
          </a:p>
          <a:p>
            <a:endParaRPr lang="en-US" sz="1800" b="1" dirty="0" smtClean="0">
              <a:solidFill>
                <a:schemeClr val="tx1"/>
              </a:solidFill>
            </a:endParaRPr>
          </a:p>
          <a:p>
            <a:endParaRPr lang="en-US" sz="1800" b="1" dirty="0" smtClean="0">
              <a:solidFill>
                <a:schemeClr val="tx1"/>
              </a:solidFill>
            </a:endParaRPr>
          </a:p>
          <a:p>
            <a:r>
              <a:rPr lang="en-US" b="1" dirty="0">
                <a:solidFill>
                  <a:schemeClr val="tx1"/>
                </a:solidFill>
              </a:rPr>
              <a:t>HEPATITIS </a:t>
            </a:r>
            <a:r>
              <a:rPr lang="en-US" b="1" dirty="0" smtClean="0">
                <a:solidFill>
                  <a:schemeClr val="tx1"/>
                </a:solidFill>
              </a:rPr>
              <a:t>E</a:t>
            </a:r>
          </a:p>
          <a:p>
            <a:endParaRPr lang="en-US" sz="1800" dirty="0" smtClean="0">
              <a:solidFill>
                <a:schemeClr val="tx1"/>
              </a:solidFill>
            </a:endParaRPr>
          </a:p>
          <a:p>
            <a:endParaRPr lang="en-US" sz="1800" dirty="0">
              <a:solidFill>
                <a:schemeClr val="tx1"/>
              </a:solidFill>
            </a:endParaRPr>
          </a:p>
          <a:p>
            <a:r>
              <a:rPr lang="en-US" b="1" dirty="0" smtClean="0">
                <a:solidFill>
                  <a:schemeClr val="tx1"/>
                </a:solidFill>
              </a:rPr>
              <a:t>INFLUENZA</a:t>
            </a:r>
          </a:p>
          <a:p>
            <a:endParaRPr lang="en-US" sz="1800" dirty="0" smtClean="0">
              <a:solidFill>
                <a:schemeClr val="tx1"/>
              </a:solidFill>
            </a:endParaRPr>
          </a:p>
          <a:p>
            <a:endParaRPr lang="en-US" sz="1800" dirty="0">
              <a:solidFill>
                <a:schemeClr val="tx1"/>
              </a:solidFill>
            </a:endParaRPr>
          </a:p>
          <a:p>
            <a:r>
              <a:rPr lang="en-US" b="1" dirty="0" smtClean="0">
                <a:solidFill>
                  <a:schemeClr val="tx1"/>
                </a:solidFill>
              </a:rPr>
              <a:t>LEPTOSPIROSIS</a:t>
            </a:r>
          </a:p>
          <a:p>
            <a:endParaRPr lang="en-US" sz="1800" dirty="0" smtClean="0">
              <a:solidFill>
                <a:schemeClr val="tx1"/>
              </a:solidFill>
            </a:endParaRPr>
          </a:p>
          <a:p>
            <a:endParaRPr lang="en-US" sz="1800" dirty="0">
              <a:solidFill>
                <a:schemeClr val="tx1"/>
              </a:solidFill>
            </a:endParaRPr>
          </a:p>
          <a:p>
            <a:r>
              <a:rPr lang="en-US" b="1" dirty="0">
                <a:solidFill>
                  <a:schemeClr val="tx1"/>
                </a:solidFill>
              </a:rPr>
              <a:t>STREPTOCOCCUS </a:t>
            </a:r>
            <a:r>
              <a:rPr lang="en-US" b="1" dirty="0" err="1" smtClean="0">
                <a:solidFill>
                  <a:schemeClr val="tx1"/>
                </a:solidFill>
              </a:rPr>
              <a:t>SUIS</a:t>
            </a:r>
            <a:endParaRPr lang="en-US" b="1" dirty="0" smtClean="0">
              <a:solidFill>
                <a:schemeClr val="tx1"/>
              </a:solidFill>
            </a:endParaRPr>
          </a:p>
          <a:p>
            <a:endParaRPr lang="en-US" sz="1800" dirty="0" smtClean="0">
              <a:solidFill>
                <a:schemeClr val="tx1"/>
              </a:solidFill>
            </a:endParaRPr>
          </a:p>
          <a:p>
            <a:endParaRPr lang="en-US" sz="1800" dirty="0">
              <a:solidFill>
                <a:schemeClr val="tx1"/>
              </a:solidFill>
            </a:endParaRPr>
          </a:p>
          <a:p>
            <a:r>
              <a:rPr lang="en-US" b="1" dirty="0">
                <a:solidFill>
                  <a:schemeClr val="tx1"/>
                </a:solidFill>
              </a:rPr>
              <a:t>RINGWORM</a:t>
            </a:r>
            <a:endParaRPr lang="en-US" dirty="0">
              <a:solidFill>
                <a:schemeClr val="tx1"/>
              </a:solidFill>
            </a:endParaRPr>
          </a:p>
          <a:p>
            <a:endParaRPr lang="en-US" b="1" dirty="0"/>
          </a:p>
          <a:p>
            <a:endParaRPr lang="en-US" b="1" dirty="0" smtClean="0"/>
          </a:p>
          <a:p>
            <a:endParaRPr lang="en-US" dirty="0"/>
          </a:p>
        </p:txBody>
      </p:sp>
    </p:spTree>
    <p:extLst>
      <p:ext uri="{BB962C8B-B14F-4D97-AF65-F5344CB8AC3E}">
        <p14:creationId xmlns:p14="http://schemas.microsoft.com/office/powerpoint/2010/main" val="2347927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52400"/>
            <a:ext cx="6096000" cy="8915400"/>
          </a:xfrm>
        </p:spPr>
        <p:txBody>
          <a:bodyPr>
            <a:normAutofit/>
          </a:bodyPr>
          <a:lstStyle/>
          <a:p>
            <a:r>
              <a:rPr lang="en-US" b="1" dirty="0" smtClean="0">
                <a:solidFill>
                  <a:schemeClr val="tx1"/>
                </a:solidFill>
              </a:rPr>
              <a:t>PORCINE REPRODUCTIVE &amp; </a:t>
            </a:r>
            <a:r>
              <a:rPr lang="en-US" b="1" dirty="0" err="1" smtClean="0">
                <a:solidFill>
                  <a:schemeClr val="tx1"/>
                </a:solidFill>
              </a:rPr>
              <a:t>RESPORATORY</a:t>
            </a:r>
            <a:r>
              <a:rPr lang="en-US" b="1" dirty="0" smtClean="0">
                <a:solidFill>
                  <a:schemeClr val="tx1"/>
                </a:solidFill>
              </a:rPr>
              <a:t> SYNDROME (</a:t>
            </a:r>
            <a:r>
              <a:rPr lang="en-US" b="1" dirty="0" err="1" smtClean="0">
                <a:solidFill>
                  <a:schemeClr val="tx1"/>
                </a:solidFill>
              </a:rPr>
              <a:t>PRRS</a:t>
            </a:r>
            <a:r>
              <a:rPr lang="en-US" b="1" dirty="0" smtClean="0">
                <a:solidFill>
                  <a:schemeClr val="tx1"/>
                </a:solidFill>
              </a:rPr>
              <a:t>)</a:t>
            </a:r>
          </a:p>
          <a:p>
            <a:endParaRPr lang="en-US" sz="1800" b="1" dirty="0" smtClean="0">
              <a:solidFill>
                <a:schemeClr val="tx1"/>
              </a:solidFill>
            </a:endParaRPr>
          </a:p>
          <a:p>
            <a:endParaRPr lang="en-US" sz="1800" b="1" dirty="0" smtClean="0">
              <a:solidFill>
                <a:schemeClr val="tx1"/>
              </a:solidFill>
            </a:endParaRPr>
          </a:p>
          <a:p>
            <a:r>
              <a:rPr lang="en-US" b="1" dirty="0" smtClean="0">
                <a:solidFill>
                  <a:schemeClr val="tx1"/>
                </a:solidFill>
              </a:rPr>
              <a:t>  PORCINE EPIDEMIC DIARRHEA</a:t>
            </a:r>
          </a:p>
          <a:p>
            <a:endParaRPr lang="en-US" sz="1800" b="1" dirty="0" smtClean="0">
              <a:solidFill>
                <a:schemeClr val="tx1"/>
              </a:solidFill>
            </a:endParaRPr>
          </a:p>
          <a:p>
            <a:endParaRPr lang="en-US" sz="1800" b="1" dirty="0" smtClean="0">
              <a:solidFill>
                <a:schemeClr val="tx1"/>
              </a:solidFill>
            </a:endParaRPr>
          </a:p>
          <a:p>
            <a:r>
              <a:rPr lang="en-US" b="1" dirty="0">
                <a:solidFill>
                  <a:schemeClr val="tx1"/>
                </a:solidFill>
              </a:rPr>
              <a:t>HEPATITIS </a:t>
            </a:r>
            <a:r>
              <a:rPr lang="en-US" b="1" dirty="0" smtClean="0">
                <a:solidFill>
                  <a:schemeClr val="tx1"/>
                </a:solidFill>
              </a:rPr>
              <a:t>E</a:t>
            </a:r>
          </a:p>
          <a:p>
            <a:endParaRPr lang="en-US" sz="1800" dirty="0" smtClean="0">
              <a:solidFill>
                <a:schemeClr val="tx1"/>
              </a:solidFill>
            </a:endParaRPr>
          </a:p>
          <a:p>
            <a:endParaRPr lang="en-US" sz="1800" dirty="0">
              <a:solidFill>
                <a:schemeClr val="tx1"/>
              </a:solidFill>
            </a:endParaRPr>
          </a:p>
          <a:p>
            <a:r>
              <a:rPr lang="en-US" b="1" dirty="0" smtClean="0">
                <a:solidFill>
                  <a:schemeClr val="tx1"/>
                </a:solidFill>
              </a:rPr>
              <a:t>PSEUDORABIES</a:t>
            </a:r>
          </a:p>
          <a:p>
            <a:endParaRPr lang="en-US" b="1" dirty="0">
              <a:solidFill>
                <a:schemeClr val="tx1"/>
              </a:solidFill>
            </a:endParaRPr>
          </a:p>
          <a:p>
            <a:r>
              <a:rPr lang="en-US" b="1" dirty="0" smtClean="0">
                <a:solidFill>
                  <a:schemeClr val="tx1"/>
                </a:solidFill>
              </a:rPr>
              <a:t>ATROPHIC RHINITIS</a:t>
            </a:r>
            <a:endParaRPr lang="en-US" b="1" dirty="0" smtClean="0">
              <a:solidFill>
                <a:schemeClr val="tx1"/>
              </a:solidFill>
            </a:endParaRPr>
          </a:p>
          <a:p>
            <a:endParaRPr lang="en-US" sz="1800" dirty="0" smtClean="0">
              <a:solidFill>
                <a:schemeClr val="tx1"/>
              </a:solidFill>
            </a:endParaRPr>
          </a:p>
          <a:p>
            <a:endParaRPr lang="en-US" sz="1800" dirty="0">
              <a:solidFill>
                <a:schemeClr val="tx1"/>
              </a:solidFill>
            </a:endParaRPr>
          </a:p>
          <a:p>
            <a:r>
              <a:rPr lang="en-US" b="1" dirty="0" smtClean="0">
                <a:solidFill>
                  <a:schemeClr val="tx1"/>
                </a:solidFill>
              </a:rPr>
              <a:t>PARVOVIRUS</a:t>
            </a:r>
            <a:endParaRPr lang="en-US" b="1" dirty="0">
              <a:solidFill>
                <a:schemeClr val="tx1"/>
              </a:solidFill>
            </a:endParaRPr>
          </a:p>
          <a:p>
            <a:endParaRPr lang="en-US" b="1" dirty="0"/>
          </a:p>
          <a:p>
            <a:r>
              <a:rPr lang="en-US" b="1" dirty="0" smtClean="0">
                <a:solidFill>
                  <a:schemeClr val="tx1"/>
                </a:solidFill>
              </a:rPr>
              <a:t>TRANSMISSIBLE GASTROENTERITIS (TGE)</a:t>
            </a:r>
            <a:endParaRPr lang="en-US" b="1" dirty="0" smtClean="0">
              <a:solidFill>
                <a:schemeClr val="tx1"/>
              </a:solidFill>
            </a:endParaRPr>
          </a:p>
          <a:p>
            <a:endParaRPr lang="en-US" dirty="0"/>
          </a:p>
        </p:txBody>
      </p:sp>
    </p:spTree>
    <p:extLst>
      <p:ext uri="{BB962C8B-B14F-4D97-AF65-F5344CB8AC3E}">
        <p14:creationId xmlns:p14="http://schemas.microsoft.com/office/powerpoint/2010/main" val="2964305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
            <a:ext cx="2667000" cy="8915400"/>
          </a:xfrm>
        </p:spPr>
        <p:txBody>
          <a:bodyPr>
            <a:normAutofit/>
          </a:bodyPr>
          <a:lstStyle/>
          <a:p>
            <a:pPr marL="0" indent="0">
              <a:buNone/>
            </a:pPr>
            <a:r>
              <a:rPr lang="en-US" dirty="0" smtClean="0"/>
              <a:t>Zoonotic</a:t>
            </a:r>
          </a:p>
          <a:p>
            <a:pPr marL="0" indent="0">
              <a:buNone/>
            </a:pPr>
            <a:endParaRPr lang="en-US" sz="1800" dirty="0"/>
          </a:p>
          <a:p>
            <a:pPr marL="0" indent="0">
              <a:buNone/>
            </a:pPr>
            <a:r>
              <a:rPr lang="en-US" dirty="0" smtClean="0"/>
              <a:t>Zoonotic</a:t>
            </a:r>
          </a:p>
          <a:p>
            <a:pPr marL="0" indent="0">
              <a:buNone/>
            </a:pPr>
            <a:endParaRPr lang="en-US" sz="1800" dirty="0"/>
          </a:p>
          <a:p>
            <a:pPr marL="0" indent="0">
              <a:buNone/>
            </a:pPr>
            <a:r>
              <a:rPr lang="en-US" dirty="0" smtClean="0"/>
              <a:t>Zoonotic</a:t>
            </a:r>
          </a:p>
          <a:p>
            <a:pPr marL="0" indent="0">
              <a:buNone/>
            </a:pPr>
            <a:endParaRPr lang="en-US" sz="1800" dirty="0"/>
          </a:p>
          <a:p>
            <a:pPr marL="0" indent="0">
              <a:buNone/>
            </a:pPr>
            <a:r>
              <a:rPr lang="en-US" dirty="0" smtClean="0"/>
              <a:t>Zoonotic</a:t>
            </a:r>
          </a:p>
          <a:p>
            <a:pPr marL="0" indent="0">
              <a:buNone/>
            </a:pPr>
            <a:endParaRPr lang="en-US" sz="1800" dirty="0"/>
          </a:p>
          <a:p>
            <a:pPr marL="0" indent="0">
              <a:buNone/>
            </a:pPr>
            <a:r>
              <a:rPr lang="en-US" dirty="0" smtClean="0"/>
              <a:t>Zoonotic</a:t>
            </a:r>
          </a:p>
          <a:p>
            <a:pPr marL="0" indent="0">
              <a:buNone/>
            </a:pPr>
            <a:endParaRPr lang="en-US" sz="1800" dirty="0"/>
          </a:p>
          <a:p>
            <a:pPr marL="0" indent="0">
              <a:buNone/>
            </a:pPr>
            <a:r>
              <a:rPr lang="en-US" dirty="0" smtClean="0"/>
              <a:t>Zoonotic</a:t>
            </a:r>
          </a:p>
          <a:p>
            <a:pPr marL="0" indent="0">
              <a:buNone/>
            </a:pPr>
            <a:endParaRPr lang="en-US" sz="1800" dirty="0"/>
          </a:p>
          <a:p>
            <a:pPr marL="0" indent="0">
              <a:buNone/>
            </a:pPr>
            <a:r>
              <a:rPr lang="en-US" dirty="0" smtClean="0"/>
              <a:t>Zoonotic</a:t>
            </a:r>
          </a:p>
          <a:p>
            <a:pPr marL="0" indent="0">
              <a:buNone/>
            </a:pPr>
            <a:endParaRPr lang="en-US" sz="1800" dirty="0"/>
          </a:p>
          <a:p>
            <a:pPr marL="0" indent="0">
              <a:buNone/>
            </a:pPr>
            <a:r>
              <a:rPr lang="en-US" dirty="0" smtClean="0"/>
              <a:t>Zoonotic</a:t>
            </a:r>
          </a:p>
          <a:p>
            <a:pPr marL="0" indent="0">
              <a:buNone/>
            </a:pPr>
            <a:endParaRPr lang="en-US" sz="1800" dirty="0" smtClean="0"/>
          </a:p>
          <a:p>
            <a:pPr marL="0" indent="0">
              <a:buNone/>
            </a:pPr>
            <a:r>
              <a:rPr lang="en-US" dirty="0" smtClean="0"/>
              <a:t>Zoonotic</a:t>
            </a:r>
            <a:endParaRPr lang="en-US" dirty="0" smtClean="0"/>
          </a:p>
          <a:p>
            <a:pPr marL="0" indent="0">
              <a:buNone/>
            </a:pPr>
            <a:r>
              <a:rPr lang="en-US" dirty="0" smtClean="0"/>
              <a:t> </a:t>
            </a:r>
          </a:p>
          <a:p>
            <a:pPr marL="0" indent="0">
              <a:buNone/>
            </a:pPr>
            <a:endParaRPr lang="en-US" sz="1800" dirty="0" smtClean="0"/>
          </a:p>
          <a:p>
            <a:pPr marL="0" indent="0">
              <a:buNone/>
            </a:pPr>
            <a:endParaRPr lang="en-US" sz="1800" dirty="0"/>
          </a:p>
        </p:txBody>
      </p:sp>
      <p:sp>
        <p:nvSpPr>
          <p:cNvPr id="5" name="Content Placeholder 2"/>
          <p:cNvSpPr txBox="1">
            <a:spLocks/>
          </p:cNvSpPr>
          <p:nvPr/>
        </p:nvSpPr>
        <p:spPr>
          <a:xfrm>
            <a:off x="3733800" y="228600"/>
            <a:ext cx="2667000" cy="891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t>Zoonotic</a:t>
            </a:r>
          </a:p>
          <a:p>
            <a:pPr marL="0" indent="0">
              <a:buFont typeface="Arial" pitchFamily="34" charset="0"/>
              <a:buNone/>
            </a:pPr>
            <a:endParaRPr lang="en-US" sz="1800" dirty="0" smtClean="0"/>
          </a:p>
          <a:p>
            <a:pPr marL="0" indent="0">
              <a:buFont typeface="Arial" pitchFamily="34" charset="0"/>
              <a:buNone/>
            </a:pPr>
            <a:r>
              <a:rPr lang="en-US" dirty="0" smtClean="0"/>
              <a:t>Zoonotic</a:t>
            </a:r>
          </a:p>
          <a:p>
            <a:pPr marL="0" indent="0">
              <a:buFont typeface="Arial" pitchFamily="34" charset="0"/>
              <a:buNone/>
            </a:pPr>
            <a:endParaRPr lang="en-US" sz="1800" dirty="0" smtClean="0"/>
          </a:p>
          <a:p>
            <a:pPr marL="0" indent="0">
              <a:buFont typeface="Arial" pitchFamily="34" charset="0"/>
              <a:buNone/>
            </a:pPr>
            <a:r>
              <a:rPr lang="en-US" dirty="0" smtClean="0"/>
              <a:t>Zoonotic</a:t>
            </a:r>
          </a:p>
          <a:p>
            <a:pPr marL="0" indent="0">
              <a:buFont typeface="Arial" pitchFamily="34" charset="0"/>
              <a:buNone/>
            </a:pPr>
            <a:endParaRPr lang="en-US" sz="1800" dirty="0" smtClean="0"/>
          </a:p>
          <a:p>
            <a:pPr marL="0" indent="0">
              <a:buFont typeface="Arial" pitchFamily="34" charset="0"/>
              <a:buNone/>
            </a:pPr>
            <a:r>
              <a:rPr lang="en-US" dirty="0" smtClean="0"/>
              <a:t>Zoonotic</a:t>
            </a:r>
          </a:p>
          <a:p>
            <a:pPr marL="0" indent="0">
              <a:buFont typeface="Arial" pitchFamily="34" charset="0"/>
              <a:buNone/>
            </a:pPr>
            <a:endParaRPr lang="en-US" sz="1800" dirty="0" smtClean="0"/>
          </a:p>
          <a:p>
            <a:pPr marL="0" indent="0">
              <a:buFont typeface="Arial" pitchFamily="34" charset="0"/>
              <a:buNone/>
            </a:pPr>
            <a:r>
              <a:rPr lang="en-US" dirty="0" smtClean="0"/>
              <a:t>Zoonotic</a:t>
            </a:r>
          </a:p>
          <a:p>
            <a:pPr marL="0" indent="0">
              <a:buFont typeface="Arial" pitchFamily="34" charset="0"/>
              <a:buNone/>
            </a:pPr>
            <a:endParaRPr lang="en-US" sz="1800" dirty="0" smtClean="0"/>
          </a:p>
          <a:p>
            <a:pPr marL="0" indent="0">
              <a:buFont typeface="Arial" pitchFamily="34" charset="0"/>
              <a:buNone/>
            </a:pPr>
            <a:r>
              <a:rPr lang="en-US" dirty="0" smtClean="0"/>
              <a:t>Zoonotic</a:t>
            </a:r>
          </a:p>
          <a:p>
            <a:pPr marL="0" indent="0">
              <a:buFont typeface="Arial" pitchFamily="34" charset="0"/>
              <a:buNone/>
            </a:pPr>
            <a:endParaRPr lang="en-US" sz="1800" dirty="0" smtClean="0"/>
          </a:p>
          <a:p>
            <a:pPr marL="0" indent="0">
              <a:buFont typeface="Arial" pitchFamily="34" charset="0"/>
              <a:buNone/>
            </a:pPr>
            <a:r>
              <a:rPr lang="en-US" dirty="0" smtClean="0"/>
              <a:t>Zoonotic</a:t>
            </a:r>
          </a:p>
          <a:p>
            <a:pPr marL="0" indent="0">
              <a:buFont typeface="Arial" pitchFamily="34" charset="0"/>
              <a:buNone/>
            </a:pPr>
            <a:endParaRPr lang="en-US" sz="1800" dirty="0" smtClean="0"/>
          </a:p>
          <a:p>
            <a:pPr marL="0" indent="0">
              <a:buFont typeface="Arial" pitchFamily="34" charset="0"/>
              <a:buNone/>
            </a:pPr>
            <a:r>
              <a:rPr lang="en-US" dirty="0" smtClean="0"/>
              <a:t>Zoonotic</a:t>
            </a:r>
          </a:p>
          <a:p>
            <a:pPr marL="0" indent="0">
              <a:buFont typeface="Arial" pitchFamily="34" charset="0"/>
              <a:buNone/>
            </a:pPr>
            <a:endParaRPr lang="en-US" sz="1800" dirty="0" smtClean="0"/>
          </a:p>
          <a:p>
            <a:pPr marL="0" indent="0">
              <a:buFont typeface="Arial" pitchFamily="34" charset="0"/>
              <a:buNone/>
            </a:pPr>
            <a:r>
              <a:rPr lang="en-US" dirty="0" smtClean="0"/>
              <a:t>Zoonotic</a:t>
            </a:r>
          </a:p>
          <a:p>
            <a:pPr marL="0" indent="0">
              <a:buFont typeface="Arial" pitchFamily="34" charset="0"/>
              <a:buNone/>
            </a:pPr>
            <a:r>
              <a:rPr lang="en-US" dirty="0" smtClean="0"/>
              <a:t> </a:t>
            </a:r>
          </a:p>
          <a:p>
            <a:pPr marL="0" indent="0">
              <a:buFont typeface="Arial" pitchFamily="34" charset="0"/>
              <a:buNone/>
            </a:pPr>
            <a:endParaRPr lang="en-US" sz="1800" dirty="0" smtClean="0"/>
          </a:p>
          <a:p>
            <a:pPr marL="0" indent="0">
              <a:buFont typeface="Arial" pitchFamily="34" charset="0"/>
              <a:buNone/>
            </a:pPr>
            <a:endParaRPr lang="en-US" sz="1800" dirty="0"/>
          </a:p>
        </p:txBody>
      </p:sp>
    </p:spTree>
    <p:extLst>
      <p:ext uri="{BB962C8B-B14F-4D97-AF65-F5344CB8AC3E}">
        <p14:creationId xmlns:p14="http://schemas.microsoft.com/office/powerpoint/2010/main" val="1541189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657600" y="228600"/>
            <a:ext cx="2667000" cy="891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t>Non -zoonotic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None/>
            </a:pPr>
            <a:r>
              <a:rPr lang="en-US" dirty="0" smtClean="0"/>
              <a:t>Non-zoonotic</a:t>
            </a:r>
          </a:p>
          <a:p>
            <a:pPr marL="0" indent="0">
              <a:buFont typeface="Arial" pitchFamily="34" charset="0"/>
              <a:buNone/>
            </a:pPr>
            <a:endParaRPr lang="en-US" dirty="0" smtClean="0"/>
          </a:p>
          <a:p>
            <a:pPr marL="0" indent="0">
              <a:buFont typeface="Arial" pitchFamily="34" charset="0"/>
              <a:buNone/>
            </a:pPr>
            <a:r>
              <a:rPr lang="en-US" dirty="0" smtClean="0"/>
              <a:t> </a:t>
            </a:r>
          </a:p>
          <a:p>
            <a:pPr marL="0" indent="0">
              <a:buFont typeface="Arial" pitchFamily="34" charset="0"/>
              <a:buNone/>
            </a:pPr>
            <a:endParaRPr lang="en-US" sz="1800" dirty="0" smtClean="0"/>
          </a:p>
          <a:p>
            <a:pPr marL="0" indent="0">
              <a:buFont typeface="Arial" pitchFamily="34" charset="0"/>
              <a:buNone/>
            </a:pPr>
            <a:endParaRPr lang="en-US" sz="1800" dirty="0"/>
          </a:p>
        </p:txBody>
      </p:sp>
      <p:sp>
        <p:nvSpPr>
          <p:cNvPr id="5" name="Content Placeholder 2"/>
          <p:cNvSpPr txBox="1">
            <a:spLocks/>
          </p:cNvSpPr>
          <p:nvPr/>
        </p:nvSpPr>
        <p:spPr>
          <a:xfrm>
            <a:off x="304800" y="228600"/>
            <a:ext cx="2667000" cy="891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smtClean="0"/>
              <a:t>Non -zoonotic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Font typeface="Arial" pitchFamily="34" charset="0"/>
              <a:buNone/>
            </a:pPr>
            <a:r>
              <a:rPr lang="en-US" dirty="0" smtClean="0"/>
              <a:t>Non-zoonotic</a:t>
            </a:r>
          </a:p>
          <a:p>
            <a:pPr marL="0" indent="0">
              <a:buFont typeface="Arial" pitchFamily="34" charset="0"/>
              <a:buNone/>
            </a:pPr>
            <a:endParaRPr lang="en-US" sz="1800" dirty="0" smtClean="0"/>
          </a:p>
          <a:p>
            <a:pPr marL="0" indent="0">
              <a:buNone/>
            </a:pPr>
            <a:r>
              <a:rPr lang="en-US" dirty="0" smtClean="0"/>
              <a:t>Non-zoonotic</a:t>
            </a:r>
          </a:p>
          <a:p>
            <a:pPr marL="0" indent="0">
              <a:buFont typeface="Arial" pitchFamily="34" charset="0"/>
              <a:buNone/>
            </a:pPr>
            <a:endParaRPr lang="en-US" dirty="0" smtClean="0"/>
          </a:p>
          <a:p>
            <a:pPr marL="0" indent="0">
              <a:buFont typeface="Arial" pitchFamily="34" charset="0"/>
              <a:buNone/>
            </a:pPr>
            <a:r>
              <a:rPr lang="en-US" dirty="0" smtClean="0"/>
              <a:t> </a:t>
            </a:r>
          </a:p>
          <a:p>
            <a:pPr marL="0" indent="0">
              <a:buFont typeface="Arial" pitchFamily="34" charset="0"/>
              <a:buNone/>
            </a:pPr>
            <a:endParaRPr lang="en-US" sz="1800" dirty="0" smtClean="0"/>
          </a:p>
          <a:p>
            <a:pPr marL="0" indent="0">
              <a:buFont typeface="Arial" pitchFamily="34" charset="0"/>
              <a:buNone/>
            </a:pPr>
            <a:endParaRPr lang="en-US" sz="1800" dirty="0"/>
          </a:p>
        </p:txBody>
      </p:sp>
    </p:spTree>
    <p:extLst>
      <p:ext uri="{BB962C8B-B14F-4D97-AF65-F5344CB8AC3E}">
        <p14:creationId xmlns:p14="http://schemas.microsoft.com/office/powerpoint/2010/main" val="2167031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152401"/>
            <a:ext cx="6172200" cy="8458200"/>
          </a:xfrm>
        </p:spPr>
        <p:txBody>
          <a:bodyPr>
            <a:noAutofit/>
          </a:bodyPr>
          <a:lstStyle/>
          <a:p>
            <a:pPr marL="0" indent="0">
              <a:buNone/>
            </a:pPr>
            <a:r>
              <a:rPr lang="en-US" sz="2800" b="1" dirty="0" smtClean="0"/>
              <a:t>Clinical signs in swine: </a:t>
            </a:r>
            <a:r>
              <a:rPr lang="en-US" sz="2800" dirty="0" smtClean="0"/>
              <a:t>fever, anorexia, red diamond  shaped  patches,  lameness</a:t>
            </a:r>
          </a:p>
          <a:p>
            <a:pPr marL="0" indent="0">
              <a:buNone/>
            </a:pPr>
            <a:endParaRPr lang="en-US" sz="2800" dirty="0" smtClean="0"/>
          </a:p>
          <a:p>
            <a:pPr marL="0" indent="0">
              <a:buNone/>
            </a:pPr>
            <a:r>
              <a:rPr lang="en-US" sz="2800" b="1" dirty="0" smtClean="0"/>
              <a:t>Clinical signs in swine: </a:t>
            </a:r>
            <a:r>
              <a:rPr lang="en-US" sz="2800" dirty="0" smtClean="0"/>
              <a:t>diarrhea</a:t>
            </a:r>
          </a:p>
          <a:p>
            <a:pPr marL="0" indent="0">
              <a:buNone/>
            </a:pPr>
            <a:endParaRPr lang="en-US" sz="2800" dirty="0" smtClean="0"/>
          </a:p>
          <a:p>
            <a:pPr marL="0" indent="0">
              <a:buNone/>
            </a:pPr>
            <a:r>
              <a:rPr lang="en-US" sz="2800" b="1" dirty="0" smtClean="0"/>
              <a:t>Clinical signs in swine: </a:t>
            </a:r>
            <a:r>
              <a:rPr lang="en-US" sz="2800" dirty="0" smtClean="0"/>
              <a:t>none</a:t>
            </a:r>
          </a:p>
          <a:p>
            <a:pPr marL="0" indent="0">
              <a:buNone/>
            </a:pPr>
            <a:endParaRPr lang="en-US" sz="2600" dirty="0" smtClean="0"/>
          </a:p>
          <a:p>
            <a:pPr marL="0" indent="0">
              <a:buNone/>
            </a:pPr>
            <a:r>
              <a:rPr lang="en-US" sz="2800" b="1" dirty="0"/>
              <a:t>Clinical signs in swine: </a:t>
            </a:r>
            <a:r>
              <a:rPr lang="en-US" sz="2800" dirty="0"/>
              <a:t>fever, depression, coughing (barking), discharge from nose or eyes, sneezing, difficulty breathing, anorexia</a:t>
            </a:r>
          </a:p>
          <a:p>
            <a:pPr marL="0" indent="0">
              <a:buNone/>
            </a:pPr>
            <a:endParaRPr lang="en-US" sz="2600" dirty="0" smtClean="0"/>
          </a:p>
          <a:p>
            <a:pPr marL="0" indent="0">
              <a:buNone/>
            </a:pPr>
            <a:r>
              <a:rPr lang="en-US" sz="2800" b="1" dirty="0"/>
              <a:t>Clinical signs in swine: </a:t>
            </a:r>
            <a:r>
              <a:rPr lang="en-US" sz="2800" dirty="0"/>
              <a:t>from unapparent to decreased weight gain, anorexia,  abortion, still births, fever, diarrhea, and generalized neurological  signs</a:t>
            </a:r>
          </a:p>
          <a:p>
            <a:pPr marL="0" indent="0">
              <a:buNone/>
            </a:pPr>
            <a:endParaRPr lang="en-US" sz="2600" dirty="0" smtClean="0"/>
          </a:p>
        </p:txBody>
      </p:sp>
    </p:spTree>
    <p:extLst>
      <p:ext uri="{BB962C8B-B14F-4D97-AF65-F5344CB8AC3E}">
        <p14:creationId xmlns:p14="http://schemas.microsoft.com/office/powerpoint/2010/main" val="1389653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6553200" cy="8610600"/>
          </a:xfrm>
        </p:spPr>
        <p:txBody>
          <a:bodyPr>
            <a:normAutofit/>
          </a:bodyPr>
          <a:lstStyle/>
          <a:p>
            <a:pPr marL="0" indent="0">
              <a:buNone/>
            </a:pPr>
            <a:r>
              <a:rPr lang="en-US" sz="2800" b="1" dirty="0"/>
              <a:t>Clinical signs in swine: </a:t>
            </a:r>
            <a:r>
              <a:rPr lang="en-US" sz="2800" dirty="0"/>
              <a:t>crusty, dark, hairless patches; common on the skin around the head and neck; thorax, flank, behind the ears, on the </a:t>
            </a:r>
            <a:r>
              <a:rPr lang="en-US" sz="2800" dirty="0" smtClean="0"/>
              <a:t>legs</a:t>
            </a:r>
          </a:p>
          <a:p>
            <a:pPr marL="0" indent="0">
              <a:buNone/>
            </a:pPr>
            <a:endParaRPr lang="en-US" sz="2800" dirty="0"/>
          </a:p>
          <a:p>
            <a:pPr marL="0" indent="0">
              <a:buNone/>
            </a:pPr>
            <a:r>
              <a:rPr lang="en-US" sz="2800" b="1" dirty="0"/>
              <a:t>Clinical signs in swine: </a:t>
            </a:r>
            <a:r>
              <a:rPr lang="en-US" sz="2800" dirty="0"/>
              <a:t>depression, tremors, incoordination, blindness,  paralysis,  and convulsions  or paddling  of the legs</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377234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6172200" cy="8458200"/>
          </a:xfrm>
        </p:spPr>
        <p:txBody>
          <a:bodyPr>
            <a:noAutofit/>
          </a:bodyPr>
          <a:lstStyle/>
          <a:p>
            <a:pPr marL="0" indent="0">
              <a:buNone/>
            </a:pPr>
            <a:r>
              <a:rPr lang="en-US" sz="2800" b="1" dirty="0" smtClean="0"/>
              <a:t>Clinical </a:t>
            </a:r>
            <a:r>
              <a:rPr lang="en-US" sz="2800" b="1" dirty="0" smtClean="0"/>
              <a:t>signs in humans: </a:t>
            </a:r>
            <a:r>
              <a:rPr lang="en-US" sz="2800" dirty="0" smtClean="0"/>
              <a:t>Painful, red/ purple swelling on the hands. Lesions are usually confined to the hands and finger. Severe cases can progress to systemic infection with endocarditis.</a:t>
            </a:r>
          </a:p>
          <a:p>
            <a:pPr marL="0" indent="0">
              <a:buNone/>
            </a:pPr>
            <a:endParaRPr lang="en-US" sz="2800" dirty="0" smtClean="0"/>
          </a:p>
          <a:p>
            <a:pPr marL="0" indent="0">
              <a:buNone/>
            </a:pPr>
            <a:r>
              <a:rPr lang="en-US" sz="2800" b="1" dirty="0" smtClean="0"/>
              <a:t>Clinical </a:t>
            </a:r>
            <a:r>
              <a:rPr lang="en-US" sz="2800" b="1" dirty="0" smtClean="0"/>
              <a:t>Signs in humans: </a:t>
            </a:r>
            <a:r>
              <a:rPr lang="en-US" sz="2800" dirty="0" smtClean="0"/>
              <a:t>nausea, vomiting, abdominal  pain,  and  </a:t>
            </a:r>
            <a:r>
              <a:rPr lang="en-US" sz="2800" dirty="0" smtClean="0"/>
              <a:t>diarrhea</a:t>
            </a:r>
          </a:p>
          <a:p>
            <a:pPr marL="0" indent="0">
              <a:buNone/>
            </a:pPr>
            <a:endParaRPr lang="en-US" sz="2800" dirty="0" smtClean="0"/>
          </a:p>
          <a:p>
            <a:pPr marL="0" indent="0">
              <a:buNone/>
            </a:pPr>
            <a:r>
              <a:rPr lang="en-US" sz="2800" b="1" dirty="0"/>
              <a:t>Clinical signs in humans: </a:t>
            </a:r>
            <a:r>
              <a:rPr lang="en-US" sz="2800" dirty="0"/>
              <a:t>mild fever, anorexia, nausea and vomiting, lasting for a few days; some persons may also have abdominal pain, itching (without skin lesions), skin rash, or joint pain, jaundice, with dark urine and pale stools; and a slightly enlarged, tender liver</a:t>
            </a:r>
          </a:p>
          <a:p>
            <a:pPr marL="0" indent="0">
              <a:buNone/>
            </a:pPr>
            <a:endParaRPr lang="en-US" sz="2800" dirty="0"/>
          </a:p>
          <a:p>
            <a:pPr marL="0" indent="0">
              <a:buNone/>
            </a:pPr>
            <a:endParaRPr lang="en-US" sz="2800" dirty="0" smtClean="0"/>
          </a:p>
          <a:p>
            <a:pPr marL="0" indent="0">
              <a:buNone/>
            </a:pPr>
            <a:endParaRPr lang="en-US" sz="2600" dirty="0" smtClean="0"/>
          </a:p>
        </p:txBody>
      </p:sp>
    </p:spTree>
    <p:extLst>
      <p:ext uri="{BB962C8B-B14F-4D97-AF65-F5344CB8AC3E}">
        <p14:creationId xmlns:p14="http://schemas.microsoft.com/office/powerpoint/2010/main" val="535719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152401"/>
            <a:ext cx="6172200" cy="8015818"/>
          </a:xfrm>
        </p:spPr>
        <p:txBody>
          <a:bodyPr>
            <a:normAutofit lnSpcReduction="10000"/>
          </a:bodyPr>
          <a:lstStyle/>
          <a:p>
            <a:pPr marL="0" indent="0">
              <a:buNone/>
            </a:pPr>
            <a:endParaRPr lang="en-US" sz="2800" dirty="0"/>
          </a:p>
          <a:p>
            <a:pPr marL="0" indent="0">
              <a:buNone/>
            </a:pPr>
            <a:r>
              <a:rPr lang="en-US" sz="2800" b="1" dirty="0"/>
              <a:t>Clinical signs in humans: </a:t>
            </a:r>
            <a:r>
              <a:rPr lang="en-US" sz="2800" dirty="0"/>
              <a:t>fever, chills, headache,  muscle  ache,  vomiting,  liver  and kidney  </a:t>
            </a:r>
            <a:r>
              <a:rPr lang="en-US" sz="2800" dirty="0" smtClean="0"/>
              <a:t>failure</a:t>
            </a:r>
          </a:p>
          <a:p>
            <a:pPr marL="0" indent="0">
              <a:buNone/>
            </a:pPr>
            <a:endParaRPr lang="en-US" sz="2800" dirty="0"/>
          </a:p>
          <a:p>
            <a:pPr marL="0" indent="0">
              <a:buNone/>
            </a:pPr>
            <a:endParaRPr lang="en-US" sz="2800" dirty="0"/>
          </a:p>
          <a:p>
            <a:pPr marL="0" indent="0">
              <a:buNone/>
            </a:pPr>
            <a:r>
              <a:rPr lang="en-US" sz="2800" b="1" dirty="0"/>
              <a:t>Clinical signs in humans: </a:t>
            </a:r>
            <a:r>
              <a:rPr lang="en-US" sz="2800" dirty="0"/>
              <a:t>meningitis, sepsis, endocarditis, arthritis, hearing loss, and skin </a:t>
            </a:r>
            <a:r>
              <a:rPr lang="en-US" sz="2800" dirty="0" smtClean="0"/>
              <a:t>lesions</a:t>
            </a:r>
          </a:p>
          <a:p>
            <a:pPr marL="0" indent="0">
              <a:buNone/>
            </a:pPr>
            <a:endParaRPr lang="en-US" sz="2800" dirty="0" smtClean="0"/>
          </a:p>
          <a:p>
            <a:pPr marL="0" indent="0">
              <a:buNone/>
            </a:pPr>
            <a:r>
              <a:rPr lang="en-US" sz="2800" b="1" dirty="0"/>
              <a:t>Clinical signs in humans: </a:t>
            </a:r>
            <a:r>
              <a:rPr lang="en-US" sz="2800" dirty="0"/>
              <a:t>local itching, reddish skin, and hairless at the point of </a:t>
            </a:r>
            <a:r>
              <a:rPr lang="en-US" sz="2800" dirty="0" smtClean="0"/>
              <a:t>contact</a:t>
            </a:r>
          </a:p>
          <a:p>
            <a:pPr marL="0" indent="0">
              <a:buNone/>
            </a:pPr>
            <a:endParaRPr lang="en-US" sz="2800" dirty="0"/>
          </a:p>
          <a:p>
            <a:pPr marL="0" indent="0">
              <a:buNone/>
            </a:pPr>
            <a:r>
              <a:rPr lang="en-US" sz="2800" b="1" dirty="0"/>
              <a:t>Clinical signs in humans: </a:t>
            </a:r>
            <a:r>
              <a:rPr lang="en-US" sz="2800" dirty="0"/>
              <a:t>fever</a:t>
            </a:r>
            <a:r>
              <a:rPr lang="en-US" sz="2800" dirty="0" smtClean="0"/>
              <a:t>, cough, runny nose, </a:t>
            </a:r>
            <a:r>
              <a:rPr lang="en-US" sz="2800" dirty="0"/>
              <a:t>lethargy, </a:t>
            </a:r>
            <a:r>
              <a:rPr lang="en-US" sz="2800" dirty="0" smtClean="0"/>
              <a:t>and lack </a:t>
            </a:r>
            <a:r>
              <a:rPr lang="en-US" sz="2800" dirty="0"/>
              <a:t>of </a:t>
            </a:r>
            <a:r>
              <a:rPr lang="en-US" sz="2800" dirty="0" smtClean="0"/>
              <a:t>appetite. Sometimes also  </a:t>
            </a:r>
            <a:r>
              <a:rPr lang="en-US" sz="2800" dirty="0"/>
              <a:t>nausea,  vomiting,  and  diarrhea</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1493564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42900" y="228600"/>
            <a:ext cx="6172200" cy="8915399"/>
          </a:xfrm>
        </p:spPr>
        <p:txBody>
          <a:bodyPr>
            <a:normAutofit fontScale="92500" lnSpcReduction="10000"/>
          </a:bodyPr>
          <a:lstStyle/>
          <a:p>
            <a:pPr marL="0" indent="0" algn="ctr">
              <a:buNone/>
            </a:pPr>
            <a:r>
              <a:rPr lang="en-US" b="1" dirty="0" smtClean="0"/>
              <a:t>AIRBORNE TRANSMISSION</a:t>
            </a:r>
          </a:p>
          <a:p>
            <a:pPr marL="0" indent="0" algn="ctr">
              <a:buNone/>
            </a:pPr>
            <a:r>
              <a:rPr lang="en-US" b="1" dirty="0" smtClean="0"/>
              <a:t>(Aerosol)</a:t>
            </a:r>
          </a:p>
          <a:p>
            <a:pPr marL="0" indent="0" algn="ctr">
              <a:buNone/>
            </a:pPr>
            <a:r>
              <a:rPr lang="en-US" b="1" dirty="0" smtClean="0"/>
              <a:t> </a:t>
            </a:r>
            <a:r>
              <a:rPr lang="en-US" sz="2800" dirty="0" smtClean="0"/>
              <a:t>Infections </a:t>
            </a:r>
            <a:r>
              <a:rPr lang="en-US" sz="2800" dirty="0"/>
              <a:t>are spread when an infected person/animal sneezes or coughs out tiny airborne droplets. The droplets in the air may be breathed in directly by another person or animal, or enter another person or animal indirectly through contact with surfaces or objects with the droplets on them.</a:t>
            </a:r>
          </a:p>
          <a:p>
            <a:pPr marL="0" indent="0">
              <a:buNone/>
            </a:pPr>
            <a:endParaRPr lang="en-US" dirty="0" smtClean="0"/>
          </a:p>
          <a:p>
            <a:pPr marL="0" indent="0" algn="ctr">
              <a:buNone/>
            </a:pPr>
            <a:r>
              <a:rPr lang="en-US" b="1" dirty="0" smtClean="0"/>
              <a:t>AIRBORNE TRANMISSION</a:t>
            </a:r>
          </a:p>
          <a:p>
            <a:pPr marL="0" indent="0" algn="ctr">
              <a:buNone/>
            </a:pPr>
            <a:r>
              <a:rPr lang="en-US" b="1" dirty="0" smtClean="0"/>
              <a:t>(Aerosol)</a:t>
            </a:r>
            <a:endParaRPr lang="en-US" b="1" dirty="0"/>
          </a:p>
          <a:p>
            <a:pPr marL="0" indent="0" algn="ctr">
              <a:buNone/>
            </a:pPr>
            <a:r>
              <a:rPr lang="en-US" b="1" dirty="0"/>
              <a:t> </a:t>
            </a:r>
            <a:r>
              <a:rPr lang="en-US" sz="2800" dirty="0"/>
              <a:t>Infections are spread when an infected person/animal sneezes or coughs out tiny airborne droplets. The droplets in the air may be breathed in directly by another person or animal, or enter another person or animal indirectly through contact with surfaces or objects with the droplets on them.</a:t>
            </a:r>
          </a:p>
          <a:p>
            <a:endParaRPr lang="en-US" dirty="0"/>
          </a:p>
        </p:txBody>
      </p:sp>
    </p:spTree>
    <p:extLst>
      <p:ext uri="{BB962C8B-B14F-4D97-AF65-F5344CB8AC3E}">
        <p14:creationId xmlns:p14="http://schemas.microsoft.com/office/powerpoint/2010/main" val="688808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5943" y="61263"/>
            <a:ext cx="6553200" cy="9694962"/>
          </a:xfrm>
          <a:prstGeom prst="rect">
            <a:avLst/>
          </a:prstGeom>
        </p:spPr>
        <p:txBody>
          <a:bodyPr wrap="square">
            <a:spAutoFit/>
          </a:bodyPr>
          <a:lstStyle/>
          <a:p>
            <a:pPr algn="ctr"/>
            <a:r>
              <a:rPr lang="en-US" sz="3200" b="1" dirty="0" smtClean="0"/>
              <a:t>FECAL-ORAL TRANSMISSION </a:t>
            </a:r>
          </a:p>
          <a:p>
            <a:pPr algn="ctr"/>
            <a:r>
              <a:rPr lang="en-US" sz="2800" dirty="0" smtClean="0"/>
              <a:t>Some </a:t>
            </a:r>
            <a:r>
              <a:rPr lang="en-US" sz="2800" dirty="0"/>
              <a:t>infections are spread when microscopic amounts of feces from an infected person or animal with or without signs of disease (a carrier) are taken in by another person or animal by mouth. The feces may be passed directly from soiled hands to the mouth or indirectly by way of objects, surfaces, food, or water soiled with feces</a:t>
            </a:r>
            <a:r>
              <a:rPr lang="en-US" sz="2800" dirty="0" smtClean="0"/>
              <a:t>.</a:t>
            </a:r>
          </a:p>
          <a:p>
            <a:pPr algn="ctr"/>
            <a:endParaRPr lang="en-US" sz="2400" dirty="0"/>
          </a:p>
          <a:p>
            <a:pPr algn="ctr"/>
            <a:r>
              <a:rPr lang="en-US" sz="3200" b="1" dirty="0"/>
              <a:t>FECAL-ORAL TRANSMISSION </a:t>
            </a:r>
          </a:p>
          <a:p>
            <a:pPr algn="ctr"/>
            <a:r>
              <a:rPr lang="en-US" sz="2800" dirty="0" smtClean="0"/>
              <a:t>Some </a:t>
            </a:r>
            <a:r>
              <a:rPr lang="en-US" sz="2800" dirty="0"/>
              <a:t>infections are spread when microscopic amounts of feces from an infected person or animal with or without signs of disease (a carrier) are taken in by another person or animal by mouth. The feces may be passed directly from soiled hands to the mouth or indirectly by way of objects, surfaces, food, or water soiled with feces.</a:t>
            </a:r>
          </a:p>
          <a:p>
            <a:pPr algn="ctr"/>
            <a:endParaRPr lang="en-US" sz="2800" dirty="0"/>
          </a:p>
        </p:txBody>
      </p:sp>
    </p:spTree>
    <p:extLst>
      <p:ext uri="{BB962C8B-B14F-4D97-AF65-F5344CB8AC3E}">
        <p14:creationId xmlns:p14="http://schemas.microsoft.com/office/powerpoint/2010/main" val="3350339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 y="381000"/>
            <a:ext cx="6629400" cy="7540526"/>
          </a:xfrm>
          <a:prstGeom prst="rect">
            <a:avLst/>
          </a:prstGeom>
        </p:spPr>
        <p:txBody>
          <a:bodyPr wrap="square">
            <a:spAutoFit/>
          </a:bodyPr>
          <a:lstStyle/>
          <a:p>
            <a:pPr algn="ctr"/>
            <a:r>
              <a:rPr lang="en-US" sz="3200" b="1" dirty="0" smtClean="0"/>
              <a:t>DIRECT CONTACT</a:t>
            </a:r>
            <a:endParaRPr lang="en-US" sz="3200" dirty="0"/>
          </a:p>
          <a:p>
            <a:pPr algn="ctr"/>
            <a:r>
              <a:rPr lang="en-US" sz="2800" dirty="0"/>
              <a:t>Some infections are spread directly when skin or mucous membrane comes into contact with other skin or mucous membrane. Infections are spread indirectly when </a:t>
            </a:r>
            <a:r>
              <a:rPr lang="en-US" sz="2800" dirty="0" smtClean="0"/>
              <a:t>skin or </a:t>
            </a:r>
            <a:r>
              <a:rPr lang="en-US" sz="2800" dirty="0"/>
              <a:t>mucous membrane comes in contact with contaminated objects or surfaces</a:t>
            </a:r>
            <a:r>
              <a:rPr lang="en-US" sz="2800" dirty="0" smtClean="0"/>
              <a:t>.</a:t>
            </a:r>
          </a:p>
          <a:p>
            <a:pPr algn="ctr"/>
            <a:endParaRPr lang="en-US" sz="2800" dirty="0"/>
          </a:p>
          <a:p>
            <a:pPr algn="ctr"/>
            <a:r>
              <a:rPr lang="en-US" sz="3200" b="1" dirty="0"/>
              <a:t>DIRECT CONTACT</a:t>
            </a:r>
            <a:endParaRPr lang="en-US" sz="3200" dirty="0"/>
          </a:p>
          <a:p>
            <a:pPr algn="ctr"/>
            <a:r>
              <a:rPr lang="en-US" sz="2800" dirty="0"/>
              <a:t>Some infections are spread directly when skin or mucous membrane comes into contact with other skin or mucous membrane. Infections are spread indirectly when skin or mucous membrane comes in contact with contaminated objects or surfaces.</a:t>
            </a:r>
            <a:endParaRPr lang="en-US" sz="2800" dirty="0"/>
          </a:p>
        </p:txBody>
      </p:sp>
    </p:spTree>
    <p:extLst>
      <p:ext uri="{BB962C8B-B14F-4D97-AF65-F5344CB8AC3E}">
        <p14:creationId xmlns:p14="http://schemas.microsoft.com/office/powerpoint/2010/main" val="3350339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726</Words>
  <Application>Microsoft Office PowerPoint</Application>
  <PresentationFormat>On-screen Show (4:3)</PresentationFormat>
  <Paragraphs>153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Jacqueline Nolting</dc:creator>
  <cp:lastModifiedBy>Nolting, Jacqueline M.</cp:lastModifiedBy>
  <cp:revision>14</cp:revision>
  <cp:lastPrinted>2017-10-19T20:58:14Z</cp:lastPrinted>
  <dcterms:created xsi:type="dcterms:W3CDTF">2017-10-19T02:16:03Z</dcterms:created>
  <dcterms:modified xsi:type="dcterms:W3CDTF">2017-10-19T21:04:25Z</dcterms:modified>
</cp:coreProperties>
</file>