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5" r:id="rId1"/>
    <p:sldMasterId id="2147483778" r:id="rId2"/>
    <p:sldMasterId id="2147483780" r:id="rId3"/>
    <p:sldMasterId id="2147483782" r:id="rId4"/>
    <p:sldMasterId id="2147483751" r:id="rId5"/>
    <p:sldMasterId id="2147483794" r:id="rId6"/>
  </p:sldMasterIdLst>
  <p:notesMasterIdLst>
    <p:notesMasterId r:id="rId21"/>
  </p:notesMasterIdLst>
  <p:handoutMasterIdLst>
    <p:handoutMasterId r:id="rId22"/>
  </p:handoutMasterIdLst>
  <p:sldIdLst>
    <p:sldId id="396" r:id="rId7"/>
    <p:sldId id="463" r:id="rId8"/>
    <p:sldId id="464" r:id="rId9"/>
    <p:sldId id="466" r:id="rId10"/>
    <p:sldId id="467" r:id="rId11"/>
    <p:sldId id="470" r:id="rId12"/>
    <p:sldId id="471" r:id="rId13"/>
    <p:sldId id="475" r:id="rId14"/>
    <p:sldId id="472" r:id="rId15"/>
    <p:sldId id="473" r:id="rId16"/>
    <p:sldId id="465" r:id="rId17"/>
    <p:sldId id="476" r:id="rId18"/>
    <p:sldId id="477" r:id="rId19"/>
    <p:sldId id="47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142">
          <p15:clr>
            <a:srgbClr val="A4A3A4"/>
          </p15:clr>
        </p15:guide>
        <p15:guide id="2" pos="28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0000"/>
    <a:srgbClr val="B70F20"/>
    <a:srgbClr val="BF15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5" autoAdjust="0"/>
    <p:restoredTop sz="95155" autoAdjust="0"/>
  </p:normalViewPr>
  <p:slideViewPr>
    <p:cSldViewPr snapToGrid="0" snapToObjects="1">
      <p:cViewPr>
        <p:scale>
          <a:sx n="100" d="100"/>
          <a:sy n="100" d="100"/>
        </p:scale>
        <p:origin x="-1242" y="-252"/>
      </p:cViewPr>
      <p:guideLst>
        <p:guide orient="horz" pos="1142"/>
        <p:guide pos="28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-3944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B6E0F-1DB3-5A43-B8F9-5E1E696749DF}" type="datetimeFigureOut">
              <a:rPr lang="en-US"/>
              <a:pPr/>
              <a:t>3/9/2017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1F9FE-B8FF-F345-B45D-636AC2B598BD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65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C211-ACBD-CB48-B939-364088D2CD6D}" type="datetimeFigureOut">
              <a:rPr lang="en-US"/>
              <a:pPr/>
              <a:t>3/9/2017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4D311-73F7-5D42-B843-E8305C73070F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20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8038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 userDrawn="1"/>
        </p:nvSpPr>
        <p:spPr>
          <a:xfrm rot="850510">
            <a:off x="-5317" y="2053660"/>
            <a:ext cx="9265988" cy="4696553"/>
          </a:xfrm>
          <a:custGeom>
            <a:avLst/>
            <a:gdLst/>
            <a:ahLst/>
            <a:cxnLst/>
            <a:rect l="l" t="t" r="r" b="b"/>
            <a:pathLst>
              <a:path w="9265988" h="4696553">
                <a:moveTo>
                  <a:pt x="8424786" y="0"/>
                </a:moveTo>
                <a:cubicBezTo>
                  <a:pt x="8418208" y="934213"/>
                  <a:pt x="8903176" y="1755605"/>
                  <a:pt x="9265988" y="2470615"/>
                </a:cubicBezTo>
                <a:lnTo>
                  <a:pt x="453109" y="4696553"/>
                </a:lnTo>
                <a:lnTo>
                  <a:pt x="0" y="2902615"/>
                </a:lnTo>
                <a:cubicBezTo>
                  <a:pt x="4778086" y="3603914"/>
                  <a:pt x="6901097" y="1877405"/>
                  <a:pt x="8424786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>
            <a:off x="-14514" y="2037861"/>
            <a:ext cx="9173028" cy="4850966"/>
          </a:xfrm>
          <a:custGeom>
            <a:avLst/>
            <a:gdLst>
              <a:gd name="connsiteX0" fmla="*/ 9158514 w 9158514"/>
              <a:gd name="connsiteY0" fmla="*/ 0 h 4850966"/>
              <a:gd name="connsiteX1" fmla="*/ 9158514 w 9158514"/>
              <a:gd name="connsiteY1" fmla="*/ 3617251 h 4850966"/>
              <a:gd name="connsiteX2" fmla="*/ 0 w 9158514"/>
              <a:gd name="connsiteY2" fmla="*/ 4850966 h 4850966"/>
              <a:gd name="connsiteX3" fmla="*/ 14514 w 9158514"/>
              <a:gd name="connsiteY3" fmla="*/ 2540557 h 4850966"/>
              <a:gd name="connsiteX4" fmla="*/ 9158514 w 9158514"/>
              <a:gd name="connsiteY4" fmla="*/ 0 h 4850966"/>
              <a:gd name="connsiteX0" fmla="*/ 9158514 w 9173028"/>
              <a:gd name="connsiteY0" fmla="*/ 0 h 4850966"/>
              <a:gd name="connsiteX1" fmla="*/ 9173028 w 9173028"/>
              <a:gd name="connsiteY1" fmla="*/ 4850965 h 4850966"/>
              <a:gd name="connsiteX2" fmla="*/ 0 w 9173028"/>
              <a:gd name="connsiteY2" fmla="*/ 4850966 h 4850966"/>
              <a:gd name="connsiteX3" fmla="*/ 14514 w 9173028"/>
              <a:gd name="connsiteY3" fmla="*/ 2540557 h 4850966"/>
              <a:gd name="connsiteX4" fmla="*/ 9158514 w 9173028"/>
              <a:gd name="connsiteY4" fmla="*/ 0 h 485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3028" h="4850966">
                <a:moveTo>
                  <a:pt x="9158514" y="0"/>
                </a:moveTo>
                <a:lnTo>
                  <a:pt x="9173028" y="4850965"/>
                </a:lnTo>
                <a:lnTo>
                  <a:pt x="0" y="4850966"/>
                </a:lnTo>
                <a:cubicBezTo>
                  <a:pt x="0" y="4492068"/>
                  <a:pt x="14514" y="2899455"/>
                  <a:pt x="14514" y="2540557"/>
                </a:cubicBezTo>
                <a:cubicBezTo>
                  <a:pt x="5238015" y="3566979"/>
                  <a:pt x="7552752" y="1907476"/>
                  <a:pt x="9158514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4000"/>
                  <a:lumOff val="36000"/>
                </a:schemeClr>
              </a:gs>
              <a:gs pos="100000">
                <a:schemeClr val="accent1">
                  <a:lumMod val="77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9334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828" y="3352800"/>
            <a:ext cx="64008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34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lterna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95400"/>
            <a:ext cx="8229600" cy="48767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8" name="Picture 3" descr="798b3b19-6efa-4ae8-bf22-8f56a5262c8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6214997"/>
            <a:ext cx="2819400" cy="55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5837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3962400" cy="50292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B7948D-65B7-4FEC-80B5-36D7629B10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3/9/2017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99AA8B-2E7A-4BBC-8FDE-CA7CF71DD3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3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73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213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9543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746930" y="1830387"/>
            <a:ext cx="8229600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rgbClr val="BB0000"/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6" hasCustomPrompt="1"/>
          </p:nvPr>
        </p:nvSpPr>
        <p:spPr>
          <a:xfrm>
            <a:off x="4315389" y="174516"/>
            <a:ext cx="4642821" cy="63611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anchor="ctr"/>
          <a:lstStyle>
            <a:lvl1pPr algn="r">
              <a:lnSpc>
                <a:spcPts val="1640"/>
              </a:lnSpc>
              <a:spcBef>
                <a:spcPts val="0"/>
              </a:spcBef>
              <a:defRPr sz="16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TOPIC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167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hrase-Word Slide WHIT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6" hasCustomPrompt="1"/>
          </p:nvPr>
        </p:nvSpPr>
        <p:spPr>
          <a:xfrm>
            <a:off x="651757" y="1734522"/>
            <a:ext cx="7194020" cy="4417350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 algn="l">
              <a:lnSpc>
                <a:spcPts val="8400"/>
              </a:lnSpc>
              <a:spcBef>
                <a:spcPts val="0"/>
              </a:spcBef>
              <a:defRPr sz="8000" b="1" baseline="0">
                <a:solidFill>
                  <a:srgbClr val="BB0000"/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BIG WORD BIG PHRASE</a:t>
            </a:r>
            <a:br>
              <a:rPr lang="en-US" dirty="0" smtClean="0"/>
            </a:br>
            <a:r>
              <a:rPr lang="en-US" dirty="0" smtClean="0"/>
              <a:t>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801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hrase-Word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910167"/>
            <a:ext cx="9144000" cy="59478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6" hasCustomPrompt="1"/>
          </p:nvPr>
        </p:nvSpPr>
        <p:spPr>
          <a:xfrm>
            <a:off x="651757" y="1734522"/>
            <a:ext cx="7194020" cy="4417350"/>
          </a:xfrm>
          <a:prstGeom prst="rect">
            <a:avLst/>
          </a:prstGeom>
          <a:ln>
            <a:noFill/>
          </a:ln>
          <a:effectLst/>
        </p:spPr>
        <p:txBody>
          <a:bodyPr/>
          <a:lstStyle>
            <a:lvl1pPr algn="l">
              <a:lnSpc>
                <a:spcPts val="8400"/>
              </a:lnSpc>
              <a:spcBef>
                <a:spcPts val="0"/>
              </a:spcBef>
              <a:defRPr sz="8000" b="1" baseline="0">
                <a:solidFill>
                  <a:schemeClr val="bg1"/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BIG WORD</a:t>
            </a:r>
          </a:p>
          <a:p>
            <a:pPr lvl="0"/>
            <a:r>
              <a:rPr lang="en-US" dirty="0" smtClean="0"/>
              <a:t>BIG PHRASE</a:t>
            </a:r>
            <a:br>
              <a:rPr lang="en-US" dirty="0" smtClean="0"/>
            </a:br>
            <a:r>
              <a:rPr lang="en-US" dirty="0" smtClean="0"/>
              <a:t>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957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881010" y="5372665"/>
            <a:ext cx="3392206" cy="109402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r">
              <a:lnSpc>
                <a:spcPct val="110000"/>
              </a:lnSpc>
              <a:spcBef>
                <a:spcPts val="0"/>
              </a:spcBef>
              <a:defRPr sz="2400" baseline="-25000">
                <a:solidFill>
                  <a:srgbClr val="BB0000"/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algn="r">
              <a:lnSpc>
                <a:spcPct val="110000"/>
              </a:lnSpc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–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Firstandlast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Name</a:t>
            </a:r>
          </a:p>
          <a:p>
            <a:pPr algn="r">
              <a:lnSpc>
                <a:spcPct val="110000"/>
              </a:lnSpc>
            </a:pPr>
            <a:r>
              <a:rPr lang="en-US" sz="1800" dirty="0" smtClean="0">
                <a:solidFill>
                  <a:schemeClr val="tx1">
                    <a:lumMod val="60000"/>
                    <a:lumOff val="40000"/>
                  </a:schemeClr>
                </a:solidFill>
                <a:cs typeface="Arial"/>
              </a:rPr>
              <a:t>   Optional title line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944698" y="1734523"/>
            <a:ext cx="7200384" cy="3789978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vert="horz"/>
          <a:lstStyle>
            <a:lvl1pPr algn="ctr">
              <a:defRPr lang="en-US" sz="3200" b="0" smtClean="0">
                <a:solidFill>
                  <a:srgbClr val="BB0032"/>
                </a:solidFill>
                <a:cs typeface="Arial"/>
              </a:defRPr>
            </a:lvl1pPr>
          </a:lstStyle>
          <a:p>
            <a:pPr lvl="0"/>
            <a:r>
              <a:rPr lang="en-US" sz="6500" b="0" dirty="0" smtClean="0">
                <a:solidFill>
                  <a:srgbClr val="BB0032"/>
                </a:solidFill>
                <a:latin typeface="+mj-lt"/>
                <a:cs typeface="Arial"/>
              </a:rPr>
              <a:t>“Notable quotes</a:t>
            </a:r>
            <a:br>
              <a:rPr lang="en-US" sz="6500" b="0" dirty="0" smtClean="0">
                <a:solidFill>
                  <a:srgbClr val="BB0032"/>
                </a:solidFill>
                <a:latin typeface="+mj-lt"/>
                <a:cs typeface="Arial"/>
              </a:rPr>
            </a:br>
            <a:r>
              <a:rPr lang="en-US" sz="6500" b="0" dirty="0" smtClean="0">
                <a:solidFill>
                  <a:srgbClr val="BB0032"/>
                </a:solidFill>
                <a:latin typeface="+mj-lt"/>
                <a:cs typeface="Arial"/>
              </a:rPr>
              <a:t>goes right here,</a:t>
            </a:r>
            <a:br>
              <a:rPr lang="en-US" sz="6500" b="0" dirty="0" smtClean="0">
                <a:solidFill>
                  <a:srgbClr val="BB0032"/>
                </a:solidFill>
                <a:latin typeface="+mj-lt"/>
                <a:cs typeface="Arial"/>
              </a:rPr>
            </a:br>
            <a:r>
              <a:rPr lang="en-US" sz="6500" b="0" dirty="0" smtClean="0">
                <a:solidFill>
                  <a:srgbClr val="BB0032"/>
                </a:solidFill>
                <a:latin typeface="+mj-lt"/>
                <a:cs typeface="Arial"/>
              </a:rPr>
              <a:t>yes right here.”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22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62302"/>
            <a:ext cx="9144000" cy="5595697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Full slide picture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868540" y="1436104"/>
            <a:ext cx="3998889" cy="1695866"/>
          </a:xfrm>
          <a:prstGeom prst="rect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txBody>
          <a:bodyPr/>
          <a:lstStyle>
            <a:lvl1pPr marL="91440">
              <a:lnSpc>
                <a:spcPts val="3440"/>
              </a:lnSpc>
              <a:spcBef>
                <a:spcPts val="0"/>
              </a:spcBef>
              <a:defRPr sz="2000" b="1">
                <a:solidFill>
                  <a:srgbClr val="BB0000"/>
                </a:solidFill>
              </a:defRPr>
            </a:lvl1pPr>
            <a:lvl2pPr marL="91440" indent="182880">
              <a:spcBef>
                <a:spcPts val="200"/>
              </a:spcBef>
              <a:spcAft>
                <a:spcPts val="0"/>
              </a:spcAft>
              <a:buClr>
                <a:srgbClr val="BB0000"/>
              </a:buClr>
              <a:buFont typeface="Arial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" indent="182880">
              <a:spcBef>
                <a:spcPts val="200"/>
              </a:spcBef>
              <a:spcAft>
                <a:spcPts val="0"/>
              </a:spcAft>
              <a:buClr>
                <a:srgbClr val="BB0000"/>
              </a:buCl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Font typeface="Arial"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747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-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00788"/>
            <a:ext cx="3883850" cy="5557212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r>
              <a:rPr lang="en-US" dirty="0" smtClean="0"/>
              <a:t>½ slide picture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4137592" y="1830387"/>
            <a:ext cx="4701503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>
              <a:lnSpc>
                <a:spcPts val="3440"/>
              </a:lnSpc>
              <a:spcBef>
                <a:spcPts val="0"/>
              </a:spcBef>
              <a:defRPr>
                <a:solidFill>
                  <a:srgbClr val="BB0000"/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6" hasCustomPrompt="1"/>
          </p:nvPr>
        </p:nvSpPr>
        <p:spPr>
          <a:xfrm>
            <a:off x="4315389" y="1300788"/>
            <a:ext cx="4642821" cy="63611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r">
              <a:lnSpc>
                <a:spcPts val="1640"/>
              </a:lnSpc>
              <a:spcBef>
                <a:spcPts val="0"/>
              </a:spcBef>
              <a:defRPr sz="16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TOPIC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681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4315389" y="1306951"/>
            <a:ext cx="4642821" cy="63611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r">
              <a:lnSpc>
                <a:spcPts val="1640"/>
              </a:lnSpc>
              <a:spcBef>
                <a:spcPts val="0"/>
              </a:spcBef>
              <a:defRPr sz="1600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TOPIC TITLE HERE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1400403" y="1830387"/>
            <a:ext cx="6527582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 algn="ctr">
              <a:lnSpc>
                <a:spcPts val="3440"/>
              </a:lnSpc>
              <a:spcBef>
                <a:spcPts val="0"/>
              </a:spcBef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0">
              <a:spcBef>
                <a:spcPts val="600"/>
              </a:spcBef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502920" indent="0">
              <a:spcBef>
                <a:spcPts val="35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chart/graph/table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82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AFAB1B-5EB9-4687-BA44-B3B0E42064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52F238A-7780-41B5-8645-55FB540D94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813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54365"/>
            <a:ext cx="9144000" cy="46874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508001"/>
            <a:ext cx="9144000" cy="284788"/>
          </a:xfrm>
          <a:prstGeom prst="rect">
            <a:avLst/>
          </a:prstGeom>
          <a:solidFill>
            <a:srgbClr val="B70F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507522"/>
            <a:ext cx="9144000" cy="285266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4000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DEPARTMENT OF VETERINARY PREVENTIVE MEDICINE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84811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85" r:id="rId2"/>
    <p:sldLayoutId id="2147483786" r:id="rId3"/>
    <p:sldLayoutId id="2147483787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508001"/>
            <a:ext cx="9144000" cy="284788"/>
          </a:xfrm>
          <a:prstGeom prst="rect">
            <a:avLst/>
          </a:prstGeom>
          <a:solidFill>
            <a:srgbClr val="B70F20"/>
          </a:solidFill>
          <a:ln>
            <a:noFill/>
          </a:ln>
          <a:effectLst>
            <a:outerShdw blurRad="63500" dist="12700" dir="5400000" algn="t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507522"/>
            <a:ext cx="9144000" cy="285266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4000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/>
              <a:t>UNIT ID HERE IN ALL CAPS</a:t>
            </a:r>
          </a:p>
        </p:txBody>
      </p:sp>
    </p:spTree>
    <p:extLst>
      <p:ext uri="{BB962C8B-B14F-4D97-AF65-F5344CB8AC3E}">
        <p14:creationId xmlns:p14="http://schemas.microsoft.com/office/powerpoint/2010/main" val="210913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B70F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508001"/>
            <a:ext cx="9144000" cy="2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12700" dir="5400000" algn="t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507522"/>
            <a:ext cx="9144000" cy="285266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4000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>
                <a:solidFill>
                  <a:srgbClr val="B70F20"/>
                </a:solidFill>
              </a:rPr>
              <a:t>UNIT ID HERE IN ALL CAPS</a:t>
            </a:r>
          </a:p>
        </p:txBody>
      </p:sp>
    </p:spTree>
    <p:extLst>
      <p:ext uri="{BB962C8B-B14F-4D97-AF65-F5344CB8AC3E}">
        <p14:creationId xmlns:p14="http://schemas.microsoft.com/office/powerpoint/2010/main" val="39862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508001"/>
            <a:ext cx="9144000" cy="284788"/>
          </a:xfrm>
          <a:prstGeom prst="rect">
            <a:avLst/>
          </a:prstGeom>
          <a:solidFill>
            <a:srgbClr val="B70F20"/>
          </a:solidFill>
          <a:ln>
            <a:noFill/>
          </a:ln>
          <a:effectLst>
            <a:outerShdw blurRad="63500" dist="12700" dir="5400000" algn="t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507522"/>
            <a:ext cx="9144000" cy="285266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4000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/>
              <a:t>UNIT ID HERE IN ALL CAPS</a:t>
            </a:r>
          </a:p>
        </p:txBody>
      </p:sp>
    </p:spTree>
    <p:extLst>
      <p:ext uri="{BB962C8B-B14F-4D97-AF65-F5344CB8AC3E}">
        <p14:creationId xmlns:p14="http://schemas.microsoft.com/office/powerpoint/2010/main" val="3775199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6" y="30438"/>
            <a:ext cx="3286664" cy="94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518368" y="6351239"/>
            <a:ext cx="4354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B5C881AA-F0C4-B947-803C-EA0A96934EAC}" type="slidenum">
              <a:rPr lang="en-US" sz="1600" smtClean="0"/>
              <a:pPr/>
              <a:t>‹#›</a:t>
            </a:fld>
            <a:endParaRPr lang="en-US" sz="1600" dirty="0"/>
          </a:p>
        </p:txBody>
      </p:sp>
      <p:sp>
        <p:nvSpPr>
          <p:cNvPr id="10" name="Content Placeholder 1"/>
          <p:cNvSpPr>
            <a:spLocks noGrp="1"/>
          </p:cNvSpPr>
          <p:nvPr/>
        </p:nvSpPr>
        <p:spPr>
          <a:xfrm>
            <a:off x="729051" y="1291100"/>
            <a:ext cx="8229600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BB0000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spcBef>
                <a:spcPts val="600"/>
              </a:spcBef>
              <a:buFont typeface="Arial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228600" algn="l" defTabSz="457200" rtl="0" eaLnBrk="1" latinLnBrk="0" hangingPunct="1">
              <a:spcBef>
                <a:spcPts val="0"/>
              </a:spcBef>
              <a:buFont typeface="Arial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48640" indent="0" algn="l" defTabSz="457200" rtl="0" eaLnBrk="1" latinLnBrk="0" hangingPunct="1">
              <a:spcBef>
                <a:spcPts val="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02920" indent="0" algn="l" defTabSz="457200" rtl="0" eaLnBrk="1" latinLnBrk="0" hangingPunct="1">
              <a:spcBef>
                <a:spcPts val="350"/>
              </a:spcBef>
              <a:buFont typeface="Arial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kern="1200" dirty="0"/>
          </a:p>
        </p:txBody>
      </p:sp>
      <p:sp>
        <p:nvSpPr>
          <p:cNvPr id="11" name="Rectangle 10"/>
          <p:cNvSpPr/>
          <p:nvPr/>
        </p:nvSpPr>
        <p:spPr>
          <a:xfrm>
            <a:off x="0" y="908244"/>
            <a:ext cx="9144000" cy="284788"/>
          </a:xfrm>
          <a:prstGeom prst="rect">
            <a:avLst/>
          </a:prstGeom>
          <a:solidFill>
            <a:srgbClr val="B70F20"/>
          </a:solidFill>
          <a:ln>
            <a:noFill/>
          </a:ln>
          <a:effectLst>
            <a:outerShdw blurRad="63500" dist="12700" dir="5400000" algn="t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0" y="507522"/>
            <a:ext cx="9144000" cy="285266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4000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/>
              <a:t>UNIT ID HERE IN ALL CAPS</a:t>
            </a: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0" y="898530"/>
            <a:ext cx="9144000" cy="285266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4000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DEPARTMENT OF VETERINARY PREVENTIVE MEDICINE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703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4" r:id="rId2"/>
    <p:sldLayoutId id="2147483769" r:id="rId3"/>
    <p:sldLayoutId id="2147483767" r:id="rId4"/>
    <p:sldLayoutId id="2147483758" r:id="rId5"/>
    <p:sldLayoutId id="2147483768" r:id="rId6"/>
    <p:sldLayoutId id="2147483763" r:id="rId7"/>
    <p:sldLayoutId id="2147483800" r:id="rId8"/>
    <p:sldLayoutId id="2147483802" r:id="rId9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-228600" algn="l" defTabSz="457200" rtl="0" eaLnBrk="1" latinLnBrk="0" hangingPunct="1"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0" algn="l" defTabSz="457200" rtl="0" eaLnBrk="1" latinLnBrk="0" hangingPunct="1">
        <a:spcBef>
          <a:spcPts val="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54365"/>
            <a:ext cx="9144000" cy="46874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08001"/>
            <a:ext cx="9144000" cy="284788"/>
          </a:xfrm>
          <a:prstGeom prst="rect">
            <a:avLst/>
          </a:prstGeom>
          <a:solidFill>
            <a:srgbClr val="B70F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507522"/>
            <a:ext cx="9144000" cy="285266"/>
          </a:xfrm>
          <a:prstGeom prst="rect">
            <a:avLst/>
          </a:prstGeom>
        </p:spPr>
        <p:txBody>
          <a:bodyPr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4000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prstClr val="white"/>
                </a:solidFill>
              </a:rPr>
              <a:t>DEPARTMENT OF VETERINARY PREVENTIVE MEDICINE</a:t>
            </a:r>
            <a:endParaRPr lang="en-US" sz="13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87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981360"/>
            <a:ext cx="9144000" cy="1608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white"/>
                </a:solidFill>
              </a:rPr>
              <a:t>Andrew Bowman and </a:t>
            </a:r>
            <a:r>
              <a:rPr lang="en-US" sz="2800" b="1" dirty="0">
                <a:solidFill>
                  <a:prstClr val="white"/>
                </a:solidFill>
              </a:rPr>
              <a:t>Jacqueline Nolting </a:t>
            </a:r>
            <a:endParaRPr lang="en-US" sz="2800" b="1" dirty="0" smtClean="0">
              <a:solidFill>
                <a:prstClr val="white"/>
              </a:solidFill>
            </a:endParaRPr>
          </a:p>
          <a:p>
            <a:pPr algn="ctr"/>
            <a:endParaRPr lang="en-US" sz="2400" b="1" dirty="0" smtClean="0">
              <a:solidFill>
                <a:prstClr val="white"/>
              </a:solidFill>
            </a:endParaRPr>
          </a:p>
          <a:p>
            <a:pPr algn="ctr"/>
            <a:endParaRPr lang="en-US" sz="3600" dirty="0" smtClean="0">
              <a:solidFill>
                <a:prstClr val="white"/>
              </a:solidFill>
            </a:endParaRPr>
          </a:p>
          <a:p>
            <a:pPr algn="ctr"/>
            <a:endParaRPr lang="en-US" sz="1050" dirty="0" smtClean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" y="935894"/>
            <a:ext cx="9143999" cy="10548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6600"/>
              </a:spcBef>
            </a:pPr>
            <a:r>
              <a:rPr lang="en-US" dirty="0" smtClean="0">
                <a:solidFill>
                  <a:schemeClr val="bg1"/>
                </a:solidFill>
              </a:rPr>
              <a:t>Staying Healthy with Your Hog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015" y="5569527"/>
            <a:ext cx="4485970" cy="128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jnolting\Downloads\IMG_2486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177" y="1676399"/>
            <a:ext cx="2483645" cy="331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2768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>
          <a:xfrm>
            <a:off x="746930" y="1428751"/>
            <a:ext cx="8229600" cy="4927600"/>
          </a:xfrm>
        </p:spPr>
        <p:txBody>
          <a:bodyPr/>
          <a:lstStyle/>
          <a:p>
            <a:r>
              <a:rPr lang="en-US" dirty="0" smtClean="0"/>
              <a:t>Agenda</a:t>
            </a:r>
          </a:p>
          <a:p>
            <a:endParaRPr lang="en-US" dirty="0" smtClean="0"/>
          </a:p>
          <a:p>
            <a:r>
              <a:rPr lang="en-US" sz="2400" dirty="0" smtClean="0">
                <a:solidFill>
                  <a:schemeClr val="tx1"/>
                </a:solidFill>
              </a:rPr>
              <a:t>What is a zoonotic disease?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What are common swine zoonotic diseases?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How do zoonotic diseases spread?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What is biosecurity?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What can I do to keep my pig and myself healthy?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861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651757" y="1410672"/>
            <a:ext cx="7194020" cy="4417350"/>
          </a:xfrm>
        </p:spPr>
        <p:txBody>
          <a:bodyPr/>
          <a:lstStyle/>
          <a:p>
            <a:r>
              <a:rPr lang="en-US" sz="3200" b="0" dirty="0" smtClean="0"/>
              <a:t>What is a zoonotic disease?</a:t>
            </a:r>
            <a:endParaRPr lang="en-US" sz="800" b="0" dirty="0" smtClean="0"/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 smtClean="0">
                <a:solidFill>
                  <a:schemeClr val="tx1"/>
                </a:solidFill>
              </a:rPr>
              <a:t>One </a:t>
            </a:r>
            <a:r>
              <a:rPr lang="en-US" sz="2400" b="0" dirty="0">
                <a:solidFill>
                  <a:schemeClr val="tx1"/>
                </a:solidFill>
              </a:rPr>
              <a:t>that can be spread between animals and people</a:t>
            </a:r>
            <a:r>
              <a:rPr lang="en-US" sz="2400" b="0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2400" b="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 smtClean="0">
                <a:solidFill>
                  <a:schemeClr val="tx1"/>
                </a:solidFill>
              </a:rPr>
              <a:t>Many </a:t>
            </a:r>
            <a:r>
              <a:rPr lang="en-US" sz="2400" b="0" dirty="0">
                <a:solidFill>
                  <a:schemeClr val="tx1"/>
                </a:solidFill>
              </a:rPr>
              <a:t>diseases causing illness in humans come from animals. </a:t>
            </a:r>
            <a:endParaRPr lang="en-US" sz="2400" b="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2400" b="0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 smtClean="0">
                <a:solidFill>
                  <a:schemeClr val="tx1"/>
                </a:solidFill>
              </a:rPr>
              <a:t>Viruses</a:t>
            </a:r>
            <a:r>
              <a:rPr lang="en-US" sz="2400" b="0" dirty="0">
                <a:solidFill>
                  <a:schemeClr val="tx1"/>
                </a:solidFill>
              </a:rPr>
              <a:t>, bacteria, fungi, and parasites can cause zoonotic diseases. </a:t>
            </a:r>
            <a:endParaRPr lang="en-US" sz="3200" b="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8" y="5286375"/>
            <a:ext cx="410527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14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1054724" y="881062"/>
            <a:ext cx="7194020" cy="619125"/>
          </a:xfrm>
        </p:spPr>
        <p:txBody>
          <a:bodyPr/>
          <a:lstStyle/>
          <a:p>
            <a:pPr algn="ctr"/>
            <a:r>
              <a:rPr lang="en-US" sz="3200" b="0" dirty="0" smtClean="0"/>
              <a:t>Common Swine Zoonotic Diseases</a:t>
            </a:r>
            <a:endParaRPr lang="en-US" sz="3200" b="0" dirty="0"/>
          </a:p>
        </p:txBody>
      </p:sp>
      <p:sp>
        <p:nvSpPr>
          <p:cNvPr id="3" name="TextBox 2"/>
          <p:cNvSpPr txBox="1"/>
          <p:nvPr/>
        </p:nvSpPr>
        <p:spPr>
          <a:xfrm>
            <a:off x="219075" y="2219525"/>
            <a:ext cx="470418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ERYSIPELAS</a:t>
            </a:r>
          </a:p>
          <a:p>
            <a:endParaRPr lang="en-US" b="1" dirty="0"/>
          </a:p>
          <a:p>
            <a:r>
              <a:rPr lang="en-US" sz="1600" b="1" dirty="0"/>
              <a:t>Cause of disease: </a:t>
            </a:r>
            <a:r>
              <a:rPr lang="en-US" sz="1600" dirty="0" err="1"/>
              <a:t>Erysipelothrix</a:t>
            </a:r>
            <a:r>
              <a:rPr lang="en-US" sz="1600" dirty="0"/>
              <a:t> </a:t>
            </a:r>
            <a:r>
              <a:rPr lang="en-US" sz="1600" dirty="0" err="1" smtClean="0"/>
              <a:t>rhusiopathiae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b="1" dirty="0"/>
              <a:t>Clinical signs in swine: </a:t>
            </a:r>
            <a:r>
              <a:rPr lang="en-US" sz="1600" dirty="0"/>
              <a:t>fever, anorexia, red</a:t>
            </a:r>
          </a:p>
          <a:p>
            <a:r>
              <a:rPr lang="en-US" sz="1600" dirty="0"/>
              <a:t>diamond shaped patches, </a:t>
            </a:r>
            <a:r>
              <a:rPr lang="en-US" sz="1600" dirty="0" smtClean="0"/>
              <a:t>lameness</a:t>
            </a:r>
          </a:p>
          <a:p>
            <a:endParaRPr lang="en-US" sz="1600" dirty="0" smtClean="0"/>
          </a:p>
          <a:p>
            <a:r>
              <a:rPr lang="en-US" sz="1600" b="1" dirty="0"/>
              <a:t>Clinical signs in humans: </a:t>
            </a:r>
            <a:r>
              <a:rPr lang="en-US" sz="1600" dirty="0" err="1"/>
              <a:t>Erysipeloid</a:t>
            </a:r>
            <a:r>
              <a:rPr lang="en-US" sz="1600" dirty="0"/>
              <a:t>—painful, </a:t>
            </a:r>
            <a:r>
              <a:rPr lang="en-US" sz="1600" dirty="0" smtClean="0"/>
              <a:t>red/purple </a:t>
            </a:r>
            <a:r>
              <a:rPr lang="en-US" sz="1600" dirty="0"/>
              <a:t>swelling on the hands. Lesions are </a:t>
            </a:r>
            <a:r>
              <a:rPr lang="en-US" sz="1600" dirty="0" smtClean="0"/>
              <a:t>usually confined </a:t>
            </a:r>
            <a:r>
              <a:rPr lang="en-US" sz="1600" dirty="0"/>
              <a:t>to the hands and finger. Severe cases </a:t>
            </a:r>
            <a:r>
              <a:rPr lang="en-US" sz="1600" dirty="0" smtClean="0"/>
              <a:t>can progress </a:t>
            </a:r>
            <a:r>
              <a:rPr lang="en-US" sz="1600" dirty="0"/>
              <a:t>to systemic infection with endocarditis</a:t>
            </a:r>
            <a:r>
              <a:rPr lang="en-US" sz="1600" dirty="0" smtClean="0"/>
              <a:t>.</a:t>
            </a:r>
          </a:p>
          <a:p>
            <a:endParaRPr lang="en-US" sz="1600" dirty="0"/>
          </a:p>
          <a:p>
            <a:r>
              <a:rPr lang="en-US" sz="1600" b="1" dirty="0"/>
              <a:t>Route of Transmission: </a:t>
            </a:r>
            <a:r>
              <a:rPr lang="en-US" sz="1600" dirty="0"/>
              <a:t>Direct contact (usually</a:t>
            </a:r>
          </a:p>
          <a:p>
            <a:r>
              <a:rPr lang="en-US" sz="1600" dirty="0"/>
              <a:t>enters through cuts in the skin)</a:t>
            </a:r>
            <a:endParaRPr lang="en-US" sz="1600" dirty="0"/>
          </a:p>
        </p:txBody>
      </p:sp>
      <p:grpSp>
        <p:nvGrpSpPr>
          <p:cNvPr id="5" name="Group 4"/>
          <p:cNvGrpSpPr/>
          <p:nvPr/>
        </p:nvGrpSpPr>
        <p:grpSpPr>
          <a:xfrm>
            <a:off x="5180436" y="2475866"/>
            <a:ext cx="3363583" cy="3334524"/>
            <a:chOff x="4923261" y="2552700"/>
            <a:chExt cx="3363583" cy="3334524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3261" y="2552700"/>
              <a:ext cx="3363583" cy="3057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6351699" y="5610225"/>
              <a:ext cx="193514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The Ohio State University</a:t>
              </a:r>
              <a:endParaRPr lang="en-US" sz="1200" dirty="0"/>
            </a:p>
          </p:txBody>
        </p:sp>
      </p:grp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8"/>
          <a:stretch/>
        </p:blipFill>
        <p:spPr bwMode="auto">
          <a:xfrm>
            <a:off x="3209926" y="6057208"/>
            <a:ext cx="2324099" cy="72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84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1054724" y="881062"/>
            <a:ext cx="7194020" cy="619125"/>
          </a:xfrm>
        </p:spPr>
        <p:txBody>
          <a:bodyPr/>
          <a:lstStyle/>
          <a:p>
            <a:pPr algn="ctr"/>
            <a:r>
              <a:rPr lang="en-US" sz="3200" b="0" dirty="0" smtClean="0"/>
              <a:t>Common Swine Zoonotic Diseases</a:t>
            </a:r>
            <a:endParaRPr lang="en-US" sz="3200" b="0" dirty="0"/>
          </a:p>
        </p:txBody>
      </p:sp>
      <p:sp>
        <p:nvSpPr>
          <p:cNvPr id="3" name="TextBox 2"/>
          <p:cNvSpPr txBox="1"/>
          <p:nvPr/>
        </p:nvSpPr>
        <p:spPr>
          <a:xfrm>
            <a:off x="219075" y="2409824"/>
            <a:ext cx="470418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GASTROINTESTINAL </a:t>
            </a:r>
            <a:r>
              <a:rPr lang="en-US" sz="1600" b="1" dirty="0" smtClean="0"/>
              <a:t>INFECTIONS</a:t>
            </a:r>
          </a:p>
          <a:p>
            <a:endParaRPr lang="en-US" sz="1600" b="1" dirty="0"/>
          </a:p>
          <a:p>
            <a:r>
              <a:rPr lang="en-US" sz="1600" b="1" dirty="0"/>
              <a:t>Cause of disease: </a:t>
            </a:r>
            <a:r>
              <a:rPr lang="en-US" sz="1600" dirty="0"/>
              <a:t>Salmonella spp., Escherichia</a:t>
            </a:r>
          </a:p>
          <a:p>
            <a:r>
              <a:rPr lang="it-IT" sz="1600" dirty="0"/>
              <a:t>coli, Campylobacter spp., Yersinia enterocolitica,</a:t>
            </a:r>
          </a:p>
          <a:p>
            <a:r>
              <a:rPr lang="en-US" sz="1600" dirty="0"/>
              <a:t>Cryptosporidium </a:t>
            </a:r>
            <a:r>
              <a:rPr lang="en-US" sz="1600" dirty="0" err="1"/>
              <a:t>parvum</a:t>
            </a:r>
            <a:r>
              <a:rPr lang="en-US" sz="1600" dirty="0"/>
              <a:t>, Giardia </a:t>
            </a:r>
            <a:r>
              <a:rPr lang="en-US" sz="1600" dirty="0" err="1"/>
              <a:t>intestinalis</a:t>
            </a:r>
            <a:r>
              <a:rPr lang="en-US" sz="1600" dirty="0"/>
              <a:t>,</a:t>
            </a:r>
          </a:p>
          <a:p>
            <a:r>
              <a:rPr lang="en-US" sz="1600" dirty="0" err="1"/>
              <a:t>Balantidium</a:t>
            </a:r>
            <a:r>
              <a:rPr lang="en-US" sz="1600" dirty="0"/>
              <a:t> coli</a:t>
            </a:r>
            <a:r>
              <a:rPr lang="en-US" sz="1600" dirty="0" smtClean="0"/>
              <a:t>.</a:t>
            </a:r>
          </a:p>
          <a:p>
            <a:endParaRPr lang="en-US" sz="1600" dirty="0"/>
          </a:p>
          <a:p>
            <a:r>
              <a:rPr lang="en-US" sz="1600" b="1" dirty="0"/>
              <a:t>Clinical signs in swine: </a:t>
            </a:r>
            <a:r>
              <a:rPr lang="en-US" sz="1600" dirty="0" smtClean="0"/>
              <a:t>diarrhea</a:t>
            </a:r>
          </a:p>
          <a:p>
            <a:endParaRPr lang="en-US" sz="1600" dirty="0"/>
          </a:p>
          <a:p>
            <a:r>
              <a:rPr lang="en-US" sz="1600" b="1" dirty="0"/>
              <a:t>Clinical Signs in humans: </a:t>
            </a:r>
            <a:r>
              <a:rPr lang="en-US" sz="1600" dirty="0"/>
              <a:t>nausea, vomiting,</a:t>
            </a:r>
          </a:p>
          <a:p>
            <a:r>
              <a:rPr lang="en-US" sz="1600" dirty="0"/>
              <a:t>abdominal pain, and </a:t>
            </a:r>
            <a:r>
              <a:rPr lang="en-US" sz="1600" dirty="0" smtClean="0"/>
              <a:t>diarrhea</a:t>
            </a:r>
          </a:p>
          <a:p>
            <a:endParaRPr lang="en-US" sz="1600" dirty="0"/>
          </a:p>
          <a:p>
            <a:r>
              <a:rPr lang="en-US" sz="1600" b="1" dirty="0"/>
              <a:t>Route of Transmission: </a:t>
            </a:r>
            <a:r>
              <a:rPr lang="en-US" sz="1600" dirty="0"/>
              <a:t>Fecal-oral</a:t>
            </a:r>
            <a:endParaRPr lang="en-US" sz="16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8"/>
          <a:stretch/>
        </p:blipFill>
        <p:spPr bwMode="auto">
          <a:xfrm>
            <a:off x="3209926" y="6057208"/>
            <a:ext cx="2324099" cy="72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881596" y="2761028"/>
            <a:ext cx="4009992" cy="2853361"/>
            <a:chOff x="4881596" y="2761028"/>
            <a:chExt cx="4009992" cy="285336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596" y="2761028"/>
              <a:ext cx="4009992" cy="259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221562" y="5337390"/>
              <a:ext cx="26700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Dr. Pat </a:t>
              </a:r>
              <a:r>
                <a:rPr lang="en-US" sz="1200" dirty="0" err="1"/>
                <a:t>Halbur</a:t>
              </a:r>
              <a:r>
                <a:rPr lang="en-US" sz="1200" dirty="0"/>
                <a:t>, Iowa State University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442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1054724" y="881062"/>
            <a:ext cx="7194020" cy="619125"/>
          </a:xfrm>
        </p:spPr>
        <p:txBody>
          <a:bodyPr/>
          <a:lstStyle/>
          <a:p>
            <a:pPr algn="ctr"/>
            <a:r>
              <a:rPr lang="en-US" sz="3200" b="0" dirty="0" smtClean="0"/>
              <a:t>Common Swine Zoonotic Diseases</a:t>
            </a:r>
            <a:endParaRPr lang="en-US" sz="3200" b="0" dirty="0"/>
          </a:p>
        </p:txBody>
      </p:sp>
      <p:sp>
        <p:nvSpPr>
          <p:cNvPr id="3" name="TextBox 2"/>
          <p:cNvSpPr txBox="1"/>
          <p:nvPr/>
        </p:nvSpPr>
        <p:spPr>
          <a:xfrm>
            <a:off x="85725" y="1926061"/>
            <a:ext cx="47041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HEPATITIS </a:t>
            </a:r>
            <a:r>
              <a:rPr lang="en-US" b="1" dirty="0" smtClean="0"/>
              <a:t>E</a:t>
            </a:r>
          </a:p>
          <a:p>
            <a:endParaRPr lang="en-US" b="1" dirty="0"/>
          </a:p>
          <a:p>
            <a:r>
              <a:rPr lang="en-US" b="1" dirty="0"/>
              <a:t>Cause of disease: </a:t>
            </a:r>
            <a:r>
              <a:rPr lang="en-US" dirty="0"/>
              <a:t>hepatitis E </a:t>
            </a:r>
            <a:r>
              <a:rPr lang="en-US" dirty="0" smtClean="0"/>
              <a:t>virus</a:t>
            </a:r>
          </a:p>
          <a:p>
            <a:endParaRPr lang="en-US" dirty="0"/>
          </a:p>
          <a:p>
            <a:r>
              <a:rPr lang="en-US" b="1" dirty="0"/>
              <a:t>Clinical signs in swine: </a:t>
            </a:r>
            <a:r>
              <a:rPr lang="en-US" dirty="0" smtClean="0"/>
              <a:t>none</a:t>
            </a:r>
          </a:p>
          <a:p>
            <a:endParaRPr lang="en-US" dirty="0"/>
          </a:p>
          <a:p>
            <a:r>
              <a:rPr lang="en-US" b="1" dirty="0"/>
              <a:t>Clinical signs in humans: </a:t>
            </a:r>
            <a:r>
              <a:rPr lang="en-US" dirty="0"/>
              <a:t>mild fever, anorexia,</a:t>
            </a:r>
          </a:p>
          <a:p>
            <a:r>
              <a:rPr lang="en-US" dirty="0"/>
              <a:t>nausea and vomiting, lasting for a few days; </a:t>
            </a:r>
            <a:r>
              <a:rPr lang="en-US" dirty="0" smtClean="0"/>
              <a:t>some persons </a:t>
            </a:r>
            <a:r>
              <a:rPr lang="en-US" dirty="0"/>
              <a:t>may also have abdominal pain, </a:t>
            </a:r>
            <a:r>
              <a:rPr lang="en-US" dirty="0" smtClean="0"/>
              <a:t>itching (without </a:t>
            </a:r>
            <a:r>
              <a:rPr lang="en-US" dirty="0"/>
              <a:t>skin lesions), skin rash, or joint </a:t>
            </a:r>
            <a:r>
              <a:rPr lang="en-US" dirty="0" smtClean="0"/>
              <a:t>pain, jaundice</a:t>
            </a:r>
            <a:r>
              <a:rPr lang="en-US" dirty="0"/>
              <a:t>, with dark urine and pale stools; and </a:t>
            </a:r>
            <a:r>
              <a:rPr lang="en-US" dirty="0" smtClean="0"/>
              <a:t>a slightly </a:t>
            </a:r>
            <a:r>
              <a:rPr lang="en-US" dirty="0"/>
              <a:t>enlarged, tender </a:t>
            </a:r>
            <a:r>
              <a:rPr lang="en-US" dirty="0" smtClean="0"/>
              <a:t>liver</a:t>
            </a:r>
          </a:p>
          <a:p>
            <a:endParaRPr lang="en-US" dirty="0"/>
          </a:p>
          <a:p>
            <a:r>
              <a:rPr lang="en-US" b="1" dirty="0"/>
              <a:t>Route of Transmission: </a:t>
            </a:r>
            <a:r>
              <a:rPr lang="en-US" dirty="0"/>
              <a:t>Fecal-oral</a:t>
            </a:r>
            <a:endParaRPr lang="en-US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8"/>
          <a:stretch/>
        </p:blipFill>
        <p:spPr bwMode="auto">
          <a:xfrm>
            <a:off x="5580511" y="5960873"/>
            <a:ext cx="2324099" cy="72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jnolting\Downloads\pig 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7" b="20000"/>
          <a:stretch/>
        </p:blipFill>
        <p:spPr bwMode="auto">
          <a:xfrm>
            <a:off x="4874524" y="2797568"/>
            <a:ext cx="37360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2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1054724" y="881062"/>
            <a:ext cx="7194020" cy="619125"/>
          </a:xfrm>
        </p:spPr>
        <p:txBody>
          <a:bodyPr/>
          <a:lstStyle/>
          <a:p>
            <a:pPr algn="ctr"/>
            <a:r>
              <a:rPr lang="en-US" sz="3200" b="0" dirty="0" smtClean="0"/>
              <a:t>Common Swine Zoonotic Diseases</a:t>
            </a:r>
            <a:endParaRPr lang="en-US" sz="3200" b="0" dirty="0"/>
          </a:p>
        </p:txBody>
      </p:sp>
      <p:sp>
        <p:nvSpPr>
          <p:cNvPr id="5" name="Rectangle 4"/>
          <p:cNvSpPr/>
          <p:nvPr/>
        </p:nvSpPr>
        <p:spPr>
          <a:xfrm>
            <a:off x="238125" y="2139940"/>
            <a:ext cx="46863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INFLUENZA</a:t>
            </a:r>
          </a:p>
          <a:p>
            <a:endParaRPr lang="en-US" b="1" dirty="0"/>
          </a:p>
          <a:p>
            <a:r>
              <a:rPr lang="en-US" b="1" dirty="0"/>
              <a:t>Cause of disease: </a:t>
            </a:r>
            <a:r>
              <a:rPr lang="en-US" dirty="0"/>
              <a:t>Influenza A </a:t>
            </a:r>
            <a:r>
              <a:rPr lang="en-US" dirty="0" smtClean="0"/>
              <a:t>virus</a:t>
            </a:r>
          </a:p>
          <a:p>
            <a:endParaRPr lang="en-US" dirty="0"/>
          </a:p>
          <a:p>
            <a:r>
              <a:rPr lang="en-US" b="1" dirty="0"/>
              <a:t>Clinical signs in swine: </a:t>
            </a:r>
            <a:r>
              <a:rPr lang="en-US" dirty="0"/>
              <a:t>fever, depression,</a:t>
            </a:r>
          </a:p>
          <a:p>
            <a:r>
              <a:rPr lang="en-US" dirty="0"/>
              <a:t>coughing (barking), discharge from nose or </a:t>
            </a:r>
            <a:r>
              <a:rPr lang="en-US" dirty="0" smtClean="0"/>
              <a:t>eyes, sneezing</a:t>
            </a:r>
            <a:r>
              <a:rPr lang="en-US" dirty="0"/>
              <a:t>, difficulty breathing, </a:t>
            </a:r>
            <a:r>
              <a:rPr lang="en-US" dirty="0" smtClean="0"/>
              <a:t>anorexia</a:t>
            </a:r>
          </a:p>
          <a:p>
            <a:endParaRPr lang="en-US" dirty="0"/>
          </a:p>
          <a:p>
            <a:r>
              <a:rPr lang="en-US" b="1" dirty="0"/>
              <a:t>Clinical signs in humans: </a:t>
            </a:r>
            <a:r>
              <a:rPr lang="en-US" dirty="0"/>
              <a:t>fever, lethargy, lack </a:t>
            </a:r>
            <a:r>
              <a:rPr lang="en-US" dirty="0" smtClean="0"/>
              <a:t>of appetite</a:t>
            </a:r>
            <a:r>
              <a:rPr lang="en-US" dirty="0"/>
              <a:t>, coughing, nausea, vomiting, and </a:t>
            </a:r>
            <a:r>
              <a:rPr lang="en-US" dirty="0" smtClean="0"/>
              <a:t>diarrhea</a:t>
            </a:r>
          </a:p>
          <a:p>
            <a:endParaRPr lang="en-US" dirty="0"/>
          </a:p>
          <a:p>
            <a:r>
              <a:rPr lang="en-US" b="1" dirty="0"/>
              <a:t>Routes of transmission: </a:t>
            </a:r>
            <a:r>
              <a:rPr lang="en-US" dirty="0"/>
              <a:t>Direct, Aerosol, Fomites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213" y="5967383"/>
            <a:ext cx="2937918" cy="709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75" y="2520950"/>
            <a:ext cx="306070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2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1054724" y="881062"/>
            <a:ext cx="7194020" cy="619125"/>
          </a:xfrm>
        </p:spPr>
        <p:txBody>
          <a:bodyPr/>
          <a:lstStyle/>
          <a:p>
            <a:pPr algn="ctr"/>
            <a:r>
              <a:rPr lang="en-US" sz="3200" b="0" dirty="0" smtClean="0"/>
              <a:t>Common Swine Zoonotic Diseases</a:t>
            </a:r>
            <a:endParaRPr lang="en-US" sz="3200" b="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213" y="5967383"/>
            <a:ext cx="2937918" cy="709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1172" y="196849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LEPTOSPIROSIS</a:t>
            </a:r>
          </a:p>
          <a:p>
            <a:endParaRPr lang="en-US" b="1" dirty="0"/>
          </a:p>
          <a:p>
            <a:r>
              <a:rPr lang="en-US" b="1" dirty="0"/>
              <a:t>Cause of disease: </a:t>
            </a:r>
            <a:r>
              <a:rPr lang="en-US" dirty="0" err="1"/>
              <a:t>Leptospira</a:t>
            </a:r>
            <a:r>
              <a:rPr lang="en-US" dirty="0"/>
              <a:t> spp.</a:t>
            </a:r>
          </a:p>
          <a:p>
            <a:r>
              <a:rPr lang="en-US" b="1" dirty="0"/>
              <a:t>Clinical signs in swine: </a:t>
            </a:r>
            <a:r>
              <a:rPr lang="en-US" dirty="0"/>
              <a:t>from unapparent </a:t>
            </a:r>
            <a:r>
              <a:rPr lang="en-US" dirty="0" smtClean="0"/>
              <a:t>to decreased </a:t>
            </a:r>
            <a:r>
              <a:rPr lang="en-US" dirty="0"/>
              <a:t>weight gain, anorexia, </a:t>
            </a:r>
            <a:r>
              <a:rPr lang="en-US" dirty="0" smtClean="0"/>
              <a:t>abortion, still </a:t>
            </a:r>
            <a:r>
              <a:rPr lang="en-US" dirty="0"/>
              <a:t>births, fever, diarrhea, and </a:t>
            </a:r>
            <a:r>
              <a:rPr lang="en-US" dirty="0" smtClean="0"/>
              <a:t>generalized neurological </a:t>
            </a:r>
            <a:r>
              <a:rPr lang="en-US" dirty="0"/>
              <a:t>signs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/>
              <a:t>Clinical signs in humans: </a:t>
            </a:r>
            <a:r>
              <a:rPr lang="en-US" dirty="0"/>
              <a:t>fever, chills,</a:t>
            </a:r>
          </a:p>
          <a:p>
            <a:r>
              <a:rPr lang="en-US" dirty="0"/>
              <a:t>headache, muscle ache, vomiting, liver and</a:t>
            </a:r>
          </a:p>
          <a:p>
            <a:r>
              <a:rPr lang="en-US" dirty="0"/>
              <a:t>kidney </a:t>
            </a:r>
            <a:r>
              <a:rPr lang="en-US" dirty="0" smtClean="0"/>
              <a:t>failure</a:t>
            </a:r>
          </a:p>
          <a:p>
            <a:endParaRPr lang="en-US" dirty="0"/>
          </a:p>
          <a:p>
            <a:r>
              <a:rPr lang="en-US" b="1" dirty="0"/>
              <a:t>Routes of Transmission: </a:t>
            </a:r>
            <a:r>
              <a:rPr lang="en-US" dirty="0"/>
              <a:t>direct, Aerosol,</a:t>
            </a:r>
          </a:p>
          <a:p>
            <a:r>
              <a:rPr lang="en-US" dirty="0"/>
              <a:t>Fomites, Ingestion (spread in urine)</a:t>
            </a:r>
            <a:endParaRPr lang="en-US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2653942"/>
            <a:ext cx="3924300" cy="259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93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1054724" y="881062"/>
            <a:ext cx="7194020" cy="619125"/>
          </a:xfrm>
        </p:spPr>
        <p:txBody>
          <a:bodyPr/>
          <a:lstStyle/>
          <a:p>
            <a:pPr algn="ctr"/>
            <a:r>
              <a:rPr lang="en-US" sz="3200" b="0" dirty="0" smtClean="0"/>
              <a:t>Common Swine Zoonotic Diseases</a:t>
            </a:r>
            <a:endParaRPr lang="en-US" sz="3200" b="0" dirty="0"/>
          </a:p>
        </p:txBody>
      </p:sp>
      <p:sp>
        <p:nvSpPr>
          <p:cNvPr id="3" name="TextBox 2"/>
          <p:cNvSpPr txBox="1"/>
          <p:nvPr/>
        </p:nvSpPr>
        <p:spPr>
          <a:xfrm>
            <a:off x="85725" y="2288011"/>
            <a:ext cx="47041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STREPTOCOCCUS </a:t>
            </a:r>
            <a:r>
              <a:rPr lang="en-US" b="1" dirty="0" smtClean="0"/>
              <a:t>SUIS</a:t>
            </a:r>
          </a:p>
          <a:p>
            <a:endParaRPr lang="en-US" b="1" dirty="0"/>
          </a:p>
          <a:p>
            <a:r>
              <a:rPr lang="en-US" b="1" dirty="0"/>
              <a:t>Cause of disease: </a:t>
            </a:r>
            <a:r>
              <a:rPr lang="en-US" dirty="0"/>
              <a:t>Streptococcus </a:t>
            </a:r>
            <a:r>
              <a:rPr lang="en-US" dirty="0" err="1"/>
              <a:t>suis</a:t>
            </a:r>
            <a:endParaRPr lang="en-US" dirty="0"/>
          </a:p>
          <a:p>
            <a:r>
              <a:rPr lang="en-US" b="1" dirty="0"/>
              <a:t>Clinical signs in swine: </a:t>
            </a:r>
            <a:r>
              <a:rPr lang="en-US" dirty="0"/>
              <a:t>depression, </a:t>
            </a:r>
            <a:r>
              <a:rPr lang="en-US" dirty="0" smtClean="0"/>
              <a:t>tremors, incoordination</a:t>
            </a:r>
            <a:r>
              <a:rPr lang="en-US" dirty="0"/>
              <a:t>, blindness, paralysis, </a:t>
            </a:r>
            <a:r>
              <a:rPr lang="en-US" dirty="0" smtClean="0"/>
              <a:t>and convulsions </a:t>
            </a:r>
            <a:r>
              <a:rPr lang="en-US" dirty="0"/>
              <a:t>or paddling of the </a:t>
            </a:r>
            <a:r>
              <a:rPr lang="en-US" dirty="0" smtClean="0"/>
              <a:t>legs</a:t>
            </a:r>
          </a:p>
          <a:p>
            <a:endParaRPr lang="en-US" dirty="0"/>
          </a:p>
          <a:p>
            <a:r>
              <a:rPr lang="en-US" b="1" dirty="0"/>
              <a:t>Clinical signs in humans: </a:t>
            </a:r>
            <a:r>
              <a:rPr lang="en-US" dirty="0"/>
              <a:t>meningitis, </a:t>
            </a:r>
            <a:r>
              <a:rPr lang="en-US" dirty="0" smtClean="0"/>
              <a:t>sepsis, endocarditis</a:t>
            </a:r>
            <a:r>
              <a:rPr lang="en-US" dirty="0"/>
              <a:t>, arthritis, hearing loss, and </a:t>
            </a:r>
            <a:r>
              <a:rPr lang="en-US" dirty="0" smtClean="0"/>
              <a:t>skin lesions</a:t>
            </a:r>
          </a:p>
          <a:p>
            <a:endParaRPr lang="en-US" dirty="0"/>
          </a:p>
          <a:p>
            <a:r>
              <a:rPr lang="en-US" b="1" dirty="0"/>
              <a:t>Routes of Transmission: </a:t>
            </a:r>
            <a:r>
              <a:rPr lang="en-US" dirty="0"/>
              <a:t>direct contact</a:t>
            </a:r>
            <a:endParaRPr lang="en-US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8"/>
          <a:stretch/>
        </p:blipFill>
        <p:spPr bwMode="auto">
          <a:xfrm>
            <a:off x="3286220" y="5960872"/>
            <a:ext cx="2324099" cy="72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Image result for STREPTOCOCCUS SU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991" y="2787068"/>
            <a:ext cx="3624720" cy="241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2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1054724" y="881062"/>
            <a:ext cx="7194020" cy="619125"/>
          </a:xfrm>
        </p:spPr>
        <p:txBody>
          <a:bodyPr/>
          <a:lstStyle/>
          <a:p>
            <a:pPr algn="ctr"/>
            <a:r>
              <a:rPr lang="en-US" sz="3200" b="0" dirty="0" smtClean="0"/>
              <a:t>Common Swine Zoonotic Diseases</a:t>
            </a:r>
            <a:endParaRPr lang="en-US" sz="3200" b="0" dirty="0"/>
          </a:p>
        </p:txBody>
      </p:sp>
      <p:sp>
        <p:nvSpPr>
          <p:cNvPr id="3" name="TextBox 2"/>
          <p:cNvSpPr txBox="1"/>
          <p:nvPr/>
        </p:nvSpPr>
        <p:spPr>
          <a:xfrm>
            <a:off x="85725" y="2136074"/>
            <a:ext cx="47041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RINGWORM</a:t>
            </a:r>
          </a:p>
          <a:p>
            <a:endParaRPr lang="en-US" b="1" dirty="0"/>
          </a:p>
          <a:p>
            <a:r>
              <a:rPr lang="en-US" b="1" dirty="0"/>
              <a:t>Cause of disease: </a:t>
            </a:r>
            <a:r>
              <a:rPr lang="en-US" dirty="0" err="1" smtClean="0"/>
              <a:t>Dermatophytosis</a:t>
            </a:r>
            <a:endParaRPr lang="en-US" dirty="0" smtClean="0"/>
          </a:p>
          <a:p>
            <a:endParaRPr lang="en-US" dirty="0"/>
          </a:p>
          <a:p>
            <a:r>
              <a:rPr lang="en-US" b="1" dirty="0"/>
              <a:t>Clinical signs in swine: </a:t>
            </a:r>
            <a:r>
              <a:rPr lang="en-US" dirty="0"/>
              <a:t>crusty, dark, </a:t>
            </a:r>
            <a:r>
              <a:rPr lang="en-US" dirty="0" smtClean="0"/>
              <a:t>hairless patches</a:t>
            </a:r>
            <a:r>
              <a:rPr lang="en-US" dirty="0"/>
              <a:t>; common on the skin around the </a:t>
            </a:r>
            <a:r>
              <a:rPr lang="en-US" dirty="0" smtClean="0"/>
              <a:t>head and </a:t>
            </a:r>
            <a:r>
              <a:rPr lang="en-US" dirty="0"/>
              <a:t>neck; thorax, flank, behind the ears, on </a:t>
            </a:r>
            <a:r>
              <a:rPr lang="en-US" dirty="0" smtClean="0"/>
              <a:t>the legs</a:t>
            </a:r>
            <a:endParaRPr lang="en-US" dirty="0"/>
          </a:p>
          <a:p>
            <a:r>
              <a:rPr lang="en-US" b="1" dirty="0"/>
              <a:t>Clinical signs in humans: </a:t>
            </a:r>
            <a:r>
              <a:rPr lang="en-US" dirty="0"/>
              <a:t>local itching, </a:t>
            </a:r>
            <a:r>
              <a:rPr lang="en-US" dirty="0" smtClean="0"/>
              <a:t>reddish skin</a:t>
            </a:r>
            <a:r>
              <a:rPr lang="en-US" dirty="0"/>
              <a:t>, and hairless at the point of </a:t>
            </a:r>
            <a:r>
              <a:rPr lang="en-US" dirty="0" smtClean="0"/>
              <a:t>contact</a:t>
            </a:r>
          </a:p>
          <a:p>
            <a:endParaRPr lang="en-US" dirty="0"/>
          </a:p>
          <a:p>
            <a:r>
              <a:rPr lang="en-US" b="1" dirty="0"/>
              <a:t>Routes of Transmission: </a:t>
            </a:r>
            <a:r>
              <a:rPr lang="en-US" dirty="0"/>
              <a:t>Direct and </a:t>
            </a:r>
            <a:r>
              <a:rPr lang="en-US" dirty="0" smtClean="0"/>
              <a:t>Fomites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8"/>
          <a:stretch/>
        </p:blipFill>
        <p:spPr bwMode="auto">
          <a:xfrm>
            <a:off x="3456411" y="5998972"/>
            <a:ext cx="2324099" cy="72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789911" y="2451636"/>
            <a:ext cx="3841004" cy="3266612"/>
            <a:chOff x="4789911" y="2451636"/>
            <a:chExt cx="3841004" cy="3266612"/>
          </a:xfrm>
        </p:grpSpPr>
        <p:pic>
          <p:nvPicPr>
            <p:cNvPr id="10241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9911" y="2451636"/>
              <a:ext cx="3841004" cy="2988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7611084" y="5441249"/>
              <a:ext cx="10198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/>
                <a:t>nadis.org.uk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22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785107" y="1201123"/>
            <a:ext cx="7194020" cy="932478"/>
          </a:xfrm>
        </p:spPr>
        <p:txBody>
          <a:bodyPr/>
          <a:lstStyle/>
          <a:p>
            <a:pPr algn="ctr"/>
            <a:r>
              <a:rPr lang="en-US" sz="3200" b="0" dirty="0" smtClean="0"/>
              <a:t>How do zoonotic diseases spread?</a:t>
            </a:r>
            <a:endParaRPr lang="en-US" sz="3200" b="0" dirty="0"/>
          </a:p>
        </p:txBody>
      </p:sp>
      <p:sp>
        <p:nvSpPr>
          <p:cNvPr id="5" name="Rectangle 4"/>
          <p:cNvSpPr/>
          <p:nvPr/>
        </p:nvSpPr>
        <p:spPr>
          <a:xfrm>
            <a:off x="228600" y="2492336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/>
              <a:t>Fecal-oral transmission</a:t>
            </a:r>
          </a:p>
          <a:p>
            <a:pPr algn="ctr"/>
            <a:endParaRPr lang="en-US" b="1" dirty="0"/>
          </a:p>
          <a:p>
            <a:pPr algn="ctr"/>
            <a:r>
              <a:rPr lang="en-US" dirty="0"/>
              <a:t>Some infections are spread</a:t>
            </a:r>
          </a:p>
          <a:p>
            <a:pPr algn="ctr"/>
            <a:r>
              <a:rPr lang="en-US" dirty="0"/>
              <a:t>when microscopic amounts of</a:t>
            </a:r>
          </a:p>
          <a:p>
            <a:pPr algn="ctr"/>
            <a:r>
              <a:rPr lang="en-US" dirty="0"/>
              <a:t>feces from an infected person</a:t>
            </a:r>
          </a:p>
          <a:p>
            <a:pPr algn="ctr"/>
            <a:r>
              <a:rPr lang="en-US" dirty="0"/>
              <a:t>or animal with or without signs</a:t>
            </a:r>
          </a:p>
          <a:p>
            <a:pPr algn="ctr"/>
            <a:r>
              <a:rPr lang="en-US" dirty="0"/>
              <a:t>of disease (a carrier) are taken</a:t>
            </a:r>
          </a:p>
          <a:p>
            <a:pPr algn="ctr"/>
            <a:r>
              <a:rPr lang="en-US" dirty="0"/>
              <a:t>in by another person or animal</a:t>
            </a:r>
          </a:p>
          <a:p>
            <a:pPr algn="ctr"/>
            <a:r>
              <a:rPr lang="en-US" dirty="0"/>
              <a:t>by mouth. The feces may be</a:t>
            </a:r>
          </a:p>
          <a:p>
            <a:pPr algn="ctr"/>
            <a:r>
              <a:rPr lang="en-US" dirty="0"/>
              <a:t>passed directly from soiled</a:t>
            </a:r>
          </a:p>
          <a:p>
            <a:pPr algn="ctr"/>
            <a:r>
              <a:rPr lang="en-US" dirty="0"/>
              <a:t>hands to the mouth or indirectly</a:t>
            </a:r>
          </a:p>
          <a:p>
            <a:pPr algn="ctr"/>
            <a:r>
              <a:rPr lang="en-US" dirty="0"/>
              <a:t>by way of objects, surfaces,</a:t>
            </a:r>
          </a:p>
          <a:p>
            <a:pPr algn="ctr"/>
            <a:r>
              <a:rPr lang="en-US" dirty="0"/>
              <a:t>food, or water soiled with feces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88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785107" y="1201123"/>
            <a:ext cx="7194020" cy="932478"/>
          </a:xfrm>
        </p:spPr>
        <p:txBody>
          <a:bodyPr/>
          <a:lstStyle/>
          <a:p>
            <a:pPr algn="ctr"/>
            <a:r>
              <a:rPr lang="en-US" sz="3200" b="0" dirty="0" smtClean="0"/>
              <a:t>How do zoonotic diseases spread?</a:t>
            </a:r>
            <a:endParaRPr lang="en-US" sz="3200" b="0" dirty="0"/>
          </a:p>
        </p:txBody>
      </p:sp>
      <p:sp>
        <p:nvSpPr>
          <p:cNvPr id="8" name="Rectangle 7"/>
          <p:cNvSpPr/>
          <p:nvPr/>
        </p:nvSpPr>
        <p:spPr>
          <a:xfrm>
            <a:off x="466725" y="2520794"/>
            <a:ext cx="37909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Contact with skin or</a:t>
            </a:r>
          </a:p>
          <a:p>
            <a:pPr algn="ctr"/>
            <a:r>
              <a:rPr lang="en-US" b="1" dirty="0"/>
              <a:t>mucous membrane</a:t>
            </a:r>
          </a:p>
          <a:p>
            <a:pPr algn="ctr"/>
            <a:r>
              <a:rPr lang="en-US" b="1" dirty="0"/>
              <a:t>(lining of nose and mouth</a:t>
            </a:r>
            <a:r>
              <a:rPr lang="en-US" b="1" dirty="0" smtClean="0"/>
              <a:t>)</a:t>
            </a:r>
          </a:p>
          <a:p>
            <a:pPr algn="ctr"/>
            <a:endParaRPr lang="en-US" b="1" dirty="0"/>
          </a:p>
          <a:p>
            <a:pPr algn="ctr"/>
            <a:r>
              <a:rPr lang="en-US" dirty="0"/>
              <a:t>Some infections are spread</a:t>
            </a:r>
          </a:p>
          <a:p>
            <a:pPr algn="ctr"/>
            <a:r>
              <a:rPr lang="en-US" dirty="0"/>
              <a:t>directly when skin or mucous</a:t>
            </a:r>
          </a:p>
          <a:p>
            <a:pPr algn="ctr"/>
            <a:r>
              <a:rPr lang="en-US" dirty="0"/>
              <a:t>membrane comes into contact</a:t>
            </a:r>
          </a:p>
          <a:p>
            <a:pPr algn="ctr"/>
            <a:r>
              <a:rPr lang="en-US" dirty="0"/>
              <a:t>with other skin or mucous</a:t>
            </a:r>
          </a:p>
          <a:p>
            <a:pPr algn="ctr"/>
            <a:r>
              <a:rPr lang="en-US" dirty="0"/>
              <a:t>membrane. Infections are</a:t>
            </a:r>
          </a:p>
          <a:p>
            <a:pPr algn="ctr"/>
            <a:r>
              <a:rPr lang="en-US" dirty="0"/>
              <a:t>spread indirectly when skin</a:t>
            </a:r>
          </a:p>
          <a:p>
            <a:pPr algn="ctr"/>
            <a:r>
              <a:rPr lang="en-US" dirty="0"/>
              <a:t>or mucous membrane comes</a:t>
            </a:r>
          </a:p>
          <a:p>
            <a:pPr algn="ctr"/>
            <a:r>
              <a:rPr lang="en-US" dirty="0"/>
              <a:t>in contact with contaminated</a:t>
            </a:r>
          </a:p>
          <a:p>
            <a:pPr algn="ctr"/>
            <a:r>
              <a:rPr lang="en-US" dirty="0"/>
              <a:t>objects or surfaces.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25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785107" y="1201123"/>
            <a:ext cx="7194020" cy="932478"/>
          </a:xfrm>
        </p:spPr>
        <p:txBody>
          <a:bodyPr/>
          <a:lstStyle/>
          <a:p>
            <a:pPr algn="ctr"/>
            <a:r>
              <a:rPr lang="en-US" sz="3200" b="0" dirty="0" smtClean="0"/>
              <a:t>How do zoonotic diseases spread?</a:t>
            </a:r>
            <a:endParaRPr lang="en-US" sz="3200" b="0" dirty="0"/>
          </a:p>
        </p:txBody>
      </p:sp>
      <p:sp>
        <p:nvSpPr>
          <p:cNvPr id="6" name="TextBox 5"/>
          <p:cNvSpPr txBox="1"/>
          <p:nvPr/>
        </p:nvSpPr>
        <p:spPr>
          <a:xfrm>
            <a:off x="523875" y="2533650"/>
            <a:ext cx="35433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Airborne droplets from</a:t>
            </a:r>
          </a:p>
          <a:p>
            <a:pPr algn="ctr"/>
            <a:r>
              <a:rPr lang="en-US" b="1" dirty="0"/>
              <a:t>the nose and </a:t>
            </a:r>
            <a:r>
              <a:rPr lang="en-US" b="1" dirty="0" smtClean="0"/>
              <a:t>throat</a:t>
            </a:r>
          </a:p>
          <a:p>
            <a:pPr algn="ctr"/>
            <a:endParaRPr lang="en-US" b="1" dirty="0"/>
          </a:p>
          <a:p>
            <a:pPr algn="ctr"/>
            <a:r>
              <a:rPr lang="en-US" dirty="0"/>
              <a:t>Some infections are spread</a:t>
            </a:r>
          </a:p>
          <a:p>
            <a:pPr algn="ctr"/>
            <a:r>
              <a:rPr lang="en-US" dirty="0"/>
              <a:t>when an infected person/animal</a:t>
            </a:r>
          </a:p>
          <a:p>
            <a:pPr algn="ctr"/>
            <a:r>
              <a:rPr lang="en-US" dirty="0"/>
              <a:t>sneezes or coughs out tiny</a:t>
            </a:r>
          </a:p>
          <a:p>
            <a:pPr algn="ctr"/>
            <a:r>
              <a:rPr lang="en-US" dirty="0"/>
              <a:t>airborne droplets. The droplets</a:t>
            </a:r>
          </a:p>
          <a:p>
            <a:pPr algn="ctr"/>
            <a:r>
              <a:rPr lang="en-US" dirty="0"/>
              <a:t>in the air may be breathed in</a:t>
            </a:r>
          </a:p>
          <a:p>
            <a:pPr algn="ctr"/>
            <a:r>
              <a:rPr lang="en-US" dirty="0"/>
              <a:t>directly by another person or</a:t>
            </a:r>
          </a:p>
          <a:p>
            <a:pPr algn="ctr"/>
            <a:r>
              <a:rPr lang="en-US" dirty="0"/>
              <a:t>animal, or enter another person</a:t>
            </a:r>
          </a:p>
          <a:p>
            <a:pPr algn="ctr"/>
            <a:r>
              <a:rPr lang="en-US" dirty="0"/>
              <a:t>or animal indirectly through</a:t>
            </a:r>
          </a:p>
          <a:p>
            <a:pPr algn="ctr"/>
            <a:r>
              <a:rPr lang="en-US" dirty="0"/>
              <a:t>contact with surfaces or objects</a:t>
            </a:r>
          </a:p>
          <a:p>
            <a:pPr algn="ctr"/>
            <a:r>
              <a:rPr lang="en-US" dirty="0"/>
              <a:t>with the droplets on them.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381625" y="2403634"/>
            <a:ext cx="2952750" cy="4230348"/>
            <a:chOff x="5381625" y="2403634"/>
            <a:chExt cx="2952750" cy="4230348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625" y="2403634"/>
              <a:ext cx="2952750" cy="3953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7082109" y="6356983"/>
              <a:ext cx="125226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200" dirty="0"/>
                <a:t>Thinkstock.com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525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6"/>
          </p:nvPr>
        </p:nvSpPr>
        <p:spPr>
          <a:xfrm>
            <a:off x="785107" y="2020273"/>
            <a:ext cx="7194020" cy="198975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4000" b="0" dirty="0" smtClean="0"/>
              <a:t>Tracking the spread of Infectious Diseases</a:t>
            </a:r>
            <a:endParaRPr lang="en-US" sz="4000" b="0" dirty="0"/>
          </a:p>
        </p:txBody>
      </p:sp>
      <p:pic>
        <p:nvPicPr>
          <p:cNvPr id="15362" name="Picture 2" descr="C:\Users\jnolting\AppData\Local\Microsoft\Windows\Temporary Internet Files\Content.IE5\8VXEJLF4\diagnóstico_estratégico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3614666"/>
            <a:ext cx="2562271" cy="256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83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itle Slid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Title Slid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Title Slid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5_Title Slid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Content Slid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Title Slid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13053</TotalTime>
  <Words>781</Words>
  <Application>Microsoft Office PowerPoint</Application>
  <PresentationFormat>On-screen Show (4:3)</PresentationFormat>
  <Paragraphs>145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2_Title Slide</vt:lpstr>
      <vt:lpstr>3_Title Slide</vt:lpstr>
      <vt:lpstr>4_Title Slide</vt:lpstr>
      <vt:lpstr>5_Title Slide</vt:lpstr>
      <vt:lpstr>Content Slide</vt:lpstr>
      <vt:lpstr>6_Title Slide</vt:lpstr>
      <vt:lpstr>Staying Healthy with Your Hog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Bowman</dc:creator>
  <cp:lastModifiedBy>Nolting, Jacqueline M.</cp:lastModifiedBy>
  <cp:revision>188</cp:revision>
  <cp:lastPrinted>2013-08-13T14:25:08Z</cp:lastPrinted>
  <dcterms:created xsi:type="dcterms:W3CDTF">2013-05-24T18:55:25Z</dcterms:created>
  <dcterms:modified xsi:type="dcterms:W3CDTF">2017-03-09T22:06:05Z</dcterms:modified>
</cp:coreProperties>
</file>