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78"/>
  </p:notesMasterIdLst>
  <p:sldIdLst>
    <p:sldId id="359" r:id="rId3"/>
    <p:sldId id="358" r:id="rId4"/>
    <p:sldId id="390" r:id="rId5"/>
    <p:sldId id="391" r:id="rId6"/>
    <p:sldId id="392" r:id="rId7"/>
    <p:sldId id="393" r:id="rId8"/>
    <p:sldId id="394" r:id="rId9"/>
    <p:sldId id="395" r:id="rId10"/>
    <p:sldId id="396" r:id="rId11"/>
    <p:sldId id="259" r:id="rId12"/>
    <p:sldId id="260" r:id="rId13"/>
    <p:sldId id="322" r:id="rId14"/>
    <p:sldId id="292" r:id="rId15"/>
    <p:sldId id="293" r:id="rId16"/>
    <p:sldId id="327" r:id="rId17"/>
    <p:sldId id="365" r:id="rId18"/>
    <p:sldId id="328" r:id="rId19"/>
    <p:sldId id="366" r:id="rId20"/>
    <p:sldId id="329" r:id="rId21"/>
    <p:sldId id="369" r:id="rId22"/>
    <p:sldId id="330" r:id="rId23"/>
    <p:sldId id="370" r:id="rId24"/>
    <p:sldId id="331" r:id="rId25"/>
    <p:sldId id="371" r:id="rId26"/>
    <p:sldId id="332" r:id="rId27"/>
    <p:sldId id="372" r:id="rId28"/>
    <p:sldId id="364" r:id="rId29"/>
    <p:sldId id="367" r:id="rId30"/>
    <p:sldId id="368" r:id="rId31"/>
    <p:sldId id="374" r:id="rId32"/>
    <p:sldId id="373" r:id="rId33"/>
    <p:sldId id="294" r:id="rId34"/>
    <p:sldId id="333" r:id="rId35"/>
    <p:sldId id="375" r:id="rId36"/>
    <p:sldId id="334" r:id="rId37"/>
    <p:sldId id="376" r:id="rId38"/>
    <p:sldId id="335" r:id="rId39"/>
    <p:sldId id="377" r:id="rId40"/>
    <p:sldId id="336" r:id="rId41"/>
    <p:sldId id="378" r:id="rId42"/>
    <p:sldId id="337" r:id="rId43"/>
    <p:sldId id="379" r:id="rId44"/>
    <p:sldId id="338" r:id="rId45"/>
    <p:sldId id="380" r:id="rId46"/>
    <p:sldId id="303" r:id="rId47"/>
    <p:sldId id="362" r:id="rId48"/>
    <p:sldId id="326" r:id="rId49"/>
    <p:sldId id="361" r:id="rId50"/>
    <p:sldId id="304" r:id="rId51"/>
    <p:sldId id="342" r:id="rId52"/>
    <p:sldId id="360" r:id="rId53"/>
    <p:sldId id="343" r:id="rId54"/>
    <p:sldId id="345" r:id="rId55"/>
    <p:sldId id="346" r:id="rId56"/>
    <p:sldId id="347" r:id="rId57"/>
    <p:sldId id="348" r:id="rId58"/>
    <p:sldId id="349" r:id="rId59"/>
    <p:sldId id="301" r:id="rId60"/>
    <p:sldId id="403" r:id="rId61"/>
    <p:sldId id="383" r:id="rId62"/>
    <p:sldId id="341" r:id="rId63"/>
    <p:sldId id="340" r:id="rId64"/>
    <p:sldId id="381" r:id="rId65"/>
    <p:sldId id="382" r:id="rId66"/>
    <p:sldId id="297" r:id="rId67"/>
    <p:sldId id="404" r:id="rId68"/>
    <p:sldId id="397" r:id="rId69"/>
    <p:sldId id="398" r:id="rId70"/>
    <p:sldId id="399" r:id="rId71"/>
    <p:sldId id="400" r:id="rId72"/>
    <p:sldId id="401" r:id="rId73"/>
    <p:sldId id="402" r:id="rId74"/>
    <p:sldId id="300" r:id="rId75"/>
    <p:sldId id="355" r:id="rId76"/>
    <p:sldId id="282"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e, Molly J [CFSPH]" initials="LMJ[" lastIdx="63" clrIdx="0">
    <p:extLst>
      <p:ext uri="{19B8F6BF-5375-455C-9EA6-DF929625EA0E}">
        <p15:presenceInfo xmlns:p15="http://schemas.microsoft.com/office/powerpoint/2012/main" userId="S-1-5-21-1659004503-1450960922-1606980848-238706" providerId="AD"/>
      </p:ext>
    </p:extLst>
  </p:cmAuthor>
  <p:cmAuthor id="2" name="Dohlman, Hope D" initials="DHD" lastIdx="9" clrIdx="1">
    <p:extLst>
      <p:ext uri="{19B8F6BF-5375-455C-9EA6-DF929625EA0E}">
        <p15:presenceInfo xmlns:p15="http://schemas.microsoft.com/office/powerpoint/2012/main" userId="S::hdohlman@iastate.edu::4bfc892b-fbc9-473f-a3c7-b2e6a6281ec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69898" autoAdjust="0"/>
  </p:normalViewPr>
  <p:slideViewPr>
    <p:cSldViewPr snapToGrid="0">
      <p:cViewPr varScale="1">
        <p:scale>
          <a:sx n="88" d="100"/>
          <a:sy n="88" d="100"/>
        </p:scale>
        <p:origin x="1944" y="84"/>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B2CC3-1B58-4B62-92C2-0646AAC71279}" type="datetimeFigureOut">
              <a:rPr lang="en-US" smtClean="0"/>
              <a:t>7/28/2020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24606-5898-42CE-BB99-8F1B2EB9A036}" type="slidenum">
              <a:rPr lang="en-US" smtClean="0"/>
              <a:t>‹#›</a:t>
            </a:fld>
            <a:endParaRPr lang="en-US"/>
          </a:p>
        </p:txBody>
      </p:sp>
    </p:spTree>
    <p:extLst>
      <p:ext uri="{BB962C8B-B14F-4D97-AF65-F5344CB8AC3E}">
        <p14:creationId xmlns:p14="http://schemas.microsoft.com/office/powerpoint/2010/main" val="51308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101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171425" indent="-1714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B6127-2684-450F-87C2-4EF3CB25FD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027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smtClean="0"/>
              <a:t>corn</a:t>
            </a:r>
          </a:p>
          <a:p>
            <a:r>
              <a:rPr lang="en-US" dirty="0" smtClean="0"/>
              <a:t>soybeans</a:t>
            </a:r>
          </a:p>
          <a:p>
            <a:r>
              <a:rPr lang="en-US" dirty="0" smtClean="0"/>
              <a:t>pigs</a:t>
            </a:r>
          </a:p>
          <a:p>
            <a:r>
              <a:rPr lang="en-US" dirty="0" smtClean="0"/>
              <a:t>chicken eggs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B6127-2684-450F-87C2-4EF3CB25FD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AB6127-2684-450F-87C2-4EF3CB25FD8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76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483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By </a:t>
            </a:r>
            <a:r>
              <a:rPr lang="en-US" baseline="0" dirty="0"/>
              <a:t>the end of this webinar, you will be able to </a:t>
            </a:r>
          </a:p>
          <a:p>
            <a:pPr defTabSz="929579">
              <a:defRPr/>
            </a:pPr>
            <a:r>
              <a:rPr lang="en-US" baseline="0" dirty="0"/>
              <a:t>-Outline the learning goals and objectives associated with the online courses, “Bring Home the Blue, not the Flu</a:t>
            </a:r>
            <a:r>
              <a:rPr lang="en-US" baseline="0" dirty="0" smtClean="0"/>
              <a:t>”, and show examples of content from the lessons</a:t>
            </a:r>
            <a:endParaRPr lang="en-US" baseline="0" dirty="0"/>
          </a:p>
          <a:p>
            <a:pPr defTabSz="929579">
              <a:defRPr/>
            </a:pPr>
            <a:r>
              <a:rPr lang="en-US" baseline="0" dirty="0"/>
              <a:t>-Perform hands-on activities related to disease prevention and relate these to the corresponding content within the online courses</a:t>
            </a:r>
          </a:p>
          <a:p>
            <a:pPr defTabSz="929579">
              <a:defRPr/>
            </a:pPr>
            <a:r>
              <a:rPr lang="en-US" baseline="0" dirty="0"/>
              <a:t>-Locate the different resources available on the course website</a:t>
            </a:r>
          </a:p>
          <a:p>
            <a:pPr defTabSz="929579">
              <a:defRPr/>
            </a:pPr>
            <a:r>
              <a:rPr lang="en-US" baseline="0" dirty="0"/>
              <a:t>-Design a program using the available resources to hold a youth workshop in your area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735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8688" eaLnBrk="1" hangingPunct="1">
              <a:spcBef>
                <a:spcPct val="0"/>
              </a:spcBef>
            </a:pPr>
            <a:r>
              <a:rPr lang="en-US" altLang="en-US" dirty="0" smtClean="0"/>
              <a:t>Briefly,</a:t>
            </a:r>
            <a:r>
              <a:rPr lang="en-US" altLang="en-US" baseline="0" dirty="0" smtClean="0"/>
              <a:t> I think it is important to describe how this project first started. As some of you may already know, </a:t>
            </a:r>
            <a:r>
              <a:rPr lang="en-US" altLang="en-US" dirty="0" smtClean="0"/>
              <a:t>H3N2 </a:t>
            </a:r>
            <a:r>
              <a:rPr lang="en-US" altLang="en-US" dirty="0"/>
              <a:t>is a strain of influenza A that commonly circulates among swine and </a:t>
            </a:r>
            <a:r>
              <a:rPr lang="en-US" altLang="en-US" i="1" dirty="0"/>
              <a:t>can</a:t>
            </a:r>
            <a:r>
              <a:rPr lang="en-US" altLang="en-US" dirty="0"/>
              <a:t> infect humans.  These viruses are called variant viruses when they infect people and the letter “v” is attached to the influenza strain name (e.g., H3N2v). </a:t>
            </a:r>
          </a:p>
          <a:p>
            <a:pPr defTabSz="928688" eaLnBrk="1" hangingPunct="1">
              <a:spcBef>
                <a:spcPct val="0"/>
              </a:spcBef>
            </a:pPr>
            <a:endParaRPr lang="en-US" altLang="en-US" dirty="0"/>
          </a:p>
          <a:p>
            <a:pPr defTabSz="928688" eaLnBrk="1" hangingPunct="1">
              <a:spcBef>
                <a:spcPct val="0"/>
              </a:spcBef>
            </a:pPr>
            <a:r>
              <a:rPr lang="en-US" altLang="en-US" dirty="0"/>
              <a:t>We saw sporadic cases of H3N2v influenza in humans during 2011, but during 2012, there were multiple outbreaks of H3N2v with 309 cases. </a:t>
            </a:r>
          </a:p>
          <a:p>
            <a:pPr defTabSz="928688" eaLnBrk="1" hangingPunct="1">
              <a:spcBef>
                <a:spcPct val="0"/>
              </a:spcBef>
            </a:pPr>
            <a:endParaRPr lang="en-US" altLang="en-US" dirty="0"/>
          </a:p>
          <a:p>
            <a:pPr defTabSz="928688" eaLnBrk="1" hangingPunct="1">
              <a:spcBef>
                <a:spcPct val="0"/>
              </a:spcBef>
            </a:pPr>
            <a:r>
              <a:rPr lang="en-US" altLang="en-US" dirty="0"/>
              <a:t>Because these H3N2v outbreaks “…</a:t>
            </a:r>
            <a:r>
              <a:rPr lang="en-US" altLang="en-US" b="1" dirty="0"/>
              <a:t>occurred primarily in children with close contact and prolonged exposure to swine at agricultural fairs, many of whom were exhibitors</a:t>
            </a:r>
            <a:r>
              <a:rPr lang="en-US" altLang="en-US" dirty="0"/>
              <a:t>”, the CDC and Council of State and Territorial Epidemiologists (CSTE) funded a pilot project to develop </a:t>
            </a:r>
            <a:r>
              <a:rPr lang="en-US" altLang="en-US" b="1" dirty="0"/>
              <a:t>influenza prevention education</a:t>
            </a:r>
            <a:r>
              <a:rPr lang="en-US" altLang="en-US" dirty="0"/>
              <a:t>, as well as awareness and education about other zoonotic diseases, among these youth. The project was also intended to foster collaboration and partnership between animal health, human health, and state and county youth agriculture organizations</a:t>
            </a:r>
            <a:r>
              <a:rPr lang="en-US" altLang="en-US" dirty="0" smtClean="0"/>
              <a:t>.</a:t>
            </a:r>
            <a:endParaRPr lang="en-US" alt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846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One of the early recipients of this grant, for the first time in 2016, was the Iowa Department of Public Health. They contracted with us, the CFSPH, as our expertise is education about biosecurity and disease prevention. In our original </a:t>
            </a:r>
            <a:r>
              <a:rPr lang="en-US" sz="1200" b="1" kern="1200" baseline="0" dirty="0" smtClean="0">
                <a:solidFill>
                  <a:schemeClr val="tx1"/>
                </a:solidFill>
                <a:effectLst/>
                <a:latin typeface="+mn-lt"/>
                <a:ea typeface="+mn-ea"/>
                <a:cs typeface="+mn-cs"/>
              </a:rPr>
              <a:t>target audience, which was teens aged 13-18 years who are involved in animal agriculture</a:t>
            </a:r>
            <a:r>
              <a:rPr lang="en-US" sz="1200" kern="1200" baseline="0" dirty="0" smtClean="0">
                <a:solidFill>
                  <a:schemeClr val="tx1"/>
                </a:solidFill>
                <a:effectLst/>
                <a:latin typeface="+mn-lt"/>
                <a:ea typeface="+mn-ea"/>
                <a:cs typeface="+mn-cs"/>
              </a:rPr>
              <a:t>, web-based education has been shown to offer engaging, available, and accessible results. </a:t>
            </a:r>
            <a:r>
              <a:rPr lang="en-US" sz="1200" b="1" kern="1200" baseline="0" dirty="0" smtClean="0">
                <a:solidFill>
                  <a:schemeClr val="tx1"/>
                </a:solidFill>
                <a:effectLst/>
                <a:latin typeface="+mn-lt"/>
                <a:ea typeface="+mn-ea"/>
                <a:cs typeface="+mn-cs"/>
              </a:rPr>
              <a:t>Through the CDC/CSTE grant, </a:t>
            </a:r>
            <a:r>
              <a:rPr lang="en-US" sz="1200" kern="1200" baseline="0" dirty="0" smtClean="0">
                <a:solidFill>
                  <a:schemeClr val="tx1"/>
                </a:solidFill>
                <a:effectLst/>
                <a:latin typeface="+mn-lt"/>
                <a:ea typeface="+mn-ea"/>
                <a:cs typeface="+mn-cs"/>
              </a:rPr>
              <a:t>we were able to offer the online course free of charge, further increasing its potential reach.</a:t>
            </a:r>
            <a:r>
              <a:rPr lang="en-US" sz="1200" kern="1200" dirty="0" smtClean="0">
                <a:solidFill>
                  <a:schemeClr val="tx1"/>
                </a:solidFill>
                <a:effectLst/>
                <a:latin typeface="+mn-lt"/>
                <a:ea typeface="+mn-ea"/>
                <a:cs typeface="+mn-cs"/>
              </a:rPr>
              <a:t> A</a:t>
            </a:r>
            <a:r>
              <a:rPr lang="en-US" sz="1200" kern="1200" baseline="0" dirty="0" smtClean="0">
                <a:solidFill>
                  <a:schemeClr val="tx1"/>
                </a:solidFill>
                <a:effectLst/>
                <a:latin typeface="+mn-lt"/>
                <a:ea typeface="+mn-ea"/>
                <a:cs typeface="+mn-cs"/>
              </a:rPr>
              <a:t> second course has since been added that is directed towards an elementary-aged audience. Both courses are free, interactive, accessible and responsive.</a:t>
            </a:r>
            <a:endParaRPr lang="en-US" altLang="en-US" u="none" dirty="0">
              <a:solidFill>
                <a:srgbClr val="FF0000"/>
              </a:solidFill>
              <a:highlight>
                <a:srgbClr val="FFFF00"/>
              </a:highlight>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CFF94D80-29C9-4F6C-964D-605AACD97B96}" type="slidenum">
              <a:rPr lang="en-US" altLang="en-US" smtClean="0">
                <a:solidFill>
                  <a:srgbClr val="000000"/>
                </a:solidFill>
                <a:latin typeface="Calibri" panose="020F0502020204030204" pitchFamily="34" charset="0"/>
              </a:rPr>
              <a:pPr fontAlgn="base">
                <a:spcBef>
                  <a:spcPct val="0"/>
                </a:spcBef>
                <a:spcAft>
                  <a:spcPct val="0"/>
                </a:spcAft>
              </a:pPr>
              <a:t>13</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47934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altLang="en-US" dirty="0"/>
              <a:t>The first course offered is for 13-18 year </a:t>
            </a:r>
            <a:r>
              <a:rPr lang="en-US" altLang="en-US" dirty="0" err="1"/>
              <a:t>olds</a:t>
            </a:r>
            <a:r>
              <a:rPr lang="en-US" altLang="en-US" dirty="0"/>
              <a:t>. This course includes six lessons: Introduction to Influenza, Zoonoses, and Disease Risks; Zoonotic Disease Transmission; Zoonotic Disease Prevention and Biosecurity; Highly Pathogenic Avian Influenza (HPAI) Outbreak Case Study; Influenza A virus of Swine Origin (H3N2v) Outbreak Case Study; and One Health Agencies and Careers. Each lesson is designed to be completed in 20-30 minutes each. The course may be taken by anyone independently at any time, however, the course is targeted at middle-high school aged youth.</a:t>
            </a:r>
          </a:p>
          <a:p>
            <a:pPr defTabSz="928688" eaLnBrk="1" hangingPunct="1">
              <a:spcBef>
                <a:spcPct val="0"/>
              </a:spcBef>
            </a:pPr>
            <a:endParaRPr lang="en-US" alt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A9DAC629-1C5E-4FA5-84D1-3832E9A206AC}" type="slidenum">
              <a:rPr lang="en-US" altLang="en-US" smtClean="0">
                <a:solidFill>
                  <a:srgbClr val="000000"/>
                </a:solidFill>
                <a:latin typeface="Calibri" panose="020F0502020204030204" pitchFamily="34" charset="0"/>
              </a:rPr>
              <a:pPr fontAlgn="base">
                <a:spcBef>
                  <a:spcPct val="0"/>
                </a:spcBef>
                <a:spcAft>
                  <a:spcPct val="0"/>
                </a:spcAft>
              </a:pPr>
              <a:t>14</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501174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In the first lesson, youth will learn about zoonotic diseases, endemic diseases, and emerging diseases. Youth will be able to learn about different zoonotic diseases by reading through interactive case files. Students will also be asked what zoonotic diseases affect specifically cattle, swine, and poultry.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038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Next,</a:t>
            </a:r>
            <a:r>
              <a:rPr lang="en-US" baseline="0" dirty="0" smtClean="0"/>
              <a:t> I will show a video that navigates through some of the features of the online course, and includes some examples of the content in lesson 1. </a:t>
            </a:r>
          </a:p>
          <a:p>
            <a:endParaRPr lang="en-US" baseline="0" dirty="0" smtClean="0"/>
          </a:p>
          <a:p>
            <a:r>
              <a:rPr lang="en-US" baseline="0" dirty="0" smtClean="0"/>
              <a:t>[narrate what is happening in the video]</a:t>
            </a:r>
          </a:p>
          <a:p>
            <a:endParaRPr lang="en-US" baseline="0" dirty="0" smtClean="0"/>
          </a:p>
          <a:p>
            <a:r>
              <a:rPr lang="en-US" dirty="0" smtClean="0"/>
              <a:t>Note that the definitions appear in a glossary all</a:t>
            </a:r>
            <a:r>
              <a:rPr lang="en-US" baseline="0" dirty="0" smtClean="0"/>
              <a:t> together at the end of each lesson, with a comprehensive glossary at the end of all of the lessons which is also accessible any time by viewing the main menu.</a:t>
            </a:r>
          </a:p>
          <a:p>
            <a:endParaRPr lang="en-US" baseline="0" dirty="0" smtClean="0"/>
          </a:p>
          <a:p>
            <a:r>
              <a:rPr lang="en-US" baseline="0" dirty="0" smtClean="0"/>
              <a:t>Note that the ‘next button doesn’t appear until you’ve visited all of the material on the page. In pages without interaction, there is sometimes a small delay as words appear, before the next button pops up, to allow students time to read the content on the page before advancing.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16</a:t>
            </a:fld>
            <a:endParaRPr lang="en-US"/>
          </a:p>
        </p:txBody>
      </p:sp>
    </p:spTree>
    <p:extLst>
      <p:ext uri="{BB962C8B-B14F-4D97-AF65-F5344CB8AC3E}">
        <p14:creationId xmlns:p14="http://schemas.microsoft.com/office/powerpoint/2010/main" val="1211982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In Lesson 2, middle and high school students will learn about ways disease can be transmitted between animals and people. The lesson works through and describes the five routes of transmission. </a:t>
            </a:r>
            <a:r>
              <a:rPr lang="en-US" baseline="0" dirty="0" smtClean="0"/>
              <a:t>This lesson is structured by having an overview of the route of transmission, an example of diseases that spread this way, an example of disease spread in a relatable, story form, and measures to prevent that route of disease spread. </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467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As we go through these, we are also building a graph that at the end shows how different diseases spread in different ways, and how some diseases spread in multiple ways. I have shown an example of this here at the “end” of the graph after all 5 routes have been discussed. Interactive activities then allow the students to apply what they’ve learned, for example matching the route of transmission to their correct definition, and dragging and dropping the names of the five different transmission routes to pictures that depict that route of spread. </a:t>
            </a:r>
          </a:p>
        </p:txBody>
      </p:sp>
      <p:sp>
        <p:nvSpPr>
          <p:cNvPr id="4" name="Slide Number Placeholder 3"/>
          <p:cNvSpPr>
            <a:spLocks noGrp="1"/>
          </p:cNvSpPr>
          <p:nvPr>
            <p:ph type="sldNum" sz="quarter" idx="10"/>
          </p:nvPr>
        </p:nvSpPr>
        <p:spPr/>
        <p:txBody>
          <a:bodyPr/>
          <a:lstStyle/>
          <a:p>
            <a:fld id="{2CD24606-5898-42CE-BB99-8F1B2EB9A036}" type="slidenum">
              <a:rPr lang="en-US" smtClean="0"/>
              <a:t>18</a:t>
            </a:fld>
            <a:endParaRPr lang="en-US"/>
          </a:p>
        </p:txBody>
      </p:sp>
    </p:spTree>
    <p:extLst>
      <p:ext uri="{BB962C8B-B14F-4D97-AF65-F5344CB8AC3E}">
        <p14:creationId xmlns:p14="http://schemas.microsoft.com/office/powerpoint/2010/main" val="4236938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Lesson 3 covers biosecurity and measures that students can take to prevent the spread of diseases. An interactive activity allows the students to put correct steps in order for cleaning and disinfecting their barn or pens. Students will also learn about the Hierarchy of Controls and steps to take to improve the biosecurity of their farms. Youth will also be able to explore PPE and what to use when working with infected animals. </a:t>
            </a:r>
          </a:p>
          <a:p>
            <a:pPr defTabSz="929579">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147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First example here shows a bit different kind of interactive activity than what we’ve shown so far, where users can hover or tap instead of click and drag.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video also shows the interactive activity that allows the students to put correct steps in order for cleaning and disinfecting their barn or pens.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At the end of the lesson, students will participate in an interactive biosecurity game, similar to Apples to Apples. A question is asked, then the student needs to pick the card with the best answer on it. </a:t>
            </a:r>
          </a:p>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20</a:t>
            </a:fld>
            <a:endParaRPr lang="en-US"/>
          </a:p>
        </p:txBody>
      </p:sp>
    </p:spTree>
    <p:extLst>
      <p:ext uri="{BB962C8B-B14F-4D97-AF65-F5344CB8AC3E}">
        <p14:creationId xmlns:p14="http://schemas.microsoft.com/office/powerpoint/2010/main" val="871551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Lesson 4 is based around a case study </a:t>
            </a:r>
            <a:r>
              <a:rPr lang="en-US" baseline="0" dirty="0" smtClean="0"/>
              <a:t>on </a:t>
            </a:r>
            <a:r>
              <a:rPr lang="en-US" baseline="0" dirty="0"/>
              <a:t>Avian Influenza. Students will read through the clues from the outbreak and answer questions over the clues presented about the disease case.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391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are many interactive, multiple choice questions for students to answer, as well as many facts about the Avian Influenza outbreak.</a:t>
            </a:r>
          </a:p>
        </p:txBody>
      </p:sp>
      <p:sp>
        <p:nvSpPr>
          <p:cNvPr id="4" name="Slide Number Placeholder 3"/>
          <p:cNvSpPr>
            <a:spLocks noGrp="1"/>
          </p:cNvSpPr>
          <p:nvPr>
            <p:ph type="sldNum" sz="quarter" idx="10"/>
          </p:nvPr>
        </p:nvSpPr>
        <p:spPr/>
        <p:txBody>
          <a:bodyPr/>
          <a:lstStyle/>
          <a:p>
            <a:fld id="{2CD24606-5898-42CE-BB99-8F1B2EB9A036}" type="slidenum">
              <a:rPr lang="en-US" smtClean="0"/>
              <a:t>22</a:t>
            </a:fld>
            <a:endParaRPr lang="en-US"/>
          </a:p>
        </p:txBody>
      </p:sp>
    </p:spTree>
    <p:extLst>
      <p:ext uri="{BB962C8B-B14F-4D97-AF65-F5344CB8AC3E}">
        <p14:creationId xmlns:p14="http://schemas.microsoft.com/office/powerpoint/2010/main" val="3934060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29579" rtl="0" eaLnBrk="1" fontAlgn="auto" latinLnBrk="0" hangingPunct="1">
              <a:lnSpc>
                <a:spcPct val="100000"/>
              </a:lnSpc>
              <a:spcBef>
                <a:spcPts val="0"/>
              </a:spcBef>
              <a:spcAft>
                <a:spcPts val="0"/>
              </a:spcAft>
              <a:buClrTx/>
              <a:buSzTx/>
              <a:buFontTx/>
              <a:buNone/>
              <a:tabLst/>
              <a:defRPr/>
            </a:pPr>
            <a:r>
              <a:rPr lang="en-US" baseline="0" dirty="0"/>
              <a:t>Lesson 5 is also based around a case study. This case study is analyzing Influenza A Virus of swine, or H3N2v. Similar to lesson 4, students will read through the clues from </a:t>
            </a:r>
            <a:r>
              <a:rPr lang="en-US" baseline="0" dirty="0" smtClean="0"/>
              <a:t>an </a:t>
            </a:r>
            <a:r>
              <a:rPr lang="en-US" baseline="0" dirty="0"/>
              <a:t>outbreak and answer questions over the clues presented about the disease case.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749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are many interactive, multiple choice questions for students to answer.</a:t>
            </a:r>
          </a:p>
        </p:txBody>
      </p:sp>
      <p:sp>
        <p:nvSpPr>
          <p:cNvPr id="4" name="Slide Number Placeholder 3"/>
          <p:cNvSpPr>
            <a:spLocks noGrp="1"/>
          </p:cNvSpPr>
          <p:nvPr>
            <p:ph type="sldNum" sz="quarter" idx="10"/>
          </p:nvPr>
        </p:nvSpPr>
        <p:spPr/>
        <p:txBody>
          <a:bodyPr/>
          <a:lstStyle/>
          <a:p>
            <a:fld id="{2CD24606-5898-42CE-BB99-8F1B2EB9A036}" type="slidenum">
              <a:rPr lang="en-US" smtClean="0"/>
              <a:t>24</a:t>
            </a:fld>
            <a:endParaRPr lang="en-US"/>
          </a:p>
        </p:txBody>
      </p:sp>
    </p:spTree>
    <p:extLst>
      <p:ext uri="{BB962C8B-B14F-4D97-AF65-F5344CB8AC3E}">
        <p14:creationId xmlns:p14="http://schemas.microsoft.com/office/powerpoint/2010/main" val="384921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Lesson 6 focuses on the different careers in animal and public health. Middle-high school students will be able to learn about different agencies and hear from 6 </a:t>
            </a:r>
            <a:r>
              <a:rPr lang="en-US" baseline="0" dirty="0" smtClean="0"/>
              <a:t>different make-believe individuals </a:t>
            </a:r>
            <a:r>
              <a:rPr lang="en-US" baseline="0" dirty="0"/>
              <a:t>about the specific aspects about their career.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574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This lesson culminates</a:t>
            </a:r>
            <a:r>
              <a:rPr lang="en-US" baseline="0" dirty="0" smtClean="0"/>
              <a:t> in a fun “Clue”-like game where students need to figure out what disease the people have, the animal that spread the disease, and the location where people were infected.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26</a:t>
            </a:fld>
            <a:endParaRPr lang="en-US"/>
          </a:p>
        </p:txBody>
      </p:sp>
    </p:spTree>
    <p:extLst>
      <p:ext uri="{BB962C8B-B14F-4D97-AF65-F5344CB8AC3E}">
        <p14:creationId xmlns:p14="http://schemas.microsoft.com/office/powerpoint/2010/main" val="377483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I</a:t>
            </a:r>
            <a:r>
              <a:rPr lang="en-US" baseline="0" dirty="0" smtClean="0"/>
              <a:t> also want to point out that the course includes certificates, which as we’ll discuss later in the presentation, can be very helpful in motivating and tracking students’ completion of the content. This slide is under ‘directions’ at the very beginning of the course and describes how students earn a badge on a certificate for each lesson completed. Also note that if students are using Internet Explorer, they will be unable to print their certificates.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27</a:t>
            </a:fld>
            <a:endParaRPr lang="en-US"/>
          </a:p>
        </p:txBody>
      </p:sp>
    </p:spTree>
    <p:extLst>
      <p:ext uri="{BB962C8B-B14F-4D97-AF65-F5344CB8AC3E}">
        <p14:creationId xmlns:p14="http://schemas.microsoft.com/office/powerpoint/2010/main" val="1210658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a:t>
            </a:r>
            <a:r>
              <a:rPr lang="en-US" baseline="0" dirty="0" smtClean="0"/>
              <a:t> page similar to this appears after completion of each of the lessons. Students may type in their information (they do have to type it in each time)…</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28</a:t>
            </a:fld>
            <a:endParaRPr lang="en-US"/>
          </a:p>
        </p:txBody>
      </p:sp>
    </p:spTree>
    <p:extLst>
      <p:ext uri="{BB962C8B-B14F-4D97-AF65-F5344CB8AC3E}">
        <p14:creationId xmlns:p14="http://schemas.microsoft.com/office/powerpoint/2010/main" val="400403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 and</a:t>
            </a:r>
            <a:r>
              <a:rPr lang="en-US" baseline="0" dirty="0" smtClean="0"/>
              <a:t> then they receive the badge on the top of their customized certificate. </a:t>
            </a:r>
            <a:br>
              <a:rPr lang="en-US" baseline="0" dirty="0" smtClean="0"/>
            </a:br>
            <a:r>
              <a:rPr lang="en-US" baseline="0" dirty="0" smtClean="0"/>
              <a:t/>
            </a:r>
            <a:br>
              <a:rPr lang="en-US" baseline="0" dirty="0" smtClean="0"/>
            </a:br>
            <a:r>
              <a:rPr lang="en-US" dirty="0" smtClean="0"/>
              <a:t>Note not</a:t>
            </a:r>
            <a:r>
              <a:rPr lang="en-US" baseline="0" dirty="0" smtClean="0"/>
              <a:t> Van Buren Co. Iowa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29</a:t>
            </a:fld>
            <a:endParaRPr lang="en-US"/>
          </a:p>
        </p:txBody>
      </p:sp>
    </p:spTree>
    <p:extLst>
      <p:ext uri="{BB962C8B-B14F-4D97-AF65-F5344CB8AC3E}">
        <p14:creationId xmlns:p14="http://schemas.microsoft.com/office/powerpoint/2010/main" val="4203730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r>
              <a:rPr lang="en-US" altLang="en-US" dirty="0" smtClean="0"/>
              <a:t>After they have collected their certificate for Lesson 6, students are</a:t>
            </a:r>
            <a:r>
              <a:rPr lang="en-US" altLang="en-US" baseline="0" dirty="0" smtClean="0"/>
              <a:t> asked to complete a survey on Google forms– I’ll cover this later and why it’s important. Once done with that, they are able to collect their final certificate. If students take the courses out of order, they may also collect their final certificate by clicking in the bottom right corner of the main menu. </a:t>
            </a:r>
            <a:endParaRPr lang="en-US" altLang="en-US" dirty="0"/>
          </a:p>
          <a:p>
            <a:pPr defTabSz="928688" eaLnBrk="1" hangingPunct="1">
              <a:spcBef>
                <a:spcPct val="0"/>
              </a:spcBef>
            </a:pPr>
            <a:endParaRPr lang="en-US" altLang="en-US"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A9DAC629-1C5E-4FA5-84D1-3832E9A206AC}" type="slidenum">
              <a:rPr lang="en-US" altLang="en-US" smtClean="0">
                <a:solidFill>
                  <a:srgbClr val="000000"/>
                </a:solidFill>
                <a:latin typeface="Calibri" panose="020F0502020204030204" pitchFamily="34" charset="0"/>
              </a:rPr>
              <a:pPr fontAlgn="base">
                <a:spcBef>
                  <a:spcPct val="0"/>
                </a:spcBef>
                <a:spcAft>
                  <a:spcPct val="0"/>
                </a:spcAft>
              </a:pPr>
              <a:t>30</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4115823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7</a:t>
            </a:r>
            <a:r>
              <a:rPr lang="en-US" baseline="30000" dirty="0" smtClean="0"/>
              <a:t>th</a:t>
            </a:r>
            <a:r>
              <a:rPr lang="en-US" baseline="0" dirty="0" smtClean="0"/>
              <a:t> and final badge appears when students complete the survey in Google forms. </a:t>
            </a:r>
            <a:r>
              <a:rPr lang="en-US" dirty="0" smtClean="0"/>
              <a:t>If the student only</a:t>
            </a:r>
            <a:r>
              <a:rPr lang="en-US" baseline="0" dirty="0" smtClean="0"/>
              <a:t> completes some of the lessons, they will only receive the badges for those lessons– and those remaining will be empty gray placeholders. In this example, I’ve only completed lesson 2. I also want to point out that if a student leaves the course and returns to it at a later time, the software we used to create the course will ‘save their spot’, and so even if they exit their browser, they can ‘resume where they left off, and the course will remember what lessons were already completed so that students still retain their badges from the last time they accessed the course. If you or students are concerned about this, you could also verify individual certificates instead of the final certificate. </a:t>
            </a:r>
          </a:p>
        </p:txBody>
      </p:sp>
      <p:sp>
        <p:nvSpPr>
          <p:cNvPr id="4" name="Slide Number Placeholder 3"/>
          <p:cNvSpPr>
            <a:spLocks noGrp="1"/>
          </p:cNvSpPr>
          <p:nvPr>
            <p:ph type="sldNum" sz="quarter" idx="10"/>
          </p:nvPr>
        </p:nvSpPr>
        <p:spPr/>
        <p:txBody>
          <a:bodyPr/>
          <a:lstStyle/>
          <a:p>
            <a:fld id="{2CD24606-5898-42CE-BB99-8F1B2EB9A036}" type="slidenum">
              <a:rPr lang="en-US" smtClean="0"/>
              <a:t>31</a:t>
            </a:fld>
            <a:endParaRPr lang="en-US"/>
          </a:p>
        </p:txBody>
      </p:sp>
    </p:spTree>
    <p:extLst>
      <p:ext uri="{BB962C8B-B14F-4D97-AF65-F5344CB8AC3E}">
        <p14:creationId xmlns:p14="http://schemas.microsoft.com/office/powerpoint/2010/main" val="2018179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t>A newer course for elementary aged youth is also available, which follows similar content as the middle-high school level course. The course also follows six lessons: All About Germs; Signs of Sickness; How Germs Spread; Fight Germs; Biosecurity: Keep Germs Out; and What Went Wrong at the Fair? </a:t>
            </a:r>
            <a:r>
              <a:rPr lang="en-US" altLang="en-US" baseline="0" dirty="0"/>
              <a:t>The content has been adjusted and simplified to target the younger audience (7-12 year olds). The content has been simplified and features </a:t>
            </a:r>
            <a:r>
              <a:rPr lang="en-US" baseline="0" dirty="0"/>
              <a:t>more gamification, less text, a lower reading level, and shorter lessons. </a:t>
            </a:r>
            <a:endParaRPr lang="en-US" altLang="en-US" dirty="0"/>
          </a:p>
        </p:txBody>
      </p:sp>
      <p:sp>
        <p:nvSpPr>
          <p:cNvPr id="4" name="Slide Number Placeholder 3"/>
          <p:cNvSpPr>
            <a:spLocks noGrp="1"/>
          </p:cNvSpPr>
          <p:nvPr>
            <p:ph type="sldNum" sz="quarter" idx="5"/>
          </p:nvPr>
        </p:nvSpPr>
        <p:spPr/>
        <p:txBody>
          <a:bodyPr/>
          <a:lstStyle/>
          <a:p>
            <a:pPr>
              <a:defRPr/>
            </a:pPr>
            <a:fld id="{F0099291-3124-4FB4-B3EF-8F938817128B}" type="slidenum">
              <a:rPr lang="en-US" smtClean="0"/>
              <a:pPr>
                <a:defRPr/>
              </a:pPr>
              <a:t>32</a:t>
            </a:fld>
            <a:endParaRPr lang="en-US"/>
          </a:p>
        </p:txBody>
      </p:sp>
    </p:spTree>
    <p:extLst>
      <p:ext uri="{BB962C8B-B14F-4D97-AF65-F5344CB8AC3E}">
        <p14:creationId xmlns:p14="http://schemas.microsoft.com/office/powerpoint/2010/main" val="1925397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The first lesson gives an overview of zoonoses and how they relate to humans and animals. </a:t>
            </a:r>
            <a:r>
              <a:rPr lang="en-US" baseline="0" dirty="0" smtClean="0"/>
              <a:t>As you can see, for the younger audience, words and concepts have been simplified and the lessons have been shortened.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665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Youth will learn about four different germs: bacteria, viruses, fungi, and parasites (the germs have names to help them remember– Freddy the Flu, Sam and Ella, Nash the Rash (a fungi– ringworm), and Irma the worm. Two animals tell a story about themselves describing their different clinical signs, students use the information about germs that they learned to decipher which germ caused the animal to get sick. There is a “hangman” type game that can also be played.</a:t>
            </a:r>
          </a:p>
        </p:txBody>
      </p:sp>
      <p:sp>
        <p:nvSpPr>
          <p:cNvPr id="4" name="Slide Number Placeholder 3"/>
          <p:cNvSpPr>
            <a:spLocks noGrp="1"/>
          </p:cNvSpPr>
          <p:nvPr>
            <p:ph type="sldNum" sz="quarter" idx="10"/>
          </p:nvPr>
        </p:nvSpPr>
        <p:spPr/>
        <p:txBody>
          <a:bodyPr/>
          <a:lstStyle/>
          <a:p>
            <a:fld id="{2CD24606-5898-42CE-BB99-8F1B2EB9A036}" type="slidenum">
              <a:rPr lang="en-US" smtClean="0"/>
              <a:t>34</a:t>
            </a:fld>
            <a:endParaRPr lang="en-US"/>
          </a:p>
        </p:txBody>
      </p:sp>
    </p:spTree>
    <p:extLst>
      <p:ext uri="{BB962C8B-B14F-4D97-AF65-F5344CB8AC3E}">
        <p14:creationId xmlns:p14="http://schemas.microsoft.com/office/powerpoint/2010/main" val="1970207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In Lesson 2, youth will learn about signs and symptoms in their animals and people when they are sick.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2567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an example of some of the course content, where students walk through signs and images that people, and animals, might exhibit when sick. In addition, two multiple choice activities are presented for students to test their knowledge about naming symptoms of a possibly infected animal, and then to select what precautions and steps to take when faced with an infected animal. </a:t>
            </a:r>
          </a:p>
        </p:txBody>
      </p:sp>
      <p:sp>
        <p:nvSpPr>
          <p:cNvPr id="4" name="Slide Number Placeholder 3"/>
          <p:cNvSpPr>
            <a:spLocks noGrp="1"/>
          </p:cNvSpPr>
          <p:nvPr>
            <p:ph type="sldNum" sz="quarter" idx="10"/>
          </p:nvPr>
        </p:nvSpPr>
        <p:spPr/>
        <p:txBody>
          <a:bodyPr/>
          <a:lstStyle/>
          <a:p>
            <a:fld id="{2CD24606-5898-42CE-BB99-8F1B2EB9A036}" type="slidenum">
              <a:rPr lang="en-US" smtClean="0"/>
              <a:t>36</a:t>
            </a:fld>
            <a:endParaRPr lang="en-US"/>
          </a:p>
        </p:txBody>
      </p:sp>
    </p:spTree>
    <p:extLst>
      <p:ext uri="{BB962C8B-B14F-4D97-AF65-F5344CB8AC3E}">
        <p14:creationId xmlns:p14="http://schemas.microsoft.com/office/powerpoint/2010/main" val="1366289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The topics in Lesson 3 educate youth on the different modes of transmission of germs.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78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There are five different routes of transmission are through air, hand-mouth, touching animals, touching objects, and bugs. The lesson activity asks students to drag and drop the correct mode of transmission to its matching picture.</a:t>
            </a:r>
            <a:endParaRPr lang="en-US" baseline="0" dirty="0"/>
          </a:p>
        </p:txBody>
      </p:sp>
      <p:sp>
        <p:nvSpPr>
          <p:cNvPr id="4" name="Slide Number Placeholder 3"/>
          <p:cNvSpPr>
            <a:spLocks noGrp="1"/>
          </p:cNvSpPr>
          <p:nvPr>
            <p:ph type="sldNum" sz="quarter" idx="10"/>
          </p:nvPr>
        </p:nvSpPr>
        <p:spPr/>
        <p:txBody>
          <a:bodyPr/>
          <a:lstStyle/>
          <a:p>
            <a:fld id="{2CD24606-5898-42CE-BB99-8F1B2EB9A036}" type="slidenum">
              <a:rPr lang="en-US" smtClean="0"/>
              <a:t>38</a:t>
            </a:fld>
            <a:endParaRPr lang="en-US"/>
          </a:p>
        </p:txBody>
      </p:sp>
    </p:spTree>
    <p:extLst>
      <p:ext uri="{BB962C8B-B14F-4D97-AF65-F5344CB8AC3E}">
        <p14:creationId xmlns:p14="http://schemas.microsoft.com/office/powerpoint/2010/main" val="2018907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In this lesson, the acronym WASH is used for youth to remember the different ways to prevent disease (Wash, Avoid, Safety, Health). A handwashing video is presented for students to learn how to properly wash their hands, “sing along” with Hammy the pig to learn another fun handwashing song, and learn some other helpful tips about staying sanitary when handling animals. They are also tested with an activity to put the steps of proper handwashing in order– like the stall cleaning activity from the course for older students (the activity plays the handwashing song while the students work on this so they again get a sense of how long they should be handwashing).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4077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At the end of the lesson, students will participate in an interactive game. In the game, they need to navigate Super Hammy to catch healthy foods or supplies while trying to avoid the germs. They win the game after gathering 5 healthy foods or supplies. With each healthy activity they catch, there is a quick reminder about why that activity is helpful for disease prevention, and if they get caught by a germ, they have to start over. </a:t>
            </a:r>
          </a:p>
        </p:txBody>
      </p:sp>
      <p:sp>
        <p:nvSpPr>
          <p:cNvPr id="4" name="Slide Number Placeholder 3"/>
          <p:cNvSpPr>
            <a:spLocks noGrp="1"/>
          </p:cNvSpPr>
          <p:nvPr>
            <p:ph type="sldNum" sz="quarter" idx="10"/>
          </p:nvPr>
        </p:nvSpPr>
        <p:spPr/>
        <p:txBody>
          <a:bodyPr/>
          <a:lstStyle/>
          <a:p>
            <a:fld id="{2CD24606-5898-42CE-BB99-8F1B2EB9A036}" type="slidenum">
              <a:rPr lang="en-US" smtClean="0"/>
              <a:t>40</a:t>
            </a:fld>
            <a:endParaRPr lang="en-US"/>
          </a:p>
        </p:txBody>
      </p:sp>
    </p:spTree>
    <p:extLst>
      <p:ext uri="{BB962C8B-B14F-4D97-AF65-F5344CB8AC3E}">
        <p14:creationId xmlns:p14="http://schemas.microsoft.com/office/powerpoint/2010/main" val="9859275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Lesson 5 is all about biosecurity.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7771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Another acronym, W.A.C.K., is used to help students remember the four ways to keep germs and diseases out of their animals or farm (Watch (for sickness in your animals), Away (stay away from sick animals), be Clean, and Know (about your animal’s health)). Youth will also be able to explore PPE by “dressing up” a person and what to use when working with infected animals. </a:t>
            </a:r>
          </a:p>
          <a:p>
            <a:pPr defTabSz="929579">
              <a:defRPr/>
            </a:pPr>
            <a:endParaRPr lang="en-US" baseline="0" dirty="0" smtClean="0"/>
          </a:p>
          <a:p>
            <a:pPr defTabSz="929579">
              <a:defRPr/>
            </a:pPr>
            <a:r>
              <a:rPr lang="en-US" baseline="0" dirty="0" smtClean="0"/>
              <a:t>At the end of the lesson, students will participate in an interactive biosecurity game, similar to Apples to Apples– similar to the one from the middle-high school course, but simplified. A question is asked, then the student needs to pick the card with the best answer on it. </a:t>
            </a:r>
          </a:p>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42</a:t>
            </a:fld>
            <a:endParaRPr lang="en-US"/>
          </a:p>
        </p:txBody>
      </p:sp>
    </p:spTree>
    <p:extLst>
      <p:ext uri="{BB962C8B-B14F-4D97-AF65-F5344CB8AC3E}">
        <p14:creationId xmlns:p14="http://schemas.microsoft.com/office/powerpoint/2010/main" val="42502920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Lesson 6 is a case </a:t>
            </a:r>
            <a:r>
              <a:rPr lang="en-US" baseline="0" dirty="0" smtClean="0"/>
              <a:t>study focused on application of the content learned, and includes some information about different jobs important in solving the case.  </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119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case is </a:t>
            </a:r>
            <a:r>
              <a:rPr lang="en-US" baseline="0" dirty="0" smtClean="0"/>
              <a:t>about an exhibitor (Sarah) and her pig, Pancake. The students will read through all the evidence and symptoms that Pancake had while at home and at the fair, while also reading about other animals and people at the fair. At the end of the lesson, like in the middle-high school course– but with a different case, the students will collect clues from six different adults that worked with the case study. The students will then put together the clues to decide how the disease started and was spread through the fair. </a:t>
            </a:r>
          </a:p>
          <a:p>
            <a:endParaRPr lang="en-US" dirty="0" smtClean="0"/>
          </a:p>
          <a:p>
            <a:r>
              <a:rPr lang="en-US" dirty="0" smtClean="0"/>
              <a:t>To solve the case, students will need to identify what spread the germ, how the germ spread, and who was the germ that made everyone sick.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44</a:t>
            </a:fld>
            <a:endParaRPr lang="en-US"/>
          </a:p>
        </p:txBody>
      </p:sp>
    </p:spTree>
    <p:extLst>
      <p:ext uri="{BB962C8B-B14F-4D97-AF65-F5344CB8AC3E}">
        <p14:creationId xmlns:p14="http://schemas.microsoft.com/office/powerpoint/2010/main" val="3070938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things</a:t>
            </a:r>
            <a:r>
              <a:rPr lang="en-US" baseline="0" dirty="0"/>
              <a:t> that we believe has been the most critical to our success is that throughout our educational material, we maintain the message that showing and interacting with animals is a good thing. We encourage this interaction to occur in a safe and healthy manner, but do not want to discourage or scare anyone away from working with animals.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45</a:t>
            </a:fld>
            <a:endParaRPr lang="en-US"/>
          </a:p>
        </p:txBody>
      </p:sp>
    </p:spTree>
    <p:extLst>
      <p:ext uri="{BB962C8B-B14F-4D97-AF65-F5344CB8AC3E}">
        <p14:creationId xmlns:p14="http://schemas.microsoft.com/office/powerpoint/2010/main" val="17636670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dirty="0" smtClean="0">
                <a:effectLst/>
              </a:rPr>
              <a:t>Both courses are</a:t>
            </a:r>
            <a:r>
              <a:rPr lang="en-US" b="0" baseline="0" dirty="0" smtClean="0">
                <a:effectLst/>
              </a:rPr>
              <a:t> fully accessible. </a:t>
            </a:r>
            <a:r>
              <a:rPr lang="en-US" b="0" dirty="0" smtClean="0">
                <a:effectLst/>
              </a:rPr>
              <a:t>Accessibility of online courses is important because</a:t>
            </a:r>
            <a:r>
              <a:rPr lang="en-US" b="0" baseline="0" dirty="0" smtClean="0">
                <a:effectLst/>
              </a:rPr>
              <a:t> some individuals </a:t>
            </a:r>
            <a:r>
              <a:rPr lang="en-US" sz="1200" b="0" i="0" kern="1200" dirty="0" smtClean="0">
                <a:solidFill>
                  <a:schemeClr val="tx1"/>
                </a:solidFill>
                <a:effectLst/>
                <a:latin typeface="+mn-lt"/>
                <a:ea typeface="+mn-ea"/>
                <a:cs typeface="+mn-cs"/>
              </a:rPr>
              <a:t>have disabilities that can make it difficult for them to take an online course. Additionally, many students with disabilities prefer online courses to face-to-face courses. As you can see, both the course website and the</a:t>
            </a:r>
            <a:r>
              <a:rPr lang="en-US" sz="1200" b="0" i="0" kern="1200" baseline="0" dirty="0" smtClean="0">
                <a:solidFill>
                  <a:schemeClr val="tx1"/>
                </a:solidFill>
                <a:effectLst/>
                <a:latin typeface="+mn-lt"/>
                <a:ea typeface="+mn-ea"/>
                <a:cs typeface="+mn-cs"/>
              </a:rPr>
              <a:t> courses themselves are responsive. </a:t>
            </a:r>
            <a:endParaRPr lang="en-US" b="0" dirty="0"/>
          </a:p>
        </p:txBody>
      </p:sp>
      <p:sp>
        <p:nvSpPr>
          <p:cNvPr id="4" name="Slide Number Placeholder 3"/>
          <p:cNvSpPr>
            <a:spLocks noGrp="1"/>
          </p:cNvSpPr>
          <p:nvPr>
            <p:ph type="sldNum" sz="quarter" idx="10"/>
          </p:nvPr>
        </p:nvSpPr>
        <p:spPr/>
        <p:txBody>
          <a:bodyPr/>
          <a:lstStyle/>
          <a:p>
            <a:fld id="{2CD24606-5898-42CE-BB99-8F1B2EB9A036}" type="slidenum">
              <a:rPr lang="en-US" smtClean="0"/>
              <a:t>46</a:t>
            </a:fld>
            <a:endParaRPr lang="en-US"/>
          </a:p>
        </p:txBody>
      </p:sp>
    </p:spTree>
    <p:extLst>
      <p:ext uri="{BB962C8B-B14F-4D97-AF65-F5344CB8AC3E}">
        <p14:creationId xmlns:p14="http://schemas.microsoft.com/office/powerpoint/2010/main" val="3419677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a:t>When visiting the </a:t>
            </a:r>
            <a:r>
              <a:rPr lang="en-US" baseline="0" dirty="0" smtClean="0"/>
              <a:t>course website, </a:t>
            </a:r>
            <a:r>
              <a:rPr lang="en-US" baseline="0" dirty="0"/>
              <a:t>you will find a variety of materials designed to fit the two </a:t>
            </a:r>
            <a:r>
              <a:rPr lang="en-US" baseline="0" dirty="0" smtClean="0"/>
              <a:t>courses </a:t>
            </a:r>
            <a:r>
              <a:rPr lang="en-US" baseline="0" dirty="0"/>
              <a:t>and learning objectives. Learning objective worksheets are available for both </a:t>
            </a:r>
            <a:r>
              <a:rPr lang="en-US" baseline="0" dirty="0" smtClean="0"/>
              <a:t>courses, and keys are available on a password-protected portion of the website for teachers. </a:t>
            </a:r>
            <a:r>
              <a:rPr lang="en-US" baseline="0" dirty="0"/>
              <a:t>There are numerous materials available designed to fit the middle-high school course. PowerPoints are available to cover course lessons in a classroom setting.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2115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Additional lesson worksheets, which also have keys available, </a:t>
            </a:r>
            <a:r>
              <a:rPr lang="en-US" baseline="0" dirty="0"/>
              <a:t>have been created to </a:t>
            </a:r>
            <a:r>
              <a:rPr lang="en-US" baseline="0" dirty="0" smtClean="0"/>
              <a:t>emphasize </a:t>
            </a:r>
            <a:r>
              <a:rPr lang="en-US" baseline="0" dirty="0"/>
              <a:t>the learning objectives for the middle-high school </a:t>
            </a:r>
            <a:r>
              <a:rPr lang="en-US" baseline="0" dirty="0" smtClean="0"/>
              <a:t>course—one of these is shown on the slide. Also available is signage, such as this customizable stall sign which students can download and populate with their information and a photo. We also include a ‘Related Resources’ section, which contains additional disease education resources, biosecurity tips, and other agriculture-related learning activities from various reputable sources.</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985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sz="1200" kern="1200" dirty="0">
                <a:solidFill>
                  <a:schemeClr val="tx1"/>
                </a:solidFill>
                <a:effectLst/>
                <a:latin typeface="+mn-lt"/>
                <a:ea typeface="+mn-ea"/>
                <a:cs typeface="+mn-cs"/>
              </a:rPr>
              <a:t>Another great resource to utilize </a:t>
            </a:r>
            <a:r>
              <a:rPr lang="en-US" sz="1200" kern="1200" dirty="0" smtClean="0">
                <a:solidFill>
                  <a:schemeClr val="tx1"/>
                </a:solidFill>
                <a:effectLst/>
                <a:latin typeface="+mn-lt"/>
                <a:ea typeface="+mn-ea"/>
                <a:cs typeface="+mn-cs"/>
              </a:rPr>
              <a:t>from</a:t>
            </a:r>
            <a:r>
              <a:rPr lang="en-US" sz="1200" kern="1200" baseline="0" dirty="0" smtClean="0">
                <a:solidFill>
                  <a:schemeClr val="tx1"/>
                </a:solidFill>
                <a:effectLst/>
                <a:latin typeface="+mn-lt"/>
                <a:ea typeface="+mn-ea"/>
                <a:cs typeface="+mn-cs"/>
              </a:rPr>
              <a:t> the ‘Bring Home the Blue, Not the Flu’ </a:t>
            </a:r>
            <a:r>
              <a:rPr lang="en-US" sz="1200" kern="1200" dirty="0" smtClean="0">
                <a:solidFill>
                  <a:schemeClr val="tx1"/>
                </a:solidFill>
                <a:effectLst/>
                <a:latin typeface="+mn-lt"/>
                <a:ea typeface="+mn-ea"/>
                <a:cs typeface="+mn-cs"/>
              </a:rPr>
              <a:t>program is the </a:t>
            </a:r>
            <a:r>
              <a:rPr lang="en-US" sz="1200" kern="1200" dirty="0">
                <a:solidFill>
                  <a:schemeClr val="tx1"/>
                </a:solidFill>
                <a:effectLst/>
                <a:latin typeface="+mn-lt"/>
                <a:ea typeface="+mn-ea"/>
                <a:cs typeface="+mn-cs"/>
              </a:rPr>
              <a:t>hands-on activities provided on the webpage. The three different activities are listed above, and they can be found under the </a:t>
            </a:r>
            <a:r>
              <a:rPr lang="en-US" sz="1200" kern="1200" dirty="0" smtClean="0">
                <a:solidFill>
                  <a:schemeClr val="tx1"/>
                </a:solidFill>
                <a:effectLst/>
                <a:latin typeface="+mn-lt"/>
                <a:ea typeface="+mn-ea"/>
                <a:cs typeface="+mn-cs"/>
              </a:rPr>
              <a:t>Activity Guides section </a:t>
            </a:r>
            <a:r>
              <a:rPr lang="en-US" sz="1200" kern="1200" dirty="0">
                <a:solidFill>
                  <a:schemeClr val="tx1"/>
                </a:solidFill>
                <a:effectLst/>
                <a:latin typeface="+mn-lt"/>
                <a:ea typeface="+mn-ea"/>
                <a:cs typeface="+mn-cs"/>
              </a:rPr>
              <a:t>on the webpage. </a:t>
            </a:r>
            <a:r>
              <a:rPr lang="en-US" sz="1200" kern="1200" dirty="0" smtClean="0">
                <a:solidFill>
                  <a:schemeClr val="tx1"/>
                </a:solidFill>
                <a:effectLst/>
                <a:latin typeface="+mn-lt"/>
                <a:ea typeface="+mn-ea"/>
                <a:cs typeface="+mn-cs"/>
              </a:rPr>
              <a:t>Each </a:t>
            </a:r>
            <a:r>
              <a:rPr lang="en-US" sz="1200" kern="1200" dirty="0">
                <a:solidFill>
                  <a:schemeClr val="tx1"/>
                </a:solidFill>
                <a:effectLst/>
                <a:latin typeface="+mn-lt"/>
                <a:ea typeface="+mn-ea"/>
                <a:cs typeface="+mn-cs"/>
              </a:rPr>
              <a:t>activity was created to be used in a classroom or large group setting. However, we have brainstormed some ideas in which you can implement these activities through virtual </a:t>
            </a:r>
            <a:r>
              <a:rPr lang="en-US" sz="1200" kern="1200" dirty="0" smtClean="0">
                <a:solidFill>
                  <a:schemeClr val="tx1"/>
                </a:solidFill>
                <a:effectLst/>
                <a:latin typeface="+mn-lt"/>
                <a:ea typeface="+mn-ea"/>
                <a:cs typeface="+mn-cs"/>
              </a:rPr>
              <a:t>workshops/trainings or at-home student use </a:t>
            </a:r>
            <a:r>
              <a:rPr lang="en-US" sz="1200" kern="1200" dirty="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later slides</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45BA532-24FE-464E-B991-F1C64B79ACEF}" type="slidenum">
              <a:rPr lang="en-US" smtClean="0"/>
              <a:t>49</a:t>
            </a:fld>
            <a:endParaRPr lang="en-US"/>
          </a:p>
        </p:txBody>
      </p:sp>
    </p:spTree>
    <p:extLst>
      <p:ext uri="{BB962C8B-B14F-4D97-AF65-F5344CB8AC3E}">
        <p14:creationId xmlns:p14="http://schemas.microsoft.com/office/powerpoint/2010/main" val="31962947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first activity is the Mucous Swap Investigation activity. This is a great model to show the transmission of disease between animals at an exhibition. 10% of the cups </a:t>
            </a:r>
            <a:r>
              <a:rPr lang="en-US" dirty="0" smtClean="0"/>
              <a:t>are </a:t>
            </a:r>
            <a:r>
              <a:rPr lang="en-US" dirty="0"/>
              <a:t>filled with distilled water mixed with baking soda to act as the mucous of an “infected” animal. The rest of the cups are only filled with distilled water. Each student will receive a behavior card that correlates with the cup they were given. Two examples of behavior cards are shown here. Each student will also receive a number with the number of times they need to mix the liquid in their cup with another student. </a:t>
            </a:r>
          </a:p>
        </p:txBody>
      </p:sp>
      <p:sp>
        <p:nvSpPr>
          <p:cNvPr id="4" name="Slide Number Placeholder 3"/>
          <p:cNvSpPr>
            <a:spLocks noGrp="1"/>
          </p:cNvSpPr>
          <p:nvPr>
            <p:ph type="sldNum" sz="quarter" idx="5"/>
          </p:nvPr>
        </p:nvSpPr>
        <p:spPr/>
        <p:txBody>
          <a:bodyPr/>
          <a:lstStyle/>
          <a:p>
            <a:fld id="{2CD24606-5898-42CE-BB99-8F1B2EB9A036}" type="slidenum">
              <a:rPr lang="en-US" smtClean="0"/>
              <a:t>50</a:t>
            </a:fld>
            <a:endParaRPr lang="en-US"/>
          </a:p>
        </p:txBody>
      </p:sp>
    </p:spTree>
    <p:extLst>
      <p:ext uri="{BB962C8B-B14F-4D97-AF65-F5344CB8AC3E}">
        <p14:creationId xmlns:p14="http://schemas.microsoft.com/office/powerpoint/2010/main" val="4368765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At the end of the activity, phenol red will be dropped into each student’s cup. After mixing the phenol red into the liquid, a color change may occur. A bright or faint pink indicates an “infection.” ”No infection” is indicated by no color change. </a:t>
            </a:r>
          </a:p>
          <a:p>
            <a:endParaRPr lang="en-US" dirty="0" smtClean="0"/>
          </a:p>
          <a:p>
            <a:r>
              <a:rPr lang="en-US" dirty="0" smtClean="0"/>
              <a:t>After </a:t>
            </a:r>
            <a:r>
              <a:rPr lang="en-US" dirty="0"/>
              <a:t>determining which students were “infected,” you should work through the activity to then decide who was the original carrier of the disease. All the instructions are listed in the Mucous Swap instructor guide, which </a:t>
            </a:r>
            <a:r>
              <a:rPr lang="en-US" dirty="0" smtClean="0"/>
              <a:t>is available on the website and is also </a:t>
            </a:r>
            <a:r>
              <a:rPr lang="en-US" dirty="0"/>
              <a:t>included in your Trainer packet. </a:t>
            </a:r>
          </a:p>
        </p:txBody>
      </p:sp>
      <p:sp>
        <p:nvSpPr>
          <p:cNvPr id="4" name="Slide Number Placeholder 3"/>
          <p:cNvSpPr>
            <a:spLocks noGrp="1"/>
          </p:cNvSpPr>
          <p:nvPr>
            <p:ph type="sldNum" sz="quarter" idx="5"/>
          </p:nvPr>
        </p:nvSpPr>
        <p:spPr/>
        <p:txBody>
          <a:bodyPr/>
          <a:lstStyle/>
          <a:p>
            <a:fld id="{2CD24606-5898-42CE-BB99-8F1B2EB9A036}" type="slidenum">
              <a:rPr lang="en-US" smtClean="0"/>
              <a:t>51</a:t>
            </a:fld>
            <a:endParaRPr lang="en-US"/>
          </a:p>
        </p:txBody>
      </p:sp>
    </p:spTree>
    <p:extLst>
      <p:ext uri="{BB962C8B-B14F-4D97-AF65-F5344CB8AC3E}">
        <p14:creationId xmlns:p14="http://schemas.microsoft.com/office/powerpoint/2010/main" val="24586567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have brainstormed some ideas about how you could implement these activities with youth via online trainings or meetings. The most difficult obstacle youth may face is lack of materials.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Phenol red is not a common household material. However, we encourage you to teach students how to complete the activity while substituting food coloring for phenol red. The picture above is of students participating in the Mucous Swap activity using green food coloring. </a:t>
            </a:r>
            <a:r>
              <a:rPr lang="en-US" dirty="0" smtClean="0"/>
              <a:t>Because phenol red is not a common material, food coloring may be substituted. If using food coloring instead of phenol red, use only distilled water without baking powder. Instead, fill 10% of cups with distilled water and add blue food coloring. Fill the remaining cups with distilled water and yellow food coloring. Then, work through the mixing steps of the activity. At the end, those infected will have green liquid. Darker green liquid signals a more severe infection while a lighter green signals a less severe infection. </a:t>
            </a:r>
            <a:endParaRPr lang="en-US" dirty="0"/>
          </a:p>
          <a:p>
            <a:endParaRPr lang="en-US" dirty="0"/>
          </a:p>
          <a:p>
            <a:r>
              <a:rPr lang="en-US" dirty="0"/>
              <a:t>You could also create activity kits available for check-out that include the materials needed for this activity. This would allow youth to participate in the activity during your online meeting/training or on their own time with their family. </a:t>
            </a:r>
          </a:p>
        </p:txBody>
      </p:sp>
      <p:sp>
        <p:nvSpPr>
          <p:cNvPr id="4" name="Slide Number Placeholder 3"/>
          <p:cNvSpPr>
            <a:spLocks noGrp="1"/>
          </p:cNvSpPr>
          <p:nvPr>
            <p:ph type="sldNum" sz="quarter" idx="5"/>
          </p:nvPr>
        </p:nvSpPr>
        <p:spPr/>
        <p:txBody>
          <a:bodyPr/>
          <a:lstStyle/>
          <a:p>
            <a:fld id="{2CD24606-5898-42CE-BB99-8F1B2EB9A036}" type="slidenum">
              <a:rPr lang="en-US" smtClean="0"/>
              <a:t>52</a:t>
            </a:fld>
            <a:endParaRPr lang="en-US"/>
          </a:p>
        </p:txBody>
      </p:sp>
    </p:spTree>
    <p:extLst>
      <p:ext uri="{BB962C8B-B14F-4D97-AF65-F5344CB8AC3E}">
        <p14:creationId xmlns:p14="http://schemas.microsoft.com/office/powerpoint/2010/main" val="4007466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Another hands-on activity provided is the Disease Transmission and Biosecurity Activity. This demonstrates how zoonotic diseases may be spread to you or your animals on the farm or at exhibitions. Glo Germ is the main material used to model the spread of germs. </a:t>
            </a:r>
          </a:p>
          <a:p>
            <a:endParaRPr lang="en-US" dirty="0"/>
          </a:p>
          <a:p>
            <a:r>
              <a:rPr lang="en-US" dirty="0"/>
              <a:t>Before participants arrive, you should sprinkle Glo Germ on the floor by the door, a stuffed animal, brushes or other tack items, feed bags or buckets, and on a bag of popped popcorn. Allow the students to “inspect” the stuffed animal, mix feed, and “prepare” tack for the show. After they are finished handling all of the materials, shine a black light on the materials and their hands to show how easily the germs spread from the materials to their hands. Shine the black light on their shoes and the floor to observe how easily the Glo Germ was carried from their shoes all around the classroom. Then, observe the bag of popcorn with the black light and explain how germs can easily transfer to food. </a:t>
            </a:r>
          </a:p>
          <a:p>
            <a:endParaRPr lang="en-US" dirty="0"/>
          </a:p>
          <a:p>
            <a:r>
              <a:rPr lang="en-US" dirty="0"/>
              <a:t>Next, you should have everyone wash their hands and then observe everyone’s hands with the black light again. At this time, you should stress the importance of proper handwashing to fully clean the germs from their hands after working with animals. </a:t>
            </a:r>
          </a:p>
          <a:p>
            <a:endParaRPr lang="en-US" dirty="0"/>
          </a:p>
          <a:p>
            <a:r>
              <a:rPr lang="en-US" dirty="0"/>
              <a:t>Repeat the activity again, but have the students wear proper personal protective equipment (PPE). After handling the materials, have them observe the surfaces of their PPE and then have the students properly remove the PPE and observe their hands. You should encourage discussion over the importance of wearing proper PPE when working with infected animals. </a:t>
            </a:r>
          </a:p>
          <a:p>
            <a:endParaRPr lang="en-US" dirty="0"/>
          </a:p>
          <a:p>
            <a:r>
              <a:rPr lang="en-US" dirty="0"/>
              <a:t>A demonstration video for this activity can be found on the </a:t>
            </a:r>
            <a:r>
              <a:rPr lang="en-US" dirty="0" err="1"/>
              <a:t>blunotflu.org</a:t>
            </a:r>
            <a:r>
              <a:rPr lang="en-US" dirty="0"/>
              <a:t> webpage. </a:t>
            </a:r>
          </a:p>
        </p:txBody>
      </p:sp>
      <p:sp>
        <p:nvSpPr>
          <p:cNvPr id="4" name="Slide Number Placeholder 3"/>
          <p:cNvSpPr>
            <a:spLocks noGrp="1"/>
          </p:cNvSpPr>
          <p:nvPr>
            <p:ph type="sldNum" sz="quarter" idx="5"/>
          </p:nvPr>
        </p:nvSpPr>
        <p:spPr/>
        <p:txBody>
          <a:bodyPr/>
          <a:lstStyle/>
          <a:p>
            <a:fld id="{2CD24606-5898-42CE-BB99-8F1B2EB9A036}" type="slidenum">
              <a:rPr lang="en-US" smtClean="0"/>
              <a:t>53</a:t>
            </a:fld>
            <a:endParaRPr lang="en-US"/>
          </a:p>
        </p:txBody>
      </p:sp>
    </p:spTree>
    <p:extLst>
      <p:ext uri="{BB962C8B-B14F-4D97-AF65-F5344CB8AC3E}">
        <p14:creationId xmlns:p14="http://schemas.microsoft.com/office/powerpoint/2010/main" val="15205781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encourage you to perform the activity for youth through your online training/meeting. Glo Germ is not a common household item, so students may wish to instead use glitter glue. Similar to the Mucous Swap Investigation activity, we encourage you to create activity kits for families to check-out. This would allow youth to participate in the activity during online trainings and at home with their family. </a:t>
            </a:r>
          </a:p>
        </p:txBody>
      </p:sp>
      <p:sp>
        <p:nvSpPr>
          <p:cNvPr id="4" name="Slide Number Placeholder 3"/>
          <p:cNvSpPr>
            <a:spLocks noGrp="1"/>
          </p:cNvSpPr>
          <p:nvPr>
            <p:ph type="sldNum" sz="quarter" idx="5"/>
          </p:nvPr>
        </p:nvSpPr>
        <p:spPr/>
        <p:txBody>
          <a:bodyPr/>
          <a:lstStyle/>
          <a:p>
            <a:fld id="{2CD24606-5898-42CE-BB99-8F1B2EB9A036}" type="slidenum">
              <a:rPr lang="en-US" smtClean="0"/>
              <a:t>54</a:t>
            </a:fld>
            <a:endParaRPr lang="en-US"/>
          </a:p>
        </p:txBody>
      </p:sp>
    </p:spTree>
    <p:extLst>
      <p:ext uri="{BB962C8B-B14F-4D97-AF65-F5344CB8AC3E}">
        <p14:creationId xmlns:p14="http://schemas.microsoft.com/office/powerpoint/2010/main" val="3535714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 final activity demonstrates the importance of PPE and handwashing. </a:t>
            </a:r>
            <a:r>
              <a:rPr lang="en-US" dirty="0" smtClean="0"/>
              <a:t>DON’T</a:t>
            </a:r>
            <a:r>
              <a:rPr lang="en-US" baseline="0" dirty="0" smtClean="0"/>
              <a:t> EXPLAIN</a:t>
            </a:r>
            <a:endParaRPr lang="en-US" dirty="0" smtClean="0"/>
          </a:p>
          <a:p>
            <a:endParaRPr lang="en-US" dirty="0"/>
          </a:p>
          <a:p>
            <a:r>
              <a:rPr lang="en-US" dirty="0"/>
              <a:t>Next, we will show the demonstration video for this activity that can be found on the </a:t>
            </a:r>
            <a:r>
              <a:rPr lang="en-US" dirty="0" err="1"/>
              <a:t>bluenotflu.org</a:t>
            </a:r>
            <a:r>
              <a:rPr lang="en-US" dirty="0"/>
              <a:t> website. </a:t>
            </a:r>
          </a:p>
        </p:txBody>
      </p:sp>
      <p:sp>
        <p:nvSpPr>
          <p:cNvPr id="4" name="Slide Number Placeholder 3"/>
          <p:cNvSpPr>
            <a:spLocks noGrp="1"/>
          </p:cNvSpPr>
          <p:nvPr>
            <p:ph type="sldNum" sz="quarter" idx="5"/>
          </p:nvPr>
        </p:nvSpPr>
        <p:spPr/>
        <p:txBody>
          <a:bodyPr/>
          <a:lstStyle/>
          <a:p>
            <a:fld id="{2CD24606-5898-42CE-BB99-8F1B2EB9A036}" type="slidenum">
              <a:rPr lang="en-US" smtClean="0"/>
              <a:t>55</a:t>
            </a:fld>
            <a:endParaRPr lang="en-US"/>
          </a:p>
        </p:txBody>
      </p:sp>
    </p:spTree>
    <p:extLst>
      <p:ext uri="{BB962C8B-B14F-4D97-AF65-F5344CB8AC3E}">
        <p14:creationId xmlns:p14="http://schemas.microsoft.com/office/powerpoint/2010/main" val="8798917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24606-5898-42CE-BB99-8F1B2EB9A036}" type="slidenum">
              <a:rPr lang="en-US" smtClean="0"/>
              <a:t>56</a:t>
            </a:fld>
            <a:endParaRPr lang="en-US"/>
          </a:p>
        </p:txBody>
      </p:sp>
    </p:spTree>
    <p:extLst>
      <p:ext uri="{BB962C8B-B14F-4D97-AF65-F5344CB8AC3E}">
        <p14:creationId xmlns:p14="http://schemas.microsoft.com/office/powerpoint/2010/main" val="12850361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is a great activity for students to complete while at home because the materials are common household items. Students can use any PPE they would have available at home; this might include rubber boots, aprons, or chore gloves. The activity works with any type of PPE; Tyvek suits, plastic boot covers, and other “official” PPE does not have to be used. We encourage you to demonstrate the activity if you hold an online training/meeting or share the demonstration video from the </a:t>
            </a:r>
            <a:r>
              <a:rPr lang="en-US" dirty="0" err="1"/>
              <a:t>bluenotflu</a:t>
            </a:r>
            <a:r>
              <a:rPr lang="en-US" dirty="0"/>
              <a:t> website. It is important to facilitate discussion so youth can understand the goal of the activity. It is also important to facilitate discussion about the importance of handwashing after working with animals. </a:t>
            </a:r>
          </a:p>
        </p:txBody>
      </p:sp>
      <p:sp>
        <p:nvSpPr>
          <p:cNvPr id="4" name="Slide Number Placeholder 3"/>
          <p:cNvSpPr>
            <a:spLocks noGrp="1"/>
          </p:cNvSpPr>
          <p:nvPr>
            <p:ph type="sldNum" sz="quarter" idx="5"/>
          </p:nvPr>
        </p:nvSpPr>
        <p:spPr/>
        <p:txBody>
          <a:bodyPr/>
          <a:lstStyle/>
          <a:p>
            <a:fld id="{2CD24606-5898-42CE-BB99-8F1B2EB9A036}" type="slidenum">
              <a:rPr lang="en-US" smtClean="0"/>
              <a:t>57</a:t>
            </a:fld>
            <a:endParaRPr lang="en-US"/>
          </a:p>
        </p:txBody>
      </p:sp>
    </p:spTree>
    <p:extLst>
      <p:ext uri="{BB962C8B-B14F-4D97-AF65-F5344CB8AC3E}">
        <p14:creationId xmlns:p14="http://schemas.microsoft.com/office/powerpoint/2010/main" val="28109592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hands-on activities described have been used in combination with the online courses and in-person PowerPoint presentations</a:t>
            </a:r>
            <a:r>
              <a:rPr lang="en-US" altLang="en-US" baseline="0" dirty="0"/>
              <a:t> and seminars.</a:t>
            </a:r>
          </a:p>
          <a:p>
            <a:pPr eaLnBrk="1" hangingPunct="1">
              <a:spcBef>
                <a:spcPct val="0"/>
              </a:spcBef>
            </a:pPr>
            <a:endParaRPr lang="en-US" altLang="en-US" baseline="0" dirty="0"/>
          </a:p>
          <a:p>
            <a:pPr eaLnBrk="1" hangingPunct="1">
              <a:spcBef>
                <a:spcPct val="0"/>
              </a:spcBef>
            </a:pPr>
            <a:r>
              <a:rPr lang="en-US" altLang="en-US" baseline="0" dirty="0"/>
              <a:t>The courses can be taken by anyone at their own time, while the content can be delivered in the classroom via the PowerPoint presentations. However, we have found the most success with integrating the biosecurity activities to reinforce content covered by the courses.</a:t>
            </a:r>
            <a:endParaRPr lang="en-US" altLang="en-US" dirty="0"/>
          </a:p>
          <a:p>
            <a:pPr eaLnBrk="1" hangingPunct="1">
              <a:spcBef>
                <a:spcPct val="0"/>
              </a:spcBef>
            </a:pPr>
            <a:endParaRPr lang="en-US" altLang="en-US" dirty="0"/>
          </a:p>
          <a:p>
            <a:pPr eaLnBrk="1" hangingPunct="1">
              <a:spcBef>
                <a:spcPct val="0"/>
              </a:spcBef>
            </a:pPr>
            <a:r>
              <a:rPr lang="en-US" altLang="en-US" dirty="0"/>
              <a:t>For example, we have held workshops at state 4-H events where we required participants to complete the online course before participation in the workshop and then provide proof of completion with the certificate. </a:t>
            </a:r>
          </a:p>
          <a:p>
            <a:pPr eaLnBrk="1" hangingPunct="1">
              <a:spcBef>
                <a:spcPct val="0"/>
              </a:spcBef>
            </a:pPr>
            <a:endParaRPr lang="en-US" altLang="en-US" dirty="0"/>
          </a:p>
          <a:p>
            <a:pPr eaLnBrk="1" hangingPunct="1">
              <a:spcBef>
                <a:spcPct val="0"/>
              </a:spcBef>
            </a:pPr>
            <a:r>
              <a:rPr lang="en-US" altLang="en-US" dirty="0"/>
              <a:t>The activities are used, and essential, to reinforce lessons learned about biosecurity, disease transmission, and prevention. Knowing that students have a base knowledge of </a:t>
            </a:r>
            <a:r>
              <a:rPr lang="en-US" altLang="en-US" dirty="0" err="1"/>
              <a:t>zoonoses</a:t>
            </a:r>
            <a:r>
              <a:rPr lang="en-US" altLang="en-US" dirty="0"/>
              <a:t> prevention lets us be more interactive and role play in disease investigation scenarios during the workshops. </a:t>
            </a:r>
          </a:p>
          <a:p>
            <a:pPr eaLnBrk="1" hangingPunct="1">
              <a:spcBef>
                <a:spcPct val="0"/>
              </a:spcBef>
            </a:pPr>
            <a:endParaRPr lang="en-US" altLang="en-US" dirty="0"/>
          </a:p>
          <a:p>
            <a:pPr eaLnBrk="1" hangingPunct="1">
              <a:spcBef>
                <a:spcPct val="0"/>
              </a:spcBef>
            </a:pPr>
            <a:r>
              <a:rPr lang="en-US" altLang="en-US" dirty="0" smtClean="0"/>
              <a:t>The ‘Trainer’s Guide’ document available on the website and at</a:t>
            </a:r>
            <a:r>
              <a:rPr lang="en-US" altLang="en-US" baseline="0" dirty="0" smtClean="0"/>
              <a:t> the beginning of your digital packet, describes three different options for how to integrate the curriculum into a classroom or workshop with hands-on activities. </a:t>
            </a: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E2E31AC6-A36E-44C3-8D4C-32DD6285F0F9}" type="slidenum">
              <a:rPr lang="en-US" altLang="en-US" smtClean="0">
                <a:latin typeface="Calibri" panose="020F0502020204030204" pitchFamily="34" charset="0"/>
              </a:rPr>
              <a:pPr fontAlgn="base">
                <a:spcBef>
                  <a:spcPct val="0"/>
                </a:spcBef>
                <a:spcAft>
                  <a:spcPct val="0"/>
                </a:spcAft>
              </a:pPr>
              <a:t>58</a:t>
            </a:fld>
            <a:endParaRPr lang="en-US" altLang="en-US">
              <a:latin typeface="Calibri" panose="020F0502020204030204" pitchFamily="34" charset="0"/>
            </a:endParaRPr>
          </a:p>
        </p:txBody>
      </p:sp>
    </p:spTree>
    <p:extLst>
      <p:ext uri="{BB962C8B-B14F-4D97-AF65-F5344CB8AC3E}">
        <p14:creationId xmlns:p14="http://schemas.microsoft.com/office/powerpoint/2010/main" val="20181077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Health—Living</a:t>
            </a:r>
          </a:p>
          <a:p>
            <a:r>
              <a:rPr lang="en-US" dirty="0" smtClean="0"/>
              <a:t>o Healthy lifestyle choices</a:t>
            </a:r>
          </a:p>
          <a:p>
            <a:r>
              <a:rPr lang="en-US" dirty="0" smtClean="0"/>
              <a:t>o Disease prevention</a:t>
            </a:r>
          </a:p>
          <a:p>
            <a:r>
              <a:rPr lang="en-US" dirty="0" smtClean="0"/>
              <a:t>o Personal safety</a:t>
            </a:r>
          </a:p>
          <a:p>
            <a:r>
              <a:rPr lang="en-US" b="1" dirty="0" smtClean="0"/>
              <a:t>- Head—Thinking</a:t>
            </a:r>
          </a:p>
          <a:p>
            <a:r>
              <a:rPr lang="en-US" dirty="0" smtClean="0"/>
              <a:t>o Critical thinking</a:t>
            </a:r>
          </a:p>
          <a:p>
            <a:r>
              <a:rPr lang="en-US" dirty="0" smtClean="0"/>
              <a:t>o Problem Solving</a:t>
            </a:r>
          </a:p>
          <a:p>
            <a:r>
              <a:rPr lang="en-US" b="1" dirty="0" smtClean="0"/>
              <a:t>- Head—Managing</a:t>
            </a:r>
          </a:p>
          <a:p>
            <a:r>
              <a:rPr lang="en-US" dirty="0" smtClean="0"/>
              <a:t>o Planning/organizing</a:t>
            </a:r>
          </a:p>
          <a:p>
            <a:r>
              <a:rPr lang="en-US" b="1" dirty="0" smtClean="0"/>
              <a:t>- Heart—Relating</a:t>
            </a:r>
          </a:p>
          <a:p>
            <a:r>
              <a:rPr lang="en-US" dirty="0" smtClean="0"/>
              <a:t>o Communication</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59</a:t>
            </a:fld>
            <a:endParaRPr lang="en-US"/>
          </a:p>
        </p:txBody>
      </p:sp>
    </p:spTree>
    <p:extLst>
      <p:ext uri="{BB962C8B-B14F-4D97-AF65-F5344CB8AC3E}">
        <p14:creationId xmlns:p14="http://schemas.microsoft.com/office/powerpoint/2010/main" val="8408774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be uploaded </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60</a:t>
            </a:fld>
            <a:endParaRPr lang="en-US"/>
          </a:p>
        </p:txBody>
      </p:sp>
    </p:spTree>
    <p:extLst>
      <p:ext uri="{BB962C8B-B14F-4D97-AF65-F5344CB8AC3E}">
        <p14:creationId xmlns:p14="http://schemas.microsoft.com/office/powerpoint/2010/main" val="34643277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also encourage you to be flexible when integrating these</a:t>
            </a:r>
            <a:r>
              <a:rPr lang="en-US" baseline="0" dirty="0" smtClean="0"/>
              <a:t> resources into the youth education that you lead. Although zoonotic diseases are emphasized in the course, the biosecurity principles are applicable to control of Foreign Animal Diseases such as African swine fever, which youth may be curious about. And a</a:t>
            </a:r>
            <a:r>
              <a:rPr lang="en-US" dirty="0" smtClean="0"/>
              <a:t>lthough </a:t>
            </a:r>
            <a:r>
              <a:rPr lang="en-US" dirty="0"/>
              <a:t>the </a:t>
            </a:r>
            <a:r>
              <a:rPr lang="en-US" dirty="0" smtClean="0"/>
              <a:t>“Bring Home the Blue, Not the Flu” course </a:t>
            </a:r>
            <a:r>
              <a:rPr lang="en-US" dirty="0"/>
              <a:t>material mainly focuses on preventing the spread of diseases </a:t>
            </a:r>
            <a:r>
              <a:rPr lang="en-US" dirty="0" smtClean="0"/>
              <a:t>among</a:t>
            </a:r>
            <a:r>
              <a:rPr lang="en-US" baseline="0" dirty="0" smtClean="0"/>
              <a:t> animals and between humans and animals</a:t>
            </a:r>
            <a:r>
              <a:rPr lang="en-US" dirty="0" smtClean="0"/>
              <a:t>, </a:t>
            </a:r>
            <a:r>
              <a:rPr lang="en-US" dirty="0"/>
              <a:t>students can learn the importance of taking preventative measures to stop the spread of diseases </a:t>
            </a:r>
            <a:r>
              <a:rPr lang="en-US" dirty="0" smtClean="0"/>
              <a:t>among </a:t>
            </a:r>
            <a:r>
              <a:rPr lang="en-US" dirty="0"/>
              <a:t>humans. </a:t>
            </a:r>
            <a:r>
              <a:rPr lang="en-US" dirty="0" smtClean="0"/>
              <a:t>This is VERY applicable</a:t>
            </a:r>
            <a:r>
              <a:rPr lang="en-US" baseline="0" dirty="0" smtClean="0"/>
              <a:t> to COVID-19, as t</a:t>
            </a:r>
            <a:r>
              <a:rPr lang="en-US" dirty="0" smtClean="0"/>
              <a:t>he </a:t>
            </a:r>
            <a:r>
              <a:rPr lang="en-US" dirty="0"/>
              <a:t>preventative measures that we are all using now is important and relatable to the course information. </a:t>
            </a:r>
            <a:r>
              <a:rPr lang="en-US" dirty="0" smtClean="0"/>
              <a:t>For instance, the disease transmission</a:t>
            </a:r>
            <a:r>
              <a:rPr lang="en-US" baseline="0" dirty="0" smtClean="0"/>
              <a:t> and outbreak investigation- mucous swap activity has participants draw an epi curve. When students understand, from beginning to end, what is represented by this curve, and have the opportunity to model it, phrases like “flatten the curve” become more meaningful and actionable. And of course, disease prevention measures such as the protective items “caught” by Super Hammy in the game in lesson 4 of the elementary course, can emphasize lessons on well-being. Finally, everyday life skills such as proper handwashing, have a place in almost any health or science based curriculum or outreach event.</a:t>
            </a:r>
            <a:endParaRPr lang="en-US" dirty="0"/>
          </a:p>
        </p:txBody>
      </p:sp>
      <p:sp>
        <p:nvSpPr>
          <p:cNvPr id="4" name="Slide Number Placeholder 3"/>
          <p:cNvSpPr>
            <a:spLocks noGrp="1"/>
          </p:cNvSpPr>
          <p:nvPr>
            <p:ph type="sldNum" sz="quarter" idx="5"/>
          </p:nvPr>
        </p:nvSpPr>
        <p:spPr/>
        <p:txBody>
          <a:bodyPr/>
          <a:lstStyle/>
          <a:p>
            <a:fld id="{2CD24606-5898-42CE-BB99-8F1B2EB9A036}" type="slidenum">
              <a:rPr lang="en-US" smtClean="0"/>
              <a:t>61</a:t>
            </a:fld>
            <a:endParaRPr lang="en-US"/>
          </a:p>
        </p:txBody>
      </p:sp>
    </p:spTree>
    <p:extLst>
      <p:ext uri="{BB962C8B-B14F-4D97-AF65-F5344CB8AC3E}">
        <p14:creationId xmlns:p14="http://schemas.microsoft.com/office/powerpoint/2010/main" val="21143952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free online courses can be used in a variety of ways by anyone, anywhere. Local or state animal health associations, county fair boards, or other exhibition organizers can require exhibitors to complete the course before showing. Agriculture or science teachers can easily incorporate lessons and learning objectives into their classrooms. Youth can use the courses in preparation for animal science </a:t>
            </a:r>
            <a:r>
              <a:rPr lang="en-US" altLang="en-US" dirty="0" err="1"/>
              <a:t>skillathons</a:t>
            </a:r>
            <a:r>
              <a:rPr lang="en-US" altLang="en-US" dirty="0"/>
              <a:t>, exhibitions, or other contests. 4-H clubs could have local competitions for most certificates achieved by members, or counties or states could use these courses as part of animal or veterinary science award requirements. </a:t>
            </a:r>
          </a:p>
          <a:p>
            <a:endParaRPr lang="en-US" dirty="0"/>
          </a:p>
          <a:p>
            <a:r>
              <a:rPr lang="en-US" dirty="0"/>
              <a:t>While youth are not attending regular 4-H meetings, trainings, or activities, the </a:t>
            </a:r>
            <a:r>
              <a:rPr lang="en-US" dirty="0" smtClean="0"/>
              <a:t>“Bring Home the Blue, not the Flu!” </a:t>
            </a:r>
            <a:r>
              <a:rPr lang="en-US" dirty="0"/>
              <a:t>course may be a great way for students to continue preparing for fairs or exhibitions, or simply to build knowledge about the health of their animals and themselves. We ask you to consider different ways of incentivizing the completion of the </a:t>
            </a:r>
            <a:r>
              <a:rPr lang="en-US" dirty="0" smtClean="0"/>
              <a:t>course </a:t>
            </a:r>
            <a:r>
              <a:rPr lang="en-US" dirty="0"/>
              <a:t>material.</a:t>
            </a:r>
          </a:p>
        </p:txBody>
      </p:sp>
      <p:sp>
        <p:nvSpPr>
          <p:cNvPr id="4" name="Slide Number Placeholder 3"/>
          <p:cNvSpPr>
            <a:spLocks noGrp="1"/>
          </p:cNvSpPr>
          <p:nvPr>
            <p:ph type="sldNum" sz="quarter" idx="5"/>
          </p:nvPr>
        </p:nvSpPr>
        <p:spPr/>
        <p:txBody>
          <a:bodyPr/>
          <a:lstStyle/>
          <a:p>
            <a:fld id="{2CD24606-5898-42CE-BB99-8F1B2EB9A036}" type="slidenum">
              <a:rPr lang="en-US" smtClean="0"/>
              <a:t>62</a:t>
            </a:fld>
            <a:endParaRPr lang="en-US"/>
          </a:p>
        </p:txBody>
      </p:sp>
    </p:spTree>
    <p:extLst>
      <p:ext uri="{BB962C8B-B14F-4D97-AF65-F5344CB8AC3E}">
        <p14:creationId xmlns:p14="http://schemas.microsoft.com/office/powerpoint/2010/main" val="1978209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 measure the effectiveness of the online courses and hands-on activities, </a:t>
            </a:r>
            <a:r>
              <a:rPr lang="en-US" baseline="0" dirty="0" smtClean="0"/>
              <a:t>we use a simple evaluation. In the online course, only one evaluation is given after </a:t>
            </a:r>
            <a:r>
              <a:rPr lang="en-US" baseline="0" dirty="0"/>
              <a:t>the student finishes the </a:t>
            </a:r>
            <a:r>
              <a:rPr lang="en-US" baseline="0" dirty="0" smtClean="0"/>
              <a:t>course– this was done because by eliminating the need to match pre- and post- course responses, the surveys could remain anonymous and non-identifiable, thus also decreasing the maintenance needed for the evaluations and helping to keep these courses available free of charge. The online evaluation asks students to report their knowledge and behavior before completing the course vs. after. </a:t>
            </a:r>
            <a:r>
              <a:rPr lang="en-US" dirty="0" smtClean="0"/>
              <a:t>Grade level, specific animal experience, and future career plans are also recorded. Classes or workshops not utilizing the online course can use hard-copy versions provided on password-protected area of the site.</a:t>
            </a:r>
          </a:p>
        </p:txBody>
      </p:sp>
      <p:sp>
        <p:nvSpPr>
          <p:cNvPr id="4" name="Slide Number Placeholder 3"/>
          <p:cNvSpPr>
            <a:spLocks noGrp="1"/>
          </p:cNvSpPr>
          <p:nvPr>
            <p:ph type="sldNum" sz="quarter" idx="10"/>
          </p:nvPr>
        </p:nvSpPr>
        <p:spPr/>
        <p:txBody>
          <a:bodyPr/>
          <a:lstStyle/>
          <a:p>
            <a:fld id="{2CD24606-5898-42CE-BB99-8F1B2EB9A036}" type="slidenum">
              <a:rPr lang="en-US" smtClean="0"/>
              <a:t>63</a:t>
            </a:fld>
            <a:endParaRPr lang="en-US"/>
          </a:p>
        </p:txBody>
      </p:sp>
    </p:spTree>
    <p:extLst>
      <p:ext uri="{BB962C8B-B14F-4D97-AF65-F5344CB8AC3E}">
        <p14:creationId xmlns:p14="http://schemas.microsoft.com/office/powerpoint/2010/main" val="31557034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D24606-5898-42CE-BB99-8F1B2EB9A036}" type="slidenum">
              <a:rPr lang="en-US" smtClean="0"/>
              <a:t>64</a:t>
            </a:fld>
            <a:endParaRPr lang="en-US"/>
          </a:p>
        </p:txBody>
      </p:sp>
    </p:spTree>
    <p:extLst>
      <p:ext uri="{BB962C8B-B14F-4D97-AF65-F5344CB8AC3E}">
        <p14:creationId xmlns:p14="http://schemas.microsoft.com/office/powerpoint/2010/main" val="26087083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Bring up the website and navigate through it</a:t>
            </a:r>
          </a:p>
          <a:p>
            <a:pPr eaLnBrk="1" hangingPunct="1"/>
            <a:endParaRPr lang="en-US" altLang="en-US" dirty="0" smtClean="0"/>
          </a:p>
          <a:p>
            <a:pPr eaLnBrk="1" hangingPunct="1"/>
            <a:r>
              <a:rPr lang="en-US" altLang="en-US" dirty="0" smtClean="0"/>
              <a:t>CYC packet</a:t>
            </a:r>
            <a:r>
              <a:rPr lang="en-US" altLang="en-US" baseline="0" dirty="0" smtClean="0"/>
              <a:t> includes</a:t>
            </a:r>
          </a:p>
          <a:p>
            <a:pPr eaLnBrk="1" hangingPunct="1"/>
            <a:r>
              <a:rPr lang="en-US" altLang="en-US" dirty="0" smtClean="0"/>
              <a:t>-Workshop Flyer</a:t>
            </a:r>
          </a:p>
          <a:p>
            <a:pPr eaLnBrk="1" hangingPunct="1"/>
            <a:r>
              <a:rPr lang="en-US" altLang="en-US" dirty="0" smtClean="0"/>
              <a:t>-Trainer's Guide</a:t>
            </a:r>
          </a:p>
          <a:p>
            <a:pPr eaLnBrk="1" hangingPunct="1"/>
            <a:r>
              <a:rPr lang="en-US" altLang="en-US" dirty="0" smtClean="0"/>
              <a:t>-Resource Guide- Elementary </a:t>
            </a:r>
          </a:p>
          <a:p>
            <a:pPr eaLnBrk="1" hangingPunct="1"/>
            <a:r>
              <a:rPr lang="en-US" altLang="en-US" dirty="0" smtClean="0"/>
              <a:t>-Learning Goals Worksheet for EACH lesson (Elementary)</a:t>
            </a:r>
          </a:p>
          <a:p>
            <a:pPr eaLnBrk="1" hangingPunct="1"/>
            <a:r>
              <a:rPr lang="en-US" altLang="en-US" dirty="0" smtClean="0"/>
              <a:t>-Learning Goals Keys for EACH lesson (Elementary)</a:t>
            </a:r>
          </a:p>
          <a:p>
            <a:pPr eaLnBrk="1" hangingPunct="1"/>
            <a:r>
              <a:rPr lang="en-US" altLang="en-US" dirty="0" smtClean="0"/>
              <a:t>-Resource Guide- Middle-High School</a:t>
            </a:r>
          </a:p>
          <a:p>
            <a:pPr eaLnBrk="1" hangingPunct="1"/>
            <a:r>
              <a:rPr lang="en-US" altLang="en-US" dirty="0" smtClean="0"/>
              <a:t>-Learning Objectives Worksheet for EACH lesson (Middle-High School)</a:t>
            </a:r>
          </a:p>
          <a:p>
            <a:pPr eaLnBrk="1" hangingPunct="1"/>
            <a:r>
              <a:rPr lang="en-US" altLang="en-US" dirty="0" smtClean="0"/>
              <a:t>-Learning Objectives Keys for EACH lesson (Middle-High School)</a:t>
            </a:r>
          </a:p>
          <a:p>
            <a:pPr eaLnBrk="1" hangingPunct="1"/>
            <a:r>
              <a:rPr lang="en-US" altLang="en-US" dirty="0" smtClean="0"/>
              <a:t>-Hands-on activity guides for EACH activity (instructor versions AND participant version)</a:t>
            </a:r>
          </a:p>
          <a:p>
            <a:pPr eaLnBrk="1" hangingPunct="1"/>
            <a:r>
              <a:rPr lang="en-US" altLang="en-US" dirty="0" smtClean="0"/>
              <a:t>-Pre- and Post-Course Evaluation Forms</a:t>
            </a:r>
          </a:p>
          <a:p>
            <a:pPr eaLnBrk="1" hangingPunct="1"/>
            <a:r>
              <a:rPr lang="en-US" altLang="en-US" dirty="0" smtClean="0"/>
              <a:t>-4-H "At Home to Go" Lesson Template </a:t>
            </a:r>
          </a:p>
          <a:p>
            <a:pPr eaLnBrk="1" hangingPunct="1"/>
            <a:endParaRPr lang="en-US" altLang="en-US" dirty="0" smtClean="0"/>
          </a:p>
          <a:p>
            <a:pPr eaLnBrk="1" hangingPunct="1"/>
            <a:r>
              <a:rPr lang="en-US" altLang="en-US" dirty="0" smtClean="0"/>
              <a:t>Except</a:t>
            </a:r>
            <a:r>
              <a:rPr lang="en-US" altLang="en-US" baseline="0" dirty="0" smtClean="0"/>
              <a:t> for the 4H at Home to Go, all of these are available on the website, but not packaged like this</a:t>
            </a:r>
            <a:endParaRPr lang="en-US" altLang="en-US" dirty="0"/>
          </a:p>
        </p:txBody>
      </p:sp>
      <p:sp>
        <p:nvSpPr>
          <p:cNvPr id="4" name="Slide Number Placeholder 3"/>
          <p:cNvSpPr>
            <a:spLocks noGrp="1"/>
          </p:cNvSpPr>
          <p:nvPr>
            <p:ph type="sldNum" sz="quarter" idx="5"/>
          </p:nvPr>
        </p:nvSpPr>
        <p:spPr/>
        <p:txBody>
          <a:bodyPr/>
          <a:lstStyle/>
          <a:p>
            <a:pPr>
              <a:defRPr/>
            </a:pPr>
            <a:fld id="{50A138D4-ED9D-4D89-A275-7B5192A1111B}" type="slidenum">
              <a:rPr lang="en-US" smtClean="0"/>
              <a:pPr>
                <a:defRPr/>
              </a:pPr>
              <a:t>65</a:t>
            </a:fld>
            <a:endParaRPr lang="en-US"/>
          </a:p>
        </p:txBody>
      </p:sp>
    </p:spTree>
    <p:extLst>
      <p:ext uri="{BB962C8B-B14F-4D97-AF65-F5344CB8AC3E}">
        <p14:creationId xmlns:p14="http://schemas.microsoft.com/office/powerpoint/2010/main" val="5667915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69</a:t>
            </a:fld>
            <a:endParaRPr lang="en-US"/>
          </a:p>
        </p:txBody>
      </p:sp>
    </p:spTree>
    <p:extLst>
      <p:ext uri="{BB962C8B-B14F-4D97-AF65-F5344CB8AC3E}">
        <p14:creationId xmlns:p14="http://schemas.microsoft.com/office/powerpoint/2010/main" val="24957782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partnership of animal and public health with youth organizations is essential to reach youth, their parents, and other adult volunteers or youth specialists. Regarding considerations about zoonotic disease and biosecurity, the partnership through this project has significantly impacted and changed the direction of youth animal science programs in Iowa and across the nation. </a:t>
            </a:r>
          </a:p>
          <a:p>
            <a:pPr eaLnBrk="1" hangingPunct="1">
              <a:spcBef>
                <a:spcPct val="0"/>
              </a:spcBef>
            </a:pPr>
            <a:endParaRPr lang="en-US" altLang="en-US" dirty="0"/>
          </a:p>
          <a:p>
            <a:pPr eaLnBrk="1" hangingPunct="1">
              <a:spcBef>
                <a:spcPct val="0"/>
              </a:spcBef>
            </a:pPr>
            <a:r>
              <a:rPr lang="en-US" altLang="en-US" dirty="0"/>
              <a:t>Supported by these partnerships, web-based education, especially when supplemented with hands-on activities, presents an opportunity to promote youth involvement in animal agriculture, increase disease prevention practices, and reduce zoonotic disease risks. Requiring completion of these courses prior to showing animals may increase disease prevention behaviors and further reduce zoonotic disease risks. </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fontAlgn="base">
              <a:spcBef>
                <a:spcPct val="0"/>
              </a:spcBef>
              <a:spcAft>
                <a:spcPct val="0"/>
              </a:spcAft>
            </a:pPr>
            <a:fld id="{B193D39B-4300-4A46-9ED0-C0D527E943A6}" type="slidenum">
              <a:rPr lang="en-US" altLang="en-US" smtClean="0">
                <a:latin typeface="Calibri" panose="020F0502020204030204" pitchFamily="34" charset="0"/>
              </a:rPr>
              <a:pPr fontAlgn="base">
                <a:spcBef>
                  <a:spcPct val="0"/>
                </a:spcBef>
                <a:spcAft>
                  <a:spcPct val="0"/>
                </a:spcAft>
              </a:pPr>
              <a:t>73</a:t>
            </a:fld>
            <a:endParaRPr lang="en-US" altLang="en-US">
              <a:latin typeface="Calibri" panose="020F0502020204030204" pitchFamily="34" charset="0"/>
            </a:endParaRPr>
          </a:p>
        </p:txBody>
      </p:sp>
    </p:spTree>
    <p:extLst>
      <p:ext uri="{BB962C8B-B14F-4D97-AF65-F5344CB8AC3E}">
        <p14:creationId xmlns:p14="http://schemas.microsoft.com/office/powerpoint/2010/main" val="14507535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Read slide 1st</a:t>
            </a:r>
          </a:p>
          <a:p>
            <a:r>
              <a:rPr lang="en-US" dirty="0" smtClean="0"/>
              <a:t>Thank Dr. Andrew Hennenfent, Dr.</a:t>
            </a:r>
            <a:r>
              <a:rPr lang="en-US" baseline="0" dirty="0" smtClean="0"/>
              <a:t> Amy Powell, Dr. Danelle Bickett-Weddle, Hope Dohlman, and other CFSPH veterinarians and student employees…</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74</a:t>
            </a:fld>
            <a:endParaRPr lang="en-US"/>
          </a:p>
        </p:txBody>
      </p:sp>
    </p:spTree>
    <p:extLst>
      <p:ext uri="{BB962C8B-B14F-4D97-AF65-F5344CB8AC3E}">
        <p14:creationId xmlns:p14="http://schemas.microsoft.com/office/powerpoint/2010/main" val="14617745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75</a:t>
            </a:fld>
            <a:endParaRPr lang="en-US"/>
          </a:p>
        </p:txBody>
      </p:sp>
    </p:spTree>
    <p:extLst>
      <p:ext uri="{BB962C8B-B14F-4D97-AF65-F5344CB8AC3E}">
        <p14:creationId xmlns:p14="http://schemas.microsoft.com/office/powerpoint/2010/main" val="334266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7"/>
            <a:ext cx="7772400" cy="1470025"/>
          </a:xfrm>
        </p:spPr>
        <p:txBody>
          <a:bodyPr/>
          <a:lstStyle>
            <a:lvl1pPr>
              <a:defRPr/>
            </a:lvl1pPr>
          </a:lstStyle>
          <a:p>
            <a:r>
              <a:rPr lang="en-US"/>
              <a:t>Click to edit Master title style</a:t>
            </a:r>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881213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568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286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6449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a:t>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3153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020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9689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6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369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44332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2101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4735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542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600"/>
            <a:ext cx="4038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010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6"/>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7/28/2020</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4731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80DD5AB-5CB4-43D3-AA2F-2029B766B643}"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29B67-5DA9-4F37-BB74-6218F4075DE0}" type="slidenum">
              <a:rPr lang="en-US" smtClean="0"/>
              <a:t>‹#›</a:t>
            </a:fld>
            <a:endParaRPr lang="en-US"/>
          </a:p>
        </p:txBody>
      </p:sp>
      <p:sp>
        <p:nvSpPr>
          <p:cNvPr id="14" name="Title 7"/>
          <p:cNvSpPr>
            <a:spLocks noGrp="1"/>
          </p:cNvSpPr>
          <p:nvPr>
            <p:ph type="ctrTitle"/>
          </p:nvPr>
        </p:nvSpPr>
        <p:spPr>
          <a:xfrm>
            <a:off x="316285" y="1122363"/>
            <a:ext cx="5047988" cy="2387600"/>
          </a:xfrm>
        </p:spPr>
        <p:txBody>
          <a:bodyPr/>
          <a:lstStyle>
            <a:lvl1pPr>
              <a:defRPr b="1"/>
            </a:lvl1pPr>
          </a:lstStyle>
          <a:p>
            <a:pPr algn="l"/>
            <a:r>
              <a:rPr lang="en-US" dirty="0" smtClean="0"/>
              <a:t>Title of Presentation</a:t>
            </a:r>
            <a:endParaRPr lang="en-US" dirty="0"/>
          </a:p>
        </p:txBody>
      </p:sp>
      <p:sp>
        <p:nvSpPr>
          <p:cNvPr id="15" name="Subtitle 8"/>
          <p:cNvSpPr>
            <a:spLocks noGrp="1"/>
          </p:cNvSpPr>
          <p:nvPr>
            <p:ph type="subTitle" idx="1"/>
          </p:nvPr>
        </p:nvSpPr>
        <p:spPr>
          <a:xfrm>
            <a:off x="316285" y="3602038"/>
            <a:ext cx="5047988" cy="1655762"/>
          </a:xfrm>
        </p:spPr>
        <p:txBody>
          <a:bodyPr/>
          <a:lstStyle>
            <a:lvl1pPr marL="0" indent="0">
              <a:buNone/>
              <a:defRPr/>
            </a:lvl1pPr>
          </a:lstStyle>
          <a:p>
            <a:pPr algn="l"/>
            <a:r>
              <a:rPr lang="en-US" dirty="0" smtClean="0"/>
              <a:t>Name of Presenter, Title of Role</a:t>
            </a:r>
            <a:endParaRPr lang="en-US" dirty="0"/>
          </a:p>
        </p:txBody>
      </p:sp>
      <p:sp>
        <p:nvSpPr>
          <p:cNvPr id="16" name="Rectangle 15"/>
          <p:cNvSpPr/>
          <p:nvPr userDrawn="1"/>
        </p:nvSpPr>
        <p:spPr>
          <a:xfrm>
            <a:off x="0" y="6212910"/>
            <a:ext cx="9144000" cy="657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7732" y="435598"/>
            <a:ext cx="3959561" cy="5279415"/>
          </a:xfrm>
          <a:prstGeom prst="rect">
            <a:avLst/>
          </a:prstGeom>
        </p:spPr>
      </p:pic>
      <p:pic>
        <p:nvPicPr>
          <p:cNvPr id="18" name="Picture 17"/>
          <p:cNvPicPr>
            <a:picLocks noChangeAspect="1"/>
          </p:cNvPicPr>
          <p:nvPr userDrawn="1"/>
        </p:nvPicPr>
        <p:blipFill rotWithShape="1">
          <a:blip r:embed="rId3" cstate="print">
            <a:extLst>
              <a:ext uri="{28A0092B-C50C-407E-A947-70E740481C1C}">
                <a14:useLocalDpi xmlns:a14="http://schemas.microsoft.com/office/drawing/2010/main" val="0"/>
              </a:ext>
            </a:extLst>
          </a:blip>
          <a:srcRect l="27017" t="-1" b="-1894"/>
          <a:stretch/>
        </p:blipFill>
        <p:spPr>
          <a:xfrm>
            <a:off x="316290" y="6237357"/>
            <a:ext cx="1305839" cy="608722"/>
          </a:xfrm>
          <a:prstGeom prst="rect">
            <a:avLst/>
          </a:prstGeom>
        </p:spPr>
      </p:pic>
    </p:spTree>
    <p:extLst>
      <p:ext uri="{BB962C8B-B14F-4D97-AF65-F5344CB8AC3E}">
        <p14:creationId xmlns:p14="http://schemas.microsoft.com/office/powerpoint/2010/main" val="32908019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smtClean="0"/>
              <a:t>Title</a:t>
            </a:r>
            <a:endParaRPr lang="en-US" dirty="0"/>
          </a:p>
        </p:txBody>
      </p:sp>
      <p:sp>
        <p:nvSpPr>
          <p:cNvPr id="3" name="Content Placeholder 2"/>
          <p:cNvSpPr>
            <a:spLocks noGrp="1"/>
          </p:cNvSpPr>
          <p:nvPr>
            <p:ph idx="1" hasCustomPrompt="1"/>
          </p:nvPr>
        </p:nvSpPr>
        <p:spPr/>
        <p:txBody>
          <a:bodyPr/>
          <a:lstStyle>
            <a:lvl1pPr>
              <a:defRPr baseline="0"/>
            </a:lvl1pPr>
          </a:lstStyle>
          <a:p>
            <a:pPr lvl="0"/>
            <a:r>
              <a:rPr lang="en-US" dirty="0" smtClean="0"/>
              <a:t>Body text</a:t>
            </a:r>
            <a:endParaRPr lang="en-US" dirty="0"/>
          </a:p>
        </p:txBody>
      </p:sp>
      <p:sp>
        <p:nvSpPr>
          <p:cNvPr id="4" name="Date Placeholder 3"/>
          <p:cNvSpPr>
            <a:spLocks noGrp="1"/>
          </p:cNvSpPr>
          <p:nvPr>
            <p:ph type="dt" sz="half" idx="10"/>
          </p:nvPr>
        </p:nvSpPr>
        <p:spPr/>
        <p:txBody>
          <a:bodyPr/>
          <a:lstStyle/>
          <a:p>
            <a:fld id="{C80DD5AB-5CB4-43D3-AA2F-2029B766B643}"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29B67-5DA9-4F37-BB74-6218F4075DE0}" type="slidenum">
              <a:rPr lang="en-US" smtClean="0"/>
              <a:t>‹#›</a:t>
            </a:fld>
            <a:endParaRPr lang="en-US"/>
          </a:p>
        </p:txBody>
      </p:sp>
      <p:sp>
        <p:nvSpPr>
          <p:cNvPr id="7" name="Rectangle 6"/>
          <p:cNvSpPr/>
          <p:nvPr userDrawn="1"/>
        </p:nvSpPr>
        <p:spPr>
          <a:xfrm>
            <a:off x="0" y="6212910"/>
            <a:ext cx="9144000" cy="657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246" y="6243015"/>
            <a:ext cx="1789238" cy="597406"/>
          </a:xfrm>
          <a:prstGeom prst="rect">
            <a:avLst/>
          </a:prstGeom>
        </p:spPr>
      </p:pic>
    </p:spTree>
    <p:extLst>
      <p:ext uri="{BB962C8B-B14F-4D97-AF65-F5344CB8AC3E}">
        <p14:creationId xmlns:p14="http://schemas.microsoft.com/office/powerpoint/2010/main" val="131552195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457200"/>
            <a:ext cx="2949178" cy="1600200"/>
          </a:xfrm>
        </p:spPr>
        <p:txBody>
          <a:bodyPr anchor="b"/>
          <a:lstStyle>
            <a:lvl1pPr>
              <a:defRPr sz="2400" b="1"/>
            </a:lvl1pPr>
          </a:lstStyle>
          <a:p>
            <a:r>
              <a:rPr lang="en-US" dirty="0" smtClean="0"/>
              <a:t>Title of Photo</a:t>
            </a:r>
            <a:endParaRPr lang="en-US" dirty="0"/>
          </a:p>
        </p:txBody>
      </p:sp>
      <p:sp>
        <p:nvSpPr>
          <p:cNvPr id="3" name="Picture Placeholder 2"/>
          <p:cNvSpPr>
            <a:spLocks noGrp="1"/>
          </p:cNvSpPr>
          <p:nvPr>
            <p:ph type="pic" idx="1"/>
          </p:nvPr>
        </p:nvSpPr>
        <p:spPr>
          <a:xfrm>
            <a:off x="4313699" y="197709"/>
            <a:ext cx="4629150" cy="6009590"/>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endParaRPr lang="en-US" dirty="0"/>
          </a:p>
        </p:txBody>
      </p:sp>
      <p:sp>
        <p:nvSpPr>
          <p:cNvPr id="4" name="Text Placeholder 3"/>
          <p:cNvSpPr>
            <a:spLocks noGrp="1"/>
          </p:cNvSpPr>
          <p:nvPr>
            <p:ph type="body" sz="half" idx="2" hasCustomPrompt="1"/>
          </p:nvPr>
        </p:nvSpPr>
        <p:spPr>
          <a:xfrm>
            <a:off x="629841" y="2200840"/>
            <a:ext cx="2949178" cy="3668148"/>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dirty="0" smtClean="0"/>
              <a:t>Explanation of photo</a:t>
            </a:r>
          </a:p>
        </p:txBody>
      </p:sp>
      <p:sp>
        <p:nvSpPr>
          <p:cNvPr id="5" name="Date Placeholder 4"/>
          <p:cNvSpPr>
            <a:spLocks noGrp="1"/>
          </p:cNvSpPr>
          <p:nvPr>
            <p:ph type="dt" sz="half" idx="10"/>
          </p:nvPr>
        </p:nvSpPr>
        <p:spPr/>
        <p:txBody>
          <a:bodyPr/>
          <a:lstStyle/>
          <a:p>
            <a:fld id="{C80DD5AB-5CB4-43D3-AA2F-2029B766B643}"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29B67-5DA9-4F37-BB74-6218F4075DE0}" type="slidenum">
              <a:rPr lang="en-US" smtClean="0"/>
              <a:t>‹#›</a:t>
            </a:fld>
            <a:endParaRPr lang="en-US"/>
          </a:p>
        </p:txBody>
      </p:sp>
      <p:sp>
        <p:nvSpPr>
          <p:cNvPr id="10" name="Rectangle 9"/>
          <p:cNvSpPr/>
          <p:nvPr userDrawn="1"/>
        </p:nvSpPr>
        <p:spPr>
          <a:xfrm>
            <a:off x="0" y="6212910"/>
            <a:ext cx="9144000" cy="657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246" y="6243015"/>
            <a:ext cx="1789238" cy="597406"/>
          </a:xfrm>
          <a:prstGeom prst="rect">
            <a:avLst/>
          </a:prstGeom>
        </p:spPr>
      </p:pic>
      <p:cxnSp>
        <p:nvCxnSpPr>
          <p:cNvPr id="13" name="Straight Connector 12"/>
          <p:cNvCxnSpPr/>
          <p:nvPr userDrawn="1"/>
        </p:nvCxnSpPr>
        <p:spPr>
          <a:xfrm>
            <a:off x="628656" y="2057400"/>
            <a:ext cx="3685049"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92166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680038"/>
            <a:ext cx="7886700" cy="1325563"/>
          </a:xfrm>
        </p:spPr>
        <p:txBody>
          <a:bodyPr>
            <a:normAutofit/>
          </a:bodyPr>
          <a:lstStyle>
            <a:lvl1pPr algn="ctr">
              <a:defRPr sz="1800" baseline="0"/>
            </a:lvl1pPr>
          </a:lstStyle>
          <a:p>
            <a:r>
              <a:rPr lang="en-US" dirty="0" smtClean="0"/>
              <a:t>INTRODUCTION OF STAT</a:t>
            </a:r>
            <a:endParaRPr lang="en-US" dirty="0"/>
          </a:p>
        </p:txBody>
      </p:sp>
      <p:sp>
        <p:nvSpPr>
          <p:cNvPr id="4" name="Date Placeholder 3"/>
          <p:cNvSpPr>
            <a:spLocks noGrp="1"/>
          </p:cNvSpPr>
          <p:nvPr>
            <p:ph type="dt" sz="half" idx="10"/>
          </p:nvPr>
        </p:nvSpPr>
        <p:spPr/>
        <p:txBody>
          <a:bodyPr/>
          <a:lstStyle/>
          <a:p>
            <a:fld id="{C80DD5AB-5CB4-43D3-AA2F-2029B766B643}"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29B67-5DA9-4F37-BB74-6218F4075DE0}" type="slidenum">
              <a:rPr lang="en-US" smtClean="0"/>
              <a:t>‹#›</a:t>
            </a:fld>
            <a:endParaRPr lang="en-US"/>
          </a:p>
        </p:txBody>
      </p:sp>
      <p:sp>
        <p:nvSpPr>
          <p:cNvPr id="10" name="Text Placeholder 9"/>
          <p:cNvSpPr>
            <a:spLocks noGrp="1"/>
          </p:cNvSpPr>
          <p:nvPr>
            <p:ph type="body" sz="quarter" idx="13" hasCustomPrompt="1"/>
          </p:nvPr>
        </p:nvSpPr>
        <p:spPr>
          <a:xfrm>
            <a:off x="638177" y="3005590"/>
            <a:ext cx="7877175" cy="1146280"/>
          </a:xfrm>
        </p:spPr>
        <p:txBody>
          <a:bodyPr>
            <a:normAutofit/>
          </a:bodyPr>
          <a:lstStyle>
            <a:lvl1pPr marL="0" indent="0" algn="ctr">
              <a:buNone/>
              <a:defRPr sz="5400" b="1" baseline="0">
                <a:solidFill>
                  <a:schemeClr val="tx2"/>
                </a:solidFill>
              </a:defRPr>
            </a:lvl1pPr>
          </a:lstStyle>
          <a:p>
            <a:pPr lvl="0"/>
            <a:r>
              <a:rPr lang="en-US" dirty="0" smtClean="0"/>
              <a:t>STAT (75%)</a:t>
            </a:r>
          </a:p>
          <a:p>
            <a:pPr lvl="0"/>
            <a:endParaRPr lang="en-US" dirty="0"/>
          </a:p>
        </p:txBody>
      </p:sp>
      <p:sp>
        <p:nvSpPr>
          <p:cNvPr id="11" name="Rectangle 10"/>
          <p:cNvSpPr/>
          <p:nvPr userDrawn="1"/>
        </p:nvSpPr>
        <p:spPr>
          <a:xfrm>
            <a:off x="0" y="6212910"/>
            <a:ext cx="9144000" cy="657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246" y="6243015"/>
            <a:ext cx="1789238" cy="597406"/>
          </a:xfrm>
          <a:prstGeom prst="rect">
            <a:avLst/>
          </a:prstGeom>
        </p:spPr>
      </p:pic>
      <p:sp>
        <p:nvSpPr>
          <p:cNvPr id="14" name="Rectangle 13"/>
          <p:cNvSpPr/>
          <p:nvPr userDrawn="1"/>
        </p:nvSpPr>
        <p:spPr>
          <a:xfrm>
            <a:off x="4763" y="0"/>
            <a:ext cx="9144000" cy="6576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516033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7/28/2020</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374779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6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80DD5AB-5CB4-43D3-AA2F-2029B766B643}" type="datetimeFigureOut">
              <a:rPr lang="en-US" smtClean="0"/>
              <a:t>7/28/2020</a:t>
            </a:fld>
            <a:endParaRPr lang="en-US"/>
          </a:p>
        </p:txBody>
      </p:sp>
      <p:sp>
        <p:nvSpPr>
          <p:cNvPr id="5" name="Footer Placeholder 4"/>
          <p:cNvSpPr>
            <a:spLocks noGrp="1"/>
          </p:cNvSpPr>
          <p:nvPr>
            <p:ph type="ftr" sz="quarter" idx="3"/>
          </p:nvPr>
        </p:nvSpPr>
        <p:spPr>
          <a:xfrm>
            <a:off x="3028950" y="635636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6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B529B67-5DA9-4F37-BB74-6218F4075DE0}" type="slidenum">
              <a:rPr lang="en-US" smtClean="0"/>
              <a:t>‹#›</a:t>
            </a:fld>
            <a:endParaRPr lang="en-US"/>
          </a:p>
        </p:txBody>
      </p:sp>
    </p:spTree>
    <p:extLst>
      <p:ext uri="{BB962C8B-B14F-4D97-AF65-F5344CB8AC3E}">
        <p14:creationId xmlns:p14="http://schemas.microsoft.com/office/powerpoint/2010/main" val="34454133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iming>
    <p:tnLst>
      <p:par>
        <p:cTn id="1" dur="indefinite" restart="never" nodeType="tmRoot"/>
      </p:par>
    </p:tnLst>
  </p:timing>
  <p:txStyles>
    <p:titleStyle>
      <a:lvl1pPr algn="l" defTabSz="685766"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www.iowapork.org/news-from-the-iowa-pork-producers-association/iowa-pork-facts/" TargetMode="External"/><Relationship Id="rId2" Type="http://schemas.openxmlformats.org/officeDocument/2006/relationships/image" Target="../media/image13.png"/><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3.pn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7.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8.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30.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8.tmp"/></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2.tmp"/><Relationship Id="rId4" Type="http://schemas.openxmlformats.org/officeDocument/2006/relationships/image" Target="../media/image41.tmp"/></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tmp"/><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tmp"/><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54.tmp"/><Relationship Id="rId3" Type="http://schemas.openxmlformats.org/officeDocument/2006/relationships/image" Target="../media/image49.tmp"/><Relationship Id="rId7" Type="http://schemas.openxmlformats.org/officeDocument/2006/relationships/image" Target="../media/image53.tmp"/><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2.tmp"/><Relationship Id="rId5" Type="http://schemas.openxmlformats.org/officeDocument/2006/relationships/image" Target="../media/image51.tmp"/><Relationship Id="rId10" Type="http://schemas.openxmlformats.org/officeDocument/2006/relationships/image" Target="../media/image56.tmp"/><Relationship Id="rId4" Type="http://schemas.openxmlformats.org/officeDocument/2006/relationships/image" Target="../media/image50.tmp"/><Relationship Id="rId9" Type="http://schemas.openxmlformats.org/officeDocument/2006/relationships/image" Target="../media/image55.tmp"/></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0.tmp"/><Relationship Id="rId5" Type="http://schemas.openxmlformats.org/officeDocument/2006/relationships/image" Target="../media/image59.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1.tmp"/><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3.tmp"/><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64.tmp"/><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tmp"/></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ideo" Target="https://www.youtube.com/embed/vZEH93L4ITY?feature=oembed" TargetMode="External"/><Relationship Id="rId4" Type="http://schemas.openxmlformats.org/officeDocument/2006/relationships/image" Target="../media/image7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content.cfsph.iastate.edu/bluenotflu/Assets/Blue-not-Flu_Trainers-Guide.docx" TargetMode="External"/><Relationship Id="rId5" Type="http://schemas.openxmlformats.org/officeDocument/2006/relationships/image" Target="../media/image75.jpeg"/><Relationship Id="rId4" Type="http://schemas.openxmlformats.org/officeDocument/2006/relationships/image" Target="../media/image7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6.tmp"/><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bluenotflu.org/"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81.tmp"/><Relationship Id="rId5" Type="http://schemas.openxmlformats.org/officeDocument/2006/relationships/image" Target="../media/image80.tmp"/><Relationship Id="rId4" Type="http://schemas.openxmlformats.org/officeDocument/2006/relationships/image" Target="../media/image79.tmp"/></Relationships>
</file>

<file path=ppt/slides/_rels/slide66.xml.rels><?xml version="1.0" encoding="UTF-8" standalone="yes"?>
<Relationships xmlns="http://schemas.openxmlformats.org/package/2006/relationships"><Relationship Id="rId2" Type="http://schemas.openxmlformats.org/officeDocument/2006/relationships/hyperlink" Target="http://www.slido.com/"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2.tmp"/><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72496" y="2341190"/>
            <a:ext cx="7529050" cy="2691817"/>
          </a:xfrm>
        </p:spPr>
        <p:txBody>
          <a:bodyPr/>
          <a:lstStyle/>
          <a:p>
            <a:r>
              <a:rPr lang="en-US" sz="3600" i="1" dirty="0"/>
              <a:t>Bring Home the Blue, </a:t>
            </a:r>
            <a:br>
              <a:rPr lang="en-US" sz="3600" i="1" dirty="0"/>
            </a:br>
            <a:r>
              <a:rPr lang="en-US" sz="3600" i="1" dirty="0"/>
              <a:t>Not the Flu!</a:t>
            </a:r>
            <a:r>
              <a:rPr lang="en-US" i="1" dirty="0"/>
              <a:t/>
            </a:r>
            <a:br>
              <a:rPr lang="en-US" i="1" dirty="0"/>
            </a:br>
            <a:r>
              <a:rPr lang="en-US" i="1" dirty="0"/>
              <a:t/>
            </a:r>
            <a:br>
              <a:rPr lang="en-US" i="1" dirty="0"/>
            </a:br>
            <a:r>
              <a:rPr lang="en-US" sz="2800" dirty="0"/>
              <a:t>Preventing Disease in Animals </a:t>
            </a:r>
            <a:br>
              <a:rPr lang="en-US" sz="2800" dirty="0"/>
            </a:br>
            <a:r>
              <a:rPr lang="en-US" sz="2800" dirty="0"/>
              <a:t>and People</a:t>
            </a:r>
            <a:endParaRPr lang="en-US" sz="2800" i="1"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1358" y="255712"/>
            <a:ext cx="2214404" cy="1359972"/>
          </a:xfrm>
          <a:prstGeom prst="rect">
            <a:avLst/>
          </a:prstGeom>
        </p:spPr>
      </p:pic>
    </p:spTree>
    <p:extLst>
      <p:ext uri="{BB962C8B-B14F-4D97-AF65-F5344CB8AC3E}">
        <p14:creationId xmlns:p14="http://schemas.microsoft.com/office/powerpoint/2010/main" val="658272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lstStyle/>
          <a:p>
            <a:r>
              <a:rPr lang="en-US" dirty="0"/>
              <a:t>Amy Powell, PhD</a:t>
            </a:r>
            <a:br>
              <a:rPr lang="en-US" dirty="0"/>
            </a:br>
            <a:r>
              <a:rPr lang="en-US" dirty="0"/>
              <a:t>Extension Youth Animal Science Program Specialist</a:t>
            </a:r>
            <a:br>
              <a:rPr lang="en-US" dirty="0"/>
            </a:br>
            <a:r>
              <a:rPr lang="en-US" dirty="0"/>
              <a:t>Iowa State University Extension and </a:t>
            </a:r>
            <a:r>
              <a:rPr lang="en-US" dirty="0" smtClean="0"/>
              <a:t>Outreach</a:t>
            </a:r>
          </a:p>
          <a:p>
            <a:endParaRPr lang="en-US" dirty="0"/>
          </a:p>
          <a:p>
            <a:r>
              <a:rPr lang="en-US" dirty="0"/>
              <a:t>Andrew Hennenfent, DVM, MPH</a:t>
            </a:r>
            <a:br>
              <a:rPr lang="en-US" dirty="0"/>
            </a:br>
            <a:r>
              <a:rPr lang="en-US" dirty="0"/>
              <a:t>Emergency Management Coordinator</a:t>
            </a:r>
            <a:br>
              <a:rPr lang="en-US" dirty="0"/>
            </a:br>
            <a:r>
              <a:rPr lang="en-US" dirty="0"/>
              <a:t>Iowa Department of Agriculture and Land Stewardship</a:t>
            </a:r>
          </a:p>
          <a:p>
            <a:endParaRPr lang="en-US" dirty="0"/>
          </a:p>
        </p:txBody>
      </p:sp>
    </p:spTree>
    <p:extLst>
      <p:ext uri="{BB962C8B-B14F-4D97-AF65-F5344CB8AC3E}">
        <p14:creationId xmlns:p14="http://schemas.microsoft.com/office/powerpoint/2010/main" val="11442658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5516933"/>
            <a:ext cx="9144000" cy="493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Franklin Gothic Book" panose="020B0503020102020204"/>
            </a:endParaRPr>
          </a:p>
        </p:txBody>
      </p:sp>
      <p:sp>
        <p:nvSpPr>
          <p:cNvPr id="6" name="TextBox 5"/>
          <p:cNvSpPr txBox="1"/>
          <p:nvPr/>
        </p:nvSpPr>
        <p:spPr>
          <a:xfrm>
            <a:off x="1301942" y="4409607"/>
            <a:ext cx="3140964" cy="461665"/>
          </a:xfrm>
          <a:prstGeom prst="rect">
            <a:avLst/>
          </a:prstGeom>
          <a:noFill/>
        </p:spPr>
        <p:txBody>
          <a:bodyPr wrap="square" rtlCol="0">
            <a:spAutoFit/>
          </a:bodyPr>
          <a:lstStyle/>
          <a:p>
            <a:pPr algn="ctr" defTabSz="685800"/>
            <a:r>
              <a:rPr lang="en-US" sz="2400" dirty="0">
                <a:solidFill>
                  <a:srgbClr val="000000"/>
                </a:solidFill>
                <a:latin typeface="Franklin Gothic Book" panose="020B0503020102020204"/>
              </a:rPr>
              <a:t>May 29, 2020</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27714"/>
          <a:stretch/>
        </p:blipFill>
        <p:spPr>
          <a:xfrm>
            <a:off x="624358" y="2578493"/>
            <a:ext cx="3627363" cy="1256610"/>
          </a:xfrm>
          <a:prstGeom prst="rect">
            <a:avLst/>
          </a:prstGeom>
        </p:spPr>
      </p:pic>
      <p:pic>
        <p:nvPicPr>
          <p:cNvPr id="2" name="Picture 1"/>
          <p:cNvPicPr>
            <a:picLocks noChangeAspect="1"/>
          </p:cNvPicPr>
          <p:nvPr/>
        </p:nvPicPr>
        <p:blipFill>
          <a:blip r:embed="rId4"/>
          <a:stretch>
            <a:fillRect/>
          </a:stretch>
        </p:blipFill>
        <p:spPr>
          <a:xfrm>
            <a:off x="4442906" y="896663"/>
            <a:ext cx="4658375" cy="4620270"/>
          </a:xfrm>
          <a:prstGeom prst="rect">
            <a:avLst/>
          </a:prstGeom>
        </p:spPr>
      </p:pic>
      <p:sp>
        <p:nvSpPr>
          <p:cNvPr id="8" name="Title 7"/>
          <p:cNvSpPr>
            <a:spLocks noGrp="1"/>
          </p:cNvSpPr>
          <p:nvPr>
            <p:ph type="ctrTitle"/>
          </p:nvPr>
        </p:nvSpPr>
        <p:spPr>
          <a:xfrm>
            <a:off x="232206" y="300217"/>
            <a:ext cx="5855481" cy="958241"/>
          </a:xfrm>
        </p:spPr>
        <p:txBody>
          <a:bodyPr>
            <a:noAutofit/>
          </a:bodyPr>
          <a:lstStyle/>
          <a:p>
            <a:pPr algn="ctr"/>
            <a:r>
              <a:rPr lang="en-US" dirty="0" smtClean="0"/>
              <a:t>Andrew Hennenfent, DVM, MPH</a:t>
            </a:r>
            <a:endParaRPr lang="en-US" b="0" dirty="0"/>
          </a:p>
        </p:txBody>
      </p:sp>
    </p:spTree>
    <p:extLst>
      <p:ext uri="{BB962C8B-B14F-4D97-AF65-F5344CB8AC3E}">
        <p14:creationId xmlns:p14="http://schemas.microsoft.com/office/powerpoint/2010/main" val="4238039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1292" y="1941064"/>
            <a:ext cx="8622490" cy="2415011"/>
          </a:xfrm>
          <a:prstGeom prst="rect">
            <a:avLst/>
          </a:prstGeom>
          <a:solidFill>
            <a:srgbClr val="2380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Franklin Gothic Book" panose="020B0503020102020204"/>
            </a:endParaRPr>
          </a:p>
        </p:txBody>
      </p:sp>
      <p:sp>
        <p:nvSpPr>
          <p:cNvPr id="6" name="Shape 339"/>
          <p:cNvSpPr txBox="1">
            <a:spLocks/>
          </p:cNvSpPr>
          <p:nvPr/>
        </p:nvSpPr>
        <p:spPr>
          <a:xfrm>
            <a:off x="453783" y="2451823"/>
            <a:ext cx="8410001" cy="13934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58786" algn="l" rtl="0">
              <a:lnSpc>
                <a:spcPct val="100000"/>
              </a:lnSpc>
              <a:spcBef>
                <a:spcPts val="800"/>
              </a:spcBef>
              <a:spcAft>
                <a:spcPts val="0"/>
              </a:spcAft>
              <a:buClr>
                <a:srgbClr val="FFFFFF"/>
              </a:buClr>
              <a:buSzPts val="3000"/>
              <a:buFont typeface="Arial"/>
              <a:buChar char="▪"/>
              <a:defRPr sz="4000" b="1" i="1" u="none" strike="noStrike" cap="none">
                <a:solidFill>
                  <a:srgbClr val="FFFFFF"/>
                </a:solidFill>
                <a:latin typeface="Arial"/>
                <a:ea typeface="Arial"/>
                <a:cs typeface="Arial"/>
                <a:sym typeface="Arial"/>
              </a:defRPr>
            </a:lvl1pPr>
            <a:lvl2pPr marL="1219170" marR="0" lvl="1"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2pPr>
            <a:lvl3pPr marL="1828754" marR="0" lvl="2"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3pPr>
            <a:lvl4pPr marL="2438339" marR="0" lvl="3"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4pPr>
            <a:lvl5pPr marL="3047924" marR="0" lvl="4"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5pPr>
            <a:lvl6pPr marL="3657509" marR="0" lvl="5"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6pPr>
            <a:lvl7pPr marL="4267093" marR="0" lvl="6"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7pPr>
            <a:lvl8pPr marL="4876678" marR="0" lvl="7"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8pPr>
            <a:lvl9pPr marL="5486263" marR="0" lvl="8" indent="-558786" algn="l" rtl="0">
              <a:lnSpc>
                <a:spcPct val="100000"/>
              </a:lnSpc>
              <a:spcBef>
                <a:spcPts val="0"/>
              </a:spcBef>
              <a:spcAft>
                <a:spcPts val="0"/>
              </a:spcAft>
              <a:buClr>
                <a:srgbClr val="FFFFFF"/>
              </a:buClr>
              <a:buSzPts val="3000"/>
              <a:buFont typeface="Arial"/>
              <a:buChar char="▹"/>
              <a:defRPr sz="4000" b="0" i="1" u="none" strike="noStrike" cap="none">
                <a:solidFill>
                  <a:srgbClr val="FFFFFF"/>
                </a:solidFill>
                <a:latin typeface="Arial"/>
                <a:ea typeface="Arial"/>
                <a:cs typeface="Arial"/>
                <a:sym typeface="Arial"/>
              </a:defRPr>
            </a:lvl9pPr>
          </a:lstStyle>
          <a:p>
            <a:pPr marL="0" indent="0" defTabSz="685800">
              <a:spcBef>
                <a:spcPts val="600"/>
              </a:spcBef>
              <a:buNone/>
              <a:defRPr/>
            </a:pPr>
            <a:r>
              <a:rPr lang="en-US" sz="6600" i="0" kern="0" dirty="0"/>
              <a:t>Iowa &amp; Agriculture</a:t>
            </a:r>
          </a:p>
        </p:txBody>
      </p:sp>
    </p:spTree>
    <p:extLst>
      <p:ext uri="{BB962C8B-B14F-4D97-AF65-F5344CB8AC3E}">
        <p14:creationId xmlns:p14="http://schemas.microsoft.com/office/powerpoint/2010/main" val="1894843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4455" y="1297598"/>
            <a:ext cx="6435090" cy="4084313"/>
          </a:xfrm>
          <a:prstGeom prst="rect">
            <a:avLst/>
          </a:prstGeom>
        </p:spPr>
      </p:pic>
      <p:sp>
        <p:nvSpPr>
          <p:cNvPr id="2" name="Title 1"/>
          <p:cNvSpPr>
            <a:spLocks noGrp="1"/>
          </p:cNvSpPr>
          <p:nvPr>
            <p:ph type="title"/>
          </p:nvPr>
        </p:nvSpPr>
        <p:spPr>
          <a:xfrm>
            <a:off x="2012720" y="1264948"/>
            <a:ext cx="7886700" cy="994172"/>
          </a:xfrm>
        </p:spPr>
        <p:txBody>
          <a:bodyPr/>
          <a:lstStyle/>
          <a:p>
            <a:r>
              <a:rPr lang="en-US" dirty="0" smtClean="0"/>
              <a:t>1</a:t>
            </a:r>
            <a:r>
              <a:rPr lang="en-US" baseline="30000" dirty="0" smtClean="0"/>
              <a:t>st</a:t>
            </a:r>
            <a:r>
              <a:rPr lang="en-US" dirty="0" smtClean="0"/>
              <a:t> in the United States</a:t>
            </a:r>
            <a:endParaRPr lang="en-US" dirty="0"/>
          </a:p>
        </p:txBody>
      </p:sp>
      <p:pic>
        <p:nvPicPr>
          <p:cNvPr id="5" name="Picture 4"/>
          <p:cNvPicPr>
            <a:picLocks noChangeAspect="1"/>
          </p:cNvPicPr>
          <p:nvPr/>
        </p:nvPicPr>
        <p:blipFill>
          <a:blip r:embed="rId4"/>
          <a:stretch>
            <a:fillRect/>
          </a:stretch>
        </p:blipFill>
        <p:spPr>
          <a:xfrm>
            <a:off x="2614520" y="2199924"/>
            <a:ext cx="1433111" cy="1080395"/>
          </a:xfrm>
          <a:prstGeom prst="rect">
            <a:avLst/>
          </a:prstGeom>
        </p:spPr>
      </p:pic>
      <p:pic>
        <p:nvPicPr>
          <p:cNvPr id="6" name="Picture 5"/>
          <p:cNvPicPr>
            <a:picLocks noChangeAspect="1"/>
          </p:cNvPicPr>
          <p:nvPr/>
        </p:nvPicPr>
        <p:blipFill>
          <a:blip r:embed="rId5"/>
          <a:stretch>
            <a:fillRect/>
          </a:stretch>
        </p:blipFill>
        <p:spPr>
          <a:xfrm>
            <a:off x="4932778" y="3862430"/>
            <a:ext cx="1147790" cy="1033960"/>
          </a:xfrm>
          <a:prstGeom prst="rect">
            <a:avLst/>
          </a:prstGeom>
        </p:spPr>
      </p:pic>
      <p:pic>
        <p:nvPicPr>
          <p:cNvPr id="7" name="Picture 6"/>
          <p:cNvPicPr>
            <a:picLocks noChangeAspect="1"/>
          </p:cNvPicPr>
          <p:nvPr/>
        </p:nvPicPr>
        <p:blipFill>
          <a:blip r:embed="rId6"/>
          <a:stretch>
            <a:fillRect/>
          </a:stretch>
        </p:blipFill>
        <p:spPr>
          <a:xfrm>
            <a:off x="4815072" y="2177968"/>
            <a:ext cx="1490474" cy="1367915"/>
          </a:xfrm>
          <a:prstGeom prst="rect">
            <a:avLst/>
          </a:prstGeom>
        </p:spPr>
      </p:pic>
      <p:pic>
        <p:nvPicPr>
          <p:cNvPr id="8" name="Picture 7"/>
          <p:cNvPicPr>
            <a:picLocks noChangeAspect="1"/>
          </p:cNvPicPr>
          <p:nvPr/>
        </p:nvPicPr>
        <p:blipFill>
          <a:blip r:embed="rId7"/>
          <a:stretch>
            <a:fillRect/>
          </a:stretch>
        </p:blipFill>
        <p:spPr>
          <a:xfrm>
            <a:off x="2622784" y="3508840"/>
            <a:ext cx="1836800" cy="1347602"/>
          </a:xfrm>
          <a:prstGeom prst="rect">
            <a:avLst/>
          </a:prstGeom>
        </p:spPr>
      </p:pic>
    </p:spTree>
    <p:extLst>
      <p:ext uri="{BB962C8B-B14F-4D97-AF65-F5344CB8AC3E}">
        <p14:creationId xmlns:p14="http://schemas.microsoft.com/office/powerpoint/2010/main" val="3820600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54455" y="1297598"/>
            <a:ext cx="6435090" cy="4084313"/>
          </a:xfrm>
          <a:prstGeom prst="rect">
            <a:avLst/>
          </a:prstGeom>
        </p:spPr>
      </p:pic>
      <p:sp>
        <p:nvSpPr>
          <p:cNvPr id="2" name="Title 1"/>
          <p:cNvSpPr>
            <a:spLocks noGrp="1"/>
          </p:cNvSpPr>
          <p:nvPr>
            <p:ph type="title"/>
          </p:nvPr>
        </p:nvSpPr>
        <p:spPr>
          <a:xfrm>
            <a:off x="1663584" y="1146493"/>
            <a:ext cx="7886700" cy="994172"/>
          </a:xfrm>
        </p:spPr>
        <p:txBody>
          <a:bodyPr>
            <a:normAutofit/>
          </a:bodyPr>
          <a:lstStyle/>
          <a:p>
            <a:r>
              <a:rPr lang="en-US" sz="2775" dirty="0"/>
              <a:t>2</a:t>
            </a:r>
            <a:r>
              <a:rPr lang="en-US" sz="2775" baseline="30000" dirty="0"/>
              <a:t>nd</a:t>
            </a:r>
            <a:r>
              <a:rPr lang="en-US" sz="2775" dirty="0"/>
              <a:t> highest food producing state</a:t>
            </a:r>
          </a:p>
        </p:txBody>
      </p:sp>
      <p:sp>
        <p:nvSpPr>
          <p:cNvPr id="3" name="Content Placeholder 2"/>
          <p:cNvSpPr>
            <a:spLocks noGrp="1"/>
          </p:cNvSpPr>
          <p:nvPr>
            <p:ph idx="1"/>
          </p:nvPr>
        </p:nvSpPr>
        <p:spPr>
          <a:xfrm>
            <a:off x="2848148" y="2014495"/>
            <a:ext cx="7886700" cy="3263504"/>
          </a:xfrm>
        </p:spPr>
        <p:txBody>
          <a:bodyPr>
            <a:normAutofit/>
          </a:bodyPr>
          <a:lstStyle/>
          <a:p>
            <a:pPr>
              <a:lnSpc>
                <a:spcPct val="100000"/>
              </a:lnSpc>
              <a:spcBef>
                <a:spcPts val="450"/>
              </a:spcBef>
              <a:spcAft>
                <a:spcPts val="450"/>
              </a:spcAft>
            </a:pPr>
            <a:r>
              <a:rPr lang="en-US" sz="2700" b="1" dirty="0"/>
              <a:t> </a:t>
            </a:r>
            <a:r>
              <a:rPr lang="en-US" sz="2700" b="1" dirty="0">
                <a:solidFill>
                  <a:srgbClr val="23803F"/>
                </a:solidFill>
              </a:rPr>
              <a:t>34.8%</a:t>
            </a:r>
            <a:r>
              <a:rPr lang="en-US" sz="2700" dirty="0"/>
              <a:t> U.S. pork</a:t>
            </a:r>
          </a:p>
          <a:p>
            <a:pPr>
              <a:lnSpc>
                <a:spcPct val="100000"/>
              </a:lnSpc>
              <a:spcBef>
                <a:spcPts val="450"/>
              </a:spcBef>
              <a:spcAft>
                <a:spcPts val="450"/>
              </a:spcAft>
            </a:pPr>
            <a:r>
              <a:rPr lang="en-US" sz="2700" b="1" dirty="0"/>
              <a:t> </a:t>
            </a:r>
            <a:r>
              <a:rPr lang="en-US" sz="2700" b="1" dirty="0">
                <a:solidFill>
                  <a:srgbClr val="23803F"/>
                </a:solidFill>
              </a:rPr>
              <a:t>18.1%</a:t>
            </a:r>
            <a:r>
              <a:rPr lang="en-US" sz="2700" dirty="0"/>
              <a:t> U.S. corn</a:t>
            </a:r>
          </a:p>
          <a:p>
            <a:pPr>
              <a:lnSpc>
                <a:spcPct val="100000"/>
              </a:lnSpc>
              <a:spcBef>
                <a:spcPts val="450"/>
              </a:spcBef>
              <a:spcAft>
                <a:spcPts val="450"/>
              </a:spcAft>
            </a:pPr>
            <a:r>
              <a:rPr lang="en-US" sz="2700" dirty="0"/>
              <a:t> </a:t>
            </a:r>
            <a:r>
              <a:rPr lang="en-US" sz="2700" b="1" dirty="0">
                <a:solidFill>
                  <a:srgbClr val="23803F"/>
                </a:solidFill>
              </a:rPr>
              <a:t>13.3%</a:t>
            </a:r>
            <a:r>
              <a:rPr lang="en-US" sz="2700" dirty="0"/>
              <a:t> U.S. soybeans</a:t>
            </a:r>
          </a:p>
          <a:p>
            <a:pPr>
              <a:lnSpc>
                <a:spcPct val="100000"/>
              </a:lnSpc>
              <a:spcBef>
                <a:spcPts val="450"/>
              </a:spcBef>
              <a:spcAft>
                <a:spcPts val="450"/>
              </a:spcAft>
            </a:pPr>
            <a:r>
              <a:rPr lang="en-US" sz="2700" dirty="0"/>
              <a:t> </a:t>
            </a:r>
            <a:r>
              <a:rPr lang="en-US" sz="2700" b="1" dirty="0">
                <a:solidFill>
                  <a:srgbClr val="23803F"/>
                </a:solidFill>
              </a:rPr>
              <a:t>13.3%</a:t>
            </a:r>
            <a:r>
              <a:rPr lang="en-US" sz="2700" dirty="0"/>
              <a:t> U.S. eggs</a:t>
            </a:r>
          </a:p>
          <a:p>
            <a:pPr>
              <a:lnSpc>
                <a:spcPct val="100000"/>
              </a:lnSpc>
              <a:spcBef>
                <a:spcPts val="450"/>
              </a:spcBef>
              <a:spcAft>
                <a:spcPts val="450"/>
              </a:spcAft>
            </a:pPr>
            <a:r>
              <a:rPr lang="en-US" sz="2700" dirty="0"/>
              <a:t> </a:t>
            </a:r>
            <a:r>
              <a:rPr lang="en-US" sz="2700" b="1" dirty="0">
                <a:solidFill>
                  <a:srgbClr val="23803F"/>
                </a:solidFill>
              </a:rPr>
              <a:t>14.0%</a:t>
            </a:r>
            <a:r>
              <a:rPr lang="en-US" sz="2700" dirty="0"/>
              <a:t> U.S. cattle</a:t>
            </a:r>
          </a:p>
          <a:p>
            <a:endParaRPr lang="en-US" dirty="0"/>
          </a:p>
        </p:txBody>
      </p:sp>
    </p:spTree>
    <p:extLst>
      <p:ext uri="{BB962C8B-B14F-4D97-AF65-F5344CB8AC3E}">
        <p14:creationId xmlns:p14="http://schemas.microsoft.com/office/powerpoint/2010/main" val="408825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167149" y="1107082"/>
            <a:ext cx="2868414" cy="4175607"/>
          </a:xfrm>
          <a:prstGeom prst="rect">
            <a:avLst/>
          </a:prstGeom>
        </p:spPr>
      </p:pic>
      <p:sp>
        <p:nvSpPr>
          <p:cNvPr id="8" name="Shape 253"/>
          <p:cNvSpPr txBox="1"/>
          <p:nvPr/>
        </p:nvSpPr>
        <p:spPr>
          <a:xfrm>
            <a:off x="-809969" y="5282689"/>
            <a:ext cx="6858000" cy="190575"/>
          </a:xfrm>
          <a:prstGeom prst="rect">
            <a:avLst/>
          </a:prstGeom>
          <a:noFill/>
          <a:ln>
            <a:noFill/>
          </a:ln>
        </p:spPr>
        <p:txBody>
          <a:bodyPr spcFirstLastPara="1" wrap="square" lIns="68569" tIns="68569" rIns="68569" bIns="68569" anchor="t" anchorCtr="0">
            <a:noAutofit/>
          </a:bodyPr>
          <a:lstStyle/>
          <a:p>
            <a:pPr algn="r" defTabSz="685800"/>
            <a:r>
              <a:rPr lang="en" sz="750" i="1" dirty="0">
                <a:solidFill>
                  <a:srgbClr val="000000"/>
                </a:solidFill>
                <a:latin typeface="Franklin Gothic Book" panose="020B0503020102020204"/>
              </a:rPr>
              <a:t>Source:</a:t>
            </a:r>
            <a:r>
              <a:rPr lang="en-US" sz="750" i="1" dirty="0">
                <a:solidFill>
                  <a:srgbClr val="000000"/>
                </a:solidFill>
                <a:latin typeface="Franklin Gothic Book" panose="020B0503020102020204"/>
              </a:rPr>
              <a:t> </a:t>
            </a:r>
            <a:r>
              <a:rPr lang="en-US" sz="750" i="1" dirty="0">
                <a:solidFill>
                  <a:srgbClr val="000000"/>
                </a:solidFill>
                <a:latin typeface="Franklin Gothic Book" panose="020B0503020102020204"/>
                <a:hlinkClick r:id="rId3"/>
              </a:rPr>
              <a:t>Iowa Pork Facts</a:t>
            </a:r>
            <a:endParaRPr sz="750" i="1" dirty="0">
              <a:solidFill>
                <a:srgbClr val="000000"/>
              </a:solidFill>
              <a:latin typeface="Franklin Gothic Book" panose="020B0503020102020204"/>
            </a:endParaRPr>
          </a:p>
        </p:txBody>
      </p:sp>
      <p:pic>
        <p:nvPicPr>
          <p:cNvPr id="10" name="Picture 9"/>
          <p:cNvPicPr>
            <a:picLocks noChangeAspect="1"/>
          </p:cNvPicPr>
          <p:nvPr/>
        </p:nvPicPr>
        <p:blipFill>
          <a:blip r:embed="rId4"/>
          <a:stretch>
            <a:fillRect/>
          </a:stretch>
        </p:blipFill>
        <p:spPr>
          <a:xfrm>
            <a:off x="1024435" y="2066710"/>
            <a:ext cx="1383561" cy="2070218"/>
          </a:xfrm>
          <a:prstGeom prst="rect">
            <a:avLst/>
          </a:prstGeom>
        </p:spPr>
      </p:pic>
      <p:pic>
        <p:nvPicPr>
          <p:cNvPr id="11" name="Picture 10"/>
          <p:cNvPicPr>
            <a:picLocks noChangeAspect="1"/>
          </p:cNvPicPr>
          <p:nvPr/>
        </p:nvPicPr>
        <p:blipFill>
          <a:blip r:embed="rId5"/>
          <a:stretch>
            <a:fillRect/>
          </a:stretch>
        </p:blipFill>
        <p:spPr>
          <a:xfrm>
            <a:off x="6794722" y="2345297"/>
            <a:ext cx="1870733" cy="1517314"/>
          </a:xfrm>
          <a:prstGeom prst="rect">
            <a:avLst/>
          </a:prstGeom>
        </p:spPr>
      </p:pic>
    </p:spTree>
    <p:extLst>
      <p:ext uri="{BB962C8B-B14F-4D97-AF65-F5344CB8AC3E}">
        <p14:creationId xmlns:p14="http://schemas.microsoft.com/office/powerpoint/2010/main" val="373797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501839" y="1628182"/>
            <a:ext cx="2803766" cy="2689022"/>
          </a:xfrm>
          <a:prstGeom prst="rect">
            <a:avLst/>
          </a:prstGeom>
        </p:spPr>
      </p:pic>
      <p:cxnSp>
        <p:nvCxnSpPr>
          <p:cNvPr id="6" name="Straight Connector 5"/>
          <p:cNvCxnSpPr/>
          <p:nvPr/>
        </p:nvCxnSpPr>
        <p:spPr>
          <a:xfrm>
            <a:off x="692035" y="2147849"/>
            <a:ext cx="31609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628650" y="1131100"/>
            <a:ext cx="7886700" cy="994172"/>
          </a:xfrm>
        </p:spPr>
        <p:txBody>
          <a:bodyPr/>
          <a:lstStyle/>
          <a:p>
            <a:r>
              <a:rPr lang="en-US" dirty="0" smtClean="0"/>
              <a:t>International Trade</a:t>
            </a:r>
            <a:endParaRPr lang="en-US" dirty="0"/>
          </a:p>
        </p:txBody>
      </p:sp>
      <p:sp>
        <p:nvSpPr>
          <p:cNvPr id="2" name="Rectangle 1"/>
          <p:cNvSpPr/>
          <p:nvPr/>
        </p:nvSpPr>
        <p:spPr>
          <a:xfrm>
            <a:off x="1401883" y="2647474"/>
            <a:ext cx="4572000" cy="1985159"/>
          </a:xfrm>
          <a:prstGeom prst="rect">
            <a:avLst/>
          </a:prstGeom>
        </p:spPr>
        <p:txBody>
          <a:bodyPr>
            <a:spAutoFit/>
          </a:bodyPr>
          <a:lstStyle/>
          <a:p>
            <a:pPr defTabSz="685800">
              <a:buClr>
                <a:srgbClr val="458E48"/>
              </a:buClr>
            </a:pPr>
            <a:r>
              <a:rPr lang="en-US" sz="2700" b="1" dirty="0">
                <a:solidFill>
                  <a:srgbClr val="000000"/>
                </a:solidFill>
                <a:latin typeface="Franklin Gothic Book" panose="020B0503020102020204"/>
              </a:rPr>
              <a:t>U.S. Exports</a:t>
            </a:r>
          </a:p>
          <a:p>
            <a:pPr marL="342900" lvl="1" defTabSz="685800">
              <a:buClr>
                <a:srgbClr val="458E48"/>
              </a:buClr>
            </a:pPr>
            <a:r>
              <a:rPr lang="en-US" sz="2400" dirty="0">
                <a:solidFill>
                  <a:srgbClr val="000000"/>
                </a:solidFill>
                <a:latin typeface="Franklin Gothic Book" panose="020B0503020102020204"/>
              </a:rPr>
              <a:t>Beef: 12-15%</a:t>
            </a:r>
          </a:p>
          <a:p>
            <a:pPr marL="342900" lvl="1" defTabSz="685800">
              <a:buClr>
                <a:srgbClr val="458E48"/>
              </a:buClr>
            </a:pPr>
            <a:r>
              <a:rPr lang="en-US" sz="2400" dirty="0">
                <a:solidFill>
                  <a:srgbClr val="000000"/>
                </a:solidFill>
                <a:latin typeface="Franklin Gothic Book" panose="020B0503020102020204"/>
              </a:rPr>
              <a:t>Dairy: 15-20%</a:t>
            </a:r>
          </a:p>
          <a:p>
            <a:pPr marL="342900" lvl="1" defTabSz="685800">
              <a:buClr>
                <a:srgbClr val="458E48"/>
              </a:buClr>
            </a:pPr>
            <a:r>
              <a:rPr lang="en-US" sz="2400" dirty="0">
                <a:solidFill>
                  <a:srgbClr val="000000"/>
                </a:solidFill>
                <a:latin typeface="Franklin Gothic Book" panose="020B0503020102020204"/>
              </a:rPr>
              <a:t>Pork: 25-30%</a:t>
            </a:r>
          </a:p>
          <a:p>
            <a:pPr marL="342900" lvl="1" defTabSz="685800">
              <a:buClr>
                <a:srgbClr val="458E48"/>
              </a:buClr>
            </a:pPr>
            <a:r>
              <a:rPr lang="en-US" sz="2400" dirty="0">
                <a:solidFill>
                  <a:srgbClr val="000000"/>
                </a:solidFill>
                <a:latin typeface="Franklin Gothic Book" panose="020B0503020102020204"/>
              </a:rPr>
              <a:t>Poultry &amp; Eggs: 18-20%</a:t>
            </a:r>
          </a:p>
        </p:txBody>
      </p:sp>
    </p:spTree>
    <p:extLst>
      <p:ext uri="{BB962C8B-B14F-4D97-AF65-F5344CB8AC3E}">
        <p14:creationId xmlns:p14="http://schemas.microsoft.com/office/powerpoint/2010/main" val="2102967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1197034" y="1391146"/>
            <a:ext cx="4920030" cy="3628118"/>
          </a:xfrm>
          <a:prstGeom prst="rect">
            <a:avLst/>
          </a:prstGeom>
        </p:spPr>
      </p:pic>
      <p:pic>
        <p:nvPicPr>
          <p:cNvPr id="13" name="Picture 12"/>
          <p:cNvPicPr>
            <a:picLocks noChangeAspect="1"/>
          </p:cNvPicPr>
          <p:nvPr/>
        </p:nvPicPr>
        <p:blipFill>
          <a:blip r:embed="rId3"/>
          <a:stretch>
            <a:fillRect/>
          </a:stretch>
        </p:blipFill>
        <p:spPr>
          <a:xfrm>
            <a:off x="5597621" y="1391147"/>
            <a:ext cx="435769" cy="464344"/>
          </a:xfrm>
          <a:prstGeom prst="rect">
            <a:avLst/>
          </a:prstGeom>
        </p:spPr>
      </p:pic>
      <p:sp>
        <p:nvSpPr>
          <p:cNvPr id="14" name="Left Arrow 13"/>
          <p:cNvSpPr/>
          <p:nvPr/>
        </p:nvSpPr>
        <p:spPr>
          <a:xfrm rot="20038113">
            <a:off x="5152131" y="2117095"/>
            <a:ext cx="3561960" cy="109728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950" b="1" dirty="0">
                <a:solidFill>
                  <a:srgbClr val="FFFFFF"/>
                </a:solidFill>
                <a:latin typeface="Aharoni" panose="02010803020104030203" pitchFamily="2" charset="-79"/>
                <a:cs typeface="Aharoni" panose="02010803020104030203" pitchFamily="2" charset="-79"/>
              </a:rPr>
              <a:t>Poor On-Farm Biosecurity!</a:t>
            </a:r>
          </a:p>
        </p:txBody>
      </p:sp>
    </p:spTree>
    <p:extLst>
      <p:ext uri="{BB962C8B-B14F-4D97-AF65-F5344CB8AC3E}">
        <p14:creationId xmlns:p14="http://schemas.microsoft.com/office/powerpoint/2010/main" val="225933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4"/>
            <a:ext cx="7529050" cy="2691817"/>
          </a:xfrm>
        </p:spPr>
        <p:txBody>
          <a:bodyPr/>
          <a:lstStyle/>
          <a:p>
            <a:r>
              <a:rPr lang="en-US" sz="3600" i="1" dirty="0"/>
              <a:t>Bring Home the Blue, </a:t>
            </a:r>
            <a:br>
              <a:rPr lang="en-US" sz="3600" i="1" dirty="0"/>
            </a:br>
            <a:r>
              <a:rPr lang="en-US" sz="3600" i="1" dirty="0"/>
              <a:t>Not the Flu!</a:t>
            </a:r>
            <a:r>
              <a:rPr lang="en-US" i="1" dirty="0"/>
              <a:t/>
            </a:r>
            <a:br>
              <a:rPr lang="en-US" i="1" dirty="0"/>
            </a:br>
            <a:r>
              <a:rPr lang="en-US" i="1" dirty="0"/>
              <a:t/>
            </a:r>
            <a:br>
              <a:rPr lang="en-US" i="1" dirty="0"/>
            </a:br>
            <a:r>
              <a:rPr lang="en-US" sz="2800" dirty="0"/>
              <a:t>Preventing Disease in Animals </a:t>
            </a:r>
            <a:br>
              <a:rPr lang="en-US" sz="2800" dirty="0"/>
            </a:br>
            <a:r>
              <a:rPr lang="en-US" sz="2800" dirty="0"/>
              <a:t>and People</a:t>
            </a:r>
            <a:endParaRPr lang="en-US" sz="2800" i="1" dirty="0"/>
          </a:p>
        </p:txBody>
      </p:sp>
      <p:sp>
        <p:nvSpPr>
          <p:cNvPr id="5" name="Subtitle 4"/>
          <p:cNvSpPr>
            <a:spLocks noGrp="1"/>
          </p:cNvSpPr>
          <p:nvPr>
            <p:ph type="subTitle" idx="1"/>
          </p:nvPr>
        </p:nvSpPr>
        <p:spPr>
          <a:xfrm>
            <a:off x="1681316" y="5124896"/>
            <a:ext cx="6400800" cy="1752600"/>
          </a:xfrm>
        </p:spPr>
        <p:txBody>
          <a:bodyPr/>
          <a:lstStyle/>
          <a:p>
            <a:r>
              <a:rPr lang="en-US" sz="2000" dirty="0"/>
              <a:t>Molly J. Lee, DVM, MPH, DACVPM</a:t>
            </a:r>
            <a:endParaRPr lang="en-US" sz="2000" dirty="0">
              <a:hlinkClick r:id="rId3"/>
            </a:endParaRPr>
          </a:p>
          <a:p>
            <a:r>
              <a:rPr lang="en-US" sz="2000" dirty="0">
                <a:hlinkClick r:id="rId3"/>
              </a:rPr>
              <a:t>youthinag@iastate.edu</a:t>
            </a:r>
            <a:r>
              <a:rPr lang="en-US" sz="2000" dirty="0"/>
              <a:t>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1358" y="255712"/>
            <a:ext cx="2214404" cy="1359972"/>
          </a:xfrm>
          <a:prstGeom prst="rect">
            <a:avLst/>
          </a:prstGeom>
        </p:spPr>
      </p:pic>
    </p:spTree>
    <p:extLst>
      <p:ext uri="{BB962C8B-B14F-4D97-AF65-F5344CB8AC3E}">
        <p14:creationId xmlns:p14="http://schemas.microsoft.com/office/powerpoint/2010/main" val="158547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Goals for Today</a:t>
            </a:r>
            <a:endParaRPr lang="en-US" dirty="0"/>
          </a:p>
        </p:txBody>
      </p:sp>
      <p:sp>
        <p:nvSpPr>
          <p:cNvPr id="3" name="Content Placeholder 2"/>
          <p:cNvSpPr>
            <a:spLocks noGrp="1"/>
          </p:cNvSpPr>
          <p:nvPr>
            <p:ph idx="1"/>
          </p:nvPr>
        </p:nvSpPr>
        <p:spPr/>
        <p:txBody>
          <a:bodyPr/>
          <a:lstStyle/>
          <a:p>
            <a:r>
              <a:rPr lang="en-US" dirty="0" smtClean="0"/>
              <a:t>Outline the learning goals and objectives associated with the online courses</a:t>
            </a:r>
          </a:p>
          <a:p>
            <a:endParaRPr lang="en-US" dirty="0" smtClean="0"/>
          </a:p>
          <a:p>
            <a:r>
              <a:rPr lang="en-US" dirty="0" smtClean="0"/>
              <a:t>Perform hands-on activities and relate these to content within the courses</a:t>
            </a:r>
          </a:p>
          <a:p>
            <a:endParaRPr lang="en-US" dirty="0" smtClean="0"/>
          </a:p>
          <a:p>
            <a:r>
              <a:rPr lang="en-US" dirty="0" smtClean="0"/>
              <a:t>Locate the different resources available on the course website</a:t>
            </a:r>
          </a:p>
          <a:p>
            <a:endParaRPr lang="en-US" dirty="0" smtClean="0"/>
          </a:p>
          <a:p>
            <a:r>
              <a:rPr lang="en-US" dirty="0" smtClean="0"/>
              <a:t>Design a program to hold a youth workshop in your area</a:t>
            </a:r>
            <a:endParaRPr lang="en-US" dirty="0"/>
          </a:p>
        </p:txBody>
      </p:sp>
    </p:spTree>
    <p:extLst>
      <p:ext uri="{BB962C8B-B14F-4D97-AF65-F5344CB8AC3E}">
        <p14:creationId xmlns:p14="http://schemas.microsoft.com/office/powerpoint/2010/main" val="3443628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457201" y="1600208"/>
            <a:ext cx="8458201" cy="4525963"/>
          </a:xfrm>
        </p:spPr>
        <p:txBody>
          <a:bodyPr/>
          <a:lstStyle/>
          <a:p>
            <a:r>
              <a:rPr lang="en-US" dirty="0"/>
              <a:t>H3N2v influenza outbreaks at fairs</a:t>
            </a:r>
          </a:p>
          <a:p>
            <a:r>
              <a:rPr lang="en-US" dirty="0"/>
              <a:t>Influenza prevention education among youth with swine and poultry exposure at agricultural fairs</a:t>
            </a:r>
          </a:p>
          <a:p>
            <a:r>
              <a:rPr lang="en-US" dirty="0"/>
              <a:t>CSTE/CDC pilot project</a:t>
            </a:r>
          </a:p>
          <a:p>
            <a:r>
              <a:rPr lang="en-US" dirty="0"/>
              <a:t>Other zoonotic diseases</a:t>
            </a:r>
          </a:p>
          <a:p>
            <a:r>
              <a:rPr lang="en-US" dirty="0"/>
              <a:t>Partnership </a:t>
            </a:r>
          </a:p>
          <a:p>
            <a:pPr lvl="1"/>
            <a:r>
              <a:rPr lang="en-US" dirty="0"/>
              <a:t>Human health</a:t>
            </a:r>
          </a:p>
          <a:p>
            <a:pPr lvl="1"/>
            <a:r>
              <a:rPr lang="en-US" dirty="0"/>
              <a:t>Animal health</a:t>
            </a:r>
          </a:p>
          <a:p>
            <a:pPr lvl="1"/>
            <a:r>
              <a:rPr lang="en-US" dirty="0"/>
              <a:t>State and county youth </a:t>
            </a:r>
            <a:br>
              <a:rPr lang="en-US" dirty="0"/>
            </a:br>
            <a:r>
              <a:rPr lang="en-US" dirty="0"/>
              <a:t>agriculture organizations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9"/>
            <a:ext cx="2943226" cy="2172539"/>
          </a:xfrm>
          <a:prstGeom prst="rect">
            <a:avLst/>
          </a:prstGeom>
        </p:spPr>
      </p:pic>
    </p:spTree>
    <p:extLst>
      <p:ext uri="{BB962C8B-B14F-4D97-AF65-F5344CB8AC3E}">
        <p14:creationId xmlns:p14="http://schemas.microsoft.com/office/powerpoint/2010/main" val="14273417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139727"/>
            <a:ext cx="8229600" cy="1143000"/>
          </a:xfrm>
        </p:spPr>
        <p:txBody>
          <a:bodyPr/>
          <a:lstStyle/>
          <a:p>
            <a:pPr eaLnBrk="1" hangingPunct="1"/>
            <a:r>
              <a:rPr lang="en-US" altLang="en-US" dirty="0"/>
              <a:t>www.BlueNotFlu.org</a:t>
            </a:r>
          </a:p>
        </p:txBody>
      </p:sp>
      <p:pic>
        <p:nvPicPr>
          <p:cNvPr id="2560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2964" y="1084629"/>
            <a:ext cx="7458075" cy="557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1944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a:t>www.BlueNotFlu.org</a:t>
            </a: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139" y="1309818"/>
            <a:ext cx="6943725" cy="5172554"/>
          </a:xfrm>
          <a:prstGeom prst="rect">
            <a:avLst/>
          </a:prstGeom>
        </p:spPr>
      </p:pic>
    </p:spTree>
    <p:extLst>
      <p:ext uri="{BB962C8B-B14F-4D97-AF65-F5344CB8AC3E}">
        <p14:creationId xmlns:p14="http://schemas.microsoft.com/office/powerpoint/2010/main" val="4862225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Learning Objectives</a:t>
            </a:r>
          </a:p>
        </p:txBody>
      </p:sp>
      <p:sp>
        <p:nvSpPr>
          <p:cNvPr id="3" name="Content Placeholder 2"/>
          <p:cNvSpPr>
            <a:spLocks noGrp="1"/>
          </p:cNvSpPr>
          <p:nvPr>
            <p:ph idx="1"/>
          </p:nvPr>
        </p:nvSpPr>
        <p:spPr>
          <a:xfrm>
            <a:off x="457201" y="1600208"/>
            <a:ext cx="8458201" cy="4525963"/>
          </a:xfrm>
        </p:spPr>
        <p:txBody>
          <a:bodyPr/>
          <a:lstStyle/>
          <a:p>
            <a:r>
              <a:rPr lang="en-US" dirty="0"/>
              <a:t>Define zoonoses</a:t>
            </a:r>
          </a:p>
          <a:p>
            <a:r>
              <a:rPr lang="en-US" dirty="0"/>
              <a:t>Describe the importance of influenza and other zoonoses</a:t>
            </a:r>
          </a:p>
          <a:p>
            <a:r>
              <a:rPr lang="en-US" dirty="0"/>
              <a:t>Recognize common zoonoses that might affect people and animals at fairs or exhibitions</a:t>
            </a:r>
          </a:p>
          <a:p>
            <a:r>
              <a:rPr lang="en-US" dirty="0"/>
              <a:t>Identify risk factors for zoonotic disease infection</a:t>
            </a:r>
          </a:p>
          <a:p>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6714748" y="4167598"/>
            <a:ext cx="1972052" cy="2415764"/>
          </a:xfrm>
          <a:prstGeom prst="rect">
            <a:avLst/>
          </a:prstGeom>
        </p:spPr>
      </p:pic>
    </p:spTree>
    <p:extLst>
      <p:ext uri="{BB962C8B-B14F-4D97-AF65-F5344CB8AC3E}">
        <p14:creationId xmlns:p14="http://schemas.microsoft.com/office/powerpoint/2010/main" val="4055849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A_PromotionVideo_11.20.17">
            <a:hlinkClick r:id="" action="ppaction://media"/>
          </p:cNvPr>
          <p:cNvPicPr>
            <a:picLocks noGrp="1" noChangeAspect="1"/>
          </p:cNvPicPr>
          <p:nvPr>
            <p:ph idx="1"/>
            <a:videoFile r:link="rId1"/>
            <p:extLst>
              <p:ext uri="{DAA4B4D4-6D71-4841-9C94-3DE7FCFB9230}">
                <p14:media xmlns:p14="http://schemas.microsoft.com/office/powerpoint/2010/main" r:embed="rId2">
                  <p14:trim st="15000" end="258633.3333"/>
                </p14:media>
              </p:ext>
            </p:extLst>
          </p:nvPr>
        </p:nvPicPr>
        <p:blipFill>
          <a:blip r:embed="rId5"/>
          <a:stretch>
            <a:fillRect/>
          </a:stretch>
        </p:blipFill>
        <p:spPr>
          <a:xfrm>
            <a:off x="376240" y="274638"/>
            <a:ext cx="8453437" cy="6367438"/>
          </a:xfrm>
        </p:spPr>
      </p:pic>
    </p:spTree>
    <p:extLst>
      <p:ext uri="{BB962C8B-B14F-4D97-AF65-F5344CB8AC3E}">
        <p14:creationId xmlns:p14="http://schemas.microsoft.com/office/powerpoint/2010/main" val="18430900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2 Learning Objectives</a:t>
            </a:r>
          </a:p>
        </p:txBody>
      </p:sp>
      <p:sp>
        <p:nvSpPr>
          <p:cNvPr id="3" name="Content Placeholder 2"/>
          <p:cNvSpPr>
            <a:spLocks noGrp="1"/>
          </p:cNvSpPr>
          <p:nvPr>
            <p:ph idx="1"/>
          </p:nvPr>
        </p:nvSpPr>
        <p:spPr>
          <a:xfrm>
            <a:off x="457201" y="1600208"/>
            <a:ext cx="8458201" cy="4525963"/>
          </a:xfrm>
        </p:spPr>
        <p:txBody>
          <a:bodyPr/>
          <a:lstStyle/>
          <a:p>
            <a:r>
              <a:rPr lang="en-US" dirty="0"/>
              <a:t>Explain the five routes of disease transmission</a:t>
            </a:r>
          </a:p>
          <a:p>
            <a:r>
              <a:rPr lang="en-US" dirty="0"/>
              <a:t>Give an example of a zoonotic disease that can be transmitted by each route</a:t>
            </a:r>
          </a:p>
          <a:p>
            <a:r>
              <a:rPr lang="en-US" dirty="0"/>
              <a:t>Describe how influenza viruses are transmitted among among animals and to humans</a:t>
            </a:r>
          </a:p>
          <a:p>
            <a:r>
              <a:rPr lang="en-US" dirty="0"/>
              <a:t>Explain ways to prevent each route of transmission</a:t>
            </a:r>
          </a:p>
          <a:p>
            <a:endParaRPr lang="en-US" dirty="0"/>
          </a:p>
          <a:p>
            <a:pPr marL="0" indent="0">
              <a:buNone/>
            </a:pP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77145" y="4656211"/>
            <a:ext cx="2638256" cy="1779007"/>
          </a:xfrm>
          <a:prstGeom prst="rect">
            <a:avLst/>
          </a:prstGeom>
        </p:spPr>
      </p:pic>
    </p:spTree>
    <p:extLst>
      <p:ext uri="{BB962C8B-B14F-4D97-AF65-F5344CB8AC3E}">
        <p14:creationId xmlns:p14="http://schemas.microsoft.com/office/powerpoint/2010/main" val="27137387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2505" y="274638"/>
            <a:ext cx="8573371" cy="6403474"/>
          </a:xfrm>
        </p:spPr>
      </p:pic>
    </p:spTree>
    <p:extLst>
      <p:ext uri="{BB962C8B-B14F-4D97-AF65-F5344CB8AC3E}">
        <p14:creationId xmlns:p14="http://schemas.microsoft.com/office/powerpoint/2010/main" val="2375216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3 Learning Objectives</a:t>
            </a:r>
          </a:p>
        </p:txBody>
      </p:sp>
      <p:sp>
        <p:nvSpPr>
          <p:cNvPr id="3" name="Content Placeholder 2"/>
          <p:cNvSpPr>
            <a:spLocks noGrp="1"/>
          </p:cNvSpPr>
          <p:nvPr>
            <p:ph idx="1"/>
          </p:nvPr>
        </p:nvSpPr>
        <p:spPr>
          <a:xfrm>
            <a:off x="457201" y="1600208"/>
            <a:ext cx="8458201" cy="4525963"/>
          </a:xfrm>
        </p:spPr>
        <p:txBody>
          <a:bodyPr/>
          <a:lstStyle/>
          <a:p>
            <a:r>
              <a:rPr lang="en-US" dirty="0"/>
              <a:t>Define biosecurity </a:t>
            </a:r>
          </a:p>
          <a:p>
            <a:r>
              <a:rPr lang="en-US" dirty="0"/>
              <a:t>Explain the importance of biosecurity in zoonotic disease control</a:t>
            </a:r>
          </a:p>
          <a:p>
            <a:r>
              <a:rPr lang="en-US" dirty="0"/>
              <a:t>Review ways zoonotic diseases might be spread to you, your family, and your animals on the farm and at exhibitions</a:t>
            </a:r>
          </a:p>
          <a:p>
            <a:r>
              <a:rPr lang="en-US" dirty="0"/>
              <a:t>Describe measures to prevent zoonotic diseases spread to you, your family, and your animals on the farm and at exhibitions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914886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A_PromotionVideo_11.20.17">
            <a:hlinkClick r:id="" action="ppaction://media"/>
          </p:cNvPr>
          <p:cNvPicPr>
            <a:picLocks noGrp="1" noChangeAspect="1"/>
          </p:cNvPicPr>
          <p:nvPr>
            <p:ph idx="1"/>
            <a:videoFile r:link="rId1"/>
            <p:extLst>
              <p:ext uri="{DAA4B4D4-6D71-4841-9C94-3DE7FCFB9230}">
                <p14:media xmlns:p14="http://schemas.microsoft.com/office/powerpoint/2010/main" r:embed="rId2">
                  <p14:trim st="101547" end="151633.3333"/>
                </p14:media>
              </p:ext>
            </p:extLst>
          </p:nvPr>
        </p:nvPicPr>
        <p:blipFill>
          <a:blip r:embed="rId5"/>
          <a:stretch>
            <a:fillRect/>
          </a:stretch>
        </p:blipFill>
        <p:spPr>
          <a:xfrm>
            <a:off x="271465" y="274638"/>
            <a:ext cx="8415337" cy="6338740"/>
          </a:xfrm>
        </p:spPr>
      </p:pic>
    </p:spTree>
    <p:extLst>
      <p:ext uri="{BB962C8B-B14F-4D97-AF65-F5344CB8AC3E}">
        <p14:creationId xmlns:p14="http://schemas.microsoft.com/office/powerpoint/2010/main" val="29349426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4 Learning Objectives</a:t>
            </a:r>
          </a:p>
        </p:txBody>
      </p:sp>
      <p:sp>
        <p:nvSpPr>
          <p:cNvPr id="3" name="Content Placeholder 2"/>
          <p:cNvSpPr>
            <a:spLocks noGrp="1"/>
          </p:cNvSpPr>
          <p:nvPr>
            <p:ph idx="1"/>
          </p:nvPr>
        </p:nvSpPr>
        <p:spPr>
          <a:xfrm>
            <a:off x="457201" y="1600208"/>
            <a:ext cx="8458201" cy="4525963"/>
          </a:xfrm>
        </p:spPr>
        <p:txBody>
          <a:bodyPr/>
          <a:lstStyle/>
          <a:p>
            <a:r>
              <a:rPr lang="en-US" dirty="0"/>
              <a:t>Describe avian influenza and how it is transmitted among animals and between animals and people</a:t>
            </a:r>
          </a:p>
          <a:p>
            <a:r>
              <a:rPr lang="en-US" dirty="0"/>
              <a:t>Explain the impact that an HPAI outbreak has on animal agriculture</a:t>
            </a:r>
          </a:p>
          <a:p>
            <a:r>
              <a:rPr lang="en-US" dirty="0"/>
              <a:t>Identify potential public health impacts of a highly pathogenic avian influenza outbreak</a:t>
            </a:r>
          </a:p>
          <a:p>
            <a:r>
              <a:rPr lang="en-US" dirty="0"/>
              <a:t>Identify those persons most at risk for being infected with avian influenza A viruses and those with the highest risk of complications</a:t>
            </a:r>
          </a:p>
          <a:p>
            <a:r>
              <a:rPr lang="en-US" dirty="0"/>
              <a:t>Explain how and why animal exhibitions might be impacted by HPAI</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72629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A_PromotionVideo_11.20.17">
            <a:hlinkClick r:id="" action="ppaction://media"/>
          </p:cNvPr>
          <p:cNvPicPr>
            <a:picLocks noGrp="1" noChangeAspect="1"/>
          </p:cNvPicPr>
          <p:nvPr>
            <p:ph idx="1"/>
            <a:videoFile r:link="rId1"/>
            <p:extLst>
              <p:ext uri="{DAA4B4D4-6D71-4841-9C94-3DE7FCFB9230}">
                <p14:media xmlns:p14="http://schemas.microsoft.com/office/powerpoint/2010/main" r:embed="rId2">
                  <p14:trim st="206000" end="136633.3333"/>
                </p14:media>
              </p:ext>
            </p:extLst>
          </p:nvPr>
        </p:nvPicPr>
        <p:blipFill>
          <a:blip r:embed="rId5"/>
          <a:stretch>
            <a:fillRect/>
          </a:stretch>
        </p:blipFill>
        <p:spPr>
          <a:xfrm>
            <a:off x="300038" y="274638"/>
            <a:ext cx="8482012" cy="6388962"/>
          </a:xfrm>
        </p:spPr>
      </p:pic>
    </p:spTree>
    <p:extLst>
      <p:ext uri="{BB962C8B-B14F-4D97-AF65-F5344CB8AC3E}">
        <p14:creationId xmlns:p14="http://schemas.microsoft.com/office/powerpoint/2010/main" val="14895210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5 Learning Objectives</a:t>
            </a:r>
          </a:p>
        </p:txBody>
      </p:sp>
      <p:sp>
        <p:nvSpPr>
          <p:cNvPr id="3" name="Content Placeholder 2"/>
          <p:cNvSpPr>
            <a:spLocks noGrp="1"/>
          </p:cNvSpPr>
          <p:nvPr>
            <p:ph idx="1"/>
          </p:nvPr>
        </p:nvSpPr>
        <p:spPr>
          <a:xfrm>
            <a:off x="457201" y="1600208"/>
            <a:ext cx="8458201" cy="4525963"/>
          </a:xfrm>
        </p:spPr>
        <p:txBody>
          <a:bodyPr/>
          <a:lstStyle/>
          <a:p>
            <a:r>
              <a:rPr lang="en-US" dirty="0"/>
              <a:t>Define influenza A viruses of swine and how they can be transmitted among animals and to humans</a:t>
            </a:r>
          </a:p>
          <a:p>
            <a:r>
              <a:rPr lang="en-US" dirty="0"/>
              <a:t>Explain measures to protect swine from infection with influenza viruses</a:t>
            </a:r>
          </a:p>
          <a:p>
            <a:r>
              <a:rPr lang="en-US" dirty="0"/>
              <a:t>Identify the public health impacts of the H3N2v virus outbreak</a:t>
            </a:r>
          </a:p>
          <a:p>
            <a:r>
              <a:rPr lang="en-US" dirty="0"/>
              <a:t>Identify those persons most at risk for being infected with swine influenza A viruses and those with highest risk of complications </a:t>
            </a:r>
          </a:p>
          <a:p>
            <a:r>
              <a:rPr lang="en-US" dirty="0"/>
              <a:t>Explain the measures humans can take to protect themselves from influenza A viruses of swine when on farms or attending animal exhibitions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560152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A_PromotionVideo_11.20.17">
            <a:hlinkClick r:id="" action="ppaction://media"/>
          </p:cNvPr>
          <p:cNvPicPr>
            <a:picLocks noGrp="1" noChangeAspect="1"/>
          </p:cNvPicPr>
          <p:nvPr>
            <p:ph idx="1"/>
            <a:videoFile r:link="rId1"/>
            <p:extLst>
              <p:ext uri="{DAA4B4D4-6D71-4841-9C94-3DE7FCFB9230}">
                <p14:media xmlns:p14="http://schemas.microsoft.com/office/powerpoint/2010/main" r:embed="rId2">
                  <p14:trim st="221298" end="119633.3333"/>
                </p14:media>
              </p:ext>
            </p:extLst>
          </p:nvPr>
        </p:nvPicPr>
        <p:blipFill>
          <a:blip r:embed="rId5"/>
          <a:stretch>
            <a:fillRect/>
          </a:stretch>
        </p:blipFill>
        <p:spPr>
          <a:xfrm>
            <a:off x="457202" y="274640"/>
            <a:ext cx="8396287" cy="6324391"/>
          </a:xfrm>
        </p:spPr>
      </p:pic>
    </p:spTree>
    <p:extLst>
      <p:ext uri="{BB962C8B-B14F-4D97-AF65-F5344CB8AC3E}">
        <p14:creationId xmlns:p14="http://schemas.microsoft.com/office/powerpoint/2010/main" val="4706903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6 Learning Objectives</a:t>
            </a:r>
          </a:p>
        </p:txBody>
      </p:sp>
      <p:sp>
        <p:nvSpPr>
          <p:cNvPr id="3" name="Content Placeholder 2"/>
          <p:cNvSpPr>
            <a:spLocks noGrp="1"/>
          </p:cNvSpPr>
          <p:nvPr>
            <p:ph idx="1"/>
          </p:nvPr>
        </p:nvSpPr>
        <p:spPr>
          <a:xfrm>
            <a:off x="457201" y="1600208"/>
            <a:ext cx="8458201" cy="4525963"/>
          </a:xfrm>
        </p:spPr>
        <p:txBody>
          <a:bodyPr/>
          <a:lstStyle/>
          <a:p>
            <a:r>
              <a:rPr lang="en-US" dirty="0"/>
              <a:t>Identify agencies that promote animal and public health</a:t>
            </a:r>
          </a:p>
          <a:p>
            <a:r>
              <a:rPr lang="en-US" dirty="0"/>
              <a:t>Recognize careers that are available in animal and public health</a:t>
            </a:r>
          </a:p>
          <a:p>
            <a:r>
              <a:rPr lang="en-US" dirty="0"/>
              <a:t>Describe the education and responsibilities that different animal and public health jobs require</a:t>
            </a:r>
          </a:p>
          <a:p>
            <a:pPr marL="0" indent="0">
              <a:buNone/>
            </a:pPr>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6512766" y="5086912"/>
            <a:ext cx="2402634" cy="1219401"/>
          </a:xfrm>
          <a:prstGeom prst="rect">
            <a:avLst/>
          </a:prstGeom>
        </p:spPr>
      </p:pic>
    </p:spTree>
    <p:extLst>
      <p:ext uri="{BB962C8B-B14F-4D97-AF65-F5344CB8AC3E}">
        <p14:creationId xmlns:p14="http://schemas.microsoft.com/office/powerpoint/2010/main" val="14456819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A_PromotionVideo_11.20.17">
            <a:hlinkClick r:id="" action="ppaction://media"/>
          </p:cNvPr>
          <p:cNvPicPr>
            <a:picLocks noGrp="1" noChangeAspect="1"/>
          </p:cNvPicPr>
          <p:nvPr>
            <p:ph idx="1"/>
            <a:videoFile r:link="rId1"/>
            <p:extLst>
              <p:ext uri="{DAA4B4D4-6D71-4841-9C94-3DE7FCFB9230}">
                <p14:media xmlns:p14="http://schemas.microsoft.com/office/powerpoint/2010/main" r:embed="rId2">
                  <p14:trim st="238000" end="63633.3333"/>
                </p14:media>
              </p:ext>
            </p:extLst>
          </p:nvPr>
        </p:nvPicPr>
        <p:blipFill>
          <a:blip r:embed="rId5"/>
          <a:stretch>
            <a:fillRect/>
          </a:stretch>
        </p:blipFill>
        <p:spPr>
          <a:xfrm>
            <a:off x="223840" y="200027"/>
            <a:ext cx="8567737" cy="6453533"/>
          </a:xfrm>
        </p:spPr>
      </p:pic>
    </p:spTree>
    <p:extLst>
      <p:ext uri="{BB962C8B-B14F-4D97-AF65-F5344CB8AC3E}">
        <p14:creationId xmlns:p14="http://schemas.microsoft.com/office/powerpoint/2010/main" val="2122139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Certificates</a:t>
            </a:r>
            <a:endParaRPr 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7357" y="1600202"/>
            <a:ext cx="6169286" cy="4525963"/>
          </a:xfrm>
        </p:spPr>
      </p:pic>
    </p:spTree>
    <p:extLst>
      <p:ext uri="{BB962C8B-B14F-4D97-AF65-F5344CB8AC3E}">
        <p14:creationId xmlns:p14="http://schemas.microsoft.com/office/powerpoint/2010/main" val="3723592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4544" y="457200"/>
            <a:ext cx="8202256" cy="6106366"/>
          </a:xfrm>
        </p:spPr>
      </p:pic>
    </p:spTree>
    <p:extLst>
      <p:ext uri="{BB962C8B-B14F-4D97-AF65-F5344CB8AC3E}">
        <p14:creationId xmlns:p14="http://schemas.microsoft.com/office/powerpoint/2010/main" val="16364264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649" y="274640"/>
            <a:ext cx="8514126" cy="6383707"/>
          </a:xfrm>
        </p:spPr>
      </p:pic>
    </p:spTree>
    <p:extLst>
      <p:ext uri="{BB962C8B-B14F-4D97-AF65-F5344CB8AC3E}">
        <p14:creationId xmlns:p14="http://schemas.microsoft.com/office/powerpoint/2010/main" val="27047449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514" y="176344"/>
            <a:ext cx="8710613" cy="6488753"/>
          </a:xfrm>
          <a:prstGeom prst="rect">
            <a:avLst/>
          </a:prstGeom>
        </p:spPr>
      </p:pic>
    </p:spTree>
    <p:extLst>
      <p:ext uri="{BB962C8B-B14F-4D97-AF65-F5344CB8AC3E}">
        <p14:creationId xmlns:p14="http://schemas.microsoft.com/office/powerpoint/2010/main" val="804539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12806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a:t>www.BlueNotFlu.org</a:t>
            </a:r>
          </a:p>
        </p:txBody>
      </p:sp>
      <p:pic>
        <p:nvPicPr>
          <p:cNvPr id="2969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3625" y="1237756"/>
            <a:ext cx="7016750" cy="525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939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1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what a germ is </a:t>
            </a:r>
          </a:p>
          <a:p>
            <a:r>
              <a:rPr lang="en-US" dirty="0"/>
              <a:t>Tell me what germs can do</a:t>
            </a:r>
          </a:p>
          <a:p>
            <a:r>
              <a:rPr lang="en-US" dirty="0"/>
              <a:t>Tell me who can get sick from germs</a:t>
            </a:r>
          </a:p>
          <a:p>
            <a:r>
              <a:rPr lang="en-US" dirty="0"/>
              <a:t>Tell me what we call germs that are shared between people and animals</a:t>
            </a:r>
          </a:p>
          <a:p>
            <a:endParaRPr lang="en-US" dirty="0"/>
          </a:p>
          <a:p>
            <a:pPr marL="0" indent="0">
              <a:buNone/>
            </a:pPr>
            <a:endParaRPr lang="en-US" dirty="0"/>
          </a:p>
        </p:txBody>
      </p:sp>
    </p:spTree>
    <p:extLst>
      <p:ext uri="{BB962C8B-B14F-4D97-AF65-F5344CB8AC3E}">
        <p14:creationId xmlns:p14="http://schemas.microsoft.com/office/powerpoint/2010/main" val="1899195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998" y="274638"/>
            <a:ext cx="8504252" cy="6337040"/>
          </a:xfrm>
        </p:spPr>
      </p:pic>
    </p:spTree>
    <p:extLst>
      <p:ext uri="{BB962C8B-B14F-4D97-AF65-F5344CB8AC3E}">
        <p14:creationId xmlns:p14="http://schemas.microsoft.com/office/powerpoint/2010/main" val="213579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2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how a person may act or feel when they are sick</a:t>
            </a:r>
          </a:p>
          <a:p>
            <a:r>
              <a:rPr lang="en-US" dirty="0"/>
              <a:t>Name who to tell if you find a sick animal</a:t>
            </a:r>
          </a:p>
          <a:p>
            <a:r>
              <a:rPr lang="en-US" dirty="0"/>
              <a:t>Tell me what you should do around a sick animal</a:t>
            </a:r>
          </a:p>
          <a:p>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145" y="4572000"/>
            <a:ext cx="2638256" cy="1947426"/>
          </a:xfrm>
          <a:prstGeom prst="rect">
            <a:avLst/>
          </a:prstGeom>
        </p:spPr>
      </p:pic>
    </p:spTree>
    <p:extLst>
      <p:ext uri="{BB962C8B-B14F-4D97-AF65-F5344CB8AC3E}">
        <p14:creationId xmlns:p14="http://schemas.microsoft.com/office/powerpoint/2010/main" val="40396877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200027"/>
            <a:ext cx="5334000" cy="3974691"/>
          </a:xfrm>
        </p:spPr>
      </p:pic>
      <p:pic>
        <p:nvPicPr>
          <p:cNvPr id="6" name="Picture 5"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8100" y="2826319"/>
            <a:ext cx="5131522" cy="3850707"/>
          </a:xfrm>
          <a:prstGeom prst="rect">
            <a:avLst/>
          </a:prstGeom>
        </p:spPr>
      </p:pic>
    </p:spTree>
    <p:extLst>
      <p:ext uri="{BB962C8B-B14F-4D97-AF65-F5344CB8AC3E}">
        <p14:creationId xmlns:p14="http://schemas.microsoft.com/office/powerpoint/2010/main" val="28653862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3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four ways that germs can spread</a:t>
            </a:r>
          </a:p>
          <a:p>
            <a:r>
              <a:rPr lang="en-US" dirty="0"/>
              <a:t>Tell me ways to stop germs from spreading</a:t>
            </a:r>
          </a:p>
          <a:p>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6620258" y="4131341"/>
            <a:ext cx="1815579" cy="2252909"/>
          </a:xfrm>
          <a:prstGeom prst="rect">
            <a:avLst/>
          </a:prstGeom>
        </p:spPr>
      </p:pic>
    </p:spTree>
    <p:extLst>
      <p:ext uri="{BB962C8B-B14F-4D97-AF65-F5344CB8AC3E}">
        <p14:creationId xmlns:p14="http://schemas.microsoft.com/office/powerpoint/2010/main" val="21741023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2966" y="142876"/>
            <a:ext cx="8797684" cy="6580324"/>
          </a:xfr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966" y="142878"/>
            <a:ext cx="8797684" cy="6535831"/>
          </a:xfrm>
          <a:prstGeom prst="rect">
            <a:avLst/>
          </a:prstGeom>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967" y="163262"/>
            <a:ext cx="8797684" cy="6543499"/>
          </a:xfrm>
          <a:prstGeom prst="rect">
            <a:avLst/>
          </a:prstGeom>
        </p:spPr>
      </p:pic>
    </p:spTree>
    <p:extLst>
      <p:ext uri="{BB962C8B-B14F-4D97-AF65-F5344CB8AC3E}">
        <p14:creationId xmlns:p14="http://schemas.microsoft.com/office/powerpoint/2010/main" val="360192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4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one way to boost your health power to fight off </a:t>
            </a:r>
            <a:r>
              <a:rPr lang="en-US" dirty="0" smtClean="0"/>
              <a:t>germs</a:t>
            </a:r>
            <a:endParaRPr lang="en-US" dirty="0"/>
          </a:p>
          <a:p>
            <a:r>
              <a:rPr lang="en-US" dirty="0"/>
              <a:t>Show me how to wash your hands</a:t>
            </a:r>
          </a:p>
          <a:p>
            <a:endParaRPr lang="en-US" dirty="0"/>
          </a:p>
          <a:p>
            <a:pPr marL="0" indent="0">
              <a:buNone/>
            </a:pPr>
            <a:endParaRPr lang="en-US" dirty="0"/>
          </a:p>
        </p:txBody>
      </p:sp>
      <p:pic>
        <p:nvPicPr>
          <p:cNvPr id="5" name="Picture 4" descr="A close up of a logo&#10;&#10;Description automatically generated">
            <a:extLst>
              <a:ext uri="{FF2B5EF4-FFF2-40B4-BE49-F238E27FC236}">
                <a16:creationId xmlns:a16="http://schemas.microsoft.com/office/drawing/2014/main" id="{EE40198C-68E3-5F49-BA34-160A7F84FA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407" y="4280188"/>
            <a:ext cx="2660395" cy="2028551"/>
          </a:xfrm>
          <a:prstGeom prst="rect">
            <a:avLst/>
          </a:prstGeom>
        </p:spPr>
      </p:pic>
    </p:spTree>
    <p:extLst>
      <p:ext uri="{BB962C8B-B14F-4D97-AF65-F5344CB8AC3E}">
        <p14:creationId xmlns:p14="http://schemas.microsoft.com/office/powerpoint/2010/main" val="20850149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807" y="200026"/>
            <a:ext cx="5281504" cy="3978388"/>
          </a:xfrm>
        </p:spPr>
      </p:pic>
      <p:pic>
        <p:nvPicPr>
          <p:cNvPr id="6" name="Picture 5"/>
          <p:cNvPicPr>
            <a:picLocks noChangeAspect="1"/>
          </p:cNvPicPr>
          <p:nvPr/>
        </p:nvPicPr>
        <p:blipFill>
          <a:blip r:embed="rId4"/>
          <a:stretch>
            <a:fillRect/>
          </a:stretch>
        </p:blipFill>
        <p:spPr>
          <a:xfrm>
            <a:off x="4377447" y="3269360"/>
            <a:ext cx="4679004" cy="3487433"/>
          </a:xfrm>
          <a:prstGeom prst="rect">
            <a:avLst/>
          </a:prstGeom>
        </p:spPr>
      </p:pic>
    </p:spTree>
    <p:extLst>
      <p:ext uri="{BB962C8B-B14F-4D97-AF65-F5344CB8AC3E}">
        <p14:creationId xmlns:p14="http://schemas.microsoft.com/office/powerpoint/2010/main" val="36007758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5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what “biosecurity” means</a:t>
            </a:r>
          </a:p>
          <a:p>
            <a:r>
              <a:rPr lang="en-US" dirty="0"/>
              <a:t>Tell me how germs can get onto farms or fairs</a:t>
            </a:r>
          </a:p>
          <a:p>
            <a:r>
              <a:rPr lang="en-US" dirty="0"/>
              <a:t>Tell me how you can W.A.C.K. away germs</a:t>
            </a:r>
          </a:p>
          <a:p>
            <a:r>
              <a:rPr lang="en-US" dirty="0"/>
              <a:t>Practice good biosecurity at the farm and the fair</a:t>
            </a:r>
          </a:p>
          <a:p>
            <a:endParaRPr lang="en-US" dirty="0"/>
          </a:p>
          <a:p>
            <a:pPr marL="0" indent="0">
              <a:buNone/>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6308293" y="4572000"/>
            <a:ext cx="2575960" cy="1947426"/>
          </a:xfrm>
          <a:prstGeom prst="rect">
            <a:avLst/>
          </a:prstGeom>
        </p:spPr>
      </p:pic>
    </p:spTree>
    <p:extLst>
      <p:ext uri="{BB962C8B-B14F-4D97-AF65-F5344CB8AC3E}">
        <p14:creationId xmlns:p14="http://schemas.microsoft.com/office/powerpoint/2010/main" val="9713000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 Clipping"/>
          <p:cNvPicPr>
            <a:picLocks noGrp="1" noChangeAspect="1"/>
          </p:cNvPicPr>
          <p:nvPr>
            <p:ph idx="1"/>
          </p:nvPr>
        </p:nvPicPr>
        <p:blipFill rotWithShape="1">
          <a:blip r:embed="rId3">
            <a:extLst>
              <a:ext uri="{28A0092B-C50C-407E-A947-70E740481C1C}">
                <a14:useLocalDpi xmlns:a14="http://schemas.microsoft.com/office/drawing/2010/main" val="0"/>
              </a:ext>
            </a:extLst>
          </a:blip>
          <a:srcRect l="841"/>
          <a:stretch/>
        </p:blipFill>
        <p:spPr>
          <a:xfrm>
            <a:off x="304800" y="190502"/>
            <a:ext cx="8667750" cy="6461543"/>
          </a:xfrm>
        </p:spPr>
      </p:pic>
    </p:spTree>
    <p:extLst>
      <p:ext uri="{BB962C8B-B14F-4D97-AF65-F5344CB8AC3E}">
        <p14:creationId xmlns:p14="http://schemas.microsoft.com/office/powerpoint/2010/main" val="23422983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6 Learning Objectives</a:t>
            </a:r>
          </a:p>
        </p:txBody>
      </p:sp>
      <p:sp>
        <p:nvSpPr>
          <p:cNvPr id="3" name="Content Placeholder 2"/>
          <p:cNvSpPr>
            <a:spLocks noGrp="1"/>
          </p:cNvSpPr>
          <p:nvPr>
            <p:ph idx="1"/>
          </p:nvPr>
        </p:nvSpPr>
        <p:spPr>
          <a:xfrm>
            <a:off x="457201" y="1600208"/>
            <a:ext cx="8458201" cy="4525963"/>
          </a:xfrm>
        </p:spPr>
        <p:txBody>
          <a:bodyPr/>
          <a:lstStyle/>
          <a:p>
            <a:r>
              <a:rPr lang="en-US" dirty="0"/>
              <a:t>Tell me how you and your animals can get germs</a:t>
            </a:r>
          </a:p>
          <a:p>
            <a:r>
              <a:rPr lang="en-US" dirty="0"/>
              <a:t>Tell me ways you and your animals can stay healthy at home and at the fair </a:t>
            </a:r>
          </a:p>
          <a:p>
            <a:r>
              <a:rPr lang="en-US" dirty="0"/>
              <a:t>Tell me some people that can help you and your animals stay healthy and stop germs</a:t>
            </a:r>
          </a:p>
          <a:p>
            <a:pPr marL="0" indent="0">
              <a:buNone/>
            </a:pP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77145" y="4727520"/>
            <a:ext cx="2638256" cy="1636386"/>
          </a:xfrm>
          <a:prstGeom prst="rect">
            <a:avLst/>
          </a:prstGeom>
        </p:spPr>
      </p:pic>
    </p:spTree>
    <p:extLst>
      <p:ext uri="{BB962C8B-B14F-4D97-AF65-F5344CB8AC3E}">
        <p14:creationId xmlns:p14="http://schemas.microsoft.com/office/powerpoint/2010/main" val="24709628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585" y="179388"/>
            <a:ext cx="8742440" cy="6514392"/>
          </a:xfr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587" y="179390"/>
            <a:ext cx="8810625" cy="6554419"/>
          </a:xfrm>
          <a:prstGeom prst="rect">
            <a:avLst/>
          </a:prstGeom>
        </p:spPr>
      </p:pic>
      <p:pic>
        <p:nvPicPr>
          <p:cNvPr id="7" name="Picture 6"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10" y="234536"/>
            <a:ext cx="8686800" cy="6499273"/>
          </a:xfrm>
          <a:prstGeom prst="rect">
            <a:avLst/>
          </a:prstGeom>
        </p:spPr>
      </p:pic>
      <p:pic>
        <p:nvPicPr>
          <p:cNvPr id="8" name="Picture 7"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620" y="179388"/>
            <a:ext cx="8799590" cy="6576536"/>
          </a:xfrm>
          <a:prstGeom prst="rect">
            <a:avLst/>
          </a:prstGeom>
        </p:spPr>
      </p:pic>
      <p:pic>
        <p:nvPicPr>
          <p:cNvPr id="9" name="Picture 8"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586" y="212419"/>
            <a:ext cx="8753475" cy="6547373"/>
          </a:xfrm>
          <a:prstGeom prst="rect">
            <a:avLst/>
          </a:prstGeom>
        </p:spPr>
      </p:pic>
      <p:pic>
        <p:nvPicPr>
          <p:cNvPr id="10" name="Picture 9"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5433" y="247084"/>
            <a:ext cx="8672747" cy="6488656"/>
          </a:xfrm>
          <a:prstGeom prst="rect">
            <a:avLst/>
          </a:prstGeom>
        </p:spPr>
      </p:pic>
      <p:pic>
        <p:nvPicPr>
          <p:cNvPr id="11" name="Picture 10"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259" y="258425"/>
            <a:ext cx="8686800" cy="6497501"/>
          </a:xfrm>
          <a:prstGeom prst="rect">
            <a:avLst/>
          </a:prstGeom>
        </p:spPr>
      </p:pic>
      <p:pic>
        <p:nvPicPr>
          <p:cNvPr id="12" name="Picture 11"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9552" y="195076"/>
            <a:ext cx="8820515" cy="6538733"/>
          </a:xfrm>
          <a:prstGeom prst="rect">
            <a:avLst/>
          </a:prstGeom>
        </p:spPr>
      </p:pic>
    </p:spTree>
    <p:extLst>
      <p:ext uri="{BB962C8B-B14F-4D97-AF65-F5344CB8AC3E}">
        <p14:creationId xmlns:p14="http://schemas.microsoft.com/office/powerpoint/2010/main" val="4067719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Takeaway</a:t>
            </a:r>
          </a:p>
        </p:txBody>
      </p:sp>
      <p:sp>
        <p:nvSpPr>
          <p:cNvPr id="5" name="Content Placeholder 2">
            <a:extLst>
              <a:ext uri="{FF2B5EF4-FFF2-40B4-BE49-F238E27FC236}">
                <a16:creationId xmlns:a16="http://schemas.microsoft.com/office/drawing/2014/main" id="{711AD697-3196-BA42-9E37-97C5E30DF1C8}"/>
              </a:ext>
            </a:extLst>
          </p:cNvPr>
          <p:cNvSpPr>
            <a:spLocks noGrp="1"/>
          </p:cNvSpPr>
          <p:nvPr>
            <p:ph idx="1"/>
          </p:nvPr>
        </p:nvSpPr>
        <p:spPr>
          <a:xfrm>
            <a:off x="457201" y="1600208"/>
            <a:ext cx="8458201" cy="4525963"/>
          </a:xfrm>
        </p:spPr>
        <p:txBody>
          <a:bodyPr/>
          <a:lstStyle/>
          <a:p>
            <a:r>
              <a:rPr lang="en-US" dirty="0"/>
              <a:t>Encourage youth involvement with livestock and exhibitions in a safe and healthy matter</a:t>
            </a:r>
          </a:p>
          <a:p>
            <a:r>
              <a:rPr lang="en-US" dirty="0"/>
              <a:t>Prevent zoonotic disease</a:t>
            </a:r>
          </a:p>
          <a:p>
            <a:r>
              <a:rPr lang="en-US" dirty="0"/>
              <a:t>Follow biosecurity recommendations</a:t>
            </a:r>
          </a:p>
          <a:p>
            <a:r>
              <a:rPr lang="en-US" dirty="0"/>
              <a:t>Promote public and animal health</a:t>
            </a:r>
          </a:p>
          <a:p>
            <a:pPr marL="0" indent="0">
              <a:buNone/>
            </a:pPr>
            <a:endParaRPr lang="en-US" dirty="0"/>
          </a:p>
        </p:txBody>
      </p:sp>
    </p:spTree>
    <p:extLst>
      <p:ext uri="{BB962C8B-B14F-4D97-AF65-F5344CB8AC3E}">
        <p14:creationId xmlns:p14="http://schemas.microsoft.com/office/powerpoint/2010/main" val="13331196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Accessible and Responsive</a:t>
            </a:r>
            <a:endParaRPr lang="en-US" dirty="0"/>
          </a:p>
        </p:txBody>
      </p:sp>
      <p:pic>
        <p:nvPicPr>
          <p:cNvPr id="4" name="Content Placeholder 3" descr="Screen Clipping"/>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73300" y="-3730086"/>
            <a:ext cx="936625" cy="705359"/>
          </a:xfrm>
        </p:spPr>
      </p:pic>
      <p:pic>
        <p:nvPicPr>
          <p:cNvPr id="1026" name="0030a649-9217-45cf-a4d9-f257eeecf13d" descr="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5488" y="1647825"/>
            <a:ext cx="2342100" cy="46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a523e20b-d9f9-4844-a285-f7f000278d70" descr="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0502" y="1647825"/>
            <a:ext cx="4244235" cy="212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1776" y="4000130"/>
            <a:ext cx="3381685" cy="2576176"/>
          </a:xfrm>
          <a:prstGeom prst="rect">
            <a:avLst/>
          </a:prstGeom>
        </p:spPr>
      </p:pic>
      <p:sp>
        <p:nvSpPr>
          <p:cNvPr id="6" name="Rectangle 5"/>
          <p:cNvSpPr/>
          <p:nvPr/>
        </p:nvSpPr>
        <p:spPr bwMode="auto">
          <a:xfrm>
            <a:off x="4733927" y="5591175"/>
            <a:ext cx="2105025" cy="59055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a:latin typeface="Arial" charset="0"/>
            </a:endParaRPr>
          </a:p>
        </p:txBody>
      </p:sp>
    </p:spTree>
    <p:extLst>
      <p:ext uri="{BB962C8B-B14F-4D97-AF65-F5344CB8AC3E}">
        <p14:creationId xmlns:p14="http://schemas.microsoft.com/office/powerpoint/2010/main" val="2354806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6226" y="1249647"/>
            <a:ext cx="2592379" cy="2753563"/>
          </a:xfrm>
          <a:prstGeom prst="rect">
            <a:avLst/>
          </a:prstGeom>
          <a:ln>
            <a:solidFill>
              <a:schemeClr val="tx1"/>
            </a:solidFill>
          </a:ln>
        </p:spPr>
      </p:pic>
      <p:sp>
        <p:nvSpPr>
          <p:cNvPr id="2" name="Title 1"/>
          <p:cNvSpPr>
            <a:spLocks noGrp="1"/>
          </p:cNvSpPr>
          <p:nvPr>
            <p:ph type="title"/>
          </p:nvPr>
        </p:nvSpPr>
        <p:spPr/>
        <p:txBody>
          <a:bodyPr/>
          <a:lstStyle/>
          <a:p>
            <a:r>
              <a:rPr lang="en-US" dirty="0"/>
              <a:t>Supplemental Materials</a:t>
            </a:r>
          </a:p>
        </p:txBody>
      </p:sp>
      <p:sp>
        <p:nvSpPr>
          <p:cNvPr id="3" name="Content Placeholder 2"/>
          <p:cNvSpPr>
            <a:spLocks noGrp="1"/>
          </p:cNvSpPr>
          <p:nvPr>
            <p:ph idx="1"/>
          </p:nvPr>
        </p:nvSpPr>
        <p:spPr>
          <a:xfrm>
            <a:off x="457201" y="1600208"/>
            <a:ext cx="4824919" cy="4525963"/>
          </a:xfrm>
        </p:spPr>
        <p:txBody>
          <a:bodyPr/>
          <a:lstStyle/>
          <a:p>
            <a:r>
              <a:rPr lang="en-US" dirty="0"/>
              <a:t>Learning objective </a:t>
            </a:r>
            <a:r>
              <a:rPr lang="en-US" dirty="0" smtClean="0"/>
              <a:t>worksheets</a:t>
            </a:r>
          </a:p>
          <a:p>
            <a:pPr lvl="1"/>
            <a:r>
              <a:rPr lang="en-US" dirty="0" smtClean="0"/>
              <a:t>Worksheet </a:t>
            </a:r>
            <a:r>
              <a:rPr lang="en-US" dirty="0"/>
              <a:t>keys </a:t>
            </a:r>
            <a:r>
              <a:rPr lang="en-US" dirty="0" smtClean="0"/>
              <a:t/>
            </a:r>
            <a:br>
              <a:rPr lang="en-US" dirty="0" smtClean="0"/>
            </a:br>
            <a:r>
              <a:rPr lang="en-US" dirty="0" smtClean="0"/>
              <a:t>available</a:t>
            </a:r>
          </a:p>
          <a:p>
            <a:pPr marL="342882" lvl="1" indent="0">
              <a:buNone/>
            </a:pPr>
            <a:endParaRPr lang="en-US" sz="500" dirty="0"/>
          </a:p>
          <a:p>
            <a:r>
              <a:rPr lang="en-US" dirty="0"/>
              <a:t>PowerPoint </a:t>
            </a:r>
            <a:r>
              <a:rPr lang="en-US" dirty="0" smtClean="0"/>
              <a:t/>
            </a:r>
            <a:br>
              <a:rPr lang="en-US" dirty="0" smtClean="0"/>
            </a:br>
            <a:r>
              <a:rPr lang="en-US" dirty="0" smtClean="0"/>
              <a:t>course material</a:t>
            </a:r>
            <a:endParaRPr lang="en-US" dirty="0"/>
          </a:p>
          <a:p>
            <a:pPr marL="0" indent="0">
              <a:buNone/>
            </a:pPr>
            <a:endParaRPr lang="en-US" sz="500" dirty="0"/>
          </a:p>
        </p:txBody>
      </p:sp>
      <p:pic>
        <p:nvPicPr>
          <p:cNvPr id="7" name="Picture 6" descr="A screenshot of a cell phone&#10;&#10;Description automatically generated">
            <a:extLst>
              <a:ext uri="{FF2B5EF4-FFF2-40B4-BE49-F238E27FC236}">
                <a16:creationId xmlns:a16="http://schemas.microsoft.com/office/drawing/2014/main" id="{6B62A400-9E3A-2649-966F-E5436F92DA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9660" y="4011024"/>
            <a:ext cx="3441049" cy="2590840"/>
          </a:xfrm>
          <a:prstGeom prst="rect">
            <a:avLst/>
          </a:prstGeom>
          <a:ln>
            <a:solidFill>
              <a:schemeClr val="tx1"/>
            </a:solidFill>
          </a:ln>
        </p:spPr>
      </p:pic>
      <p:pic>
        <p:nvPicPr>
          <p:cNvPr id="6" name="Picture 5"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41832" y="1600206"/>
            <a:ext cx="2899310" cy="3706238"/>
          </a:xfrm>
          <a:prstGeom prst="rect">
            <a:avLst/>
          </a:prstGeom>
          <a:ln>
            <a:solidFill>
              <a:schemeClr val="tx1"/>
            </a:solidFill>
          </a:ln>
          <a:effectLst/>
        </p:spPr>
      </p:pic>
    </p:spTree>
    <p:extLst>
      <p:ext uri="{BB962C8B-B14F-4D97-AF65-F5344CB8AC3E}">
        <p14:creationId xmlns:p14="http://schemas.microsoft.com/office/powerpoint/2010/main" val="3083587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5300" y="1387548"/>
            <a:ext cx="2858928" cy="3428999"/>
          </a:xfrm>
          <a:prstGeom prst="rect">
            <a:avLst/>
          </a:prstGeom>
          <a:ln>
            <a:solidFill>
              <a:schemeClr val="tx1"/>
            </a:solidFill>
          </a:ln>
        </p:spPr>
      </p:pic>
      <p:sp>
        <p:nvSpPr>
          <p:cNvPr id="2" name="Title 1"/>
          <p:cNvSpPr>
            <a:spLocks noGrp="1"/>
          </p:cNvSpPr>
          <p:nvPr>
            <p:ph type="title"/>
          </p:nvPr>
        </p:nvSpPr>
        <p:spPr/>
        <p:txBody>
          <a:bodyPr/>
          <a:lstStyle/>
          <a:p>
            <a:r>
              <a:rPr lang="en-US" dirty="0"/>
              <a:t>Supplemental Materials</a:t>
            </a:r>
          </a:p>
        </p:txBody>
      </p:sp>
      <p:sp>
        <p:nvSpPr>
          <p:cNvPr id="3" name="Content Placeholder 2"/>
          <p:cNvSpPr>
            <a:spLocks noGrp="1"/>
          </p:cNvSpPr>
          <p:nvPr>
            <p:ph idx="1"/>
          </p:nvPr>
        </p:nvSpPr>
        <p:spPr>
          <a:xfrm>
            <a:off x="457200" y="1600208"/>
            <a:ext cx="3757334" cy="4525963"/>
          </a:xfrm>
        </p:spPr>
        <p:txBody>
          <a:bodyPr/>
          <a:lstStyle/>
          <a:p>
            <a:r>
              <a:rPr lang="en-US" dirty="0"/>
              <a:t>Lesson Worksheets</a:t>
            </a:r>
          </a:p>
          <a:p>
            <a:pPr lvl="1"/>
            <a:r>
              <a:rPr lang="en-US" dirty="0"/>
              <a:t>Worksheet keys available</a:t>
            </a:r>
          </a:p>
          <a:p>
            <a:pPr marL="342882" lvl="1" indent="0">
              <a:buNone/>
            </a:pPr>
            <a:endParaRPr lang="en-US" sz="500" dirty="0"/>
          </a:p>
          <a:p>
            <a:pPr marL="0" indent="0">
              <a:buNone/>
            </a:pPr>
            <a:endParaRPr lang="en-US" sz="500" dirty="0"/>
          </a:p>
          <a:p>
            <a:r>
              <a:rPr lang="en-US" dirty="0" smtClean="0"/>
              <a:t>Customizable signage</a:t>
            </a:r>
          </a:p>
          <a:p>
            <a:endParaRPr lang="en-US" dirty="0" smtClean="0"/>
          </a:p>
          <a:p>
            <a:r>
              <a:rPr lang="en-US" dirty="0" smtClean="0"/>
              <a:t>Related resources</a:t>
            </a:r>
            <a:endParaRPr lang="en-US" dirty="0"/>
          </a:p>
        </p:txBody>
      </p:sp>
      <p:pic>
        <p:nvPicPr>
          <p:cNvPr id="8" name="Picture 7"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9624" y="1200108"/>
            <a:ext cx="2715340" cy="3257593"/>
          </a:xfrm>
          <a:prstGeom prst="rect">
            <a:avLst/>
          </a:prstGeom>
          <a:ln>
            <a:solidFill>
              <a:schemeClr val="tx1"/>
            </a:solidFill>
          </a:ln>
        </p:spPr>
      </p:pic>
      <p:pic>
        <p:nvPicPr>
          <p:cNvPr id="6" name="Picture 5" descr="A picture containing sitting&#10;&#10;Description automatically generated">
            <a:extLst>
              <a:ext uri="{FF2B5EF4-FFF2-40B4-BE49-F238E27FC236}">
                <a16:creationId xmlns:a16="http://schemas.microsoft.com/office/drawing/2014/main" id="{668A38BC-E318-6746-A12C-510EE0B520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2210" y="3685401"/>
            <a:ext cx="3950183" cy="2994813"/>
          </a:xfrm>
          <a:prstGeom prst="rect">
            <a:avLst/>
          </a:prstGeom>
          <a:ln>
            <a:solidFill>
              <a:schemeClr val="tx1"/>
            </a:solidFill>
          </a:ln>
        </p:spPr>
      </p:pic>
    </p:spTree>
    <p:extLst>
      <p:ext uri="{BB962C8B-B14F-4D97-AF65-F5344CB8AC3E}">
        <p14:creationId xmlns:p14="http://schemas.microsoft.com/office/powerpoint/2010/main" val="615327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Website – Hands-On Activities</a:t>
            </a:r>
          </a:p>
        </p:txBody>
      </p:sp>
      <p:sp>
        <p:nvSpPr>
          <p:cNvPr id="4" name="Content Placeholder 3">
            <a:extLst>
              <a:ext uri="{FF2B5EF4-FFF2-40B4-BE49-F238E27FC236}">
                <a16:creationId xmlns:a16="http://schemas.microsoft.com/office/drawing/2014/main" id="{27E3D384-1A33-9548-9C69-F6251E3483B7}"/>
              </a:ext>
            </a:extLst>
          </p:cNvPr>
          <p:cNvSpPr>
            <a:spLocks noGrp="1"/>
          </p:cNvSpPr>
          <p:nvPr>
            <p:ph idx="1"/>
          </p:nvPr>
        </p:nvSpPr>
        <p:spPr/>
        <p:txBody>
          <a:bodyPr/>
          <a:lstStyle/>
          <a:p>
            <a:pPr marL="0" indent="0">
              <a:buNone/>
            </a:pPr>
            <a:endParaRPr lang="en-US" sz="400" dirty="0"/>
          </a:p>
          <a:p>
            <a:r>
              <a:rPr lang="en-US" dirty="0"/>
              <a:t>Each activity includes</a:t>
            </a:r>
          </a:p>
          <a:p>
            <a:pPr lvl="1"/>
            <a:r>
              <a:rPr lang="en-US" dirty="0"/>
              <a:t>Instructor guide</a:t>
            </a:r>
          </a:p>
          <a:p>
            <a:pPr lvl="1"/>
            <a:r>
              <a:rPr lang="en-US" dirty="0"/>
              <a:t>Demonstration </a:t>
            </a:r>
            <a:r>
              <a:rPr lang="en-US" dirty="0" smtClean="0"/>
              <a:t>Video</a:t>
            </a:r>
          </a:p>
          <a:p>
            <a:pPr lvl="1"/>
            <a:endParaRPr lang="en-US" dirty="0"/>
          </a:p>
          <a:p>
            <a:r>
              <a:rPr lang="en-US" dirty="0" smtClean="0"/>
              <a:t>Disease </a:t>
            </a:r>
            <a:r>
              <a:rPr lang="en-US" dirty="0"/>
              <a:t>Transmission and Outbreak Investigation: Mucous Swap</a:t>
            </a:r>
          </a:p>
          <a:p>
            <a:pPr lvl="1"/>
            <a:r>
              <a:rPr lang="en-US" dirty="0" smtClean="0"/>
              <a:t>Also includes a participant guide</a:t>
            </a:r>
            <a:endParaRPr lang="en-US" dirty="0"/>
          </a:p>
          <a:p>
            <a:r>
              <a:rPr lang="en-US" dirty="0"/>
              <a:t>Disease Transmission and Biosecurity Activity</a:t>
            </a:r>
          </a:p>
          <a:p>
            <a:r>
              <a:rPr lang="en-US" dirty="0"/>
              <a:t>Personal Protective Equipment Activity</a:t>
            </a:r>
          </a:p>
          <a:p>
            <a:endParaRPr lang="en-US" dirty="0" smtClean="0"/>
          </a:p>
        </p:txBody>
      </p:sp>
    </p:spTree>
    <p:extLst>
      <p:ext uri="{BB962C8B-B14F-4D97-AF65-F5344CB8AC3E}">
        <p14:creationId xmlns:p14="http://schemas.microsoft.com/office/powerpoint/2010/main" val="821484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6B0E-807A-EA4F-95BE-E51AC360747C}"/>
              </a:ext>
            </a:extLst>
          </p:cNvPr>
          <p:cNvSpPr>
            <a:spLocks noGrp="1"/>
          </p:cNvSpPr>
          <p:nvPr>
            <p:ph type="title"/>
          </p:nvPr>
        </p:nvSpPr>
        <p:spPr/>
        <p:txBody>
          <a:bodyPr/>
          <a:lstStyle/>
          <a:p>
            <a:r>
              <a:rPr lang="en-US" dirty="0"/>
              <a:t>Disease Transmission and Outbreak Investigation: Mucous Swap</a:t>
            </a:r>
          </a:p>
        </p:txBody>
      </p:sp>
      <p:sp>
        <p:nvSpPr>
          <p:cNvPr id="3" name="Content Placeholder 2">
            <a:extLst>
              <a:ext uri="{FF2B5EF4-FFF2-40B4-BE49-F238E27FC236}">
                <a16:creationId xmlns:a16="http://schemas.microsoft.com/office/drawing/2014/main" id="{1A765C35-09DE-994B-8AEF-EF3722479679}"/>
              </a:ext>
            </a:extLst>
          </p:cNvPr>
          <p:cNvSpPr>
            <a:spLocks noGrp="1"/>
          </p:cNvSpPr>
          <p:nvPr>
            <p:ph idx="1"/>
          </p:nvPr>
        </p:nvSpPr>
        <p:spPr/>
        <p:txBody>
          <a:bodyPr/>
          <a:lstStyle/>
          <a:p>
            <a:r>
              <a:rPr lang="en-US" dirty="0"/>
              <a:t>Distilled water, baking soda, and phenol red are used to model how disease spreads at exhibitions</a:t>
            </a:r>
          </a:p>
          <a:p>
            <a:r>
              <a:rPr lang="en-US" dirty="0"/>
              <a:t>Some cups are “infected” with baking soda and water while others are not </a:t>
            </a:r>
          </a:p>
          <a:p>
            <a:r>
              <a:rPr lang="en-US" dirty="0"/>
              <a:t>Students each receive a behavior card that correlates with their cup</a:t>
            </a:r>
          </a:p>
        </p:txBody>
      </p:sp>
      <p:pic>
        <p:nvPicPr>
          <p:cNvPr id="5" name="Picture 4" descr="A screenshot of a cell phone&#10;&#10;Description automatically generated">
            <a:extLst>
              <a:ext uri="{FF2B5EF4-FFF2-40B4-BE49-F238E27FC236}">
                <a16:creationId xmlns:a16="http://schemas.microsoft.com/office/drawing/2014/main" id="{CA24FC75-CC86-6841-B458-32401055A8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069" y="4106862"/>
            <a:ext cx="3213100" cy="2476500"/>
          </a:xfrm>
          <a:prstGeom prst="rect">
            <a:avLst/>
          </a:prstGeom>
          <a:ln>
            <a:solidFill>
              <a:schemeClr val="tx1"/>
            </a:solidFill>
          </a:ln>
        </p:spPr>
      </p:pic>
      <p:pic>
        <p:nvPicPr>
          <p:cNvPr id="6" name="Picture 5">
            <a:extLst>
              <a:ext uri="{FF2B5EF4-FFF2-40B4-BE49-F238E27FC236}">
                <a16:creationId xmlns:a16="http://schemas.microsoft.com/office/drawing/2014/main" id="{6F83F793-A395-A747-86CA-0B802BA08304}"/>
              </a:ext>
            </a:extLst>
          </p:cNvPr>
          <p:cNvPicPr>
            <a:picLocks noChangeAspect="1"/>
          </p:cNvPicPr>
          <p:nvPr/>
        </p:nvPicPr>
        <p:blipFill>
          <a:blip r:embed="rId4"/>
          <a:stretch>
            <a:fillRect/>
          </a:stretch>
        </p:blipFill>
        <p:spPr>
          <a:xfrm>
            <a:off x="4848038" y="4119562"/>
            <a:ext cx="3213100" cy="2463800"/>
          </a:xfrm>
          <a:prstGeom prst="rect">
            <a:avLst/>
          </a:prstGeom>
          <a:ln>
            <a:solidFill>
              <a:schemeClr val="tx1"/>
            </a:solidFill>
          </a:ln>
        </p:spPr>
      </p:pic>
    </p:spTree>
    <p:extLst>
      <p:ext uri="{BB962C8B-B14F-4D97-AF65-F5344CB8AC3E}">
        <p14:creationId xmlns:p14="http://schemas.microsoft.com/office/powerpoint/2010/main" val="23481841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6B0E-807A-EA4F-95BE-E51AC360747C}"/>
              </a:ext>
            </a:extLst>
          </p:cNvPr>
          <p:cNvSpPr>
            <a:spLocks noGrp="1"/>
          </p:cNvSpPr>
          <p:nvPr>
            <p:ph type="title"/>
          </p:nvPr>
        </p:nvSpPr>
        <p:spPr/>
        <p:txBody>
          <a:bodyPr/>
          <a:lstStyle/>
          <a:p>
            <a:r>
              <a:rPr lang="en-US" dirty="0"/>
              <a:t>Disease Transmission and Outbreak Investigation: Mucous Swap</a:t>
            </a:r>
          </a:p>
        </p:txBody>
      </p:sp>
      <p:sp>
        <p:nvSpPr>
          <p:cNvPr id="3" name="Content Placeholder 2">
            <a:extLst>
              <a:ext uri="{FF2B5EF4-FFF2-40B4-BE49-F238E27FC236}">
                <a16:creationId xmlns:a16="http://schemas.microsoft.com/office/drawing/2014/main" id="{1A765C35-09DE-994B-8AEF-EF3722479679}"/>
              </a:ext>
            </a:extLst>
          </p:cNvPr>
          <p:cNvSpPr>
            <a:spLocks noGrp="1"/>
          </p:cNvSpPr>
          <p:nvPr>
            <p:ph idx="1"/>
          </p:nvPr>
        </p:nvSpPr>
        <p:spPr>
          <a:xfrm>
            <a:off x="457200" y="1600208"/>
            <a:ext cx="4114800" cy="4708531"/>
          </a:xfrm>
        </p:spPr>
        <p:txBody>
          <a:bodyPr/>
          <a:lstStyle/>
          <a:p>
            <a:r>
              <a:rPr lang="en-US" dirty="0"/>
              <a:t>Students will go through the group and mix their liquid together with others</a:t>
            </a:r>
          </a:p>
          <a:p>
            <a:r>
              <a:rPr lang="en-US" dirty="0"/>
              <a:t>Phenol red is used to determine which students are </a:t>
            </a:r>
            <a:r>
              <a:rPr lang="en-US" dirty="0" smtClean="0"/>
              <a:t/>
            </a:r>
            <a:br>
              <a:rPr lang="en-US" dirty="0" smtClean="0"/>
            </a:br>
            <a:r>
              <a:rPr lang="en-US" dirty="0" smtClean="0"/>
              <a:t>“</a:t>
            </a:r>
            <a:r>
              <a:rPr lang="en-US" dirty="0"/>
              <a:t>infected” or </a:t>
            </a:r>
            <a:r>
              <a:rPr lang="en-US" dirty="0" smtClean="0"/>
              <a:t/>
            </a:r>
            <a:br>
              <a:rPr lang="en-US" dirty="0" smtClean="0"/>
            </a:br>
            <a:r>
              <a:rPr lang="en-US" dirty="0" smtClean="0"/>
              <a:t>”</a:t>
            </a:r>
            <a:r>
              <a:rPr lang="en-US" dirty="0"/>
              <a:t>not infected” </a:t>
            </a:r>
          </a:p>
        </p:txBody>
      </p:sp>
      <p:pic>
        <p:nvPicPr>
          <p:cNvPr id="6" name="Picture 5" descr="A screenshot of a cell phone&#10;&#10;Description automatically generated">
            <a:extLst>
              <a:ext uri="{FF2B5EF4-FFF2-40B4-BE49-F238E27FC236}">
                <a16:creationId xmlns:a16="http://schemas.microsoft.com/office/drawing/2014/main" id="{F09BBD09-3B6C-F14B-8825-29DF6D6AF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162" y="1417638"/>
            <a:ext cx="3116054" cy="4034118"/>
          </a:xfrm>
          <a:prstGeom prst="rect">
            <a:avLst/>
          </a:prstGeom>
          <a:ln>
            <a:solidFill>
              <a:schemeClr val="tx1"/>
            </a:solid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8690" t="16326" r="19751"/>
          <a:stretch/>
        </p:blipFill>
        <p:spPr>
          <a:xfrm>
            <a:off x="4060372" y="3777341"/>
            <a:ext cx="2699658" cy="2920795"/>
          </a:xfrm>
          <a:prstGeom prst="rect">
            <a:avLst/>
          </a:prstGeom>
        </p:spPr>
      </p:pic>
    </p:spTree>
    <p:extLst>
      <p:ext uri="{BB962C8B-B14F-4D97-AF65-F5344CB8AC3E}">
        <p14:creationId xmlns:p14="http://schemas.microsoft.com/office/powerpoint/2010/main" val="440156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2FED-1113-0449-9B29-EE20C18F34F3}"/>
              </a:ext>
            </a:extLst>
          </p:cNvPr>
          <p:cNvSpPr>
            <a:spLocks noGrp="1"/>
          </p:cNvSpPr>
          <p:nvPr>
            <p:ph type="title"/>
          </p:nvPr>
        </p:nvSpPr>
        <p:spPr/>
        <p:txBody>
          <a:bodyPr/>
          <a:lstStyle/>
          <a:p>
            <a:r>
              <a:rPr lang="en-US" dirty="0"/>
              <a:t>Mucous Swap Investigation At Home</a:t>
            </a:r>
          </a:p>
        </p:txBody>
      </p:sp>
      <p:sp>
        <p:nvSpPr>
          <p:cNvPr id="3" name="Content Placeholder 2">
            <a:extLst>
              <a:ext uri="{FF2B5EF4-FFF2-40B4-BE49-F238E27FC236}">
                <a16:creationId xmlns:a16="http://schemas.microsoft.com/office/drawing/2014/main" id="{4E936F65-9FBF-0242-9869-D5BC358611AA}"/>
              </a:ext>
            </a:extLst>
          </p:cNvPr>
          <p:cNvSpPr>
            <a:spLocks noGrp="1"/>
          </p:cNvSpPr>
          <p:nvPr>
            <p:ph idx="1"/>
          </p:nvPr>
        </p:nvSpPr>
        <p:spPr/>
        <p:txBody>
          <a:bodyPr/>
          <a:lstStyle/>
          <a:p>
            <a:r>
              <a:rPr lang="en-US" dirty="0" smtClean="0"/>
              <a:t>Food </a:t>
            </a:r>
            <a:r>
              <a:rPr lang="en-US" dirty="0"/>
              <a:t>coloring may be substituted </a:t>
            </a:r>
            <a:r>
              <a:rPr lang="en-US" dirty="0" smtClean="0"/>
              <a:t>if phenol red is not available</a:t>
            </a:r>
            <a:endParaRPr lang="en-US" dirty="0"/>
          </a:p>
          <a:p>
            <a:r>
              <a:rPr lang="en-US" dirty="0"/>
              <a:t>Small kits may be created with the necessary materials for families to check-out to use during online training </a:t>
            </a:r>
          </a:p>
          <a:p>
            <a:r>
              <a:rPr lang="en-US" dirty="0"/>
              <a:t>Students could complete the activity with family members after the training</a:t>
            </a:r>
          </a:p>
        </p:txBody>
      </p:sp>
      <p:pic>
        <p:nvPicPr>
          <p:cNvPr id="4" name="Picture 4" descr="https://dl.boxcloud.com/api/2.0/internal_files/289996862791/versions/305213473543/representations/jpg_paged_2048x2048/content/1.jpg?access_token=1!DfgEjmPQ8Zn4p8vcta6UkVYJcG5ZUeYM0OPOoC3thO2yqvWxBiE62Hw9pGpTxQrCGZYnDvCus4Y9k0co8uE4NJnAutgIHpTiw2JrIGshZkDm7j3CIWU3cTR8IFUzdPnNqDsRccQbkJnED49q3xiAnZWdotAYiO9o-f4xwVtgi3SgQt5PhxAc-Tp6Qn7NR4zJJ70U5OyTmAl6qvxOBfrkvhdyZ59oyNZQHciR_G1GVQHTG2noUAv1JmzeK1_O9462lOtmhGaylZYzs8ojK6X75IRO-1IXwylil6LQAHcFTM-Q8mMhrsAQJ2WkYUTncDUhuAOXZI_SmjyB4WIG2jsIosBz2PeXoIFd4LLxflmVg3_ADQJFMyiMUeZH3x5EFrIo2Co22TSm3sdP00FXCA..&amp;box_client_name=box-content-preview&amp;box_client_version=1.42.0">
            <a:extLst>
              <a:ext uri="{FF2B5EF4-FFF2-40B4-BE49-F238E27FC236}">
                <a16:creationId xmlns:a16="http://schemas.microsoft.com/office/drawing/2014/main" id="{AC236B35-C0E8-7B43-96E5-F825F77D68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16182"/>
          <a:stretch>
            <a:fillRect/>
          </a:stretch>
        </p:blipFill>
        <p:spPr bwMode="auto">
          <a:xfrm>
            <a:off x="5403035" y="4519133"/>
            <a:ext cx="3283767" cy="20642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4827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0DA3-F704-264D-8B25-35A93F4053C4}"/>
              </a:ext>
            </a:extLst>
          </p:cNvPr>
          <p:cNvSpPr>
            <a:spLocks noGrp="1"/>
          </p:cNvSpPr>
          <p:nvPr>
            <p:ph type="title"/>
          </p:nvPr>
        </p:nvSpPr>
        <p:spPr/>
        <p:txBody>
          <a:bodyPr/>
          <a:lstStyle/>
          <a:p>
            <a:r>
              <a:rPr lang="en-US" dirty="0"/>
              <a:t>Disease Transmission and Biosecurity Activity</a:t>
            </a:r>
          </a:p>
        </p:txBody>
      </p:sp>
      <p:sp>
        <p:nvSpPr>
          <p:cNvPr id="3" name="Content Placeholder 2">
            <a:extLst>
              <a:ext uri="{FF2B5EF4-FFF2-40B4-BE49-F238E27FC236}">
                <a16:creationId xmlns:a16="http://schemas.microsoft.com/office/drawing/2014/main" id="{48E20EA3-6F0F-6042-B833-419FBFA17197}"/>
              </a:ext>
            </a:extLst>
          </p:cNvPr>
          <p:cNvSpPr>
            <a:spLocks noGrp="1"/>
          </p:cNvSpPr>
          <p:nvPr>
            <p:ph idx="1"/>
          </p:nvPr>
        </p:nvSpPr>
        <p:spPr/>
        <p:txBody>
          <a:bodyPr/>
          <a:lstStyle/>
          <a:p>
            <a:r>
              <a:rPr lang="en-US" dirty="0"/>
              <a:t>Demonstrates how zoonotic diseases may be spread to you or your animals on the farm or at exhibitions</a:t>
            </a:r>
          </a:p>
          <a:p>
            <a:r>
              <a:rPr lang="en-US" dirty="0"/>
              <a:t>Glo Germ revealed by a black light is used to model the easy spread of germs throughout animals, feed, supplies, and people</a:t>
            </a:r>
          </a:p>
          <a:p>
            <a:r>
              <a:rPr lang="en-US" dirty="0"/>
              <a:t>The importance of handwashing is also covered in the activity after observing the spread of the Glo Germ</a:t>
            </a:r>
          </a:p>
        </p:txBody>
      </p:sp>
    </p:spTree>
    <p:extLst>
      <p:ext uri="{BB962C8B-B14F-4D97-AF65-F5344CB8AC3E}">
        <p14:creationId xmlns:p14="http://schemas.microsoft.com/office/powerpoint/2010/main" val="42535313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68CE-562B-204B-B4E8-DE263EB74519}"/>
              </a:ext>
            </a:extLst>
          </p:cNvPr>
          <p:cNvSpPr>
            <a:spLocks noGrp="1"/>
          </p:cNvSpPr>
          <p:nvPr>
            <p:ph type="title"/>
          </p:nvPr>
        </p:nvSpPr>
        <p:spPr/>
        <p:txBody>
          <a:bodyPr/>
          <a:lstStyle/>
          <a:p>
            <a:r>
              <a:rPr lang="en-US" dirty="0"/>
              <a:t>Disease Transmission and Biosecurity Activity at Home</a:t>
            </a:r>
          </a:p>
        </p:txBody>
      </p:sp>
      <p:sp>
        <p:nvSpPr>
          <p:cNvPr id="3" name="Content Placeholder 2">
            <a:extLst>
              <a:ext uri="{FF2B5EF4-FFF2-40B4-BE49-F238E27FC236}">
                <a16:creationId xmlns:a16="http://schemas.microsoft.com/office/drawing/2014/main" id="{76622BB7-1BF4-974F-926D-FE2486B54CB9}"/>
              </a:ext>
            </a:extLst>
          </p:cNvPr>
          <p:cNvSpPr>
            <a:spLocks noGrp="1"/>
          </p:cNvSpPr>
          <p:nvPr>
            <p:ph idx="1"/>
          </p:nvPr>
        </p:nvSpPr>
        <p:spPr/>
        <p:txBody>
          <a:bodyPr/>
          <a:lstStyle/>
          <a:p>
            <a:r>
              <a:rPr lang="en-US" dirty="0"/>
              <a:t>Small kits may be created with the necessary materials for families to check-out to use during online training </a:t>
            </a:r>
          </a:p>
          <a:p>
            <a:r>
              <a:rPr lang="en-US" dirty="0"/>
              <a:t>Students could complete the activity with family members after the training</a:t>
            </a:r>
          </a:p>
          <a:p>
            <a:r>
              <a:rPr lang="en-US" dirty="0"/>
              <a:t>Another option for youth when Glo Germ is not available is to use glitter glue</a:t>
            </a:r>
          </a:p>
          <a:p>
            <a:endParaRPr lang="en-US" dirty="0"/>
          </a:p>
        </p:txBody>
      </p:sp>
    </p:spTree>
    <p:extLst>
      <p:ext uri="{BB962C8B-B14F-4D97-AF65-F5344CB8AC3E}">
        <p14:creationId xmlns:p14="http://schemas.microsoft.com/office/powerpoint/2010/main" val="19740160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6ECA-3D50-C349-BF21-D368938965D6}"/>
              </a:ext>
            </a:extLst>
          </p:cNvPr>
          <p:cNvSpPr>
            <a:spLocks noGrp="1"/>
          </p:cNvSpPr>
          <p:nvPr>
            <p:ph type="title"/>
          </p:nvPr>
        </p:nvSpPr>
        <p:spPr/>
        <p:txBody>
          <a:bodyPr/>
          <a:lstStyle/>
          <a:p>
            <a:r>
              <a:rPr lang="en-US" dirty="0"/>
              <a:t>Personal Protective Equipment (PPE) Activity </a:t>
            </a:r>
          </a:p>
        </p:txBody>
      </p:sp>
      <p:sp>
        <p:nvSpPr>
          <p:cNvPr id="3" name="Content Placeholder 2">
            <a:extLst>
              <a:ext uri="{FF2B5EF4-FFF2-40B4-BE49-F238E27FC236}">
                <a16:creationId xmlns:a16="http://schemas.microsoft.com/office/drawing/2014/main" id="{4D2C1326-D5D6-6444-9D5D-D517700FCEDD}"/>
              </a:ext>
            </a:extLst>
          </p:cNvPr>
          <p:cNvSpPr>
            <a:spLocks noGrp="1"/>
          </p:cNvSpPr>
          <p:nvPr>
            <p:ph idx="1"/>
          </p:nvPr>
        </p:nvSpPr>
        <p:spPr/>
        <p:txBody>
          <a:bodyPr/>
          <a:lstStyle/>
          <a:p>
            <a:r>
              <a:rPr lang="en-US" dirty="0"/>
              <a:t>Activity demonstrates the importance of PPE and handwashing</a:t>
            </a:r>
          </a:p>
          <a:p>
            <a:r>
              <a:rPr lang="en-US" dirty="0"/>
              <a:t>One volunteer will dress in full PPE with their hands filled with shaving cream</a:t>
            </a:r>
          </a:p>
          <a:p>
            <a:r>
              <a:rPr lang="en-US" dirty="0"/>
              <a:t>The volunteer will remove PPE while trying not to spread the shaving cream onto other parts of their clothes or body</a:t>
            </a:r>
          </a:p>
          <a:p>
            <a:r>
              <a:rPr lang="en-US" dirty="0"/>
              <a:t>Shaving cream is used to portray the difficulty with staying clean </a:t>
            </a:r>
          </a:p>
        </p:txBody>
      </p:sp>
    </p:spTree>
    <p:extLst>
      <p:ext uri="{BB962C8B-B14F-4D97-AF65-F5344CB8AC3E}">
        <p14:creationId xmlns:p14="http://schemas.microsoft.com/office/powerpoint/2010/main" val="35598498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B35F-A522-6644-9100-D294557F93C8}"/>
              </a:ext>
            </a:extLst>
          </p:cNvPr>
          <p:cNvSpPr>
            <a:spLocks noGrp="1"/>
          </p:cNvSpPr>
          <p:nvPr>
            <p:ph type="title"/>
          </p:nvPr>
        </p:nvSpPr>
        <p:spPr/>
        <p:txBody>
          <a:bodyPr/>
          <a:lstStyle/>
          <a:p>
            <a:r>
              <a:rPr lang="en-US" dirty="0"/>
              <a:t>Personal Protective Equipment (PPE) Activity </a:t>
            </a:r>
          </a:p>
        </p:txBody>
      </p:sp>
      <p:pic>
        <p:nvPicPr>
          <p:cNvPr id="4" name="Online Media 3" descr="Blue Not Flu - Personal Protective Equipment (PPE) Activity">
            <a:hlinkClick r:id="" action="ppaction://media"/>
            <a:extLst>
              <a:ext uri="{FF2B5EF4-FFF2-40B4-BE49-F238E27FC236}">
                <a16:creationId xmlns:a16="http://schemas.microsoft.com/office/drawing/2014/main" id="{9B2C79FB-4D9F-7046-897D-8C57192C5B87}"/>
              </a:ext>
            </a:extLst>
          </p:cNvPr>
          <p:cNvPicPr>
            <a:picLocks noGrp="1" noRot="1" noChangeAspect="1"/>
          </p:cNvPicPr>
          <p:nvPr>
            <p:ph idx="1"/>
            <a:videoFile r:link="rId1"/>
          </p:nvPr>
        </p:nvPicPr>
        <p:blipFill>
          <a:blip r:embed="rId4"/>
          <a:stretch>
            <a:fillRect/>
          </a:stretch>
        </p:blipFill>
        <p:spPr>
          <a:xfrm>
            <a:off x="549275" y="1600202"/>
            <a:ext cx="8045450" cy="4525963"/>
          </a:xfrm>
          <a:prstGeom prst="rect">
            <a:avLst/>
          </a:prstGeom>
        </p:spPr>
      </p:pic>
    </p:spTree>
    <p:extLst>
      <p:ext uri="{BB962C8B-B14F-4D97-AF65-F5344CB8AC3E}">
        <p14:creationId xmlns:p14="http://schemas.microsoft.com/office/powerpoint/2010/main" val="6397336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3B38-9F7A-5944-9479-16F5959461C0}"/>
              </a:ext>
            </a:extLst>
          </p:cNvPr>
          <p:cNvSpPr>
            <a:spLocks noGrp="1"/>
          </p:cNvSpPr>
          <p:nvPr>
            <p:ph type="title"/>
          </p:nvPr>
        </p:nvSpPr>
        <p:spPr/>
        <p:txBody>
          <a:bodyPr/>
          <a:lstStyle/>
          <a:p>
            <a:r>
              <a:rPr lang="en-US" dirty="0"/>
              <a:t>Personal Protective Equipment (PPE) Activity at Home</a:t>
            </a:r>
          </a:p>
        </p:txBody>
      </p:sp>
      <p:sp>
        <p:nvSpPr>
          <p:cNvPr id="3" name="Content Placeholder 2">
            <a:extLst>
              <a:ext uri="{FF2B5EF4-FFF2-40B4-BE49-F238E27FC236}">
                <a16:creationId xmlns:a16="http://schemas.microsoft.com/office/drawing/2014/main" id="{E195314C-D834-F447-92C0-704636A6E1ED}"/>
              </a:ext>
            </a:extLst>
          </p:cNvPr>
          <p:cNvSpPr>
            <a:spLocks noGrp="1"/>
          </p:cNvSpPr>
          <p:nvPr>
            <p:ph idx="1"/>
          </p:nvPr>
        </p:nvSpPr>
        <p:spPr/>
        <p:txBody>
          <a:bodyPr/>
          <a:lstStyle/>
          <a:p>
            <a:r>
              <a:rPr lang="en-US" dirty="0"/>
              <a:t>Encourage students to complete this activity at home with any PPE they have </a:t>
            </a:r>
            <a:r>
              <a:rPr lang="en-US" dirty="0" smtClean="0"/>
              <a:t>available</a:t>
            </a:r>
          </a:p>
          <a:p>
            <a:pPr lvl="1"/>
            <a:r>
              <a:rPr lang="en-US" dirty="0" smtClean="0"/>
              <a:t>Rubber boots, aprons, chore gloves</a:t>
            </a:r>
            <a:endParaRPr lang="en-US" dirty="0"/>
          </a:p>
          <a:p>
            <a:r>
              <a:rPr lang="en-US" dirty="0"/>
              <a:t>Demonstrate the activity to youth via online training/meeting or sharing the demonstration video</a:t>
            </a:r>
          </a:p>
        </p:txBody>
      </p:sp>
    </p:spTree>
    <p:extLst>
      <p:ext uri="{BB962C8B-B14F-4D97-AF65-F5344CB8AC3E}">
        <p14:creationId xmlns:p14="http://schemas.microsoft.com/office/powerpoint/2010/main" val="13951065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Integrating the Curriculum and Activities into a Class or Workshop</a:t>
            </a:r>
            <a:endParaRPr lang="en-US" altLang="en-US" dirty="0"/>
          </a:p>
        </p:txBody>
      </p:sp>
      <p:pic>
        <p:nvPicPr>
          <p:cNvPr id="39940" name="Picture 3"/>
          <p:cNvPicPr>
            <a:picLocks noChangeAspect="1"/>
          </p:cNvPicPr>
          <p:nvPr/>
        </p:nvPicPr>
        <p:blipFill>
          <a:blip r:embed="rId3">
            <a:extLst>
              <a:ext uri="{28A0092B-C50C-407E-A947-70E740481C1C}">
                <a14:useLocalDpi xmlns:a14="http://schemas.microsoft.com/office/drawing/2010/main" val="0"/>
              </a:ext>
            </a:extLst>
          </a:blip>
          <a:srcRect l="34827" r="8208"/>
          <a:stretch>
            <a:fillRect/>
          </a:stretch>
        </p:blipFill>
        <p:spPr bwMode="auto">
          <a:xfrm>
            <a:off x="457202" y="1934849"/>
            <a:ext cx="3395663" cy="3975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994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78240" y="1425577"/>
            <a:ext cx="4302125" cy="28686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9942" name="Picture 3"/>
          <p:cNvPicPr>
            <a:picLocks noChangeAspect="1"/>
          </p:cNvPicPr>
          <p:nvPr/>
        </p:nvPicPr>
        <p:blipFill>
          <a:blip r:embed="rId5">
            <a:extLst>
              <a:ext uri="{28A0092B-C50C-407E-A947-70E740481C1C}">
                <a14:useLocalDpi xmlns:a14="http://schemas.microsoft.com/office/drawing/2010/main" val="0"/>
              </a:ext>
            </a:extLst>
          </a:blip>
          <a:srcRect l="26212" t="9483" r="19135"/>
          <a:stretch>
            <a:fillRect/>
          </a:stretch>
        </p:blipFill>
        <p:spPr bwMode="auto">
          <a:xfrm>
            <a:off x="6245227" y="3692527"/>
            <a:ext cx="2682875" cy="2963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26490" y="5965497"/>
            <a:ext cx="2489977" cy="461665"/>
          </a:xfrm>
          <a:prstGeom prst="rect">
            <a:avLst/>
          </a:prstGeom>
          <a:noFill/>
        </p:spPr>
        <p:txBody>
          <a:bodyPr wrap="none" rtlCol="0">
            <a:spAutoFit/>
          </a:bodyPr>
          <a:lstStyle/>
          <a:p>
            <a:r>
              <a:rPr lang="en-US" sz="2400" u="sng" dirty="0">
                <a:solidFill>
                  <a:schemeClr val="bg1"/>
                </a:solidFill>
                <a:hlinkClick r:id="rId6"/>
              </a:rPr>
              <a:t>Trainer’s Guide</a:t>
            </a:r>
            <a:endParaRPr lang="en-US" sz="2400" u="sng" dirty="0">
              <a:solidFill>
                <a:schemeClr val="bg1"/>
              </a:solidFill>
            </a:endParaRPr>
          </a:p>
        </p:txBody>
      </p:sp>
    </p:spTree>
    <p:extLst>
      <p:ext uri="{BB962C8B-B14F-4D97-AF65-F5344CB8AC3E}">
        <p14:creationId xmlns:p14="http://schemas.microsoft.com/office/powerpoint/2010/main" val="19532303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Curriculum Standards</a:t>
            </a:r>
            <a:endParaRPr lang="en-US" dirty="0"/>
          </a:p>
        </p:txBody>
      </p:sp>
      <p:sp>
        <p:nvSpPr>
          <p:cNvPr id="3" name="Content Placeholder 2"/>
          <p:cNvSpPr>
            <a:spLocks noGrp="1"/>
          </p:cNvSpPr>
          <p:nvPr>
            <p:ph idx="1"/>
          </p:nvPr>
        </p:nvSpPr>
        <p:spPr/>
        <p:txBody>
          <a:bodyPr/>
          <a:lstStyle/>
          <a:p>
            <a:r>
              <a:rPr lang="en-US" dirty="0" smtClean="0"/>
              <a:t>Passed Iowa and National 4-H peer review</a:t>
            </a:r>
          </a:p>
          <a:p>
            <a:r>
              <a:rPr lang="en-US" dirty="0" smtClean="0"/>
              <a:t>Align with</a:t>
            </a:r>
          </a:p>
          <a:p>
            <a:pPr lvl="1"/>
            <a:r>
              <a:rPr lang="en-US" dirty="0" smtClean="0"/>
              <a:t>Iowa and National 4-H Program Priorities</a:t>
            </a:r>
            <a:r>
              <a:rPr lang="en-US" dirty="0"/>
              <a:t> </a:t>
            </a:r>
            <a:endParaRPr lang="en-US" dirty="0" smtClean="0"/>
          </a:p>
          <a:p>
            <a:pPr lvl="2"/>
            <a:r>
              <a:rPr lang="en-US" dirty="0" smtClean="0"/>
              <a:t>Healthy Living</a:t>
            </a:r>
          </a:p>
          <a:p>
            <a:pPr lvl="2"/>
            <a:r>
              <a:rPr lang="en-US" dirty="0" smtClean="0"/>
              <a:t>STEM</a:t>
            </a:r>
          </a:p>
          <a:p>
            <a:pPr lvl="1"/>
            <a:r>
              <a:rPr lang="en-US" dirty="0" smtClean="0"/>
              <a:t>Iowa Core and National Education Standards</a:t>
            </a:r>
          </a:p>
          <a:p>
            <a:r>
              <a:rPr lang="en-US" dirty="0" smtClean="0"/>
              <a:t>Teach life skills</a:t>
            </a:r>
          </a:p>
          <a:p>
            <a:pPr lvl="1"/>
            <a:r>
              <a:rPr lang="en-US" dirty="0" smtClean="0"/>
              <a:t>Health-Living</a:t>
            </a:r>
          </a:p>
          <a:p>
            <a:pPr lvl="1"/>
            <a:r>
              <a:rPr lang="en-US" dirty="0" smtClean="0"/>
              <a:t>Head-Thinking</a:t>
            </a:r>
          </a:p>
          <a:p>
            <a:pPr lvl="1"/>
            <a:r>
              <a:rPr lang="en-US" dirty="0" smtClean="0"/>
              <a:t>Head-Managing</a:t>
            </a:r>
          </a:p>
          <a:p>
            <a:pPr lvl="1"/>
            <a:r>
              <a:rPr lang="en-US" dirty="0" smtClean="0"/>
              <a:t>Heart-Relating</a:t>
            </a:r>
          </a:p>
        </p:txBody>
      </p:sp>
    </p:spTree>
    <p:extLst>
      <p:ext uri="{BB962C8B-B14F-4D97-AF65-F5344CB8AC3E}">
        <p14:creationId xmlns:p14="http://schemas.microsoft.com/office/powerpoint/2010/main" val="18504194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4-H “At Home To-Go”</a:t>
            </a:r>
            <a:endParaRPr lang="en-US" dirty="0"/>
          </a:p>
        </p:txBody>
      </p:sp>
      <p:pic>
        <p:nvPicPr>
          <p:cNvPr id="6" name="Content Placeholder 5"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2056" y="1258556"/>
            <a:ext cx="6212731" cy="5254414"/>
          </a:xfrm>
        </p:spPr>
      </p:pic>
      <p:sp>
        <p:nvSpPr>
          <p:cNvPr id="7" name="TextBox 6"/>
          <p:cNvSpPr txBox="1"/>
          <p:nvPr/>
        </p:nvSpPr>
        <p:spPr>
          <a:xfrm>
            <a:off x="7043895" y="1492945"/>
            <a:ext cx="1959428" cy="2585323"/>
          </a:xfrm>
          <a:prstGeom prst="rect">
            <a:avLst/>
          </a:prstGeom>
          <a:noFill/>
        </p:spPr>
        <p:txBody>
          <a:bodyPr wrap="square" rtlCol="0">
            <a:spAutoFit/>
          </a:bodyPr>
          <a:lstStyle/>
          <a:p>
            <a:r>
              <a:rPr lang="en-US" dirty="0" smtClean="0">
                <a:solidFill>
                  <a:schemeClr val="bg1"/>
                </a:solidFill>
              </a:rPr>
              <a:t>store.extension.iastate.edu</a:t>
            </a:r>
          </a:p>
          <a:p>
            <a:endParaRPr lang="en-US" dirty="0">
              <a:solidFill>
                <a:schemeClr val="bg1"/>
              </a:solidFill>
            </a:endParaRPr>
          </a:p>
          <a:p>
            <a:r>
              <a:rPr lang="en-US" dirty="0" smtClean="0">
                <a:solidFill>
                  <a:schemeClr val="bg1"/>
                </a:solidFill>
              </a:rPr>
              <a:t>“4-H Youth Development” </a:t>
            </a:r>
          </a:p>
          <a:p>
            <a:endParaRPr lang="en-US" dirty="0">
              <a:solidFill>
                <a:schemeClr val="bg1"/>
              </a:solidFill>
            </a:endParaRPr>
          </a:p>
          <a:p>
            <a:r>
              <a:rPr lang="en-US" dirty="0" smtClean="0">
                <a:solidFill>
                  <a:schemeClr val="bg1"/>
                </a:solidFill>
              </a:rPr>
              <a:t>“County Program Resources”</a:t>
            </a:r>
            <a:endParaRPr lang="en-US" dirty="0">
              <a:solidFill>
                <a:schemeClr val="bg1"/>
              </a:solidFill>
            </a:endParaRPr>
          </a:p>
        </p:txBody>
      </p:sp>
      <p:sp>
        <p:nvSpPr>
          <p:cNvPr id="8" name="Explosion 1 7"/>
          <p:cNvSpPr/>
          <p:nvPr/>
        </p:nvSpPr>
        <p:spPr bwMode="auto">
          <a:xfrm>
            <a:off x="5858189" y="4294740"/>
            <a:ext cx="3145134" cy="2391508"/>
          </a:xfrm>
          <a:prstGeom prst="irregularSeal1">
            <a:avLst/>
          </a:prstGeom>
          <a:solidFill>
            <a:srgbClr val="C00000"/>
          </a:solid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Available</a:t>
            </a:r>
            <a:r>
              <a:rPr lang="en-US" dirty="0">
                <a:latin typeface="Arial" charset="0"/>
              </a:rPr>
              <a:t> </a:t>
            </a:r>
            <a:r>
              <a:rPr lang="en-US" dirty="0" smtClean="0">
                <a:latin typeface="Arial" charset="0"/>
              </a:rPr>
              <a:t>on Friday, June 5!</a:t>
            </a:r>
            <a:endParaRPr kumimoji="0" lang="en-US" sz="18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2050872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it Relevant</a:t>
            </a:r>
            <a:endParaRPr lang="en-US" dirty="0"/>
          </a:p>
        </p:txBody>
      </p:sp>
      <p:sp>
        <p:nvSpPr>
          <p:cNvPr id="3" name="Content Placeholder 2"/>
          <p:cNvSpPr>
            <a:spLocks noGrp="1"/>
          </p:cNvSpPr>
          <p:nvPr>
            <p:ph idx="1"/>
          </p:nvPr>
        </p:nvSpPr>
        <p:spPr/>
        <p:txBody>
          <a:bodyPr/>
          <a:lstStyle/>
          <a:p>
            <a:r>
              <a:rPr lang="en-US" dirty="0" smtClean="0"/>
              <a:t>Lessons in biosecurity</a:t>
            </a:r>
            <a:r>
              <a:rPr lang="en-US" dirty="0" smtClean="0">
                <a:sym typeface="Wingdings" panose="05000000000000000000" pitchFamily="2" charset="2"/>
              </a:rPr>
              <a:t> Foreign Animal Disease (e.g., African swine fever)</a:t>
            </a:r>
            <a:endParaRPr lang="en-US" dirty="0" smtClean="0"/>
          </a:p>
          <a:p>
            <a:r>
              <a:rPr lang="en-US" dirty="0" smtClean="0"/>
              <a:t>Disease Transmission and Outbreak Investigation  Mucous Swap </a:t>
            </a:r>
            <a:r>
              <a:rPr lang="en-US" dirty="0" smtClean="0">
                <a:sym typeface="Wingdings" panose="05000000000000000000" pitchFamily="2" charset="2"/>
              </a:rPr>
              <a:t> </a:t>
            </a:r>
            <a:r>
              <a:rPr lang="en-US" dirty="0" smtClean="0"/>
              <a:t>COVID-19 </a:t>
            </a:r>
          </a:p>
          <a:p>
            <a:pPr lvl="1"/>
            <a:r>
              <a:rPr lang="en-US" dirty="0" smtClean="0"/>
              <a:t>“Flatten the curve”</a:t>
            </a:r>
          </a:p>
          <a:p>
            <a:r>
              <a:rPr lang="en-US" dirty="0" smtClean="0"/>
              <a:t>“Super Hammy” game in Lesson 4 of </a:t>
            </a:r>
            <a:br>
              <a:rPr lang="en-US" dirty="0" smtClean="0"/>
            </a:br>
            <a:r>
              <a:rPr lang="en-US" dirty="0" smtClean="0"/>
              <a:t>Elementary Course </a:t>
            </a:r>
            <a:r>
              <a:rPr lang="en-US" dirty="0" smtClean="0">
                <a:sym typeface="Wingdings" panose="05000000000000000000" pitchFamily="2" charset="2"/>
              </a:rPr>
              <a:t> </a:t>
            </a:r>
            <a:r>
              <a:rPr lang="en-US" dirty="0" smtClean="0"/>
              <a:t>Personal </a:t>
            </a:r>
            <a:br>
              <a:rPr lang="en-US" dirty="0" smtClean="0"/>
            </a:br>
            <a:r>
              <a:rPr lang="en-US" dirty="0" smtClean="0"/>
              <a:t>well-being</a:t>
            </a:r>
          </a:p>
          <a:p>
            <a:pPr lvl="1"/>
            <a:r>
              <a:rPr lang="en-US" dirty="0" smtClean="0"/>
              <a:t>Preventive measures</a:t>
            </a:r>
            <a:endParaRPr lang="en-US" dirty="0"/>
          </a:p>
          <a:p>
            <a:r>
              <a:rPr lang="en-US" dirty="0" smtClean="0"/>
              <a:t>Importance of, practicing </a:t>
            </a:r>
            <a:br>
              <a:rPr lang="en-US" dirty="0" smtClean="0"/>
            </a:br>
            <a:r>
              <a:rPr lang="en-US" dirty="0" smtClean="0"/>
              <a:t>handwashing</a:t>
            </a:r>
          </a:p>
          <a:p>
            <a:r>
              <a:rPr lang="en-US" dirty="0" smtClean="0"/>
              <a:t>Etc.</a:t>
            </a:r>
          </a:p>
        </p:txBody>
      </p:sp>
      <p:pic>
        <p:nvPicPr>
          <p:cNvPr id="5" name="Picture 4" descr="A close up of a toy&#10;&#10;Description automatically generated">
            <a:extLst>
              <a:ext uri="{FF2B5EF4-FFF2-40B4-BE49-F238E27FC236}">
                <a16:creationId xmlns:a16="http://schemas.microsoft.com/office/drawing/2014/main" id="{CE99D3B2-E953-164D-9AB1-6557F93DA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8816" y="3706101"/>
            <a:ext cx="2157984" cy="2690736"/>
          </a:xfrm>
          <a:prstGeom prst="rect">
            <a:avLst/>
          </a:prstGeom>
        </p:spPr>
      </p:pic>
    </p:spTree>
    <p:extLst>
      <p:ext uri="{BB962C8B-B14F-4D97-AF65-F5344CB8AC3E}">
        <p14:creationId xmlns:p14="http://schemas.microsoft.com/office/powerpoint/2010/main" val="3746951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150CAB-E555-CA4B-9710-1829F5C351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0"/>
            <a:ext cx="3314700" cy="685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48D42B7F-EEC2-FB4A-9B34-4BA0200911BF}"/>
              </a:ext>
            </a:extLst>
          </p:cNvPr>
          <p:cNvSpPr>
            <a:spLocks noGrp="1"/>
          </p:cNvSpPr>
          <p:nvPr>
            <p:ph sz="half" idx="1"/>
          </p:nvPr>
        </p:nvSpPr>
        <p:spPr>
          <a:xfrm>
            <a:off x="639765" y="1299086"/>
            <a:ext cx="5189537" cy="4525963"/>
          </a:xfrm>
        </p:spPr>
        <p:txBody>
          <a:bodyPr/>
          <a:lstStyle/>
          <a:p>
            <a:r>
              <a:rPr lang="en-US" altLang="en-US" dirty="0"/>
              <a:t>Education in classrooms </a:t>
            </a:r>
            <a:r>
              <a:rPr lang="en-US" altLang="en-US" dirty="0" smtClean="0"/>
              <a:t/>
            </a:r>
            <a:br>
              <a:rPr lang="en-US" altLang="en-US" dirty="0" smtClean="0"/>
            </a:br>
            <a:r>
              <a:rPr lang="en-US" altLang="en-US" dirty="0" smtClean="0"/>
              <a:t>or </a:t>
            </a:r>
            <a:r>
              <a:rPr lang="en-US" altLang="en-US" dirty="0"/>
              <a:t>clubs</a:t>
            </a:r>
          </a:p>
          <a:p>
            <a:r>
              <a:rPr lang="en-US" altLang="en-US" dirty="0"/>
              <a:t>Preparation for contests</a:t>
            </a:r>
          </a:p>
          <a:p>
            <a:pPr eaLnBrk="1" hangingPunct="1"/>
            <a:r>
              <a:rPr lang="en-US" altLang="en-US" dirty="0" smtClean="0"/>
              <a:t>Requirement </a:t>
            </a:r>
            <a:r>
              <a:rPr lang="en-US" altLang="en-US" dirty="0"/>
              <a:t>to exhibit at fair</a:t>
            </a:r>
          </a:p>
          <a:p>
            <a:pPr eaLnBrk="1" hangingPunct="1"/>
            <a:r>
              <a:rPr lang="en-US" altLang="en-US" dirty="0" smtClean="0"/>
              <a:t>Competition </a:t>
            </a:r>
            <a:r>
              <a:rPr lang="en-US" altLang="en-US" dirty="0"/>
              <a:t>between clubs or chapters for most </a:t>
            </a:r>
            <a:br>
              <a:rPr lang="en-US" altLang="en-US" dirty="0"/>
            </a:br>
            <a:r>
              <a:rPr lang="en-US" altLang="en-US" dirty="0"/>
              <a:t>member certificates</a:t>
            </a:r>
          </a:p>
          <a:p>
            <a:pPr eaLnBrk="1" hangingPunct="1"/>
            <a:r>
              <a:rPr lang="en-US" altLang="en-US" dirty="0"/>
              <a:t>Awards requirements</a:t>
            </a:r>
          </a:p>
          <a:p>
            <a:pPr eaLnBrk="1" hangingPunct="1"/>
            <a:endParaRPr lang="en-US" altLang="en-US" dirty="0"/>
          </a:p>
        </p:txBody>
      </p:sp>
      <p:sp>
        <p:nvSpPr>
          <p:cNvPr id="6" name="Title 1">
            <a:extLst>
              <a:ext uri="{FF2B5EF4-FFF2-40B4-BE49-F238E27FC236}">
                <a16:creationId xmlns:a16="http://schemas.microsoft.com/office/drawing/2014/main" id="{37282FF0-5EB4-4841-B6F9-EDD03514BD08}"/>
              </a:ext>
            </a:extLst>
          </p:cNvPr>
          <p:cNvSpPr>
            <a:spLocks noGrp="1"/>
          </p:cNvSpPr>
          <p:nvPr>
            <p:ph type="title"/>
          </p:nvPr>
        </p:nvSpPr>
        <p:spPr>
          <a:xfrm>
            <a:off x="0" y="274638"/>
            <a:ext cx="5829300" cy="1143000"/>
          </a:xfrm>
        </p:spPr>
        <p:txBody>
          <a:bodyPr/>
          <a:lstStyle/>
          <a:p>
            <a:pPr eaLnBrk="1" hangingPunct="1"/>
            <a:r>
              <a:rPr lang="en-US" altLang="en-US" dirty="0"/>
              <a:t>Suggestions for Use</a:t>
            </a:r>
          </a:p>
        </p:txBody>
      </p:sp>
    </p:spTree>
    <p:extLst>
      <p:ext uri="{BB962C8B-B14F-4D97-AF65-F5344CB8AC3E}">
        <p14:creationId xmlns:p14="http://schemas.microsoft.com/office/powerpoint/2010/main" val="3310515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Process</a:t>
            </a:r>
          </a:p>
        </p:txBody>
      </p:sp>
      <p:sp>
        <p:nvSpPr>
          <p:cNvPr id="11" name="Content Placeholder 3">
            <a:extLst>
              <a:ext uri="{FF2B5EF4-FFF2-40B4-BE49-F238E27FC236}">
                <a16:creationId xmlns:a16="http://schemas.microsoft.com/office/drawing/2014/main" id="{82865626-D950-4143-AF7D-09A312694158}"/>
              </a:ext>
            </a:extLst>
          </p:cNvPr>
          <p:cNvSpPr>
            <a:spLocks noGrp="1"/>
          </p:cNvSpPr>
          <p:nvPr>
            <p:ph idx="1"/>
          </p:nvPr>
        </p:nvSpPr>
        <p:spPr>
          <a:xfrm>
            <a:off x="457200" y="1600208"/>
            <a:ext cx="8229600" cy="4525963"/>
          </a:xfrm>
        </p:spPr>
        <p:txBody>
          <a:bodyPr/>
          <a:lstStyle/>
          <a:p>
            <a:r>
              <a:rPr lang="en-US" dirty="0" smtClean="0"/>
              <a:t>Online Google survey is anonymous and non-identifiable</a:t>
            </a:r>
          </a:p>
          <a:p>
            <a:r>
              <a:rPr lang="en-US" dirty="0" smtClean="0"/>
              <a:t>Questions assess both knowledge and behavior</a:t>
            </a:r>
          </a:p>
          <a:p>
            <a:r>
              <a:rPr lang="en-US" dirty="0"/>
              <a:t>Grade level, specific animal experience, and future career plans are also recorded</a:t>
            </a:r>
          </a:p>
          <a:p>
            <a:endParaRPr lang="en-US" dirty="0"/>
          </a:p>
          <a:p>
            <a:r>
              <a:rPr lang="en-US" dirty="0" smtClean="0"/>
              <a:t>Classes or workshops not utilizing the online course can use hard-copy versions provided on password-protected area of site</a:t>
            </a:r>
          </a:p>
        </p:txBody>
      </p:sp>
    </p:spTree>
    <p:extLst>
      <p:ext uri="{BB962C8B-B14F-4D97-AF65-F5344CB8AC3E}">
        <p14:creationId xmlns:p14="http://schemas.microsoft.com/office/powerpoint/2010/main" val="20836059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68F88-BC93-314B-B92B-5079EB42720F}"/>
              </a:ext>
            </a:extLst>
          </p:cNvPr>
          <p:cNvSpPr>
            <a:spLocks noGrp="1"/>
          </p:cNvSpPr>
          <p:nvPr>
            <p:ph type="title"/>
          </p:nvPr>
        </p:nvSpPr>
        <p:spPr/>
        <p:txBody>
          <a:bodyPr/>
          <a:lstStyle/>
          <a:p>
            <a:r>
              <a:rPr lang="en-US" dirty="0"/>
              <a:t>Evaluation Results</a:t>
            </a:r>
          </a:p>
        </p:txBody>
      </p:sp>
      <p:sp>
        <p:nvSpPr>
          <p:cNvPr id="3" name="Content Placeholder 2">
            <a:extLst>
              <a:ext uri="{FF2B5EF4-FFF2-40B4-BE49-F238E27FC236}">
                <a16:creationId xmlns:a16="http://schemas.microsoft.com/office/drawing/2014/main" id="{E261B333-DAEB-5645-81FB-92B41117F057}"/>
              </a:ext>
            </a:extLst>
          </p:cNvPr>
          <p:cNvSpPr>
            <a:spLocks noGrp="1"/>
          </p:cNvSpPr>
          <p:nvPr>
            <p:ph idx="1"/>
          </p:nvPr>
        </p:nvSpPr>
        <p:spPr/>
        <p:txBody>
          <a:bodyPr/>
          <a:lstStyle/>
          <a:p>
            <a:r>
              <a:rPr lang="en-US" dirty="0" smtClean="0"/>
              <a:t>Motivation of youth</a:t>
            </a:r>
            <a:endParaRPr lang="en-US" dirty="0"/>
          </a:p>
          <a:p>
            <a:pPr lvl="1"/>
            <a:r>
              <a:rPr lang="en-US" dirty="0"/>
              <a:t>Youth are more motivated to change behavior when they know it will make their animal healthier, as opposed to themselves</a:t>
            </a:r>
          </a:p>
          <a:p>
            <a:r>
              <a:rPr lang="en-US" dirty="0" smtClean="0"/>
              <a:t>Efficacy of course</a:t>
            </a:r>
          </a:p>
          <a:p>
            <a:pPr lvl="1"/>
            <a:r>
              <a:rPr lang="en-US" dirty="0" smtClean="0"/>
              <a:t>Found </a:t>
            </a:r>
            <a:r>
              <a:rPr lang="en-US" dirty="0"/>
              <a:t>an increase in reporting of “always” completing desirable behaviors </a:t>
            </a:r>
          </a:p>
          <a:p>
            <a:pPr lvl="1"/>
            <a:r>
              <a:rPr lang="en-US" dirty="0"/>
              <a:t>Found a decrease in students reporting of “never” of completing desirable </a:t>
            </a:r>
            <a:r>
              <a:rPr lang="en-US" dirty="0" smtClean="0"/>
              <a:t>behaviors</a:t>
            </a:r>
          </a:p>
          <a:p>
            <a:r>
              <a:rPr lang="en-US" dirty="0" smtClean="0"/>
              <a:t>Areas for improvement or continued education</a:t>
            </a:r>
          </a:p>
          <a:p>
            <a:pPr lvl="1"/>
            <a:r>
              <a:rPr lang="en-US" dirty="0" smtClean="0"/>
              <a:t>Reasons for not handwashing</a:t>
            </a:r>
          </a:p>
          <a:p>
            <a:pPr lvl="1"/>
            <a:r>
              <a:rPr lang="en-US" dirty="0" smtClean="0"/>
              <a:t>Favorite/least favorite parts of the course</a:t>
            </a:r>
            <a:endParaRPr lang="en-US" dirty="0"/>
          </a:p>
        </p:txBody>
      </p:sp>
    </p:spTree>
    <p:extLst>
      <p:ext uri="{BB962C8B-B14F-4D97-AF65-F5344CB8AC3E}">
        <p14:creationId xmlns:p14="http://schemas.microsoft.com/office/powerpoint/2010/main" val="4888665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dirty="0" smtClean="0"/>
              <a:t>How to Use these Resources</a:t>
            </a:r>
            <a:endParaRPr lang="en-US" altLang="en-US" dirty="0"/>
          </a:p>
        </p:txBody>
      </p:sp>
      <p:sp>
        <p:nvSpPr>
          <p:cNvPr id="3" name="Content Placeholder 2">
            <a:extLst>
              <a:ext uri="{FF2B5EF4-FFF2-40B4-BE49-F238E27FC236}">
                <a16:creationId xmlns:a16="http://schemas.microsoft.com/office/drawing/2014/main" id="{A8BAA868-06F8-9C4C-9F79-596562DDB9B5}"/>
              </a:ext>
            </a:extLst>
          </p:cNvPr>
          <p:cNvSpPr>
            <a:spLocks noGrp="1"/>
          </p:cNvSpPr>
          <p:nvPr>
            <p:ph idx="1"/>
          </p:nvPr>
        </p:nvSpPr>
        <p:spPr>
          <a:xfrm>
            <a:off x="457200" y="1600208"/>
            <a:ext cx="8229600" cy="4525963"/>
          </a:xfrm>
        </p:spPr>
        <p:txBody>
          <a:bodyPr/>
          <a:lstStyle/>
          <a:p>
            <a:r>
              <a:rPr lang="en-US" dirty="0" smtClean="0"/>
              <a:t>Website:</a:t>
            </a:r>
            <a:br>
              <a:rPr lang="en-US" dirty="0" smtClean="0"/>
            </a:br>
            <a:r>
              <a:rPr lang="en-US" dirty="0" smtClean="0">
                <a:hlinkClick r:id="rId3"/>
              </a:rPr>
              <a:t>www.BlueNotFlu.org</a:t>
            </a:r>
            <a:r>
              <a:rPr lang="en-US" dirty="0" smtClean="0"/>
              <a:t> </a:t>
            </a:r>
          </a:p>
          <a:p>
            <a:pPr lvl="1"/>
            <a:r>
              <a:rPr lang="en-US" dirty="0" smtClean="0"/>
              <a:t>Teacher materials</a:t>
            </a:r>
          </a:p>
          <a:p>
            <a:pPr lvl="2"/>
            <a:r>
              <a:rPr lang="en-US" dirty="0" smtClean="0">
                <a:solidFill>
                  <a:srgbClr val="FF0000"/>
                </a:solidFill>
              </a:rPr>
              <a:t>Password: “yiagpass”</a:t>
            </a:r>
          </a:p>
          <a:p>
            <a:endParaRPr lang="en-US" dirty="0" smtClean="0"/>
          </a:p>
          <a:p>
            <a:r>
              <a:rPr lang="en-US" dirty="0" smtClean="0"/>
              <a:t>Digital ‘packet’ </a:t>
            </a:r>
            <a:br>
              <a:rPr lang="en-US" dirty="0" smtClean="0"/>
            </a:br>
            <a:r>
              <a:rPr lang="en-US" dirty="0" smtClean="0"/>
              <a:t>for Iowa CYCs</a:t>
            </a:r>
            <a:endParaRPr lang="en-US" dirty="0"/>
          </a:p>
          <a:p>
            <a:endParaRPr lang="en-US" dirty="0"/>
          </a:p>
        </p:txBody>
      </p:sp>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278" y="1245996"/>
            <a:ext cx="2687601" cy="3458139"/>
          </a:xfrm>
          <a:prstGeom prst="rect">
            <a:avLst/>
          </a:prstGeom>
          <a:ln>
            <a:solidFill>
              <a:schemeClr val="tx1"/>
            </a:solidFill>
          </a:ln>
        </p:spPr>
      </p:pic>
      <p:pic>
        <p:nvPicPr>
          <p:cNvPr id="4" name="Picture 3"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9495" y="2536680"/>
            <a:ext cx="2526532" cy="3239959"/>
          </a:xfrm>
          <a:prstGeom prst="rect">
            <a:avLst/>
          </a:prstGeom>
          <a:ln>
            <a:solidFill>
              <a:schemeClr val="tx1"/>
            </a:solidFill>
          </a:ln>
        </p:spPr>
      </p:pic>
      <p:pic>
        <p:nvPicPr>
          <p:cNvPr id="6" name="Picture 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9511" y="3195376"/>
            <a:ext cx="2680733" cy="3557515"/>
          </a:xfrm>
          <a:prstGeom prst="rect">
            <a:avLst/>
          </a:prstGeom>
          <a:ln>
            <a:solidFill>
              <a:schemeClr val="tx1"/>
            </a:solidFill>
          </a:ln>
        </p:spPr>
      </p:pic>
    </p:spTree>
    <p:extLst>
      <p:ext uri="{BB962C8B-B14F-4D97-AF65-F5344CB8AC3E}">
        <p14:creationId xmlns:p14="http://schemas.microsoft.com/office/powerpoint/2010/main" val="2768472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Visit </a:t>
            </a:r>
            <a:r>
              <a:rPr lang="en-US" dirty="0" smtClean="0">
                <a:hlinkClick r:id="rId2"/>
              </a:rPr>
              <a:t>www.Slido.com</a:t>
            </a:r>
            <a:endParaRPr lang="en-US" dirty="0" smtClean="0"/>
          </a:p>
          <a:p>
            <a:endParaRPr lang="en-US" dirty="0"/>
          </a:p>
          <a:p>
            <a:r>
              <a:rPr lang="en-US" dirty="0" smtClean="0"/>
              <a:t>Enter event code #YIA</a:t>
            </a:r>
            <a:endParaRPr lang="en-US" dirty="0"/>
          </a:p>
        </p:txBody>
      </p:sp>
    </p:spTree>
    <p:extLst>
      <p:ext uri="{BB962C8B-B14F-4D97-AF65-F5344CB8AC3E}">
        <p14:creationId xmlns:p14="http://schemas.microsoft.com/office/powerpoint/2010/main" val="35172077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1</a:t>
            </a:r>
            <a:endParaRPr lang="en-US" dirty="0"/>
          </a:p>
        </p:txBody>
      </p:sp>
      <p:sp>
        <p:nvSpPr>
          <p:cNvPr id="3" name="Content Placeholder 2"/>
          <p:cNvSpPr>
            <a:spLocks noGrp="1"/>
          </p:cNvSpPr>
          <p:nvPr>
            <p:ph idx="1"/>
          </p:nvPr>
        </p:nvSpPr>
        <p:spPr/>
        <p:txBody>
          <a:bodyPr/>
          <a:lstStyle/>
          <a:p>
            <a:r>
              <a:rPr lang="en-US" dirty="0" smtClean="0"/>
              <a:t>How do you </a:t>
            </a:r>
            <a:r>
              <a:rPr lang="en-US" dirty="0" err="1" smtClean="0"/>
              <a:t>forsee</a:t>
            </a:r>
            <a:r>
              <a:rPr lang="en-US" dirty="0" smtClean="0"/>
              <a:t> using the “Bring Home the Blue, Not the Flu!” course and course materials? </a:t>
            </a:r>
            <a:endParaRPr lang="en-US" dirty="0"/>
          </a:p>
        </p:txBody>
      </p:sp>
    </p:spTree>
    <p:extLst>
      <p:ext uri="{BB962C8B-B14F-4D97-AF65-F5344CB8AC3E}">
        <p14:creationId xmlns:p14="http://schemas.microsoft.com/office/powerpoint/2010/main" val="1265108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2</a:t>
            </a:r>
            <a:endParaRPr lang="en-US" dirty="0"/>
          </a:p>
        </p:txBody>
      </p:sp>
      <p:sp>
        <p:nvSpPr>
          <p:cNvPr id="3" name="Content Placeholder 2"/>
          <p:cNvSpPr>
            <a:spLocks noGrp="1"/>
          </p:cNvSpPr>
          <p:nvPr>
            <p:ph idx="1"/>
          </p:nvPr>
        </p:nvSpPr>
        <p:spPr/>
        <p:txBody>
          <a:bodyPr/>
          <a:lstStyle/>
          <a:p>
            <a:r>
              <a:rPr lang="en-US" dirty="0"/>
              <a:t>How could you implement this material into your </a:t>
            </a:r>
            <a:r>
              <a:rPr lang="en-US" dirty="0" smtClean="0"/>
              <a:t>county’s preparation </a:t>
            </a:r>
            <a:r>
              <a:rPr lang="en-US" dirty="0"/>
              <a:t>for fairs or exhibitions?</a:t>
            </a:r>
          </a:p>
          <a:p>
            <a:endParaRPr lang="en-US" dirty="0"/>
          </a:p>
        </p:txBody>
      </p:sp>
    </p:spTree>
    <p:extLst>
      <p:ext uri="{BB962C8B-B14F-4D97-AF65-F5344CB8AC3E}">
        <p14:creationId xmlns:p14="http://schemas.microsoft.com/office/powerpoint/2010/main" val="2009055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3</a:t>
            </a:r>
            <a:endParaRPr lang="en-US" dirty="0"/>
          </a:p>
        </p:txBody>
      </p:sp>
      <p:sp>
        <p:nvSpPr>
          <p:cNvPr id="3" name="Content Placeholder 2"/>
          <p:cNvSpPr>
            <a:spLocks noGrp="1"/>
          </p:cNvSpPr>
          <p:nvPr>
            <p:ph idx="1"/>
          </p:nvPr>
        </p:nvSpPr>
        <p:spPr/>
        <p:txBody>
          <a:bodyPr/>
          <a:lstStyle/>
          <a:p>
            <a:r>
              <a:rPr lang="en-US" dirty="0"/>
              <a:t>How could you present this material during fairs/exhibitions?</a:t>
            </a:r>
          </a:p>
          <a:p>
            <a:endParaRPr lang="en-US" dirty="0"/>
          </a:p>
        </p:txBody>
      </p:sp>
    </p:spTree>
    <p:extLst>
      <p:ext uri="{BB962C8B-B14F-4D97-AF65-F5344CB8AC3E}">
        <p14:creationId xmlns:p14="http://schemas.microsoft.com/office/powerpoint/2010/main" val="38077630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4</a:t>
            </a:r>
            <a:endParaRPr lang="en-US" dirty="0"/>
          </a:p>
        </p:txBody>
      </p:sp>
      <p:sp>
        <p:nvSpPr>
          <p:cNvPr id="3" name="Content Placeholder 2"/>
          <p:cNvSpPr>
            <a:spLocks noGrp="1"/>
          </p:cNvSpPr>
          <p:nvPr>
            <p:ph idx="1"/>
          </p:nvPr>
        </p:nvSpPr>
        <p:spPr/>
        <p:txBody>
          <a:bodyPr/>
          <a:lstStyle/>
          <a:p>
            <a:r>
              <a:rPr lang="en-US" dirty="0"/>
              <a:t>What ideas do you have for social distance implementation of the </a:t>
            </a:r>
            <a:r>
              <a:rPr lang="en-US" dirty="0" smtClean="0"/>
              <a:t>"</a:t>
            </a:r>
            <a:r>
              <a:rPr lang="en-US" dirty="0"/>
              <a:t>Bring Home the Blue, Not the </a:t>
            </a:r>
            <a:r>
              <a:rPr lang="en-US" dirty="0" smtClean="0"/>
              <a:t>Flu</a:t>
            </a:r>
            <a:r>
              <a:rPr lang="en-US" dirty="0"/>
              <a:t>!</a:t>
            </a:r>
            <a:r>
              <a:rPr lang="en-US" dirty="0" smtClean="0"/>
              <a:t>" </a:t>
            </a:r>
            <a:r>
              <a:rPr lang="en-US" dirty="0"/>
              <a:t>course material?</a:t>
            </a:r>
          </a:p>
          <a:p>
            <a:endParaRPr lang="en-US" dirty="0"/>
          </a:p>
        </p:txBody>
      </p:sp>
    </p:spTree>
    <p:extLst>
      <p:ext uri="{BB962C8B-B14F-4D97-AF65-F5344CB8AC3E}">
        <p14:creationId xmlns:p14="http://schemas.microsoft.com/office/powerpoint/2010/main" val="1147465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5</a:t>
            </a:r>
            <a:endParaRPr lang="en-US" dirty="0"/>
          </a:p>
        </p:txBody>
      </p:sp>
      <p:sp>
        <p:nvSpPr>
          <p:cNvPr id="3" name="Content Placeholder 2"/>
          <p:cNvSpPr>
            <a:spLocks noGrp="1"/>
          </p:cNvSpPr>
          <p:nvPr>
            <p:ph idx="1"/>
          </p:nvPr>
        </p:nvSpPr>
        <p:spPr/>
        <p:txBody>
          <a:bodyPr/>
          <a:lstStyle/>
          <a:p>
            <a:r>
              <a:rPr lang="en-US" dirty="0"/>
              <a:t>How can you involve senior level </a:t>
            </a:r>
            <a:r>
              <a:rPr lang="en-US" dirty="0" smtClean="0"/>
              <a:t>4-Hers</a:t>
            </a:r>
            <a:r>
              <a:rPr lang="en-US" dirty="0"/>
              <a:t>, county council, or State 4-H Council members to help deliver material and training?</a:t>
            </a:r>
          </a:p>
          <a:p>
            <a:endParaRPr lang="en-US" dirty="0"/>
          </a:p>
        </p:txBody>
      </p:sp>
    </p:spTree>
    <p:extLst>
      <p:ext uri="{BB962C8B-B14F-4D97-AF65-F5344CB8AC3E}">
        <p14:creationId xmlns:p14="http://schemas.microsoft.com/office/powerpoint/2010/main" val="540944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 6</a:t>
            </a:r>
            <a:endParaRPr lang="en-US" dirty="0"/>
          </a:p>
        </p:txBody>
      </p:sp>
      <p:sp>
        <p:nvSpPr>
          <p:cNvPr id="3" name="Content Placeholder 2"/>
          <p:cNvSpPr>
            <a:spLocks noGrp="1"/>
          </p:cNvSpPr>
          <p:nvPr>
            <p:ph idx="1"/>
          </p:nvPr>
        </p:nvSpPr>
        <p:spPr/>
        <p:txBody>
          <a:bodyPr/>
          <a:lstStyle/>
          <a:p>
            <a:r>
              <a:rPr lang="en-US" dirty="0" smtClean="0"/>
              <a:t>Select which of the following best describes how you feel after this training</a:t>
            </a:r>
            <a:endParaRPr lang="en-US" dirty="0"/>
          </a:p>
          <a:p>
            <a:pPr marL="800082" lvl="1" indent="-457200">
              <a:buFont typeface="+mj-lt"/>
              <a:buAutoNum type="alphaUcPeriod"/>
            </a:pPr>
            <a:r>
              <a:rPr lang="en-US" dirty="0" smtClean="0"/>
              <a:t>I am interested in and would feel comfortable holding my own training or workshop right now</a:t>
            </a:r>
          </a:p>
          <a:p>
            <a:pPr marL="800082" lvl="1" indent="-457200">
              <a:buFont typeface="+mj-lt"/>
              <a:buAutoNum type="alphaUcPeriod"/>
            </a:pPr>
            <a:r>
              <a:rPr lang="en-US" dirty="0" smtClean="0"/>
              <a:t>I am interested in holding my own training or workshop but would need to spend time on the website/reviewing documents to feel comfortable doing so</a:t>
            </a:r>
          </a:p>
          <a:p>
            <a:pPr marL="800082" lvl="1" indent="-457200">
              <a:buFont typeface="+mj-lt"/>
              <a:buAutoNum type="alphaUcPeriod"/>
            </a:pPr>
            <a:r>
              <a:rPr lang="en-US" dirty="0" smtClean="0"/>
              <a:t>I do not feel that this train-the-trainer has prepared me to hold my own training or workshop</a:t>
            </a:r>
          </a:p>
          <a:p>
            <a:pPr marL="800082" lvl="1" indent="-457200">
              <a:buFont typeface="+mj-lt"/>
              <a:buAutoNum type="alphaUcPeriod"/>
            </a:pPr>
            <a:r>
              <a:rPr lang="en-US" dirty="0" smtClean="0"/>
              <a:t>I do not plan to hold any trainings or workshops</a:t>
            </a:r>
            <a:endParaRPr lang="en-US" dirty="0"/>
          </a:p>
        </p:txBody>
      </p:sp>
    </p:spTree>
    <p:extLst>
      <p:ext uri="{BB962C8B-B14F-4D97-AF65-F5344CB8AC3E}">
        <p14:creationId xmlns:p14="http://schemas.microsoft.com/office/powerpoint/2010/main" val="8319769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tLang="en-US"/>
              <a:t>Summary</a:t>
            </a:r>
          </a:p>
        </p:txBody>
      </p:sp>
      <p:sp>
        <p:nvSpPr>
          <p:cNvPr id="48131" name="Content Placeholder 2"/>
          <p:cNvSpPr>
            <a:spLocks noGrp="1"/>
          </p:cNvSpPr>
          <p:nvPr>
            <p:ph idx="1"/>
          </p:nvPr>
        </p:nvSpPr>
        <p:spPr>
          <a:xfrm>
            <a:off x="457202" y="1600202"/>
            <a:ext cx="6480175" cy="4525963"/>
          </a:xfrm>
        </p:spPr>
        <p:txBody>
          <a:bodyPr/>
          <a:lstStyle/>
          <a:p>
            <a:pPr eaLnBrk="1" hangingPunct="1"/>
            <a:r>
              <a:rPr lang="en-US" altLang="en-US"/>
              <a:t>Foster partnerships in and promote animal and public health </a:t>
            </a:r>
          </a:p>
          <a:p>
            <a:pPr eaLnBrk="1" hangingPunct="1"/>
            <a:endParaRPr lang="en-US" altLang="en-US"/>
          </a:p>
          <a:p>
            <a:pPr eaLnBrk="1" hangingPunct="1"/>
            <a:r>
              <a:rPr lang="en-US" altLang="en-US"/>
              <a:t>Promote youth involvement in </a:t>
            </a:r>
            <a:br>
              <a:rPr lang="en-US" altLang="en-US"/>
            </a:br>
            <a:r>
              <a:rPr lang="en-US" altLang="en-US"/>
              <a:t>animal agriculture</a:t>
            </a:r>
          </a:p>
          <a:p>
            <a:pPr eaLnBrk="1" hangingPunct="1"/>
            <a:endParaRPr lang="en-US" altLang="en-US"/>
          </a:p>
          <a:p>
            <a:pPr eaLnBrk="1" hangingPunct="1"/>
            <a:r>
              <a:rPr lang="en-US" altLang="en-US"/>
              <a:t>Increase disease prevention practices</a:t>
            </a:r>
          </a:p>
          <a:p>
            <a:pPr eaLnBrk="1" hangingPunct="1"/>
            <a:endParaRPr lang="en-US" altLang="en-US"/>
          </a:p>
          <a:p>
            <a:pPr eaLnBrk="1" hangingPunct="1"/>
            <a:r>
              <a:rPr lang="en-US" altLang="en-US"/>
              <a:t>Reduce zoonotic disease risks</a:t>
            </a:r>
          </a:p>
        </p:txBody>
      </p:sp>
      <p:pic>
        <p:nvPicPr>
          <p:cNvPr id="48132" name="Picture 5"/>
          <p:cNvPicPr>
            <a:picLocks noChangeAspect="1"/>
          </p:cNvPicPr>
          <p:nvPr/>
        </p:nvPicPr>
        <p:blipFill>
          <a:blip r:embed="rId3">
            <a:extLst>
              <a:ext uri="{28A0092B-C50C-407E-A947-70E740481C1C}">
                <a14:useLocalDpi xmlns:a14="http://schemas.microsoft.com/office/drawing/2010/main" val="0"/>
              </a:ext>
            </a:extLst>
          </a:blip>
          <a:srcRect l="36916" r="33386"/>
          <a:stretch>
            <a:fillRect/>
          </a:stretch>
        </p:blipFill>
        <p:spPr bwMode="auto">
          <a:xfrm>
            <a:off x="6548438" y="261938"/>
            <a:ext cx="27432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2189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a:xfrm>
            <a:off x="300625" y="1600206"/>
            <a:ext cx="8617907" cy="4525963"/>
          </a:xfrm>
        </p:spPr>
        <p:txBody>
          <a:bodyPr/>
          <a:lstStyle/>
          <a:p>
            <a:pPr marL="0" indent="0" algn="ctr">
              <a:buNone/>
            </a:pPr>
            <a:r>
              <a:rPr lang="en-US" sz="2000" dirty="0"/>
              <a:t>These courses were created by veterinarians at the Center for Food Security and Public Health at Iowa State University in collaboration with the Iowa Department of Public Health and with support from the Centers for Disease Control and Prevention and the Council of State and Territorial Epidemiologists. </a:t>
            </a:r>
            <a:endParaRPr lang="en-US" sz="2000" dirty="0" smtClean="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4992" y="3497756"/>
            <a:ext cx="3514016" cy="3075495"/>
          </a:xfrm>
          <a:prstGeom prst="rect">
            <a:avLst/>
          </a:prstGeom>
        </p:spPr>
      </p:pic>
    </p:spTree>
    <p:extLst>
      <p:ext uri="{BB962C8B-B14F-4D97-AF65-F5344CB8AC3E}">
        <p14:creationId xmlns:p14="http://schemas.microsoft.com/office/powerpoint/2010/main" val="15585694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2468" y="1386840"/>
            <a:ext cx="5231532" cy="1143000"/>
          </a:xfrm>
        </p:spPr>
        <p:txBody>
          <a:bodyPr/>
          <a:lstStyle/>
          <a:p>
            <a:r>
              <a:rPr lang="en-US" dirty="0"/>
              <a:t>Questions?</a:t>
            </a:r>
          </a:p>
        </p:txBody>
      </p:sp>
      <p:sp>
        <p:nvSpPr>
          <p:cNvPr id="3" name="Content Placeholder 2"/>
          <p:cNvSpPr>
            <a:spLocks noGrp="1"/>
          </p:cNvSpPr>
          <p:nvPr>
            <p:ph idx="1"/>
          </p:nvPr>
        </p:nvSpPr>
        <p:spPr>
          <a:xfrm>
            <a:off x="3912468" y="2529842"/>
            <a:ext cx="5231532" cy="3596329"/>
          </a:xfrm>
        </p:spPr>
        <p:txBody>
          <a:bodyPr/>
          <a:lstStyle/>
          <a:p>
            <a:pPr marL="0" indent="0" algn="ctr">
              <a:buNone/>
            </a:pPr>
            <a:endParaRPr lang="en-US" dirty="0"/>
          </a:p>
          <a:p>
            <a:pPr marL="0" indent="0" algn="ctr">
              <a:buNone/>
            </a:pPr>
            <a:endParaRPr lang="en-US" dirty="0"/>
          </a:p>
          <a:p>
            <a:pPr marL="0" indent="0" algn="ctr">
              <a:buNone/>
            </a:pPr>
            <a:r>
              <a:rPr lang="en-US" dirty="0"/>
              <a:t>youthinag@iastate.edu</a:t>
            </a:r>
          </a:p>
          <a:p>
            <a:pPr marL="0" indent="0" algn="ctr">
              <a:buNone/>
            </a:pPr>
            <a:endParaRPr lang="en-US" dirty="0"/>
          </a:p>
          <a:p>
            <a:pPr marL="0" indent="0" algn="ctr">
              <a:buNone/>
            </a:pPr>
            <a:r>
              <a:rPr lang="en-US" dirty="0"/>
              <a:t>www.BlueNotFlu.org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688080" cy="6858000"/>
          </a:xfrm>
          <a:prstGeom prst="rect">
            <a:avLst/>
          </a:prstGeom>
          <a:ln>
            <a:solidFill>
              <a:schemeClr val="tx1"/>
            </a:solidFill>
          </a:ln>
        </p:spPr>
      </p:pic>
    </p:spTree>
    <p:extLst>
      <p:ext uri="{BB962C8B-B14F-4D97-AF65-F5344CB8AC3E}">
        <p14:creationId xmlns:p14="http://schemas.microsoft.com/office/powerpoint/2010/main" val="4145355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Custom 2">
      <a:dk1>
        <a:srgbClr val="000000"/>
      </a:dk1>
      <a:lt1>
        <a:srgbClr val="FFFFFF"/>
      </a:lt1>
      <a:dk2>
        <a:srgbClr val="23803F"/>
      </a:dk2>
      <a:lt2>
        <a:srgbClr val="FFFFFF"/>
      </a:lt2>
      <a:accent1>
        <a:srgbClr val="0A3255"/>
      </a:accent1>
      <a:accent2>
        <a:srgbClr val="DDCB23"/>
      </a:accent2>
      <a:accent3>
        <a:srgbClr val="FFFFFF"/>
      </a:accent3>
      <a:accent4>
        <a:srgbClr val="FFFFFF"/>
      </a:accent4>
      <a:accent5>
        <a:srgbClr val="FFFFFF"/>
      </a:accent5>
      <a:accent6>
        <a:srgbClr val="FFFFFF"/>
      </a:accent6>
      <a:hlink>
        <a:srgbClr val="23803F"/>
      </a:hlink>
      <a:folHlink>
        <a:srgbClr val="23803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46974</TotalTime>
  <Words>6785</Words>
  <Application>Microsoft Office PowerPoint</Application>
  <PresentationFormat>On-screen Show (4:3)</PresentationFormat>
  <Paragraphs>451</Paragraphs>
  <Slides>75</Slides>
  <Notes>64</Notes>
  <HiddenSlides>0</HiddenSlides>
  <MMClips>6</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75</vt:i4>
      </vt:variant>
    </vt:vector>
  </HeadingPairs>
  <TitlesOfParts>
    <vt:vector size="84" baseType="lpstr">
      <vt:lpstr>Aharoni</vt:lpstr>
      <vt:lpstr>Arial</vt:lpstr>
      <vt:lpstr>Calibri</vt:lpstr>
      <vt:lpstr>Franklin Gothic Book</vt:lpstr>
      <vt:lpstr>Franklin Gothic Medium</vt:lpstr>
      <vt:lpstr>Verdana</vt:lpstr>
      <vt:lpstr>Wingdings</vt:lpstr>
      <vt:lpstr>Theme1</vt:lpstr>
      <vt:lpstr>Office Theme</vt:lpstr>
      <vt:lpstr>Bring Home the Blue,  Not the Flu!  Preventing Disease in Animals  and People</vt:lpstr>
      <vt:lpstr>Welcome</vt:lpstr>
      <vt:lpstr>Andrew Hennenfent, DVM, MPH</vt:lpstr>
      <vt:lpstr>PowerPoint Presentation</vt:lpstr>
      <vt:lpstr>1st in the United States</vt:lpstr>
      <vt:lpstr>2nd highest food producing state</vt:lpstr>
      <vt:lpstr>PowerPoint Presentation</vt:lpstr>
      <vt:lpstr>International Trade</vt:lpstr>
      <vt:lpstr>PowerPoint Presentation</vt:lpstr>
      <vt:lpstr>Bring Home the Blue,  Not the Flu!  Preventing Disease in Animals  and People</vt:lpstr>
      <vt:lpstr>Goals for Today</vt:lpstr>
      <vt:lpstr>Background</vt:lpstr>
      <vt:lpstr>www.BlueNotFlu.org</vt:lpstr>
      <vt:lpstr>www.BlueNotFlu.org</vt:lpstr>
      <vt:lpstr>Lesson 1 Learning Objectives</vt:lpstr>
      <vt:lpstr>PowerPoint Presentation</vt:lpstr>
      <vt:lpstr>Lesson 2 Learning Objectives</vt:lpstr>
      <vt:lpstr>PowerPoint Presentation</vt:lpstr>
      <vt:lpstr>Lesson 3 Learning Objectives</vt:lpstr>
      <vt:lpstr>PowerPoint Presentation</vt:lpstr>
      <vt:lpstr>Lesson 4 Learning Objectives</vt:lpstr>
      <vt:lpstr>PowerPoint Presentation</vt:lpstr>
      <vt:lpstr>Lesson 5 Learning Objectives</vt:lpstr>
      <vt:lpstr>PowerPoint Presentation</vt:lpstr>
      <vt:lpstr>Lesson 6 Learning Objectives</vt:lpstr>
      <vt:lpstr>PowerPoint Presentation</vt:lpstr>
      <vt:lpstr>Certificates</vt:lpstr>
      <vt:lpstr>PowerPoint Presentation</vt:lpstr>
      <vt:lpstr>PowerPoint Presentation</vt:lpstr>
      <vt:lpstr>PowerPoint Presentation</vt:lpstr>
      <vt:lpstr>PowerPoint Presentation</vt:lpstr>
      <vt:lpstr>www.BlueNotFlu.org</vt:lpstr>
      <vt:lpstr>Lesson 1 Learning Objectives</vt:lpstr>
      <vt:lpstr>PowerPoint Presentation</vt:lpstr>
      <vt:lpstr>Lesson 2 Learning Objectives</vt:lpstr>
      <vt:lpstr>PowerPoint Presentation</vt:lpstr>
      <vt:lpstr>Lesson 3 Learning Objectives</vt:lpstr>
      <vt:lpstr>PowerPoint Presentation</vt:lpstr>
      <vt:lpstr>Lesson 4 Learning Objectives</vt:lpstr>
      <vt:lpstr>PowerPoint Presentation</vt:lpstr>
      <vt:lpstr>Lesson 5 Learning Objectives</vt:lpstr>
      <vt:lpstr>PowerPoint Presentation</vt:lpstr>
      <vt:lpstr>Lesson 6 Learning Objectives</vt:lpstr>
      <vt:lpstr>PowerPoint Presentation</vt:lpstr>
      <vt:lpstr>Student Takeaway</vt:lpstr>
      <vt:lpstr>Accessible and Responsive</vt:lpstr>
      <vt:lpstr>Supplemental Materials</vt:lpstr>
      <vt:lpstr>Supplemental Materials</vt:lpstr>
      <vt:lpstr>Website – Hands-On Activities</vt:lpstr>
      <vt:lpstr>Disease Transmission and Outbreak Investigation: Mucous Swap</vt:lpstr>
      <vt:lpstr>Disease Transmission and Outbreak Investigation: Mucous Swap</vt:lpstr>
      <vt:lpstr>Mucous Swap Investigation At Home</vt:lpstr>
      <vt:lpstr>Disease Transmission and Biosecurity Activity</vt:lpstr>
      <vt:lpstr>Disease Transmission and Biosecurity Activity at Home</vt:lpstr>
      <vt:lpstr>Personal Protective Equipment (PPE) Activity </vt:lpstr>
      <vt:lpstr>Personal Protective Equipment (PPE) Activity </vt:lpstr>
      <vt:lpstr>Personal Protective Equipment (PPE) Activity at Home</vt:lpstr>
      <vt:lpstr>Integrating the Curriculum and Activities into a Class or Workshop</vt:lpstr>
      <vt:lpstr>Curriculum Standards</vt:lpstr>
      <vt:lpstr>4-H “At Home To-Go”</vt:lpstr>
      <vt:lpstr>Making it Relevant</vt:lpstr>
      <vt:lpstr>Suggestions for Use</vt:lpstr>
      <vt:lpstr>Evaluation Process</vt:lpstr>
      <vt:lpstr>Evaluation Results</vt:lpstr>
      <vt:lpstr>How to Use these Resources</vt:lpstr>
      <vt:lpstr>Discussion Questions</vt:lpstr>
      <vt:lpstr>Discussion Question 1</vt:lpstr>
      <vt:lpstr>Discussion Question 2</vt:lpstr>
      <vt:lpstr>Discussion Question 3</vt:lpstr>
      <vt:lpstr>Discussion Question 4</vt:lpstr>
      <vt:lpstr>Discussion Question 5</vt:lpstr>
      <vt:lpstr>Discussion Question 6</vt:lpstr>
      <vt:lpstr>Summary</vt:lpstr>
      <vt:lpstr>Acknowledgements</vt:lpstr>
      <vt:lpstr>Questions?</vt:lpstr>
    </vt:vector>
  </TitlesOfParts>
  <Company>Iowa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IAAE</dc:title>
  <dc:creator>Lee, Molly J [CFSPH]</dc:creator>
  <cp:lastModifiedBy>Lee, Molly J [CFSPH]</cp:lastModifiedBy>
  <cp:revision>249</cp:revision>
  <dcterms:created xsi:type="dcterms:W3CDTF">2018-06-12T21:21:08Z</dcterms:created>
  <dcterms:modified xsi:type="dcterms:W3CDTF">2020-07-28T15:16:02Z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PresentationID">
    <vt:lpwstr>e928875f-a27b-4ad3-b64a-24995ae81343</vt:lpwstr>
  </property>
  <property fmtid="{D5CDD505-2E9C-101B-9397-08002B2CF9AE}" pid="3" name="SlidoAppVersion">
    <vt:lpwstr>0.7.1.521</vt:lpwstr>
  </property>
</Properties>
</file>