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media/image23.jpg" ContentType="image/gif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4"/>
  </p:sldMasterIdLst>
  <p:notesMasterIdLst>
    <p:notesMasterId r:id="rId26"/>
  </p:notesMasterIdLst>
  <p:sldIdLst>
    <p:sldId id="266" r:id="rId5"/>
    <p:sldId id="268" r:id="rId6"/>
    <p:sldId id="269" r:id="rId7"/>
    <p:sldId id="272" r:id="rId8"/>
    <p:sldId id="271" r:id="rId9"/>
    <p:sldId id="278" r:id="rId10"/>
    <p:sldId id="279" r:id="rId11"/>
    <p:sldId id="280" r:id="rId12"/>
    <p:sldId id="285" r:id="rId13"/>
    <p:sldId id="276" r:id="rId14"/>
    <p:sldId id="274" r:id="rId15"/>
    <p:sldId id="281" r:id="rId16"/>
    <p:sldId id="277" r:id="rId17"/>
    <p:sldId id="283" r:id="rId18"/>
    <p:sldId id="275" r:id="rId19"/>
    <p:sldId id="282" r:id="rId20"/>
    <p:sldId id="287" r:id="rId21"/>
    <p:sldId id="286" r:id="rId22"/>
    <p:sldId id="273" r:id="rId23"/>
    <p:sldId id="284" r:id="rId24"/>
    <p:sldId id="270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iesbrecht, Kelly H  (CHFS PH)" initials="GKH(P" lastIdx="1" clrIdx="0">
    <p:extLst>
      <p:ext uri="{19B8F6BF-5375-455C-9EA6-DF929625EA0E}">
        <p15:presenceInfo xmlns:p15="http://schemas.microsoft.com/office/powerpoint/2012/main" userId="S-1-5-21-106479517-3547973432-3155052804-16950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304F"/>
    <a:srgbClr val="DADADA"/>
    <a:srgbClr val="F3F3F3"/>
    <a:srgbClr val="FFFFFF"/>
    <a:srgbClr val="4EBE98"/>
    <a:srgbClr val="C9DE8F"/>
    <a:srgbClr val="45AE5C"/>
    <a:srgbClr val="CDA4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1" autoAdjust="0"/>
    <p:restoredTop sz="84877" autoAdjust="0"/>
  </p:normalViewPr>
  <p:slideViewPr>
    <p:cSldViewPr>
      <p:cViewPr varScale="1">
        <p:scale>
          <a:sx n="90" d="100"/>
          <a:sy n="90" d="100"/>
        </p:scale>
        <p:origin x="33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2294" y="-8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12-13T17:00:22.715" idx="1">
    <p:pos x="10" y="10"/>
    <p:text>?</p:text>
    <p:extLst>
      <p:ext uri="{C676402C-5697-4E1C-873F-D02D1690AC5C}">
        <p15:threadingInfo xmlns:p15="http://schemas.microsoft.com/office/powerpoint/2012/main" timeZoneBias="30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58AA83-B69C-410A-B8EE-743F1B052471}" type="datetimeFigureOut">
              <a:rPr lang="en-US" smtClean="0"/>
              <a:pPr/>
              <a:t>12/13/2017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711AC9-5891-4ACF-8D2D-62B15FE0760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12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 </a:t>
            </a:r>
            <a:r>
              <a:rPr lang="en-US" dirty="0" err="1" smtClean="0"/>
              <a:t>Glo</a:t>
            </a:r>
            <a:r>
              <a:rPr lang="en-US" dirty="0" smtClean="0"/>
              <a:t> Germ for Handwashing activity</a:t>
            </a:r>
          </a:p>
          <a:p>
            <a:r>
              <a:rPr lang="en-US" dirty="0" smtClean="0"/>
              <a:t>Don’t alert attendees to </a:t>
            </a:r>
            <a:r>
              <a:rPr lang="en-US" dirty="0" err="1" smtClean="0"/>
              <a:t>glo</a:t>
            </a:r>
            <a:r>
              <a:rPr lang="en-US" dirty="0" smtClean="0"/>
              <a:t> germ on hands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711AC9-5891-4ACF-8D2D-62B15FE0760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6874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Benefits include: education, bonding,</a:t>
            </a:r>
            <a:r>
              <a:rPr lang="en-US" baseline="0" dirty="0" smtClean="0"/>
              <a:t> responsibility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711AC9-5891-4ACF-8D2D-62B15FE07609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485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Demonstrate</a:t>
            </a:r>
            <a:r>
              <a:rPr lang="en-US" baseline="0" dirty="0" smtClean="0"/>
              <a:t> transmission of mucus swap and </a:t>
            </a:r>
            <a:r>
              <a:rPr lang="en-US" baseline="0" dirty="0" err="1" smtClean="0"/>
              <a:t>aerosolization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711AC9-5891-4ACF-8D2D-62B15FE07609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4291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Equipment includes</a:t>
            </a:r>
            <a:r>
              <a:rPr lang="en-US" baseline="0" dirty="0" smtClean="0"/>
              <a:t> brushes, halters, </a:t>
            </a:r>
            <a:r>
              <a:rPr lang="en-US" baseline="0" dirty="0" err="1" smtClean="0"/>
              <a:t>etc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711AC9-5891-4ACF-8D2D-62B15FE07609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460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828800"/>
            <a:ext cx="7851648" cy="1828800"/>
          </a:xfrm>
          <a:ln>
            <a:noFill/>
          </a:ln>
        </p:spPr>
        <p:txBody>
          <a:bodyPr vert="horz" tIns="0" rIns="18288" bIns="0" anchor="ctr" anchorCtr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ct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rgbClr val="1D304F"/>
                </a:solidFill>
                <a:effectLst>
                  <a:outerShdw blurRad="38100" dist="25400" dir="5400000" algn="tl" rotWithShape="0">
                    <a:srgbClr val="C9DE8F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810000"/>
            <a:ext cx="7854696" cy="1447800"/>
          </a:xfrm>
        </p:spPr>
        <p:txBody>
          <a:bodyPr lIns="0" rIns="18288"/>
          <a:lstStyle>
            <a:lvl1pPr marL="0" marR="45720" indent="0" algn="ctr">
              <a:buNone/>
              <a:defRPr>
                <a:solidFill>
                  <a:srgbClr val="1D304F"/>
                </a:solidFill>
                <a:latin typeface="+mj-lt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pic>
        <p:nvPicPr>
          <p:cNvPr id="7" name="Picture 6" descr="public health logo.jpg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10400" y="5793534"/>
            <a:ext cx="1981200" cy="980299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838200"/>
          </a:xfrm>
        </p:spPr>
        <p:txBody>
          <a:bodyPr anchor="t" anchorCtr="0"/>
          <a:lstStyle>
            <a:lvl1pPr>
              <a:defRPr sz="4400">
                <a:latin typeface="+mj-lt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8" name="Footer Placeholder 21"/>
          <p:cNvSpPr txBox="1">
            <a:spLocks/>
          </p:cNvSpPr>
          <p:nvPr userDrawn="1"/>
        </p:nvSpPr>
        <p:spPr>
          <a:xfrm>
            <a:off x="76200" y="6629400"/>
            <a:ext cx="8991600" cy="228600"/>
          </a:xfrm>
          <a:prstGeom prst="rect">
            <a:avLst/>
          </a:prstGeom>
        </p:spPr>
        <p:txBody>
          <a:bodyPr vert="horz" lIns="0" tIns="0" rIns="0" bIns="0" anchor="t" anchorCtr="0"/>
          <a:lstStyle>
            <a:defPPr>
              <a:defRPr lang="en-US"/>
            </a:defPPr>
            <a:lvl1pPr marL="0" algn="ctr" defTabSz="914400" rtl="0" eaLnBrk="1" latinLnBrk="0" hangingPunct="1">
              <a:defRPr kumimoji="0" sz="800" b="1" kern="1200">
                <a:solidFill>
                  <a:srgbClr val="1D304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81CE0B4-D7B7-4EC9-90E8-89DCFDB729B9}" type="slidenum">
              <a:rPr lang="en-US" smtClean="0">
                <a:solidFill>
                  <a:srgbClr val="1D304F"/>
                </a:solidFill>
              </a:rPr>
              <a:pPr algn="r"/>
              <a:t>‹#›</a:t>
            </a:fld>
            <a:endParaRPr lang="en-US" dirty="0">
              <a:solidFill>
                <a:srgbClr val="1D304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75472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75472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11" name="Footer Placeholder 21"/>
          <p:cNvSpPr txBox="1">
            <a:spLocks/>
          </p:cNvSpPr>
          <p:nvPr userDrawn="1"/>
        </p:nvSpPr>
        <p:spPr>
          <a:xfrm>
            <a:off x="76200" y="6629400"/>
            <a:ext cx="8991600" cy="228600"/>
          </a:xfrm>
          <a:prstGeom prst="rect">
            <a:avLst/>
          </a:prstGeom>
        </p:spPr>
        <p:txBody>
          <a:bodyPr vert="horz" lIns="0" tIns="0" rIns="0" bIns="0" anchor="t" anchorCtr="0"/>
          <a:lstStyle>
            <a:defPPr>
              <a:defRPr lang="en-US"/>
            </a:defPPr>
            <a:lvl1pPr marL="0" algn="ctr" defTabSz="914400" rtl="0" eaLnBrk="1" latinLnBrk="0" hangingPunct="1">
              <a:defRPr kumimoji="0" sz="800" b="1" kern="1200">
                <a:solidFill>
                  <a:srgbClr val="1D304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81CE0B4-D7B7-4EC9-90E8-89DCFDB729B9}" type="slidenum">
              <a:rPr lang="en-US" smtClean="0">
                <a:solidFill>
                  <a:srgbClr val="1D304F"/>
                </a:solidFill>
              </a:rPr>
              <a:pPr algn="r"/>
              <a:t>‹#›</a:t>
            </a:fld>
            <a:endParaRPr lang="en-US" dirty="0">
              <a:solidFill>
                <a:srgbClr val="1D304F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838200"/>
          </a:xfrm>
        </p:spPr>
        <p:txBody>
          <a:bodyPr anchor="t" anchorCtr="0"/>
          <a:lstStyle>
            <a:lvl1pPr>
              <a:defRPr sz="4400">
                <a:latin typeface="+mj-lt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676400"/>
            <a:ext cx="7772400" cy="4419600"/>
          </a:xfrm>
        </p:spPr>
        <p:txBody>
          <a:bodyPr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5" name="Footer Placeholder 21"/>
          <p:cNvSpPr txBox="1">
            <a:spLocks/>
          </p:cNvSpPr>
          <p:nvPr userDrawn="1"/>
        </p:nvSpPr>
        <p:spPr>
          <a:xfrm>
            <a:off x="76200" y="6629400"/>
            <a:ext cx="8991600" cy="228600"/>
          </a:xfrm>
          <a:prstGeom prst="rect">
            <a:avLst/>
          </a:prstGeom>
        </p:spPr>
        <p:txBody>
          <a:bodyPr vert="horz" lIns="0" tIns="0" rIns="0" bIns="0" anchor="t" anchorCtr="0"/>
          <a:lstStyle>
            <a:defPPr>
              <a:defRPr lang="en-US"/>
            </a:defPPr>
            <a:lvl1pPr marL="0" algn="ctr" defTabSz="914400" rtl="0" eaLnBrk="1" latinLnBrk="0" hangingPunct="1">
              <a:defRPr kumimoji="0" sz="800" b="1" kern="1200">
                <a:solidFill>
                  <a:srgbClr val="1D304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81CE0B4-D7B7-4EC9-90E8-89DCFDB729B9}" type="slidenum">
              <a:rPr lang="en-US" smtClean="0">
                <a:solidFill>
                  <a:srgbClr val="1D304F"/>
                </a:solidFill>
              </a:rPr>
              <a:pPr algn="r"/>
              <a:t>‹#›</a:t>
            </a:fld>
            <a:endParaRPr lang="en-US" dirty="0">
              <a:solidFill>
                <a:srgbClr val="1D304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838200"/>
          </a:xfrm>
        </p:spPr>
        <p:txBody>
          <a:bodyPr anchor="t" anchorCtr="0"/>
          <a:lstStyle>
            <a:lvl1pPr>
              <a:defRPr sz="4400">
                <a:latin typeface="+mj-lt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5222356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7000">
              <a:srgbClr val="FFFFFF"/>
            </a:gs>
            <a:gs pos="86000">
              <a:srgbClr val="F3F3F3"/>
            </a:gs>
            <a:gs pos="100000">
              <a:srgbClr val="DADADA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1D304F"/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544211" y="0"/>
            <a:ext cx="4609314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solidFill>
            <a:srgbClr val="C9DE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5" name="Freeform 14"/>
          <p:cNvSpPr>
            <a:spLocks/>
          </p:cNvSpPr>
          <p:nvPr userDrawn="1"/>
        </p:nvSpPr>
        <p:spPr bwMode="auto">
          <a:xfrm>
            <a:off x="6193119" y="-7144"/>
            <a:ext cx="2982111" cy="31194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D304F">
                  <a:shade val="30000"/>
                  <a:satMod val="115000"/>
                </a:srgbClr>
              </a:gs>
              <a:gs pos="50000">
                <a:srgbClr val="1D304F">
                  <a:shade val="67500"/>
                  <a:satMod val="115000"/>
                </a:srgbClr>
              </a:gs>
              <a:gs pos="100000">
                <a:srgbClr val="1D304F">
                  <a:shade val="100000"/>
                  <a:satMod val="115000"/>
                </a:srgbClr>
              </a:gs>
            </a:gsLst>
            <a:lin ang="5400000" scaled="1"/>
            <a:tileRect/>
          </a:gradFill>
          <a:ln w="9525" cap="flat" cmpd="sng" algn="ctr">
            <a:solidFill>
              <a:srgbClr val="1D304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4" name="Group 3"/>
          <p:cNvGrpSpPr/>
          <p:nvPr userDrawn="1"/>
        </p:nvGrpSpPr>
        <p:grpSpPr>
          <a:xfrm>
            <a:off x="-152400" y="188976"/>
            <a:ext cx="9448800" cy="725424"/>
            <a:chOff x="113157" y="142322"/>
            <a:chExt cx="9183276" cy="725424"/>
          </a:xfrm>
        </p:grpSpPr>
        <p:grpSp>
          <p:nvGrpSpPr>
            <p:cNvPr id="3" name="Group 2"/>
            <p:cNvGrpSpPr/>
            <p:nvPr userDrawn="1"/>
          </p:nvGrpSpPr>
          <p:grpSpPr>
            <a:xfrm>
              <a:off x="113157" y="218522"/>
              <a:ext cx="9183276" cy="649224"/>
              <a:chOff x="113157" y="218522"/>
              <a:chExt cx="9183276" cy="649224"/>
            </a:xfrm>
          </p:grpSpPr>
          <p:sp>
            <p:nvSpPr>
              <p:cNvPr id="13" name="Freeform 12"/>
              <p:cNvSpPr>
                <a:spLocks/>
              </p:cNvSpPr>
              <p:nvPr/>
            </p:nvSpPr>
            <p:spPr bwMode="auto">
              <a:xfrm rot="21435692">
                <a:off x="113157" y="218894"/>
                <a:ext cx="9175812" cy="530352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0" y="732"/>
                  </a:cxn>
                  <a:cxn ang="0">
                    <a:pos x="1638" y="228"/>
                  </a:cxn>
                  <a:cxn ang="0">
                    <a:pos x="4122" y="816"/>
                  </a:cxn>
                  <a:cxn ang="0">
                    <a:pos x="5766" y="0"/>
                  </a:cxn>
                </a:cxnLst>
                <a:rect l="0" t="0" r="0" b="0"/>
                <a:pathLst>
                  <a:path w="5766" h="854">
                    <a:moveTo>
                      <a:pt x="0" y="732"/>
                    </a:moveTo>
                    <a:cubicBezTo>
                      <a:pt x="273" y="647"/>
                      <a:pt x="951" y="214"/>
                      <a:pt x="1638" y="228"/>
                    </a:cubicBezTo>
                    <a:cubicBezTo>
                      <a:pt x="2325" y="242"/>
                      <a:pt x="3434" y="854"/>
                      <a:pt x="4122" y="816"/>
                    </a:cubicBezTo>
                    <a:cubicBezTo>
                      <a:pt x="4810" y="778"/>
                      <a:pt x="5424" y="170"/>
                      <a:pt x="5766" y="0"/>
                    </a:cubicBezTo>
                  </a:path>
                </a:pathLst>
              </a:custGeom>
              <a:noFill/>
              <a:ln w="12700" cap="flat" cmpd="sng" algn="ctr">
                <a:solidFill>
                  <a:srgbClr val="4EBE98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endParaRPr kumimoji="0" lang="en-US" dirty="0"/>
              </a:p>
            </p:txBody>
          </p:sp>
          <p:sp>
            <p:nvSpPr>
              <p:cNvPr id="16" name="Freeform 15"/>
              <p:cNvSpPr>
                <a:spLocks/>
              </p:cNvSpPr>
              <p:nvPr userDrawn="1"/>
            </p:nvSpPr>
            <p:spPr bwMode="auto">
              <a:xfrm rot="21435692">
                <a:off x="133383" y="218522"/>
                <a:ext cx="9163050" cy="649224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0" y="966"/>
                  </a:cxn>
                  <a:cxn ang="0">
                    <a:pos x="1608" y="282"/>
                  </a:cxn>
                  <a:cxn ang="0">
                    <a:pos x="4110" y="1008"/>
                  </a:cxn>
                  <a:cxn ang="0">
                    <a:pos x="5772" y="0"/>
                  </a:cxn>
                </a:cxnLst>
                <a:rect l="0" t="0" r="0" b="0"/>
                <a:pathLst>
                  <a:path w="5772" h="1055">
                    <a:moveTo>
                      <a:pt x="0" y="966"/>
                    </a:moveTo>
                    <a:cubicBezTo>
                      <a:pt x="282" y="738"/>
                      <a:pt x="923" y="275"/>
                      <a:pt x="1608" y="282"/>
                    </a:cubicBezTo>
                    <a:cubicBezTo>
                      <a:pt x="2293" y="289"/>
                      <a:pt x="3416" y="1055"/>
                      <a:pt x="4110" y="1008"/>
                    </a:cubicBezTo>
                    <a:cubicBezTo>
                      <a:pt x="4804" y="961"/>
                      <a:pt x="5426" y="210"/>
                      <a:pt x="5772" y="0"/>
                    </a:cubicBezTo>
                  </a:path>
                </a:pathLst>
              </a:custGeom>
              <a:noFill/>
              <a:ln w="28575" cap="flat" cmpd="sng" algn="ctr">
                <a:solidFill>
                  <a:srgbClr val="CDA47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endParaRPr kumimoji="0" lang="en-US" dirty="0"/>
              </a:p>
            </p:txBody>
          </p:sp>
        </p:grpSp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123072" y="142322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2700" cap="flat" cmpd="sng" algn="ctr">
              <a:solidFill>
                <a:srgbClr val="45AE5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60" r:id="rId3"/>
    <p:sldLayoutId id="2147483761" r:id="rId4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latinLnBrk="0" hangingPunct="1">
        <a:spcBef>
          <a:spcPct val="0"/>
        </a:spcBef>
        <a:buNone/>
        <a:defRPr kumimoji="0" sz="5000" b="1" kern="1200">
          <a:ln>
            <a:noFill/>
          </a:ln>
          <a:solidFill>
            <a:srgbClr val="1D304F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3200" kern="1200">
          <a:solidFill>
            <a:schemeClr val="tx1"/>
          </a:solidFill>
          <a:latin typeface="+mj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3200" kern="1200">
          <a:solidFill>
            <a:schemeClr val="tx1"/>
          </a:solidFill>
          <a:latin typeface="+mj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800" kern="1200">
          <a:solidFill>
            <a:schemeClr val="tx1"/>
          </a:solidFill>
          <a:latin typeface="+mj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800" kern="1200">
          <a:solidFill>
            <a:schemeClr val="tx1"/>
          </a:solidFill>
          <a:latin typeface="+mj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800" kern="1200">
          <a:solidFill>
            <a:schemeClr val="tx1"/>
          </a:solidFill>
          <a:latin typeface="+mj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rct=j&amp;q=&amp;esrc=s&amp;source=images&amp;cd=&amp;ved=0ahUKEwiUq7WWiMTXAhWDWSYKHTf2AOEQjRwIBw&amp;url=https://www.pinterest.com/pin/18577417187916556/&amp;psig=AOvVaw1YcEr_BO1h5S-pI39skwus&amp;ust=1510949633172722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kelly.giesbrecht@ky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295400"/>
            <a:ext cx="7851648" cy="18288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Can Pigs Fly </a:t>
            </a:r>
            <a:br>
              <a:rPr lang="en-US" sz="4800" dirty="0" smtClean="0"/>
            </a:br>
            <a:r>
              <a:rPr lang="en-US" sz="4800" dirty="0" smtClean="0"/>
              <a:t>&amp; Other Zoonotic Questions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1502" y="3106479"/>
            <a:ext cx="7854696" cy="14478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Dr Kelly H. Giesbrecht, DVM, MPH</a:t>
            </a:r>
          </a:p>
          <a:p>
            <a:r>
              <a:rPr lang="en-US" dirty="0" smtClean="0"/>
              <a:t>State Public Health Veterinarian</a:t>
            </a:r>
          </a:p>
          <a:p>
            <a:r>
              <a:rPr lang="en-US" dirty="0" smtClean="0"/>
              <a:t>Laurel Culp</a:t>
            </a:r>
          </a:p>
          <a:p>
            <a:r>
              <a:rPr lang="en-US" dirty="0" smtClean="0"/>
              <a:t> University of Kentucky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033284"/>
            <a:ext cx="2323594" cy="2332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96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Handwashing </a:t>
            </a:r>
          </a:p>
          <a:p>
            <a:r>
              <a:rPr lang="en-US" dirty="0" smtClean="0"/>
              <a:t>Background</a:t>
            </a:r>
          </a:p>
          <a:p>
            <a:r>
              <a:rPr lang="en-US" dirty="0" err="1" smtClean="0"/>
              <a:t>Zoonoses</a:t>
            </a:r>
            <a:endParaRPr lang="en-US" dirty="0" smtClean="0"/>
          </a:p>
          <a:p>
            <a:r>
              <a:rPr lang="en-US" dirty="0" smtClean="0"/>
              <a:t>Disease Transmission</a:t>
            </a:r>
          </a:p>
          <a:p>
            <a:pPr lvl="1"/>
            <a:r>
              <a:rPr lang="en-US" dirty="0" err="1" smtClean="0"/>
              <a:t>Aeroslization</a:t>
            </a:r>
            <a:r>
              <a:rPr lang="en-US" dirty="0" smtClean="0"/>
              <a:t> Demo</a:t>
            </a:r>
          </a:p>
          <a:p>
            <a:pPr lvl="1"/>
            <a:r>
              <a:rPr lang="en-US" dirty="0" smtClean="0"/>
              <a:t>Mucus Swap Demo</a:t>
            </a:r>
          </a:p>
          <a:p>
            <a:r>
              <a:rPr lang="en-US" dirty="0" smtClean="0"/>
              <a:t>Disease Prevention</a:t>
            </a:r>
          </a:p>
          <a:p>
            <a:pPr lvl="1"/>
            <a:r>
              <a:rPr lang="en-US" dirty="0" smtClean="0"/>
              <a:t>So You’re Going to the Fair</a:t>
            </a:r>
          </a:p>
          <a:p>
            <a:r>
              <a:rPr lang="en-US" dirty="0" smtClean="0"/>
              <a:t>Post Test</a:t>
            </a:r>
          </a:p>
          <a:p>
            <a:r>
              <a:rPr lang="en-US" dirty="0" smtClean="0"/>
              <a:t>Review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199" y="1441704"/>
            <a:ext cx="2932505" cy="2215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32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1181099"/>
            <a:ext cx="4953000" cy="8382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So….Can pigs fly?</a:t>
            </a:r>
            <a:endParaRPr lang="en-US" sz="4800" dirty="0"/>
          </a:p>
        </p:txBody>
      </p:sp>
      <p:pic>
        <p:nvPicPr>
          <p:cNvPr id="5" name="Table Placeholder 4"/>
          <p:cNvPicPr>
            <a:picLocks noGrp="1" noChangeAspect="1"/>
          </p:cNvPicPr>
          <p:nvPr>
            <p:ph type="tbl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564218"/>
            <a:ext cx="3873500" cy="3887637"/>
          </a:xfrm>
          <a:prstGeom prst="rect">
            <a:avLst/>
          </a:prstGeom>
        </p:spPr>
      </p:pic>
      <p:sp>
        <p:nvSpPr>
          <p:cNvPr id="3" name="Cloud Callout 2"/>
          <p:cNvSpPr/>
          <p:nvPr/>
        </p:nvSpPr>
        <p:spPr>
          <a:xfrm>
            <a:off x="5562600" y="1181099"/>
            <a:ext cx="1371600" cy="144780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rgbClr val="FFFF00"/>
                </a:solidFill>
              </a:rPr>
              <a:t>?</a:t>
            </a:r>
            <a:endParaRPr lang="en-US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08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No, but they can get Swine Flu!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619693"/>
            <a:ext cx="7239000" cy="4071938"/>
          </a:xfrm>
        </p:spPr>
      </p:pic>
      <p:sp>
        <p:nvSpPr>
          <p:cNvPr id="5" name="TextBox 4"/>
          <p:cNvSpPr txBox="1"/>
          <p:nvPr/>
        </p:nvSpPr>
        <p:spPr>
          <a:xfrm>
            <a:off x="1143000" y="6019800"/>
            <a:ext cx="59820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</a:rPr>
              <a:t>That is what we are here to discuss today</a:t>
            </a:r>
            <a:endParaRPr lang="en-US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99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221405" y="1600200"/>
            <a:ext cx="4898385" cy="4754725"/>
          </a:xfrm>
        </p:spPr>
        <p:txBody>
          <a:bodyPr>
            <a:normAutofit fontScale="92500" lnSpcReduction="20000"/>
          </a:bodyPr>
          <a:lstStyle/>
          <a:p>
            <a:r>
              <a:rPr lang="en-US" sz="2800" u="sng" dirty="0" smtClean="0"/>
              <a:t>Influenza</a:t>
            </a:r>
            <a:r>
              <a:rPr lang="en-US" sz="2800" dirty="0" smtClean="0"/>
              <a:t>: A </a:t>
            </a:r>
            <a:r>
              <a:rPr lang="en-US" sz="2800" b="1" dirty="0" smtClean="0"/>
              <a:t>virus</a:t>
            </a:r>
            <a:r>
              <a:rPr lang="en-US" sz="2800" dirty="0" smtClean="0"/>
              <a:t> that causes respiratory illness in humans, animals , pigs, dogs, poultry, horses and other mammals</a:t>
            </a:r>
          </a:p>
          <a:p>
            <a:r>
              <a:rPr lang="en-US" sz="2800" dirty="0" smtClean="0"/>
              <a:t>Swine flu viruses can change over time and they can also be infected with other flu viruses such as avian and human causing a re-assortment of the virus</a:t>
            </a:r>
          </a:p>
          <a:p>
            <a:r>
              <a:rPr lang="en-US" sz="2800" dirty="0" smtClean="0"/>
              <a:t>Scientists believe pandemic flu’s will come from swine this way &amp; the 1918 pandemic flu started with pigs (Kansas) (CDC)</a:t>
            </a:r>
            <a:endParaRPr lang="en-US" sz="2800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5123801" y="1660358"/>
            <a:ext cx="3802805" cy="47547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586" y="990600"/>
            <a:ext cx="3567009" cy="38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675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Swine Flu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Symptoms: Fever, depression, coughing, discharge from the eyes, nose, poor eating</a:t>
            </a:r>
          </a:p>
          <a:p>
            <a:pPr lvl="1"/>
            <a:r>
              <a:rPr lang="en-US" dirty="0" smtClean="0"/>
              <a:t>(Similar to people!)</a:t>
            </a:r>
          </a:p>
          <a:p>
            <a:r>
              <a:rPr lang="en-US" dirty="0" smtClean="0"/>
              <a:t>Not all pigs show illness</a:t>
            </a:r>
          </a:p>
          <a:p>
            <a:r>
              <a:rPr lang="en-US" dirty="0" smtClean="0"/>
              <a:t>H1N1 &amp; H3N2 are common in swine</a:t>
            </a:r>
          </a:p>
          <a:p>
            <a:r>
              <a:rPr lang="en-US" dirty="0" smtClean="0"/>
              <a:t>Is a vaccine available for pigs (Like people?)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4953000"/>
            <a:ext cx="3301947" cy="1518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29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dirty="0" smtClean="0"/>
              <a:t>Yes! You can vaccinate pigs against Swine Flu! 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453" y="3886200"/>
            <a:ext cx="1927517" cy="1445638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25" y="2743200"/>
            <a:ext cx="5098319" cy="342922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881729" y="2419171"/>
            <a:ext cx="33142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</a:rPr>
              <a:t>Good news Wilbur…</a:t>
            </a:r>
          </a:p>
          <a:p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</a:rPr>
              <a:t>We can get vaccinated</a:t>
            </a:r>
          </a:p>
          <a:p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</a:rPr>
              <a:t>Against the Flu Virus!</a:t>
            </a:r>
            <a:endParaRPr lang="en-US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529918" y="5585838"/>
            <a:ext cx="34045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</a:rPr>
              <a:t>You need a shot every year!</a:t>
            </a:r>
            <a:endParaRPr lang="en-US" sz="20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31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 We Care?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People, especially kids, have gotten ill at Fairs (and other places where animals are…)</a:t>
            </a:r>
          </a:p>
          <a:p>
            <a:r>
              <a:rPr lang="en-US" dirty="0" smtClean="0"/>
              <a:t>2016: 18 Human outbreaks associated with people from influenza-infected swine at 7 agricultural fairs in Ohio &amp; Michigan</a:t>
            </a:r>
          </a:p>
          <a:p>
            <a:r>
              <a:rPr lang="en-US" dirty="0" smtClean="0"/>
              <a:t>2017: Maryland (20) &amp; Ohio (11)</a:t>
            </a:r>
          </a:p>
          <a:p>
            <a:r>
              <a:rPr lang="en-US" dirty="0" smtClean="0"/>
              <a:t>Those are known </a:t>
            </a:r>
            <a:r>
              <a:rPr lang="en-US" dirty="0"/>
              <a:t>c</a:t>
            </a:r>
            <a:r>
              <a:rPr lang="en-US" dirty="0" smtClean="0"/>
              <a:t>ases</a:t>
            </a:r>
          </a:p>
          <a:p>
            <a:r>
              <a:rPr lang="en-US" dirty="0" smtClean="0"/>
              <a:t>Many benefits to have pigs at fairs</a:t>
            </a:r>
            <a:endParaRPr lang="en-US" dirty="0"/>
          </a:p>
        </p:txBody>
      </p:sp>
      <p:pic>
        <p:nvPicPr>
          <p:cNvPr id="4" name="Picture 2" descr="Image result for flying pig images free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191000"/>
            <a:ext cx="1885950" cy="1454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5793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1752600"/>
            <a:ext cx="3733801" cy="248993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3810000"/>
            <a:ext cx="3810000" cy="2325438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Pigs at Fairs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876800" y="1828800"/>
            <a:ext cx="355546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</a:rPr>
              <a:t>Responsibilities to kids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</a:rPr>
              <a:t>Animal human bonds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</a:rPr>
              <a:t>Introduce swine to others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</a:rPr>
              <a:t>Teach about swine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</a:rPr>
              <a:t>Animal husbandry</a:t>
            </a:r>
            <a:endParaRPr lang="en-US" sz="20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8447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Zoonoses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600200"/>
            <a:ext cx="4876800" cy="3243072"/>
          </a:xfrm>
        </p:spPr>
      </p:pic>
      <p:sp>
        <p:nvSpPr>
          <p:cNvPr id="5" name="TextBox 4"/>
          <p:cNvSpPr txBox="1"/>
          <p:nvPr/>
        </p:nvSpPr>
        <p:spPr>
          <a:xfrm>
            <a:off x="440267" y="5105400"/>
            <a:ext cx="8091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</a:rPr>
              <a:t>Diseases that are transmissible from animals to people</a:t>
            </a:r>
            <a:endParaRPr lang="en-US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6467" y="5668665"/>
            <a:ext cx="773243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Examples: Swine Flu, Enteric Diseases (Salmonella, Campylobacter), Rabies,</a:t>
            </a:r>
          </a:p>
          <a:p>
            <a:r>
              <a:rPr lang="en-US" dirty="0" smtClean="0"/>
              <a:t>Toxoplasmosis, Brucellosis, Parasites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072885" y="1862328"/>
            <a:ext cx="256082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</a:rPr>
              <a:t>Zoonosis:</a:t>
            </a:r>
          </a:p>
          <a:p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</a:rPr>
              <a:t>It’s not an actual</a:t>
            </a:r>
          </a:p>
          <a:p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</a:rPr>
              <a:t>Animal nose!</a:t>
            </a:r>
            <a:endParaRPr lang="en-US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47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Zoonosis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9542" y="1572126"/>
            <a:ext cx="8229600" cy="4724400"/>
          </a:xfrm>
        </p:spPr>
        <p:txBody>
          <a:bodyPr/>
          <a:lstStyle/>
          <a:p>
            <a:r>
              <a:rPr lang="en-US" sz="3000" dirty="0" smtClean="0"/>
              <a:t>Kids are disproportionately affected by zoonotic diseases</a:t>
            </a:r>
          </a:p>
          <a:p>
            <a:pPr lvl="1"/>
            <a:r>
              <a:rPr lang="en-US" sz="3000" dirty="0" smtClean="0"/>
              <a:t>Immature immunity</a:t>
            </a:r>
          </a:p>
          <a:p>
            <a:pPr lvl="1"/>
            <a:r>
              <a:rPr lang="en-US" sz="3000" dirty="0" smtClean="0"/>
              <a:t>More likely to touch animals &amp; surroundings</a:t>
            </a:r>
          </a:p>
          <a:p>
            <a:pPr lvl="1"/>
            <a:r>
              <a:rPr lang="en-US" sz="3000" dirty="0" smtClean="0"/>
              <a:t>Less likely to have good handwashing</a:t>
            </a:r>
          </a:p>
          <a:p>
            <a:pPr lvl="1"/>
            <a:r>
              <a:rPr lang="en-US" sz="3000" dirty="0" smtClean="0"/>
              <a:t>More likely to put hands, objects in mouths</a:t>
            </a:r>
          </a:p>
          <a:p>
            <a:r>
              <a:rPr lang="en-US" sz="3000" dirty="0" smtClean="0"/>
              <a:t>Includes Petting zoo’s, fairs &amp; farms</a:t>
            </a:r>
          </a:p>
          <a:p>
            <a:pPr marL="393192" lvl="1" indent="0">
              <a:buNone/>
            </a:pPr>
            <a:r>
              <a:rPr lang="en-US" sz="3000" dirty="0" smtClean="0"/>
              <a:t>                          </a:t>
            </a:r>
            <a:r>
              <a:rPr lang="en-US" dirty="0" smtClean="0"/>
              <a:t>                         </a:t>
            </a:r>
            <a:endParaRPr lang="en-US" dirty="0"/>
          </a:p>
        </p:txBody>
      </p:sp>
      <p:sp>
        <p:nvSpPr>
          <p:cNvPr id="6" name="AutoShape 2" descr="Image result for kids &amp; animals images"/>
          <p:cNvSpPr>
            <a:spLocks noChangeAspect="1" noChangeArrowheads="1"/>
          </p:cNvSpPr>
          <p:nvPr/>
        </p:nvSpPr>
        <p:spPr bwMode="auto">
          <a:xfrm>
            <a:off x="63500" y="-852488"/>
            <a:ext cx="2686050" cy="1790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4" descr="Image result for kids &amp; animals images"/>
          <p:cNvSpPr>
            <a:spLocks noChangeAspect="1" noChangeArrowheads="1"/>
          </p:cNvSpPr>
          <p:nvPr/>
        </p:nvSpPr>
        <p:spPr bwMode="auto">
          <a:xfrm>
            <a:off x="215900" y="-700088"/>
            <a:ext cx="2686050" cy="1790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4782082"/>
            <a:ext cx="2667000" cy="177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35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Disease Transmission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600200"/>
            <a:ext cx="9067800" cy="4724400"/>
          </a:xfrm>
        </p:spPr>
        <p:txBody>
          <a:bodyPr>
            <a:normAutofit/>
          </a:bodyPr>
          <a:lstStyle/>
          <a:p>
            <a:r>
              <a:rPr lang="en-US" sz="3000" dirty="0" smtClean="0"/>
              <a:t>Animals do not always appear ill</a:t>
            </a:r>
          </a:p>
          <a:p>
            <a:r>
              <a:rPr lang="en-US" sz="3000" dirty="0" smtClean="0"/>
              <a:t>Germs enter the body: mouth, breathing, open sores</a:t>
            </a:r>
          </a:p>
          <a:p>
            <a:r>
              <a:rPr lang="en-US" sz="3000" dirty="0" smtClean="0"/>
              <a:t>Touch animals or surroundings:</a:t>
            </a:r>
          </a:p>
          <a:p>
            <a:pPr lvl="1"/>
            <a:r>
              <a:rPr lang="en-US" sz="3000" dirty="0" smtClean="0"/>
              <a:t>Touch your mouth, rub your eyes</a:t>
            </a:r>
          </a:p>
          <a:p>
            <a:pPr lvl="1"/>
            <a:r>
              <a:rPr lang="en-US" sz="3000" dirty="0" smtClean="0"/>
              <a:t>Eat Food</a:t>
            </a:r>
          </a:p>
          <a:p>
            <a:pPr lvl="1"/>
            <a:r>
              <a:rPr lang="en-US" sz="3000" dirty="0" smtClean="0"/>
              <a:t>Use a pacifier</a:t>
            </a:r>
          </a:p>
          <a:p>
            <a:pPr lvl="1"/>
            <a:r>
              <a:rPr lang="en-US" sz="3000" dirty="0" smtClean="0"/>
              <a:t>Thumb sucking</a:t>
            </a:r>
          </a:p>
          <a:p>
            <a:r>
              <a:rPr lang="en-US" sz="3000" dirty="0" smtClean="0"/>
              <a:t>Breath in aerosolized germs: sneezing, coughing</a:t>
            </a:r>
          </a:p>
          <a:p>
            <a:pPr lvl="1"/>
            <a:endParaRPr lang="en-US" sz="3000" dirty="0" smtClean="0"/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446685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Disease Transmission Games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Mucus Swap</a:t>
            </a:r>
          </a:p>
          <a:p>
            <a:r>
              <a:rPr lang="en-US" dirty="0" smtClean="0"/>
              <a:t>2. </a:t>
            </a:r>
            <a:r>
              <a:rPr lang="en-US" dirty="0" err="1" smtClean="0"/>
              <a:t>Aerosolization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3200400"/>
            <a:ext cx="6866082" cy="272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984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Snout to Snout</a:t>
            </a:r>
          </a:p>
          <a:p>
            <a:r>
              <a:rPr lang="en-US" dirty="0" smtClean="0"/>
              <a:t>Snout to Nose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Aerosolize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Swine Flu Spread</a:t>
            </a:r>
            <a:endParaRPr lang="en-US" dirty="0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863" y="3276600"/>
            <a:ext cx="3969601" cy="2748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96980" y="5177652"/>
            <a:ext cx="39801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1D304F"/>
                </a:solidFill>
              </a:rPr>
              <a:t>A sneeze can travel over 6 feet!!!</a:t>
            </a:r>
            <a:endParaRPr lang="en-US" sz="2000" b="1" dirty="0">
              <a:solidFill>
                <a:srgbClr val="1D304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604" y="2002631"/>
            <a:ext cx="4131791" cy="2547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907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Disease Prevention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600200"/>
            <a:ext cx="5943600" cy="4983956"/>
          </a:xfrm>
        </p:spPr>
      </p:pic>
    </p:spTree>
    <p:extLst>
      <p:ext uri="{BB962C8B-B14F-4D97-AF65-F5344CB8AC3E}">
        <p14:creationId xmlns:p14="http://schemas.microsoft.com/office/powerpoint/2010/main" val="81028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648200" cy="4754725"/>
          </a:xfrm>
        </p:spPr>
        <p:txBody>
          <a:bodyPr/>
          <a:lstStyle/>
          <a:p>
            <a:r>
              <a:rPr lang="en-US" dirty="0" smtClean="0"/>
              <a:t>No Eating in animals areas</a:t>
            </a:r>
          </a:p>
          <a:p>
            <a:r>
              <a:rPr lang="en-US" dirty="0" smtClean="0"/>
              <a:t>Wash hands after petting or being around animals</a:t>
            </a:r>
          </a:p>
          <a:p>
            <a:r>
              <a:rPr lang="en-US" dirty="0" smtClean="0"/>
              <a:t>Wash hands before you eat or drink</a:t>
            </a:r>
          </a:p>
          <a:p>
            <a:r>
              <a:rPr lang="en-US" dirty="0" smtClean="0"/>
              <a:t>No strollers in animal areas</a:t>
            </a:r>
          </a:p>
          <a:p>
            <a:r>
              <a:rPr lang="en-US" dirty="0" smtClean="0"/>
              <a:t>Supervise young children</a:t>
            </a:r>
          </a:p>
          <a:p>
            <a:r>
              <a:rPr lang="en-US" dirty="0" smtClean="0"/>
              <a:t>Clean equipment</a:t>
            </a:r>
          </a:p>
          <a:p>
            <a:r>
              <a:rPr lang="en-US" dirty="0" smtClean="0"/>
              <a:t>Do not sleep in animal areas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Prevention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448000"/>
            <a:ext cx="3597588" cy="2819200"/>
          </a:xfrm>
        </p:spPr>
      </p:pic>
    </p:spTree>
    <p:extLst>
      <p:ext uri="{BB962C8B-B14F-4D97-AF65-F5344CB8AC3E}">
        <p14:creationId xmlns:p14="http://schemas.microsoft.com/office/powerpoint/2010/main" val="424448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Fomites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3733800" cy="4724400"/>
          </a:xfrm>
        </p:spPr>
        <p:txBody>
          <a:bodyPr/>
          <a:lstStyle/>
          <a:p>
            <a:r>
              <a:rPr lang="en-US" dirty="0" smtClean="0"/>
              <a:t>Germs along with their diseases can pass from animal to equipment</a:t>
            </a:r>
          </a:p>
          <a:p>
            <a:r>
              <a:rPr lang="en-US" dirty="0" smtClean="0"/>
              <a:t>Equipment to other animals</a:t>
            </a:r>
          </a:p>
          <a:p>
            <a:r>
              <a:rPr lang="en-US" dirty="0" smtClean="0"/>
              <a:t>Equipment to people</a:t>
            </a:r>
            <a:endParaRPr lang="en-US" dirty="0"/>
          </a:p>
        </p:txBody>
      </p:sp>
      <p:sp>
        <p:nvSpPr>
          <p:cNvPr id="5" name="Flowchart: Alternate Process 4"/>
          <p:cNvSpPr/>
          <p:nvPr/>
        </p:nvSpPr>
        <p:spPr>
          <a:xfrm>
            <a:off x="5638800" y="1117600"/>
            <a:ext cx="1600200" cy="12192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Germs &amp; Disease</a:t>
            </a:r>
            <a:endParaRPr lang="en-US" dirty="0"/>
          </a:p>
        </p:txBody>
      </p:sp>
      <p:sp>
        <p:nvSpPr>
          <p:cNvPr id="6" name="Down Arrow 5"/>
          <p:cNvSpPr/>
          <p:nvPr/>
        </p:nvSpPr>
        <p:spPr>
          <a:xfrm>
            <a:off x="6477000" y="2514600"/>
            <a:ext cx="762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581650" y="3187700"/>
            <a:ext cx="1943100" cy="11557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Equipment, Barn</a:t>
            </a:r>
            <a:endParaRPr lang="en-US" dirty="0"/>
          </a:p>
        </p:txBody>
      </p:sp>
      <p:sp>
        <p:nvSpPr>
          <p:cNvPr id="8" name="Down Arrow 7"/>
          <p:cNvSpPr/>
          <p:nvPr/>
        </p:nvSpPr>
        <p:spPr>
          <a:xfrm>
            <a:off x="7315200" y="4330700"/>
            <a:ext cx="762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5715000" y="4330700"/>
            <a:ext cx="762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miley Face 9"/>
          <p:cNvSpPr/>
          <p:nvPr/>
        </p:nvSpPr>
        <p:spPr>
          <a:xfrm>
            <a:off x="6905625" y="4927600"/>
            <a:ext cx="1238250" cy="12192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People</a:t>
            </a:r>
            <a:endParaRPr lang="en-US" dirty="0"/>
          </a:p>
        </p:txBody>
      </p:sp>
      <p:sp>
        <p:nvSpPr>
          <p:cNvPr id="11" name="Heart 10"/>
          <p:cNvSpPr/>
          <p:nvPr/>
        </p:nvSpPr>
        <p:spPr>
          <a:xfrm>
            <a:off x="5003800" y="4927600"/>
            <a:ext cx="1524000" cy="1320800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Animals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9234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 flipH="1">
            <a:off x="8686799" y="1600200"/>
            <a:ext cx="45719" cy="4754725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Hand Washing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11150" y="2081379"/>
            <a:ext cx="4813299" cy="3733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591049" y="1168400"/>
            <a:ext cx="3467100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One of the single most</a:t>
            </a:r>
          </a:p>
          <a:p>
            <a:pPr algn="ctr"/>
            <a:r>
              <a:rPr lang="en-US" sz="40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Important things you</a:t>
            </a:r>
          </a:p>
          <a:p>
            <a:pPr algn="ctr"/>
            <a:r>
              <a:rPr lang="en-US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Can do &amp; teach to prevent</a:t>
            </a:r>
          </a:p>
          <a:p>
            <a:pPr algn="ctr"/>
            <a:r>
              <a:rPr lang="en-US" sz="40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illness</a:t>
            </a:r>
            <a:endParaRPr lang="en-US" sz="4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104421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953000" cy="475472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Take only healthy animals to the fair</a:t>
            </a:r>
          </a:p>
          <a:p>
            <a:pPr lvl="1"/>
            <a:r>
              <a:rPr lang="en-US" dirty="0" smtClean="0"/>
              <a:t>Fever, normal behavior, normal stools</a:t>
            </a:r>
          </a:p>
          <a:p>
            <a:r>
              <a:rPr lang="en-US" dirty="0" smtClean="0"/>
              <a:t>Report any illness during the fair</a:t>
            </a:r>
          </a:p>
          <a:p>
            <a:r>
              <a:rPr lang="en-US" dirty="0" smtClean="0"/>
              <a:t>Clean &amp; disinfect equipment: </a:t>
            </a:r>
          </a:p>
          <a:p>
            <a:pPr lvl="1"/>
            <a:r>
              <a:rPr lang="en-US" dirty="0" smtClean="0"/>
              <a:t>Home &amp; after the fair</a:t>
            </a:r>
          </a:p>
          <a:p>
            <a:pPr lvl="1"/>
            <a:r>
              <a:rPr lang="en-US" dirty="0" smtClean="0"/>
              <a:t>Do not share equipment</a:t>
            </a:r>
          </a:p>
          <a:p>
            <a:r>
              <a:rPr lang="en-US" dirty="0" smtClean="0"/>
              <a:t>Isolate animals after the fair: 7 days, watch for signs of illness (Quarantine)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700" y="1828800"/>
            <a:ext cx="3317100" cy="2286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You’re Going to the Fair…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318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624136" y="1295400"/>
            <a:ext cx="4215063" cy="4249399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Teach your 4-H students how to stay healthy at the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Fair!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Have fun &amp; enjoy your animals without getting ill!</a:t>
            </a:r>
          </a:p>
          <a:p>
            <a:pPr marL="0" indent="0">
              <a:buNone/>
            </a:pPr>
            <a:endParaRPr lang="en-US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8823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08285" y="1415716"/>
            <a:ext cx="4940968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267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124200"/>
            <a:ext cx="2873237" cy="2753519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03" y="762000"/>
            <a:ext cx="4094294" cy="2667000"/>
          </a:xfrm>
        </p:spPr>
      </p:pic>
      <p:sp>
        <p:nvSpPr>
          <p:cNvPr id="7" name="TextBox 6"/>
          <p:cNvSpPr txBox="1"/>
          <p:nvPr/>
        </p:nvSpPr>
        <p:spPr>
          <a:xfrm>
            <a:off x="414753" y="1652337"/>
            <a:ext cx="435471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</a:rPr>
              <a:t>Kelly Giesbrecht, DVM, MPH</a:t>
            </a:r>
          </a:p>
          <a:p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hlinkClick r:id="rId4"/>
              </a:rPr>
              <a:t>k</a:t>
            </a:r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  <a:hlinkClick r:id="rId4"/>
              </a:rPr>
              <a:t>elly.giesbrecht@ky.gov</a:t>
            </a:r>
            <a:endParaRPr lang="en-US" sz="24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</a:rPr>
              <a:t>502-564-3418 </a:t>
            </a:r>
            <a:r>
              <a:rPr lang="en-US" sz="2400" b="1" dirty="0" err="1" smtClean="0">
                <a:solidFill>
                  <a:schemeClr val="accent3">
                    <a:lumMod val="75000"/>
                  </a:schemeClr>
                </a:solidFill>
              </a:rPr>
              <a:t>ext</a:t>
            </a:r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</a:rPr>
              <a:t> 4313</a:t>
            </a:r>
            <a:endParaRPr lang="en-US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354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3">
      <a:dk1>
        <a:sysClr val="windowText" lastClr="000000"/>
      </a:dk1>
      <a:lt1>
        <a:sysClr val="window" lastClr="FFFFFF"/>
      </a:lt1>
      <a:dk2>
        <a:srgbClr val="FFFFFF"/>
      </a:dk2>
      <a:lt2>
        <a:srgbClr val="000000"/>
      </a:lt2>
      <a:accent1>
        <a:srgbClr val="0F6FC6"/>
      </a:accent1>
      <a:accent2>
        <a:srgbClr val="073763"/>
      </a:accent2>
      <a:accent3>
        <a:srgbClr val="0B5394"/>
      </a:accent3>
      <a:accent4>
        <a:srgbClr val="05686C"/>
      </a:accent4>
      <a:accent5>
        <a:srgbClr val="3ECCB4"/>
      </a:accent5>
      <a:accent6>
        <a:srgbClr val="248D7B"/>
      </a:accent6>
      <a:hlink>
        <a:srgbClr val="0070C0"/>
      </a:hlink>
      <a:folHlink>
        <a:srgbClr val="0070C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AE785581BE4546A076E41FB77BFC33" ma:contentTypeVersion="5" ma:contentTypeDescription="Create a new document." ma:contentTypeScope="" ma:versionID="152788f2127be7e54060bd912c634079">
  <xsd:schema xmlns:xsd="http://www.w3.org/2001/XMLSchema" xmlns:xs="http://www.w3.org/2001/XMLSchema" xmlns:p="http://schemas.microsoft.com/office/2006/metadata/properties" xmlns:ns1="http://schemas.microsoft.com/sharepoint/v3" xmlns:ns2="540a4017-22d9-44e0-b6ab-03a3cfc71131" targetNamespace="http://schemas.microsoft.com/office/2006/metadata/properties" ma:root="true" ma:fieldsID="78cf3a78ace26b25b55627ec232e4951" ns1:_="" ns2:_="">
    <xsd:import namespace="http://schemas.microsoft.com/sharepoint/v3"/>
    <xsd:import namespace="540a4017-22d9-44e0-b6ab-03a3cfc71131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globalResourceTags" minOccurs="0"/>
                <xsd:element ref="ns2:globalUserGroups" minOccurs="0"/>
                <xsd:element ref="ns2:globalResourceTagsChoiceMulti" minOccurs="0"/>
                <xsd:element ref="ns2:globalUserGroupsChoiceMulti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0a4017-22d9-44e0-b6ab-03a3cfc71131" elementFormDefault="qualified">
    <xsd:import namespace="http://schemas.microsoft.com/office/2006/documentManagement/types"/>
    <xsd:import namespace="http://schemas.microsoft.com/office/infopath/2007/PartnerControls"/>
    <xsd:element name="globalResourceTags" ma:index="10" nillable="true" ma:displayName="Global Resource Tags (old)" ma:list="{8ea3f93a-cfc3-4c56-94c3-2b3d8720da20}" ma:internalName="globalResourceTags" ma:showField="Title" ma:web="540a4017-22d9-44e0-b6ab-03a3cfc7113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globalUserGroups" ma:index="11" nillable="true" ma:displayName="Global User Groups (old)" ma:list="{4cb824b3-47dc-42be-a40e-7cc6c7eccaa2}" ma:internalName="globalUserGroups" ma:showField="Title" ma:web="540a4017-22d9-44e0-b6ab-03a3cfc7113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globalResourceTagsChoiceMulti" ma:index="12" nillable="true" ma:displayName="Global Resource Tags" ma:internalName="globalResourceTagsChoiceMulti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2-010. Acrobat"/>
                    <xsd:enumeration value="2-011. Affidavit"/>
                    <xsd:enumeration value="2-020. Application"/>
                    <xsd:enumeration value="2-030. Audio"/>
                    <xsd:enumeration value="2-040. Brochure"/>
                    <xsd:enumeration value="2-050. Checklist"/>
                    <xsd:enumeration value="2-060. E-Form"/>
                    <xsd:enumeration value="2-070. Evaluations"/>
                    <xsd:enumeration value="2-080. Excel"/>
                    <xsd:enumeration value="2-090. Fact Sheet"/>
                    <xsd:enumeration value="2-100. FAQ"/>
                    <xsd:enumeration value="2-110. Flowchart"/>
                    <xsd:enumeration value="2-120. Form"/>
                    <xsd:enumeration value="2-130. Handbook"/>
                    <xsd:enumeration value="2-140. Instructions"/>
                    <xsd:enumeration value="2-150. Interim"/>
                    <xsd:enumeration value="2-160. Leave Time"/>
                    <xsd:enumeration value="2-170. Legal"/>
                    <xsd:enumeration value="2-180. Letter"/>
                    <xsd:enumeration value="2-190. Log"/>
                    <xsd:enumeration value="2-200. Macro Enabled"/>
                    <xsd:enumeration value="2-210. Manuals"/>
                    <xsd:enumeration value="2-220. Memo"/>
                    <xsd:enumeration value="2-221. Notice"/>
                    <xsd:enumeration value="2-230. Org Chart"/>
                    <xsd:enumeration value="2-240. PDF"/>
                    <xsd:enumeration value="2-250. Policy"/>
                    <xsd:enumeration value="2-260. PowerPoint"/>
                    <xsd:enumeration value="2-270. Presentation"/>
                    <xsd:enumeration value="2-280. Print Only"/>
                    <xsd:enumeration value="2-290. Procedures"/>
                    <xsd:enumeration value="2-300. Purchase"/>
                    <xsd:enumeration value="2-310. Report"/>
                    <xsd:enumeration value="2-320. Spanish"/>
                    <xsd:enumeration value="2-330. Standards"/>
                    <xsd:enumeration value="2-340. Template"/>
                    <xsd:enumeration value="2-350. Timesheet"/>
                    <xsd:enumeration value="2-360. Tracking Sheet"/>
                    <xsd:enumeration value="2-370. Training"/>
                    <xsd:enumeration value="2-380. Video"/>
                    <xsd:enumeration value="2-390. Visio"/>
                    <xsd:enumeration value="2-400. Word"/>
                  </xsd:restriction>
                </xsd:simpleType>
              </xsd:element>
            </xsd:sequence>
          </xsd:extension>
        </xsd:complexContent>
      </xsd:complexType>
    </xsd:element>
    <xsd:element name="globalUserGroupsChoiceMulti" ma:index="13" nillable="true" ma:displayName="Global User Groups" ma:hidden="true" ma:internalName="globalUserGroupsChoiceMulti" ma:readOnly="fals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3-010. Administrative"/>
                    <xsd:enumeration value="3-020. All Staff"/>
                    <xsd:enumeration value="3-030. Contractors"/>
                    <xsd:enumeration value="3-040. Evaluation Liaisons"/>
                    <xsd:enumeration value="3-050. Evaluators"/>
                    <xsd:enumeration value="3-060. Exiting Employees"/>
                    <xsd:enumeration value="3-070. Field Staff"/>
                    <xsd:enumeration value="3-080. Merit Staff"/>
                    <xsd:enumeration value="3-090. New Employee"/>
                    <xsd:enumeration value="3-100. Non-Mert Staff"/>
                    <xsd:enumeration value="3-110. Personnel Liaisons"/>
                    <xsd:enumeration value="3-120. QC Staff"/>
                    <xsd:enumeration value="3-130. Supervisors"/>
                    <xsd:enumeration value="3-140. Trainees"/>
                    <xsd:enumeration value="3-150. Trainers"/>
                    <xsd:enumeration value="3-160. Training Liaisons"/>
                  </xsd:restriction>
                </xsd:simple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>
  <documentManagement>
    <globalUserGroupsChoiceMulti xmlns="540a4017-22d9-44e0-b6ab-03a3cfc71131"/>
    <globalResourceTags xmlns="540a4017-22d9-44e0-b6ab-03a3cfc71131"/>
    <globalResourceTagsChoiceMulti xmlns="540a4017-22d9-44e0-b6ab-03a3cfc71131">
      <Value>2-340. Template</Value>
    </globalResourceTagsChoiceMulti>
    <PublishingExpirationDate xmlns="http://schemas.microsoft.com/sharepoint/v3" xsi:nil="true"/>
    <PublishingStartDate xmlns="http://schemas.microsoft.com/sharepoint/v3" xsi:nil="true"/>
    <globalUserGroups xmlns="540a4017-22d9-44e0-b6ab-03a3cfc71131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582F1F7-EB77-4BEE-AA14-CFA81BAAA1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40a4017-22d9-44e0-b6ab-03a3cfc7113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B128BF8-9915-4776-8224-AAC3604333FD}">
  <ds:schemaRefs>
    <ds:schemaRef ds:uri="http://purl.org/dc/terms/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sharepoint/v3"/>
    <ds:schemaRef ds:uri="540a4017-22d9-44e0-b6ab-03a3cfc71131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48BBEDD-7B39-4788-8B59-8A9420CA881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2057</TotalTime>
  <Words>671</Words>
  <Application>Microsoft Office PowerPoint</Application>
  <PresentationFormat>On-screen Show (4:3)</PresentationFormat>
  <Paragraphs>125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Constantia</vt:lpstr>
      <vt:lpstr>Wingdings 2</vt:lpstr>
      <vt:lpstr>Flow</vt:lpstr>
      <vt:lpstr>Can Pigs Fly  &amp; Other Zoonotic Questions</vt:lpstr>
      <vt:lpstr>Agenda</vt:lpstr>
      <vt:lpstr>So….Can pigs fly?</vt:lpstr>
      <vt:lpstr>No, but they can get Swine Flu!</vt:lpstr>
      <vt:lpstr>Background</vt:lpstr>
      <vt:lpstr>Swine Flu</vt:lpstr>
      <vt:lpstr>Yes! You can vaccinate pigs against Swine Flu!  </vt:lpstr>
      <vt:lpstr>Why Do We Care?</vt:lpstr>
      <vt:lpstr>Benefits of Pigs at Fairs</vt:lpstr>
      <vt:lpstr>Zoonoses</vt:lpstr>
      <vt:lpstr>Zoonosis</vt:lpstr>
      <vt:lpstr>Disease Transmission</vt:lpstr>
      <vt:lpstr>Disease Transmission Games</vt:lpstr>
      <vt:lpstr>Swine Flu Spread</vt:lpstr>
      <vt:lpstr>Disease Prevention</vt:lpstr>
      <vt:lpstr>Prevention</vt:lpstr>
      <vt:lpstr>Fomites</vt:lpstr>
      <vt:lpstr>Hand Washing</vt:lpstr>
      <vt:lpstr>So You’re Going to the Fair…</vt:lpstr>
      <vt:lpstr>PowerPoint Presentation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KDPH Power Point Template</dc:title>
  <dc:creator>Brandon.Hurley@ky.gov</dc:creator>
  <cp:lastModifiedBy>Giesbrecht, Kelly H  (CHFS PH)</cp:lastModifiedBy>
  <cp:revision>129</cp:revision>
  <dcterms:created xsi:type="dcterms:W3CDTF">2012-03-09T18:35:37Z</dcterms:created>
  <dcterms:modified xsi:type="dcterms:W3CDTF">2017-12-13T22:02:24Z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  <property fmtid="{D5CDD505-2E9C-101B-9397-08002B2CF9AE}" pid="3" name="ContentTypeId">
    <vt:lpwstr>0x01010084AE785581BE4546A076E41FB77BFC33</vt:lpwstr>
  </property>
</Properties>
</file>