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9" r:id="rId2"/>
    <p:sldId id="276" r:id="rId3"/>
    <p:sldId id="266" r:id="rId4"/>
    <p:sldId id="285" r:id="rId5"/>
    <p:sldId id="286" r:id="rId6"/>
    <p:sldId id="272" r:id="rId7"/>
    <p:sldId id="274" r:id="rId8"/>
    <p:sldId id="282" r:id="rId9"/>
    <p:sldId id="273" r:id="rId10"/>
    <p:sldId id="283" r:id="rId11"/>
    <p:sldId id="287" r:id="rId12"/>
    <p:sldId id="278" r:id="rId13"/>
    <p:sldId id="284" r:id="rId14"/>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3E90"/>
    <a:srgbClr val="F3D68E"/>
    <a:srgbClr val="056839"/>
    <a:srgbClr val="0973BA"/>
    <a:srgbClr val="25AAE1"/>
    <a:srgbClr val="39B5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9" autoAdjust="0"/>
    <p:restoredTop sz="65296" autoAdjust="0"/>
  </p:normalViewPr>
  <p:slideViewPr>
    <p:cSldViewPr snapToGrid="0">
      <p:cViewPr varScale="1">
        <p:scale>
          <a:sx n="66" d="100"/>
          <a:sy n="66" d="100"/>
        </p:scale>
        <p:origin x="165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EFA52E19-A81C-4A81-BBA6-47E8190EC846}" type="datetimeFigureOut">
              <a:rPr lang="en-US" smtClean="0"/>
              <a:t>11/20/2017</a:t>
            </a:fld>
            <a:endParaRPr lang="en-US"/>
          </a:p>
        </p:txBody>
      </p:sp>
      <p:sp>
        <p:nvSpPr>
          <p:cNvPr id="4" name="Footer Placeholder 3"/>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E270CDB8-71C8-4D8B-8FFA-CA895190EDD8}" type="slidenum">
              <a:rPr lang="en-US" smtClean="0"/>
              <a:t>‹#›</a:t>
            </a:fld>
            <a:endParaRPr lang="en-US"/>
          </a:p>
        </p:txBody>
      </p:sp>
    </p:spTree>
    <p:extLst>
      <p:ext uri="{BB962C8B-B14F-4D97-AF65-F5344CB8AC3E}">
        <p14:creationId xmlns:p14="http://schemas.microsoft.com/office/powerpoint/2010/main" val="589554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C9D263C9-D7B6-426F-BAA0-DB4EB6A4CEA4}" type="datetimeFigureOut">
              <a:rPr lang="en-US" smtClean="0"/>
              <a:t>11/20/2017</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A45BA532-24FE-464E-B991-F1C64B79ACEF}" type="slidenum">
              <a:rPr lang="en-US" smtClean="0"/>
              <a:t>‹#›</a:t>
            </a:fld>
            <a:endParaRPr lang="en-US"/>
          </a:p>
        </p:txBody>
      </p:sp>
    </p:spTree>
    <p:extLst>
      <p:ext uri="{BB962C8B-B14F-4D97-AF65-F5344CB8AC3E}">
        <p14:creationId xmlns:p14="http://schemas.microsoft.com/office/powerpoint/2010/main" val="1820178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a:t>
            </a:r>
            <a:r>
              <a:rPr lang="en-US" baseline="0" dirty="0" smtClean="0"/>
              <a:t> thank you all for being here! Today I’m going to give you a brief introduction to an online course we’ve developed at the Center for Food Security and Public Health at ISU, in conjunction with the Iowa Department of Public Health. The course is called Excellence in Exhibition: Preventing Disease in Animals and People, and is all about bringing home the blue, not the flu.</a:t>
            </a:r>
          </a:p>
          <a:p>
            <a:endParaRPr lang="en-US" baseline="0" dirty="0" smtClean="0"/>
          </a:p>
          <a:p>
            <a:r>
              <a:rPr lang="en-US" baseline="0" dirty="0" smtClean="0"/>
              <a:t>This course is free and available to anyone so I encourage you to spread the word. Please also pick up a handout and some stickers to promote among youth, instructors, and advisors that you work with.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a:t>
            </a:fld>
            <a:endParaRPr lang="en-US"/>
          </a:p>
        </p:txBody>
      </p:sp>
    </p:spTree>
    <p:extLst>
      <p:ext uri="{BB962C8B-B14F-4D97-AF65-F5344CB8AC3E}">
        <p14:creationId xmlns:p14="http://schemas.microsoft.com/office/powerpoint/2010/main" val="2249705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t>This course was developed because </a:t>
            </a:r>
            <a:r>
              <a:rPr lang="en-US" baseline="0" dirty="0" smtClean="0"/>
              <a:t>action was needed based on the H3N2v outbreaks that have occurred in recent years at fairs. H3N2 is a strain of influenza A that commonly circulates in swine and can infect humans.  These viruses are called variant viruses when they infect people and the letter “v” is attached to the influenza strain name (e.g., H3N2v). Because </a:t>
            </a:r>
            <a:r>
              <a:rPr lang="en-US" baseline="0" smtClean="0"/>
              <a:t>these H3N2v outbreaks </a:t>
            </a:r>
            <a:r>
              <a:rPr lang="en-US" dirty="0" smtClean="0"/>
              <a:t>“…</a:t>
            </a:r>
            <a:r>
              <a:rPr lang="en-US" b="1" dirty="0" smtClean="0"/>
              <a:t>occurred primarily in children with close contact with swine and</a:t>
            </a:r>
            <a:r>
              <a:rPr lang="en-US" b="1" baseline="0" dirty="0" smtClean="0"/>
              <a:t> poultry </a:t>
            </a:r>
            <a:r>
              <a:rPr lang="en-US" b="1" dirty="0" smtClean="0"/>
              <a:t>at agricultural fairs, many of whom were exhibitors participating in 4-H</a:t>
            </a:r>
            <a:r>
              <a:rPr lang="en-US" dirty="0" smtClean="0"/>
              <a:t>”, the CDC and Council</a:t>
            </a:r>
            <a:r>
              <a:rPr lang="en-US" baseline="0" dirty="0" smtClean="0"/>
              <a:t> for State and Territorial Epidemiologists funded a pilot project to develop </a:t>
            </a:r>
            <a:r>
              <a:rPr lang="en-US" b="1" baseline="0" dirty="0" smtClean="0"/>
              <a:t>influenza prevention education</a:t>
            </a:r>
            <a:r>
              <a:rPr lang="en-US" baseline="0" dirty="0" smtClean="0"/>
              <a:t>, as well as awareness and education about other zoonotic diseases, among these youth. The project was also intended to foster collaboration and partnership between animal health, human health, and state and county youth agriculture organizations. </a:t>
            </a:r>
            <a:endParaRPr lang="en-US" dirty="0" smtClean="0"/>
          </a:p>
        </p:txBody>
      </p:sp>
      <p:sp>
        <p:nvSpPr>
          <p:cNvPr id="4" name="Slide Number Placeholder 3"/>
          <p:cNvSpPr>
            <a:spLocks noGrp="1"/>
          </p:cNvSpPr>
          <p:nvPr>
            <p:ph type="sldNum" sz="quarter" idx="10"/>
          </p:nvPr>
        </p:nvSpPr>
        <p:spPr/>
        <p:txBody>
          <a:bodyPr/>
          <a:lstStyle/>
          <a:p>
            <a:fld id="{A45BA532-24FE-464E-B991-F1C64B79ACEF}" type="slidenum">
              <a:rPr lang="en-US" smtClean="0"/>
              <a:t>2</a:t>
            </a:fld>
            <a:endParaRPr lang="en-US"/>
          </a:p>
        </p:txBody>
      </p:sp>
    </p:spTree>
    <p:extLst>
      <p:ext uri="{BB962C8B-B14F-4D97-AF65-F5344CB8AC3E}">
        <p14:creationId xmlns:p14="http://schemas.microsoft.com/office/powerpoint/2010/main" val="974078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a:t>As in many of our states, agriculture is a key part of life in Iowa. In our state, we have approximately 90,000 youth involved in 4-H, and about 23,000 youth in FFA. Youth animal agriculture projects are generally reared on a smaller scale and involve closer contact with animals.  As a result, disease transmission risks exist. While programs addressing food safety are currently available for youth in agriculture, programs addressing biosecurity, animal health, and zoonotic disease risks </a:t>
            </a:r>
            <a:r>
              <a:rPr lang="en-US"/>
              <a:t>are limited. </a:t>
            </a:r>
            <a:r>
              <a:rPr lang="en-US" dirty="0"/>
              <a:t>In our </a:t>
            </a:r>
            <a:r>
              <a:rPr lang="en-US" b="1" dirty="0"/>
              <a:t>target audience, which was teens aged 13-18 years who are involved in animal agriculture</a:t>
            </a:r>
            <a:r>
              <a:rPr lang="en-US" dirty="0"/>
              <a:t>, web-based education has been shown to offer engaging, available, and accessible results. </a:t>
            </a:r>
            <a:r>
              <a:rPr lang="en-US" b="1" dirty="0"/>
              <a:t>Through the CDC/CSTE grant that was awarded to the Iowa Department of Public Health, who contracted us to work on the course, </a:t>
            </a:r>
            <a:r>
              <a:rPr lang="en-US" dirty="0"/>
              <a:t>we were able to offer the online course free of charge, further increasing its potential reach. </a:t>
            </a:r>
          </a:p>
        </p:txBody>
      </p:sp>
      <p:sp>
        <p:nvSpPr>
          <p:cNvPr id="4" name="Slide Number Placeholder 3"/>
          <p:cNvSpPr>
            <a:spLocks noGrp="1"/>
          </p:cNvSpPr>
          <p:nvPr>
            <p:ph type="sldNum" sz="quarter" idx="10"/>
          </p:nvPr>
        </p:nvSpPr>
        <p:spPr/>
        <p:txBody>
          <a:bodyPr/>
          <a:lstStyle/>
          <a:p>
            <a:fld id="{A45BA532-24FE-464E-B991-F1C64B79ACEF}" type="slidenum">
              <a:rPr lang="en-US" smtClean="0"/>
              <a:t>3</a:t>
            </a:fld>
            <a:endParaRPr lang="en-US"/>
          </a:p>
        </p:txBody>
      </p:sp>
    </p:spTree>
    <p:extLst>
      <p:ext uri="{BB962C8B-B14F-4D97-AF65-F5344CB8AC3E}">
        <p14:creationId xmlns:p14="http://schemas.microsoft.com/office/powerpoint/2010/main" val="1555585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t>The course is designed</a:t>
            </a:r>
            <a:r>
              <a:rPr lang="en-US" baseline="0" dirty="0" smtClean="0"/>
              <a:t> </a:t>
            </a:r>
            <a:r>
              <a:rPr lang="en-US" dirty="0"/>
              <a:t>to encourage youth involvement with livestock and animal exhibitions in a safe and healthy manner while preventing zoonotic disease, following biosecurity recommendations, and promoting public health and animal health. One of the main reasons why this course in particular is so exciting, is because we were able to use numerous interactive elements and gamification. The course is also responsive so can be used on tablets or phones. Next I’ll take you through a tour of parts of the course to showcase some of these. </a:t>
            </a:r>
            <a:endParaRPr lang="en-US" dirty="0" smtClean="0"/>
          </a:p>
        </p:txBody>
      </p:sp>
      <p:sp>
        <p:nvSpPr>
          <p:cNvPr id="4" name="Slide Number Placeholder 3"/>
          <p:cNvSpPr>
            <a:spLocks noGrp="1"/>
          </p:cNvSpPr>
          <p:nvPr>
            <p:ph type="sldNum" sz="quarter" idx="10"/>
          </p:nvPr>
        </p:nvSpPr>
        <p:spPr/>
        <p:txBody>
          <a:bodyPr/>
          <a:lstStyle/>
          <a:p>
            <a:fld id="{A45BA532-24FE-464E-B991-F1C64B79ACEF}" type="slidenum">
              <a:rPr lang="en-US" smtClean="0"/>
              <a:t>4</a:t>
            </a:fld>
            <a:endParaRPr lang="en-US"/>
          </a:p>
        </p:txBody>
      </p:sp>
    </p:spTree>
    <p:extLst>
      <p:ext uri="{BB962C8B-B14F-4D97-AF65-F5344CB8AC3E}">
        <p14:creationId xmlns:p14="http://schemas.microsoft.com/office/powerpoint/2010/main" val="3256719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shown here, a</a:t>
            </a:r>
            <a:r>
              <a:rPr lang="en-US" dirty="0" smtClean="0"/>
              <a:t>t</a:t>
            </a:r>
            <a:r>
              <a:rPr lang="en-US" baseline="0" dirty="0" smtClean="0"/>
              <a:t> the end of each module, exhibitors can customize and print a certificate with their name, club or chapter, and county to demonstrate their completion of that module.</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5</a:t>
            </a:fld>
            <a:endParaRPr lang="en-US"/>
          </a:p>
        </p:txBody>
      </p:sp>
    </p:spTree>
    <p:extLst>
      <p:ext uri="{BB962C8B-B14F-4D97-AF65-F5344CB8AC3E}">
        <p14:creationId xmlns:p14="http://schemas.microsoft.com/office/powerpoint/2010/main" val="3832193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r>
              <a:rPr lang="en-US" dirty="0" smtClean="0"/>
              <a:t>Following completion</a:t>
            </a:r>
            <a:r>
              <a:rPr lang="en-US" baseline="0" dirty="0" smtClean="0"/>
              <a:t> of the course, we have an optional online evaluation. For ease of support of the course long-term and offering to anyone at any time, we chose not to have usernames and passwords be a part of the course.</a:t>
            </a:r>
            <a:endParaRPr lang="en-US" dirty="0" smtClean="0"/>
          </a:p>
          <a:p>
            <a:endParaRPr lang="en-US" dirty="0" smtClean="0"/>
          </a:p>
          <a:p>
            <a:r>
              <a:rPr lang="en-US" dirty="0" smtClean="0"/>
              <a:t>Evaluation </a:t>
            </a:r>
            <a:r>
              <a:rPr lang="en-US" dirty="0" smtClean="0"/>
              <a:t>data </a:t>
            </a:r>
            <a:r>
              <a:rPr lang="en-US" baseline="0" dirty="0" smtClean="0"/>
              <a:t>has shown the course to be effective. As you can see here, when comparing answers before taking the course with after taking the course on how often respondents…</a:t>
            </a:r>
            <a:endParaRPr lang="en-US" dirty="0" smtClean="0"/>
          </a:p>
          <a:p>
            <a:endParaRPr lang="en-US" dirty="0" smtClean="0"/>
          </a:p>
          <a:p>
            <a:r>
              <a:rPr lang="en-US" dirty="0" smtClean="0"/>
              <a:t>Wear </a:t>
            </a:r>
            <a:r>
              <a:rPr lang="en-US" dirty="0"/>
              <a:t>gloves or wash hands after</a:t>
            </a:r>
            <a:r>
              <a:rPr lang="en-US" baseline="0" dirty="0"/>
              <a:t> having contact with manure or soiled bedding?</a:t>
            </a:r>
          </a:p>
          <a:p>
            <a:r>
              <a:rPr lang="en-US" dirty="0" smtClean="0"/>
              <a:t>Clean </a:t>
            </a:r>
            <a:r>
              <a:rPr lang="en-US" dirty="0"/>
              <a:t>and disinfect the equipment you use at an exhibition</a:t>
            </a:r>
            <a:br>
              <a:rPr lang="en-US" dirty="0"/>
            </a:br>
            <a:r>
              <a:rPr lang="en-US" dirty="0" smtClean="0"/>
              <a:t>Share </a:t>
            </a:r>
            <a:r>
              <a:rPr lang="en-US" dirty="0"/>
              <a:t>equipment with other exhibitors</a:t>
            </a:r>
            <a:br>
              <a:rPr lang="en-US" dirty="0"/>
            </a:br>
            <a:r>
              <a:rPr lang="en-US" baseline="0" dirty="0" smtClean="0"/>
              <a:t>Prohibit </a:t>
            </a:r>
            <a:r>
              <a:rPr lang="en-US" baseline="0" dirty="0"/>
              <a:t>visitors from touching your </a:t>
            </a:r>
            <a:r>
              <a:rPr lang="en-US" baseline="0" dirty="0" smtClean="0"/>
              <a:t>animals</a:t>
            </a:r>
          </a:p>
          <a:p>
            <a:endParaRPr lang="en-US" baseline="0" dirty="0" smtClean="0"/>
          </a:p>
          <a:p>
            <a:r>
              <a:rPr lang="en-US" baseline="0" dirty="0" smtClean="0"/>
              <a:t>… each measure shows improvement. </a:t>
            </a:r>
            <a:endParaRPr lang="en-US" baseline="0" dirty="0"/>
          </a:p>
        </p:txBody>
      </p:sp>
      <p:sp>
        <p:nvSpPr>
          <p:cNvPr id="4" name="Slide Number Placeholder 3"/>
          <p:cNvSpPr>
            <a:spLocks noGrp="1"/>
          </p:cNvSpPr>
          <p:nvPr>
            <p:ph type="sldNum" sz="quarter" idx="10"/>
          </p:nvPr>
        </p:nvSpPr>
        <p:spPr/>
        <p:txBody>
          <a:bodyPr/>
          <a:lstStyle/>
          <a:p>
            <a:fld id="{6EF843FD-05CA-45F0-89CB-87B7075BC231}" type="slidenum">
              <a:rPr lang="en-US" smtClean="0"/>
              <a:t>6</a:t>
            </a:fld>
            <a:endParaRPr lang="en-US"/>
          </a:p>
        </p:txBody>
      </p:sp>
    </p:spTree>
    <p:extLst>
      <p:ext uri="{BB962C8B-B14F-4D97-AF65-F5344CB8AC3E}">
        <p14:creationId xmlns:p14="http://schemas.microsoft.com/office/powerpoint/2010/main" val="340554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a:t>
            </a:r>
            <a:r>
              <a:rPr lang="en-US" baseline="0" dirty="0" smtClean="0"/>
              <a:t> the website, we also have supplemental resources, including … [read]</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7</a:t>
            </a:fld>
            <a:endParaRPr lang="en-US"/>
          </a:p>
        </p:txBody>
      </p:sp>
    </p:spTree>
    <p:extLst>
      <p:ext uri="{BB962C8B-B14F-4D97-AF65-F5344CB8AC3E}">
        <p14:creationId xmlns:p14="http://schemas.microsoft.com/office/powerpoint/2010/main" val="2728656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track aspects</a:t>
            </a:r>
            <a:r>
              <a:rPr lang="en-US" baseline="0" dirty="0" smtClean="0"/>
              <a:t> of the course on Google Analytics, and seem to </a:t>
            </a:r>
            <a:r>
              <a:rPr lang="en-US" dirty="0" smtClean="0"/>
              <a:t>have had pretty good awareness</a:t>
            </a:r>
            <a:r>
              <a:rPr lang="en-US" baseline="0" dirty="0" smtClean="0"/>
              <a:t> of the course, from across the nation. We’re able to track visits to the website, and the numbers here show how many people have visited the bluenotflu.org website. </a:t>
            </a:r>
            <a:r>
              <a:rPr lang="en-US" baseline="0" dirty="0" smtClean="0"/>
              <a:t>We’ve </a:t>
            </a:r>
            <a:r>
              <a:rPr lang="en-US" baseline="0" dirty="0" smtClean="0"/>
              <a:t>had about 360 people actually click the button to take the course, although we don’t have a way to track how many completed it, except for looking at the numbers of those who chose to complete the </a:t>
            </a:r>
            <a:r>
              <a:rPr lang="en-US" baseline="0" dirty="0" smtClean="0"/>
              <a:t>post-course evaluation. </a:t>
            </a:r>
            <a:endParaRPr lang="en-US" baseline="0" dirty="0" smtClean="0"/>
          </a:p>
          <a:p>
            <a:endParaRPr lang="en-US" baseline="0" dirty="0" smtClean="0"/>
          </a:p>
          <a:p>
            <a:r>
              <a:rPr lang="en-US" baseline="0" dirty="0" smtClean="0"/>
              <a:t>Another </a:t>
            </a:r>
            <a:r>
              <a:rPr lang="en-US" baseline="0" dirty="0" smtClean="0"/>
              <a:t>complication to tracking this is that at some of our outreach events where we wanted to avoid needing to access the internet, we</a:t>
            </a:r>
            <a:r>
              <a:rPr lang="en-US" dirty="0" smtClean="0"/>
              <a:t> downloaded a copy locally to the device, so these events did not contribute to web stats.</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8</a:t>
            </a:fld>
            <a:endParaRPr lang="en-US"/>
          </a:p>
        </p:txBody>
      </p:sp>
    </p:spTree>
    <p:extLst>
      <p:ext uri="{BB962C8B-B14F-4D97-AF65-F5344CB8AC3E}">
        <p14:creationId xmlns:p14="http://schemas.microsoft.com/office/powerpoint/2010/main" val="2512247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been</a:t>
            </a:r>
            <a:r>
              <a:rPr lang="en-US" baseline="0" dirty="0" smtClean="0"/>
              <a:t> lucky to have been funded for another year to continue work on this project, and one of our main goals is to increase outreach of the course. In addition to IAFE, we have been or will be at the events listed here, some of which target youth and others which target ag instructors, to try to increase awareness. If any of you would like to include this in any outreach event in your area, just let us know and we can help get you resources.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9</a:t>
            </a:fld>
            <a:endParaRPr lang="en-US"/>
          </a:p>
        </p:txBody>
      </p:sp>
    </p:spTree>
    <p:extLst>
      <p:ext uri="{BB962C8B-B14F-4D97-AF65-F5344CB8AC3E}">
        <p14:creationId xmlns:p14="http://schemas.microsoft.com/office/powerpoint/2010/main" val="749875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a:t>
            </a:r>
            <a:r>
              <a:rPr lang="en-US" baseline="0" dirty="0" smtClean="0"/>
              <a:t>are reworking the content to create a new course for younger youth, with more gamification, less text, a lower reading level, and shorter lessons.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10</a:t>
            </a:fld>
            <a:endParaRPr lang="en-US"/>
          </a:p>
        </p:txBody>
      </p:sp>
    </p:spTree>
    <p:extLst>
      <p:ext uri="{BB962C8B-B14F-4D97-AF65-F5344CB8AC3E}">
        <p14:creationId xmlns:p14="http://schemas.microsoft.com/office/powerpoint/2010/main" val="2704775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11</a:t>
            </a:fld>
            <a:endParaRPr lang="en-US"/>
          </a:p>
        </p:txBody>
      </p:sp>
    </p:spTree>
    <p:extLst>
      <p:ext uri="{BB962C8B-B14F-4D97-AF65-F5344CB8AC3E}">
        <p14:creationId xmlns:p14="http://schemas.microsoft.com/office/powerpoint/2010/main" val="1533419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 like to acknowledge</a:t>
            </a:r>
            <a:r>
              <a:rPr lang="en-US" baseline="0" dirty="0" smtClean="0"/>
              <a:t> the team that I’ve worked with on this… we hired a vet student, Brittney Nelson, who did an incredible amount of work in developing the course and learning the software that we used to develop it. Brittney, Drs. Abbey Canon, Kristen Obbink, and Molly Lee were authors; and we worked closely with the IDPH, who received the grant from CDC/CSTE, when developing the content. We also received support on the content from Iowa 4-H and FFA, and partnered with IDALS, ISU Extension, and the National Pork Board to review the course prior to release.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12</a:t>
            </a:fld>
            <a:endParaRPr lang="en-US"/>
          </a:p>
        </p:txBody>
      </p:sp>
    </p:spTree>
    <p:extLst>
      <p:ext uri="{BB962C8B-B14F-4D97-AF65-F5344CB8AC3E}">
        <p14:creationId xmlns:p14="http://schemas.microsoft.com/office/powerpoint/2010/main" val="2034708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appreciate you taking the time to listen today</a:t>
            </a:r>
            <a:r>
              <a:rPr lang="en-US" baseline="0" dirty="0" smtClean="0"/>
              <a:t> and would be happy to answer any questions. </a:t>
            </a:r>
            <a:r>
              <a:rPr lang="en-US" baseline="0" dirty="0" smtClean="0"/>
              <a:t>Please come visit our booth in the Ed Shed.  We’ll be here until 4:30 this afternoon.</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13</a:t>
            </a:fld>
            <a:endParaRPr lang="en-US"/>
          </a:p>
        </p:txBody>
      </p:sp>
    </p:spTree>
    <p:extLst>
      <p:ext uri="{BB962C8B-B14F-4D97-AF65-F5344CB8AC3E}">
        <p14:creationId xmlns:p14="http://schemas.microsoft.com/office/powerpoint/2010/main" val="1224811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8530" name="Rectangle 2"/>
          <p:cNvSpPr>
            <a:spLocks noGrp="1" noChangeArrowheads="1"/>
          </p:cNvSpPr>
          <p:nvPr>
            <p:ph type="ctrTitle"/>
          </p:nvPr>
        </p:nvSpPr>
        <p:spPr>
          <a:xfrm>
            <a:off x="685800" y="2130433"/>
            <a:ext cx="7772400" cy="1470025"/>
          </a:xfrm>
        </p:spPr>
        <p:txBody>
          <a:bodyPr/>
          <a:lstStyle>
            <a:lvl1pPr>
              <a:defRPr/>
            </a:lvl1pPr>
          </a:lstStyle>
          <a:p>
            <a:r>
              <a:rPr lang="en-US" smtClean="0"/>
              <a:t>Click to edit Master title style</a:t>
            </a:r>
            <a:endParaRPr lang="en-US"/>
          </a:p>
        </p:txBody>
      </p:sp>
      <p:sp>
        <p:nvSpPr>
          <p:cNvPr id="2785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xfrm>
            <a:off x="5867400" y="6172200"/>
            <a:ext cx="2895600" cy="476250"/>
          </a:xfrm>
        </p:spPr>
        <p:txBody>
          <a:bodyPr/>
          <a:lstStyle>
            <a:lvl1pPr>
              <a:defRPr smtClean="0"/>
            </a:lvl1pPr>
          </a:lstStyle>
          <a:p>
            <a:endParaRPr lang="en-US">
              <a:solidFill>
                <a:srgbClr val="FFFFFF"/>
              </a:solidFill>
            </a:endParaRPr>
          </a:p>
        </p:txBody>
      </p:sp>
    </p:spTree>
    <p:extLst>
      <p:ext uri="{BB962C8B-B14F-4D97-AF65-F5344CB8AC3E}">
        <p14:creationId xmlns:p14="http://schemas.microsoft.com/office/powerpoint/2010/main" val="2794049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69660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82" indent="0">
              <a:buNone/>
              <a:defRPr sz="1351"/>
            </a:lvl2pPr>
            <a:lvl3pPr marL="685766" indent="0">
              <a:buNone/>
              <a:defRPr sz="1200"/>
            </a:lvl3pPr>
            <a:lvl4pPr marL="1028649" indent="0">
              <a:buNone/>
              <a:defRPr sz="1051"/>
            </a:lvl4pPr>
            <a:lvl5pPr marL="1371532" indent="0">
              <a:buNone/>
              <a:defRPr sz="1051"/>
            </a:lvl5pPr>
            <a:lvl6pPr marL="1714414" indent="0">
              <a:buNone/>
              <a:defRPr sz="1051"/>
            </a:lvl6pPr>
            <a:lvl7pPr marL="2057298" indent="0">
              <a:buNone/>
              <a:defRPr sz="1051"/>
            </a:lvl7pPr>
            <a:lvl8pPr marL="2400180" indent="0">
              <a:buNone/>
              <a:defRPr sz="1051"/>
            </a:lvl8pPr>
            <a:lvl9pPr marL="2743062" indent="0">
              <a:buNone/>
              <a:defRPr sz="1051"/>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94810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478319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656134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6523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01522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51408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247443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379245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121862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8494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6"/>
            <a:ext cx="4038600" cy="21875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267122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11/20/2017</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518981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Headline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1"/>
            </a:lvl1pPr>
          </a:lstStyle>
          <a:p>
            <a:pPr fontAlgn="base">
              <a:spcBef>
                <a:spcPct val="0"/>
              </a:spcBef>
              <a:spcAft>
                <a:spcPct val="0"/>
              </a:spcAft>
            </a:pPr>
            <a:fld id="{1178090E-81DB-45A9-B1A4-805517A9F3C2}" type="datetimeFigureOut">
              <a:rPr lang="en-US" smtClean="0">
                <a:solidFill>
                  <a:srgbClr val="000000"/>
                </a:solidFill>
                <a:latin typeface="Arial" charset="0"/>
              </a:rPr>
              <a:pPr fontAlgn="base">
                <a:spcBef>
                  <a:spcPct val="0"/>
                </a:spcBef>
                <a:spcAft>
                  <a:spcPct val="0"/>
                </a:spcAft>
              </a:pPr>
              <a:t>11/20/2017</a:t>
            </a:fld>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5715000" y="6172200"/>
            <a:ext cx="3048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25" smtClean="0">
                <a:solidFill>
                  <a:schemeClr val="bg1"/>
                </a:solidFill>
              </a:defRPr>
            </a:lvl1pPr>
          </a:lstStyle>
          <a:p>
            <a:pPr fontAlgn="base">
              <a:spcBef>
                <a:spcPct val="0"/>
              </a:spcBef>
              <a:spcAft>
                <a:spcPct val="0"/>
              </a:spcAft>
            </a:pPr>
            <a:endParaRPr lang="en-US">
              <a:solidFill>
                <a:srgbClr val="FFFFFF"/>
              </a:solidFill>
              <a:latin typeface="Arial" charset="0"/>
            </a:endParaRPr>
          </a:p>
        </p:txBody>
      </p:sp>
      <p:sp>
        <p:nvSpPr>
          <p:cNvPr id="1030" name="Rectangle 6"/>
          <p:cNvSpPr>
            <a:spLocks noGrp="1" noChangeArrowheads="1"/>
          </p:cNvSpPr>
          <p:nvPr>
            <p:ph type="sldNum" sz="quarter" idx="4"/>
          </p:nvPr>
        </p:nvSpPr>
        <p:spPr bwMode="auto">
          <a:xfrm>
            <a:off x="3810000" y="6172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1"/>
            </a:lvl1pPr>
          </a:lstStyle>
          <a:p>
            <a:pPr fontAlgn="base">
              <a:spcBef>
                <a:spcPct val="0"/>
              </a:spcBef>
              <a:spcAft>
                <a:spcPct val="0"/>
              </a:spcAft>
            </a:pPr>
            <a:fld id="{6032E2C9-4C4D-4249-920A-ACF32CAEC25C}" type="slidenum">
              <a:rPr lang="en-US" smtClean="0">
                <a:solidFill>
                  <a:srgbClr val="000000"/>
                </a:solidFill>
                <a:latin typeface="Arial" charset="0"/>
              </a:rPr>
              <a:pPr fontAlgn="base">
                <a:spcBef>
                  <a:spcPct val="0"/>
                </a:spcBef>
                <a:spcAft>
                  <a:spcPct val="0"/>
                </a:spcAft>
              </a:pPr>
              <a:t>‹#›</a:t>
            </a:fld>
            <a:endParaRPr lang="en-US">
              <a:solidFill>
                <a:srgbClr val="000000"/>
              </a:solidFill>
              <a:latin typeface="Arial" charset="0"/>
            </a:endParaRPr>
          </a:p>
        </p:txBody>
      </p:sp>
    </p:spTree>
    <p:extLst>
      <p:ext uri="{BB962C8B-B14F-4D97-AF65-F5344CB8AC3E}">
        <p14:creationId xmlns:p14="http://schemas.microsoft.com/office/powerpoint/2010/main" val="2472138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p:titleStyle>
    <p:bodyStyle>
      <a:lvl1pPr marL="257162" indent="-257162" algn="l" rtl="0" eaLnBrk="1" fontAlgn="base" hangingPunct="1">
        <a:spcBef>
          <a:spcPct val="20000"/>
        </a:spcBef>
        <a:spcAft>
          <a:spcPct val="0"/>
        </a:spcAft>
        <a:buChar char="•"/>
        <a:defRPr sz="2400">
          <a:solidFill>
            <a:schemeClr val="bg1"/>
          </a:solidFill>
          <a:latin typeface="+mn-lt"/>
          <a:ea typeface="+mn-ea"/>
          <a:cs typeface="+mn-cs"/>
        </a:defRPr>
      </a:lvl1pPr>
      <a:lvl2pPr marL="557185" indent="-214303" algn="l" rtl="0" eaLnBrk="1" fontAlgn="base" hangingPunct="1">
        <a:spcBef>
          <a:spcPct val="20000"/>
        </a:spcBef>
        <a:spcAft>
          <a:spcPct val="0"/>
        </a:spcAft>
        <a:buChar char="–"/>
        <a:defRPr sz="2100">
          <a:solidFill>
            <a:schemeClr val="bg1"/>
          </a:solidFill>
          <a:latin typeface="+mn-lt"/>
        </a:defRPr>
      </a:lvl2pPr>
      <a:lvl3pPr marL="857208" indent="-171442" algn="l" rtl="0" eaLnBrk="1" fontAlgn="base" hangingPunct="1">
        <a:spcBef>
          <a:spcPct val="20000"/>
        </a:spcBef>
        <a:spcAft>
          <a:spcPct val="0"/>
        </a:spcAft>
        <a:buChar char="•"/>
        <a:defRPr sz="1800">
          <a:solidFill>
            <a:schemeClr val="bg1"/>
          </a:solidFill>
          <a:latin typeface="+mn-lt"/>
        </a:defRPr>
      </a:lvl3pPr>
      <a:lvl4pPr marL="1200091" indent="-171442" algn="l" rtl="0" eaLnBrk="1" fontAlgn="base" hangingPunct="1">
        <a:spcBef>
          <a:spcPct val="20000"/>
        </a:spcBef>
        <a:spcAft>
          <a:spcPct val="0"/>
        </a:spcAft>
        <a:buChar char="–"/>
        <a:defRPr sz="1500">
          <a:solidFill>
            <a:schemeClr val="bg1"/>
          </a:solidFill>
          <a:latin typeface="+mn-lt"/>
        </a:defRPr>
      </a:lvl4pPr>
      <a:lvl5pPr marL="1542973" indent="-171442" algn="l" rtl="0" eaLnBrk="1" fontAlgn="base" hangingPunct="1">
        <a:spcBef>
          <a:spcPct val="20000"/>
        </a:spcBef>
        <a:spcAft>
          <a:spcPct val="0"/>
        </a:spcAft>
        <a:buChar char="»"/>
        <a:defRPr sz="1500">
          <a:solidFill>
            <a:schemeClr val="bg1"/>
          </a:solidFill>
          <a:latin typeface="+mn-lt"/>
        </a:defRPr>
      </a:lvl5pPr>
      <a:lvl6pPr marL="1885857" indent="-171442" algn="l" rtl="0" eaLnBrk="1" fontAlgn="base" hangingPunct="1">
        <a:spcBef>
          <a:spcPct val="20000"/>
        </a:spcBef>
        <a:spcAft>
          <a:spcPct val="0"/>
        </a:spcAft>
        <a:buChar char="»"/>
        <a:defRPr sz="1500">
          <a:solidFill>
            <a:schemeClr val="bg1"/>
          </a:solidFill>
          <a:latin typeface="+mn-lt"/>
        </a:defRPr>
      </a:lvl6pPr>
      <a:lvl7pPr marL="2228739" indent="-171442" algn="l" rtl="0" eaLnBrk="1" fontAlgn="base" hangingPunct="1">
        <a:spcBef>
          <a:spcPct val="20000"/>
        </a:spcBef>
        <a:spcAft>
          <a:spcPct val="0"/>
        </a:spcAft>
        <a:buChar char="»"/>
        <a:defRPr sz="1500">
          <a:solidFill>
            <a:schemeClr val="bg1"/>
          </a:solidFill>
          <a:latin typeface="+mn-lt"/>
        </a:defRPr>
      </a:lvl7pPr>
      <a:lvl8pPr marL="2571622" indent="-171442" algn="l" rtl="0" eaLnBrk="1" fontAlgn="base" hangingPunct="1">
        <a:spcBef>
          <a:spcPct val="20000"/>
        </a:spcBef>
        <a:spcAft>
          <a:spcPct val="0"/>
        </a:spcAft>
        <a:buChar char="»"/>
        <a:defRPr sz="1500">
          <a:solidFill>
            <a:schemeClr val="bg1"/>
          </a:solidFill>
          <a:latin typeface="+mn-lt"/>
        </a:defRPr>
      </a:lvl8pPr>
      <a:lvl9pPr marL="2914506" indent="-171442" algn="l" rtl="0" eaLnBrk="1" fontAlgn="base" hangingPunct="1">
        <a:spcBef>
          <a:spcPct val="20000"/>
        </a:spcBef>
        <a:spcAft>
          <a:spcPct val="0"/>
        </a:spcAft>
        <a:buChar char="»"/>
        <a:defRPr sz="1500">
          <a:solidFill>
            <a:schemeClr val="bg1"/>
          </a:solidFill>
          <a:latin typeface="+mn-lt"/>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2"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8"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2" algn="l" defTabSz="685766"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tmp"/><Relationship Id="rId4" Type="http://schemas.openxmlformats.org/officeDocument/2006/relationships/image" Target="../media/image9.tm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5.tmp"/><Relationship Id="rId4" Type="http://schemas.openxmlformats.org/officeDocument/2006/relationships/image" Target="../media/image14.tm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17191" y="1784150"/>
            <a:ext cx="7529050" cy="2691817"/>
          </a:xfrm>
        </p:spPr>
        <p:txBody>
          <a:bodyPr/>
          <a:lstStyle/>
          <a:p>
            <a:r>
              <a:rPr lang="en-US" dirty="0" smtClean="0"/>
              <a:t>Excellence in Exhibition: Preventing Disease </a:t>
            </a:r>
            <a:br>
              <a:rPr lang="en-US" dirty="0" smtClean="0"/>
            </a:br>
            <a:r>
              <a:rPr lang="en-US" dirty="0" smtClean="0"/>
              <a:t>in Animals and People</a:t>
            </a:r>
            <a:br>
              <a:rPr lang="en-US" dirty="0" smtClean="0"/>
            </a:br>
            <a:r>
              <a:rPr lang="en-US" dirty="0" smtClean="0"/>
              <a:t/>
            </a:r>
            <a:br>
              <a:rPr lang="en-US" dirty="0" smtClean="0"/>
            </a:br>
            <a:r>
              <a:rPr lang="en-US" i="1" dirty="0" smtClean="0"/>
              <a:t>Bring Home the Blue, Not the Flu!</a:t>
            </a:r>
            <a:endParaRPr lang="en-US" i="1" dirty="0"/>
          </a:p>
        </p:txBody>
      </p:sp>
      <p:sp>
        <p:nvSpPr>
          <p:cNvPr id="5" name="Subtitle 4"/>
          <p:cNvSpPr>
            <a:spLocks noGrp="1"/>
          </p:cNvSpPr>
          <p:nvPr>
            <p:ph type="subTitle" idx="1"/>
          </p:nvPr>
        </p:nvSpPr>
        <p:spPr>
          <a:xfrm>
            <a:off x="1524000" y="5124896"/>
            <a:ext cx="6778752" cy="1752600"/>
          </a:xfrm>
        </p:spPr>
        <p:txBody>
          <a:bodyPr/>
          <a:lstStyle/>
          <a:p>
            <a:r>
              <a:rPr lang="en-US" sz="2000" dirty="0" smtClean="0"/>
              <a:t>Kristen Obbink, DVM, MPH, DACVPM</a:t>
            </a:r>
          </a:p>
          <a:p>
            <a:r>
              <a:rPr lang="en-US" sz="2000" dirty="0" smtClean="0"/>
              <a:t>International Association of Fairs and Exhibitions</a:t>
            </a:r>
          </a:p>
          <a:p>
            <a:r>
              <a:rPr lang="en-US" sz="2000" dirty="0" smtClean="0"/>
              <a:t>November 29, 2017</a:t>
            </a:r>
            <a:endParaRPr lang="en-US" sz="2000"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6915" r="33386"/>
          <a:stretch/>
        </p:blipFill>
        <p:spPr>
          <a:xfrm>
            <a:off x="-199104" y="87243"/>
            <a:ext cx="2743200" cy="3599854"/>
          </a:xfrm>
          <a:prstGeom prst="rect">
            <a:avLst/>
          </a:prstGeom>
        </p:spPr>
      </p:pic>
    </p:spTree>
    <p:extLst>
      <p:ext uri="{BB962C8B-B14F-4D97-AF65-F5344CB8AC3E}">
        <p14:creationId xmlns:p14="http://schemas.microsoft.com/office/powerpoint/2010/main" val="29149999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H3N2v outbreaks at fairs</a:t>
            </a:r>
          </a:p>
          <a:p>
            <a:r>
              <a:rPr lang="en-US" dirty="0"/>
              <a:t>Influenza prevention education among youth with swine and poultry exposure at agricultural fairs</a:t>
            </a:r>
          </a:p>
          <a:p>
            <a:r>
              <a:rPr lang="en-US" dirty="0" smtClean="0"/>
              <a:t>CSTE/CDC pilot project</a:t>
            </a:r>
          </a:p>
          <a:p>
            <a:r>
              <a:rPr lang="en-US" dirty="0"/>
              <a:t>Other zoonotic diseases</a:t>
            </a:r>
          </a:p>
          <a:p>
            <a:r>
              <a:rPr lang="en-US" dirty="0" smtClean="0"/>
              <a:t>Partnership </a:t>
            </a:r>
          </a:p>
          <a:p>
            <a:pPr lvl="1"/>
            <a:r>
              <a:rPr lang="en-US" dirty="0" smtClean="0"/>
              <a:t>Human health</a:t>
            </a:r>
          </a:p>
          <a:p>
            <a:pPr lvl="1"/>
            <a:r>
              <a:rPr lang="en-US" dirty="0" smtClean="0"/>
              <a:t>Animal health</a:t>
            </a:r>
          </a:p>
          <a:p>
            <a:pPr lvl="1"/>
            <a:r>
              <a:rPr lang="en-US" dirty="0" smtClean="0"/>
              <a:t>State and county youth </a:t>
            </a:r>
            <a:br>
              <a:rPr lang="en-US" dirty="0" smtClean="0"/>
            </a:br>
            <a:r>
              <a:rPr lang="en-US" dirty="0" smtClean="0"/>
              <a:t>agriculture organizations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175" y="4346885"/>
            <a:ext cx="2943226" cy="2172539"/>
          </a:xfrm>
          <a:prstGeom prst="rect">
            <a:avLst/>
          </a:prstGeom>
        </p:spPr>
      </p:pic>
    </p:spTree>
    <p:extLst>
      <p:ext uri="{BB962C8B-B14F-4D97-AF65-F5344CB8AC3E}">
        <p14:creationId xmlns:p14="http://schemas.microsoft.com/office/powerpoint/2010/main" val="2604038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a Need</a:t>
            </a:r>
            <a:endParaRPr lang="en-US" dirty="0"/>
          </a:p>
        </p:txBody>
      </p:sp>
      <p:sp>
        <p:nvSpPr>
          <p:cNvPr id="3" name="Content Placeholder 2"/>
          <p:cNvSpPr>
            <a:spLocks noGrp="1"/>
          </p:cNvSpPr>
          <p:nvPr>
            <p:ph idx="1"/>
          </p:nvPr>
        </p:nvSpPr>
        <p:spPr/>
        <p:txBody>
          <a:bodyPr/>
          <a:lstStyle/>
          <a:p>
            <a:r>
              <a:rPr lang="en-US" dirty="0" smtClean="0"/>
              <a:t>Importance of agriculture</a:t>
            </a:r>
          </a:p>
          <a:p>
            <a:pPr lvl="1"/>
            <a:r>
              <a:rPr lang="en-US" dirty="0" smtClean="0"/>
              <a:t>In Iowa, 90,000 4-H; 23,000 FFA</a:t>
            </a:r>
          </a:p>
          <a:p>
            <a:r>
              <a:rPr lang="en-US" dirty="0" smtClean="0"/>
              <a:t>Gaps</a:t>
            </a:r>
          </a:p>
          <a:p>
            <a:pPr lvl="1"/>
            <a:r>
              <a:rPr lang="en-US" dirty="0" smtClean="0"/>
              <a:t>Disease transmission risks for youth animal</a:t>
            </a:r>
            <a:br>
              <a:rPr lang="en-US" dirty="0" smtClean="0"/>
            </a:br>
            <a:r>
              <a:rPr lang="en-US" dirty="0" smtClean="0"/>
              <a:t>agriculture projects</a:t>
            </a:r>
            <a:endParaRPr lang="en-US" dirty="0"/>
          </a:p>
          <a:p>
            <a:pPr lvl="1"/>
            <a:r>
              <a:rPr lang="en-US" dirty="0" smtClean="0"/>
              <a:t>Education linking biosecurity, animal health, </a:t>
            </a:r>
            <a:br>
              <a:rPr lang="en-US" dirty="0" smtClean="0"/>
            </a:br>
            <a:r>
              <a:rPr lang="en-US" dirty="0" smtClean="0"/>
              <a:t>zoonotic disease</a:t>
            </a:r>
          </a:p>
          <a:p>
            <a:r>
              <a:rPr lang="en-US" dirty="0" smtClean="0"/>
              <a:t>Web-based education offers engaging, available, accessible results</a:t>
            </a:r>
          </a:p>
          <a:p>
            <a:r>
              <a:rPr lang="en-US" dirty="0" smtClean="0"/>
              <a:t>Free</a:t>
            </a:r>
          </a:p>
        </p:txBody>
      </p:sp>
    </p:spTree>
    <p:extLst>
      <p:ext uri="{BB962C8B-B14F-4D97-AF65-F5344CB8AC3E}">
        <p14:creationId xmlns:p14="http://schemas.microsoft.com/office/powerpoint/2010/main" val="28474005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www.bluenotflu.org</a:t>
            </a:r>
            <a:endParaRPr lang="en-US" dirty="0"/>
          </a:p>
        </p:txBody>
      </p:sp>
      <p:pic>
        <p:nvPicPr>
          <p:cNvPr id="4" name="YIA_PromotionVideo_11.20.1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566862" y="1322408"/>
            <a:ext cx="6010275" cy="4525963"/>
          </a:xfrm>
        </p:spPr>
      </p:pic>
    </p:spTree>
    <p:extLst>
      <p:ext uri="{BB962C8B-B14F-4D97-AF65-F5344CB8AC3E}">
        <p14:creationId xmlns:p14="http://schemas.microsoft.com/office/powerpoint/2010/main" val="2654380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Certificate of Completion</a:t>
            </a:r>
            <a:endParaRPr lang="en-US" dirty="0"/>
          </a:p>
        </p:txBody>
      </p:sp>
      <p:pic>
        <p:nvPicPr>
          <p:cNvPr id="4" name="Picture 3"/>
          <p:cNvPicPr>
            <a:picLocks noChangeAspect="1"/>
          </p:cNvPicPr>
          <p:nvPr/>
        </p:nvPicPr>
        <p:blipFill>
          <a:blip r:embed="rId3"/>
          <a:stretch>
            <a:fillRect/>
          </a:stretch>
        </p:blipFill>
        <p:spPr>
          <a:xfrm>
            <a:off x="1243583" y="1364497"/>
            <a:ext cx="6843633" cy="5137613"/>
          </a:xfrm>
          <a:prstGeom prst="rect">
            <a:avLst/>
          </a:prstGeom>
        </p:spPr>
      </p:pic>
    </p:spTree>
    <p:extLst>
      <p:ext uri="{BB962C8B-B14F-4D97-AF65-F5344CB8AC3E}">
        <p14:creationId xmlns:p14="http://schemas.microsoft.com/office/powerpoint/2010/main" val="11355649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086" y="1186525"/>
            <a:ext cx="2469821" cy="4715645"/>
          </a:xfrm>
        </p:spPr>
        <p:txBody>
          <a:bodyPr/>
          <a:lstStyle/>
          <a:p>
            <a:pPr marL="0" indent="0">
              <a:buNone/>
            </a:pPr>
            <a:r>
              <a:rPr lang="en-US" dirty="0"/>
              <a:t>Before taking this course</a:t>
            </a:r>
          </a:p>
          <a:p>
            <a:pPr marL="0" indent="0">
              <a:buNone/>
            </a:pPr>
            <a:endParaRPr lang="en-US" dirty="0"/>
          </a:p>
          <a:p>
            <a:pPr marL="0" indent="0">
              <a:buNone/>
            </a:pPr>
            <a:endParaRPr lang="en-US" dirty="0"/>
          </a:p>
          <a:p>
            <a:pPr marL="0" indent="0">
              <a:buNone/>
            </a:pPr>
            <a:r>
              <a:rPr lang="en-US" sz="3000" b="1" dirty="0"/>
              <a:t>How often do you…</a:t>
            </a:r>
          </a:p>
          <a:p>
            <a:pPr marL="0" indent="0">
              <a:buNone/>
            </a:pPr>
            <a:endParaRPr lang="en-US" dirty="0"/>
          </a:p>
          <a:p>
            <a:pPr marL="0" indent="0">
              <a:buNone/>
            </a:pPr>
            <a:endParaRPr lang="en-US" dirty="0"/>
          </a:p>
          <a:p>
            <a:pPr marL="0" indent="0">
              <a:buNone/>
            </a:pPr>
            <a:r>
              <a:rPr lang="en-US" dirty="0"/>
              <a:t>After taking this course</a:t>
            </a:r>
          </a:p>
        </p:txBody>
      </p:sp>
      <p:pic>
        <p:nvPicPr>
          <p:cNvPr id="4" name="Picture 3"/>
          <p:cNvPicPr>
            <a:picLocks noChangeAspect="1"/>
          </p:cNvPicPr>
          <p:nvPr/>
        </p:nvPicPr>
        <p:blipFill>
          <a:blip r:embed="rId3"/>
          <a:stretch>
            <a:fillRect/>
          </a:stretch>
        </p:blipFill>
        <p:spPr>
          <a:xfrm>
            <a:off x="2678907" y="1181696"/>
            <a:ext cx="6276059" cy="2288508"/>
          </a:xfrm>
          <a:prstGeom prst="rect">
            <a:avLst/>
          </a:prstGeom>
          <a:ln>
            <a:solidFill>
              <a:schemeClr val="tx1"/>
            </a:solidFill>
          </a:ln>
        </p:spPr>
      </p:pic>
      <p:pic>
        <p:nvPicPr>
          <p:cNvPr id="5" name="Picture 4"/>
          <p:cNvPicPr>
            <a:picLocks noChangeAspect="1"/>
          </p:cNvPicPr>
          <p:nvPr/>
        </p:nvPicPr>
        <p:blipFill>
          <a:blip r:embed="rId4"/>
          <a:stretch>
            <a:fillRect/>
          </a:stretch>
        </p:blipFill>
        <p:spPr>
          <a:xfrm>
            <a:off x="2678907" y="3608063"/>
            <a:ext cx="6277522" cy="2209016"/>
          </a:xfrm>
          <a:prstGeom prst="rect">
            <a:avLst/>
          </a:prstGeom>
          <a:ln>
            <a:solidFill>
              <a:schemeClr val="tx1"/>
            </a:solidFill>
          </a:ln>
        </p:spPr>
      </p:pic>
      <p:sp>
        <p:nvSpPr>
          <p:cNvPr id="6" name="Title 1"/>
          <p:cNvSpPr>
            <a:spLocks noGrp="1"/>
          </p:cNvSpPr>
          <p:nvPr>
            <p:ph type="title"/>
          </p:nvPr>
        </p:nvSpPr>
        <p:spPr>
          <a:xfrm>
            <a:off x="396240" y="41111"/>
            <a:ext cx="8229600" cy="1143000"/>
          </a:xfrm>
        </p:spPr>
        <p:txBody>
          <a:bodyPr/>
          <a:lstStyle/>
          <a:p>
            <a:r>
              <a:rPr lang="en-US" dirty="0" smtClean="0"/>
              <a:t>Evaluation</a:t>
            </a:r>
            <a:endParaRPr lang="en-US" dirty="0"/>
          </a:p>
        </p:txBody>
      </p:sp>
    </p:spTree>
    <p:extLst>
      <p:ext uri="{BB962C8B-B14F-4D97-AF65-F5344CB8AC3E}">
        <p14:creationId xmlns:p14="http://schemas.microsoft.com/office/powerpoint/2010/main" val="4181424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Resources</a:t>
            </a:r>
            <a:endParaRPr lang="en-US" dirty="0"/>
          </a:p>
        </p:txBody>
      </p:sp>
      <p:sp>
        <p:nvSpPr>
          <p:cNvPr id="3" name="Content Placeholder 2"/>
          <p:cNvSpPr>
            <a:spLocks noGrp="1"/>
          </p:cNvSpPr>
          <p:nvPr>
            <p:ph idx="1"/>
          </p:nvPr>
        </p:nvSpPr>
        <p:spPr/>
        <p:txBody>
          <a:bodyPr/>
          <a:lstStyle/>
          <a:p>
            <a:r>
              <a:rPr lang="en-US" dirty="0" smtClean="0"/>
              <a:t>Learning objectives</a:t>
            </a:r>
          </a:p>
          <a:p>
            <a:pPr lvl="1"/>
            <a:r>
              <a:rPr lang="en-US" dirty="0" smtClean="0"/>
              <a:t>With answers for instructors</a:t>
            </a:r>
          </a:p>
          <a:p>
            <a:r>
              <a:rPr lang="en-US" dirty="0" smtClean="0"/>
              <a:t>Disease Factsheets</a:t>
            </a:r>
          </a:p>
          <a:p>
            <a:r>
              <a:rPr lang="en-US" dirty="0" smtClean="0"/>
              <a:t>Lesson worksheets</a:t>
            </a:r>
          </a:p>
          <a:p>
            <a:pPr lvl="1"/>
            <a:r>
              <a:rPr lang="en-US" dirty="0" smtClean="0"/>
              <a:t>With answers for instructors</a:t>
            </a:r>
          </a:p>
          <a:p>
            <a:r>
              <a:rPr lang="en-US" dirty="0" smtClean="0"/>
              <a:t>PowerPoint versions of lessons</a:t>
            </a:r>
          </a:p>
          <a:p>
            <a:r>
              <a:rPr lang="en-US" dirty="0" smtClean="0"/>
              <a:t>Biosecurity and disease </a:t>
            </a:r>
            <a:br>
              <a:rPr lang="en-US" dirty="0" smtClean="0"/>
            </a:br>
            <a:r>
              <a:rPr lang="en-US" dirty="0" smtClean="0"/>
              <a:t>prevention hands-on </a:t>
            </a:r>
            <a:br>
              <a:rPr lang="en-US" dirty="0" smtClean="0"/>
            </a:br>
            <a:r>
              <a:rPr lang="en-US" dirty="0" smtClean="0"/>
              <a:t>activity guides</a:t>
            </a: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7595" y="1133298"/>
            <a:ext cx="3115558" cy="2332701"/>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7818" y="3181658"/>
            <a:ext cx="2842366" cy="3461678"/>
          </a:xfrm>
          <a:prstGeom prst="rect">
            <a:avLst/>
          </a:prstGeom>
        </p:spPr>
      </p:pic>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2436" y="1133298"/>
            <a:ext cx="3115558" cy="2332701"/>
          </a:xfrm>
          <a:prstGeom prst="rect">
            <a:avLst/>
          </a:prstGeom>
          <a:ln>
            <a:solidFill>
              <a:schemeClr val="tx1"/>
            </a:solidFill>
          </a:ln>
        </p:spPr>
      </p:pic>
      <p:pic>
        <p:nvPicPr>
          <p:cNvPr id="9" name="Picture 8"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2659" y="3181658"/>
            <a:ext cx="2842366" cy="3461678"/>
          </a:xfrm>
          <a:prstGeom prst="rect">
            <a:avLst/>
          </a:prstGeom>
          <a:ln>
            <a:solidFill>
              <a:schemeClr val="tx1"/>
            </a:solidFill>
          </a:ln>
        </p:spPr>
      </p:pic>
      <p:pic>
        <p:nvPicPr>
          <p:cNvPr id="10" name="Picture 9"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3073" y="4442153"/>
            <a:ext cx="2798957" cy="2144412"/>
          </a:xfrm>
          <a:prstGeom prst="rect">
            <a:avLst/>
          </a:prstGeom>
          <a:ln>
            <a:solidFill>
              <a:schemeClr val="tx1"/>
            </a:solidFill>
          </a:ln>
        </p:spPr>
      </p:pic>
    </p:spTree>
    <p:extLst>
      <p:ext uri="{BB962C8B-B14F-4D97-AF65-F5344CB8AC3E}">
        <p14:creationId xmlns:p14="http://schemas.microsoft.com/office/powerpoint/2010/main" val="34656010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Analytics</a:t>
            </a:r>
            <a:br>
              <a:rPr lang="en-US" dirty="0" smtClean="0"/>
            </a:br>
            <a:r>
              <a:rPr lang="en-US" sz="2000" dirty="0" smtClean="0"/>
              <a:t>(since course release)</a:t>
            </a:r>
            <a:endParaRPr lang="en-US" dirty="0"/>
          </a:p>
        </p:txBody>
      </p:sp>
      <p:sp>
        <p:nvSpPr>
          <p:cNvPr id="3" name="Content Placeholder 2"/>
          <p:cNvSpPr>
            <a:spLocks noGrp="1"/>
          </p:cNvSpPr>
          <p:nvPr>
            <p:ph sz="half" idx="1"/>
          </p:nvPr>
        </p:nvSpPr>
        <p:spPr/>
        <p:txBody>
          <a:bodyPr/>
          <a:lstStyle/>
          <a:p>
            <a:r>
              <a:rPr lang="en-US" dirty="0" err="1" smtClean="0"/>
              <a:t>Pageviews</a:t>
            </a:r>
            <a:r>
              <a:rPr lang="en-US" dirty="0" smtClean="0"/>
              <a:t> </a:t>
            </a:r>
          </a:p>
          <a:p>
            <a:pPr lvl="1"/>
            <a:r>
              <a:rPr lang="en-US" dirty="0" smtClean="0"/>
              <a:t>3,710</a:t>
            </a:r>
          </a:p>
          <a:p>
            <a:pPr lvl="1"/>
            <a:r>
              <a:rPr lang="en-US" dirty="0" smtClean="0"/>
              <a:t>3,026 unique</a:t>
            </a:r>
          </a:p>
          <a:p>
            <a:pPr lvl="1"/>
            <a:r>
              <a:rPr lang="en-US" dirty="0" smtClean="0"/>
              <a:t>61 logins to the </a:t>
            </a:r>
            <a:br>
              <a:rPr lang="en-US" dirty="0" smtClean="0"/>
            </a:br>
            <a:r>
              <a:rPr lang="en-US" dirty="0" smtClean="0"/>
              <a:t>instructors page</a:t>
            </a:r>
          </a:p>
          <a:p>
            <a:r>
              <a:rPr lang="en-US" dirty="0" smtClean="0"/>
              <a:t>“Take the Course” </a:t>
            </a:r>
          </a:p>
          <a:p>
            <a:pPr lvl="1"/>
            <a:r>
              <a:rPr lang="en-US" dirty="0" smtClean="0"/>
              <a:t>360 events</a:t>
            </a:r>
          </a:p>
          <a:p>
            <a:pPr lvl="1"/>
            <a:endParaRPr lang="en-US" dirty="0" smtClean="0"/>
          </a:p>
          <a:p>
            <a:pPr lvl="1"/>
            <a:endParaRPr lang="en-US" dirty="0" smtClean="0"/>
          </a:p>
        </p:txBody>
      </p:sp>
      <p:sp>
        <p:nvSpPr>
          <p:cNvPr id="5" name="TextBox 4"/>
          <p:cNvSpPr txBox="1"/>
          <p:nvPr/>
        </p:nvSpPr>
        <p:spPr>
          <a:xfrm>
            <a:off x="3753254" y="5325084"/>
            <a:ext cx="3095463" cy="369332"/>
          </a:xfrm>
          <a:prstGeom prst="rect">
            <a:avLst/>
          </a:prstGeom>
          <a:noFill/>
        </p:spPr>
        <p:txBody>
          <a:bodyPr wrap="none" rtlCol="0">
            <a:spAutoFit/>
          </a:bodyPr>
          <a:lstStyle/>
          <a:p>
            <a:r>
              <a:rPr lang="en-US" dirty="0" smtClean="0">
                <a:solidFill>
                  <a:schemeClr val="bg1"/>
                </a:solidFill>
              </a:rPr>
              <a:t>Events by Region (State)</a:t>
            </a:r>
            <a:endParaRPr lang="en-US" dirty="0">
              <a:solidFill>
                <a:schemeClr val="bg1"/>
              </a:solidFill>
            </a:endParaRPr>
          </a:p>
        </p:txBody>
      </p:sp>
      <p:pic>
        <p:nvPicPr>
          <p:cNvPr id="7" name="Picture 6"/>
          <p:cNvPicPr>
            <a:picLocks noChangeAspect="1"/>
          </p:cNvPicPr>
          <p:nvPr/>
        </p:nvPicPr>
        <p:blipFill>
          <a:blip r:embed="rId3"/>
          <a:stretch>
            <a:fillRect/>
          </a:stretch>
        </p:blipFill>
        <p:spPr>
          <a:xfrm>
            <a:off x="3753254" y="2466250"/>
            <a:ext cx="4988294" cy="2793873"/>
          </a:xfrm>
          <a:prstGeom prst="rect">
            <a:avLst/>
          </a:prstGeom>
          <a:ln>
            <a:solidFill>
              <a:schemeClr val="tx1"/>
            </a:solidFill>
          </a:ln>
        </p:spPr>
      </p:pic>
    </p:spTree>
    <p:extLst>
      <p:ext uri="{BB962C8B-B14F-4D97-AF65-F5344CB8AC3E}">
        <p14:creationId xmlns:p14="http://schemas.microsoft.com/office/powerpoint/2010/main" val="3819418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Events</a:t>
            </a:r>
            <a:endParaRPr lang="en-US" dirty="0"/>
          </a:p>
        </p:txBody>
      </p:sp>
      <p:sp>
        <p:nvSpPr>
          <p:cNvPr id="3" name="Content Placeholder 2"/>
          <p:cNvSpPr>
            <a:spLocks noGrp="1"/>
          </p:cNvSpPr>
          <p:nvPr>
            <p:ph sz="half" idx="1"/>
          </p:nvPr>
        </p:nvSpPr>
        <p:spPr>
          <a:xfrm>
            <a:off x="581889" y="1880622"/>
            <a:ext cx="4038600" cy="4525963"/>
          </a:xfrm>
        </p:spPr>
        <p:txBody>
          <a:bodyPr/>
          <a:lstStyle/>
          <a:p>
            <a:pPr lvl="0"/>
            <a:r>
              <a:rPr lang="en-US" sz="2000" dirty="0" smtClean="0"/>
              <a:t>Iowa FFA Convention</a:t>
            </a:r>
          </a:p>
          <a:p>
            <a:pPr lvl="0"/>
            <a:r>
              <a:rPr lang="en-US" sz="2000" dirty="0" smtClean="0"/>
              <a:t>Iowa Agricultural Educator’s Conference</a:t>
            </a:r>
          </a:p>
          <a:p>
            <a:pPr lvl="0"/>
            <a:r>
              <a:rPr lang="en-US" sz="2000" dirty="0" smtClean="0"/>
              <a:t>World Pork Expo</a:t>
            </a:r>
            <a:endParaRPr lang="en-US" sz="2000" dirty="0"/>
          </a:p>
          <a:p>
            <a:pPr lvl="0"/>
            <a:r>
              <a:rPr lang="en-US" sz="2000" dirty="0" smtClean="0"/>
              <a:t>National FFA Convention</a:t>
            </a:r>
          </a:p>
          <a:p>
            <a:pPr lvl="0"/>
            <a:r>
              <a:rPr lang="en-US" sz="2000" dirty="0" smtClean="0"/>
              <a:t>National </a:t>
            </a:r>
            <a:r>
              <a:rPr lang="en-US" sz="2000" dirty="0"/>
              <a:t>Association of Agricultural Educators </a:t>
            </a:r>
            <a:r>
              <a:rPr lang="en-US" sz="2000" dirty="0" smtClean="0"/>
              <a:t/>
            </a:r>
            <a:br>
              <a:rPr lang="en-US" sz="2000" dirty="0" smtClean="0"/>
            </a:br>
            <a:r>
              <a:rPr lang="en-US" sz="2000" dirty="0" smtClean="0"/>
              <a:t>Annual Convention</a:t>
            </a:r>
          </a:p>
          <a:p>
            <a:pPr lvl="0"/>
            <a:r>
              <a:rPr lang="en-US" sz="2000" dirty="0" smtClean="0"/>
              <a:t>Association </a:t>
            </a:r>
            <a:r>
              <a:rPr lang="en-US" sz="2000" dirty="0"/>
              <a:t>of Iowa Fairs </a:t>
            </a:r>
            <a:r>
              <a:rPr lang="en-US" sz="2000" dirty="0" smtClean="0"/>
              <a:t/>
            </a:r>
            <a:br>
              <a:rPr lang="en-US" sz="2000" dirty="0" smtClean="0"/>
            </a:br>
            <a:r>
              <a:rPr lang="en-US" sz="2000" dirty="0" smtClean="0"/>
              <a:t>Annual Meeting</a:t>
            </a:r>
            <a:endParaRPr lang="en-US" sz="2000" dirty="0"/>
          </a:p>
        </p:txBody>
      </p:sp>
      <p:pic>
        <p:nvPicPr>
          <p:cNvPr id="6"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5080461" y="2290475"/>
            <a:ext cx="3146367" cy="2360815"/>
          </a:xfrm>
          <a:prstGeom prst="rect">
            <a:avLst/>
          </a:prstGeom>
          <a:noFill/>
          <a:ln w="9525">
            <a:solidFill>
              <a:schemeClr val="tx1"/>
            </a:solidFill>
            <a:miter lim="800000"/>
            <a:headEnd/>
            <a:tailEnd/>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70219" b="4149"/>
          <a:stretch/>
        </p:blipFill>
        <p:spPr>
          <a:xfrm>
            <a:off x="7194343" y="4391889"/>
            <a:ext cx="1492457" cy="1872099"/>
          </a:xfrm>
          <a:prstGeom prst="rect">
            <a:avLst/>
          </a:prstGeom>
        </p:spPr>
      </p:pic>
    </p:spTree>
    <p:extLst>
      <p:ext uri="{BB962C8B-B14F-4D97-AF65-F5344CB8AC3E}">
        <p14:creationId xmlns:p14="http://schemas.microsoft.com/office/powerpoint/2010/main" val="22053609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72" y="130141"/>
            <a:ext cx="8229600" cy="1143000"/>
          </a:xfrm>
        </p:spPr>
        <p:txBody>
          <a:bodyPr/>
          <a:lstStyle/>
          <a:p>
            <a:r>
              <a:rPr lang="en-US" dirty="0" smtClean="0"/>
              <a:t>Coming Soon</a:t>
            </a:r>
            <a:endParaRPr lang="en-US" dirty="0"/>
          </a:p>
        </p:txBody>
      </p:sp>
      <p:sp>
        <p:nvSpPr>
          <p:cNvPr id="3" name="Content Placeholder 2"/>
          <p:cNvSpPr>
            <a:spLocks noGrp="1"/>
          </p:cNvSpPr>
          <p:nvPr>
            <p:ph sz="half" idx="1"/>
          </p:nvPr>
        </p:nvSpPr>
        <p:spPr>
          <a:xfrm>
            <a:off x="737605" y="1600206"/>
            <a:ext cx="4038600" cy="4525963"/>
          </a:xfrm>
        </p:spPr>
        <p:txBody>
          <a:bodyPr/>
          <a:lstStyle/>
          <a:p>
            <a:r>
              <a:rPr lang="en-US" dirty="0" smtClean="0"/>
              <a:t>New </a:t>
            </a:r>
            <a:r>
              <a:rPr lang="en-US" dirty="0" smtClean="0"/>
              <a:t>course for youth aged 7-12 years</a:t>
            </a:r>
          </a:p>
          <a:p>
            <a:r>
              <a:rPr lang="en-US" dirty="0" smtClean="0"/>
              <a:t>Web-based, interactive</a:t>
            </a:r>
          </a:p>
          <a:p>
            <a:r>
              <a:rPr lang="en-US" dirty="0" smtClean="0"/>
              <a:t>More gamification, less text, lower reading level, shorter lessons</a:t>
            </a:r>
          </a:p>
          <a:p>
            <a:endParaRPr lang="en-US" dirty="0"/>
          </a:p>
          <a:p>
            <a:endParaRPr lang="en-US" dirty="0" smtClean="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001" y="1076650"/>
            <a:ext cx="3005946" cy="2231174"/>
          </a:xfrm>
          <a:prstGeom prst="rect">
            <a:avLst/>
          </a:prstGeo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6805" y="2612631"/>
            <a:ext cx="3005946" cy="2210255"/>
          </a:xfrm>
          <a:prstGeom prst="rect">
            <a:avLst/>
          </a:prstGeom>
        </p:spPr>
      </p:pic>
      <p:pic>
        <p:nvPicPr>
          <p:cNvPr id="5" name="Picture 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3733" y="4347174"/>
            <a:ext cx="3005946" cy="2210254"/>
          </a:xfrm>
          <a:prstGeom prst="rect">
            <a:avLst/>
          </a:prstGeom>
        </p:spPr>
      </p:pic>
    </p:spTree>
    <p:extLst>
      <p:ext uri="{BB962C8B-B14F-4D97-AF65-F5344CB8AC3E}">
        <p14:creationId xmlns:p14="http://schemas.microsoft.com/office/powerpoint/2010/main" val="3738889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Suggestions for Use</a:t>
            </a:r>
            <a:endParaRPr lang="en-US" dirty="0"/>
          </a:p>
        </p:txBody>
      </p:sp>
      <p:sp>
        <p:nvSpPr>
          <p:cNvPr id="3" name="Content Placeholder 2"/>
          <p:cNvSpPr>
            <a:spLocks noGrp="1"/>
          </p:cNvSpPr>
          <p:nvPr>
            <p:ph sz="half" idx="1"/>
          </p:nvPr>
        </p:nvSpPr>
        <p:spPr>
          <a:xfrm>
            <a:off x="640080" y="1514862"/>
            <a:ext cx="8229600" cy="4525963"/>
          </a:xfrm>
        </p:spPr>
        <p:txBody>
          <a:bodyPr/>
          <a:lstStyle/>
          <a:p>
            <a:r>
              <a:rPr lang="en-US" sz="3600" b="1" dirty="0"/>
              <a:t>Requirement to exhibit at </a:t>
            </a:r>
            <a:r>
              <a:rPr lang="en-US" sz="3600" b="1" dirty="0" smtClean="0"/>
              <a:t>fair</a:t>
            </a:r>
          </a:p>
          <a:p>
            <a:endParaRPr lang="en-US" sz="3200" b="1" dirty="0"/>
          </a:p>
          <a:p>
            <a:r>
              <a:rPr lang="en-US" dirty="0" smtClean="0"/>
              <a:t>Education </a:t>
            </a:r>
            <a:r>
              <a:rPr lang="en-US" dirty="0"/>
              <a:t>in classroom or clubs</a:t>
            </a:r>
          </a:p>
          <a:p>
            <a:r>
              <a:rPr lang="en-US" dirty="0" smtClean="0"/>
              <a:t>Competition </a:t>
            </a:r>
            <a:r>
              <a:rPr lang="en-US" dirty="0"/>
              <a:t>between clubs </a:t>
            </a:r>
            <a:r>
              <a:rPr lang="en-US" dirty="0" smtClean="0"/>
              <a:t>or </a:t>
            </a:r>
            <a:r>
              <a:rPr lang="en-US" dirty="0"/>
              <a:t>chapters for most </a:t>
            </a:r>
            <a:br>
              <a:rPr lang="en-US" dirty="0"/>
            </a:br>
            <a:r>
              <a:rPr lang="en-US" dirty="0"/>
              <a:t>member certificates</a:t>
            </a:r>
          </a:p>
          <a:p>
            <a:r>
              <a:rPr lang="en-US" dirty="0"/>
              <a:t>Use as part of awards requirements</a:t>
            </a:r>
            <a:endParaRPr lang="en-US" dirty="0"/>
          </a:p>
        </p:txBody>
      </p:sp>
    </p:spTree>
    <p:extLst>
      <p:ext uri="{BB962C8B-B14F-4D97-AF65-F5344CB8AC3E}">
        <p14:creationId xmlns:p14="http://schemas.microsoft.com/office/powerpoint/2010/main" val="21087263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Authors- Center </a:t>
            </a:r>
            <a:r>
              <a:rPr lang="en-US" dirty="0"/>
              <a:t>for Food Security and Public Health at Iowa State University </a:t>
            </a:r>
            <a:endParaRPr lang="en-US" dirty="0" smtClean="0"/>
          </a:p>
          <a:p>
            <a:pPr lvl="1"/>
            <a:r>
              <a:rPr lang="en-US" dirty="0" smtClean="0"/>
              <a:t>Brittney Nelson, BS</a:t>
            </a:r>
          </a:p>
          <a:p>
            <a:pPr lvl="1"/>
            <a:r>
              <a:rPr lang="en-US" dirty="0" smtClean="0"/>
              <a:t>Abbey Canon, DVM, MPH, DACVPM</a:t>
            </a:r>
          </a:p>
          <a:p>
            <a:pPr lvl="1"/>
            <a:r>
              <a:rPr lang="en-US" dirty="0" smtClean="0"/>
              <a:t>Kristen Obbink, DVM, MPH, DACVPM</a:t>
            </a:r>
          </a:p>
          <a:p>
            <a:pPr lvl="1"/>
            <a:r>
              <a:rPr lang="en-US" dirty="0" smtClean="0"/>
              <a:t>Molly Lee, DVM, MPH</a:t>
            </a:r>
          </a:p>
          <a:p>
            <a:r>
              <a:rPr lang="en-US" dirty="0" smtClean="0"/>
              <a:t>Iowa </a:t>
            </a:r>
            <a:r>
              <a:rPr lang="en-US" dirty="0"/>
              <a:t>Department of Public Health</a:t>
            </a:r>
          </a:p>
          <a:p>
            <a:r>
              <a:rPr lang="en-US" dirty="0" smtClean="0"/>
              <a:t>Support from- Iowa 4-H </a:t>
            </a:r>
            <a:r>
              <a:rPr lang="en-US" dirty="0"/>
              <a:t>and FFA</a:t>
            </a:r>
          </a:p>
          <a:p>
            <a:r>
              <a:rPr lang="en-US" dirty="0"/>
              <a:t>Reviewed </a:t>
            </a:r>
            <a:r>
              <a:rPr lang="en-US" dirty="0" smtClean="0"/>
              <a:t>by- </a:t>
            </a:r>
            <a:br>
              <a:rPr lang="en-US" dirty="0" smtClean="0"/>
            </a:br>
            <a:r>
              <a:rPr lang="en-US" dirty="0" smtClean="0"/>
              <a:t>Iowa </a:t>
            </a:r>
            <a:r>
              <a:rPr lang="en-US" dirty="0"/>
              <a:t>Department of Agriculture and Land Stewardship, ISU Extension, National Pork Board</a:t>
            </a:r>
          </a:p>
          <a:p>
            <a:endParaRPr lang="en-US" dirty="0"/>
          </a:p>
        </p:txBody>
      </p:sp>
    </p:spTree>
    <p:extLst>
      <p:ext uri="{BB962C8B-B14F-4D97-AF65-F5344CB8AC3E}">
        <p14:creationId xmlns:p14="http://schemas.microsoft.com/office/powerpoint/2010/main" val="9254151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dirty="0" smtClean="0"/>
              <a:t>youthinag@iastate.edu</a:t>
            </a:r>
          </a:p>
          <a:p>
            <a:pPr marL="0" indent="0" algn="ctr">
              <a:buNone/>
            </a:pPr>
            <a:endParaRPr lang="en-US" dirty="0" smtClean="0"/>
          </a:p>
          <a:p>
            <a:pPr marL="0" indent="0" algn="ctr">
              <a:buNone/>
            </a:pPr>
            <a:endParaRPr lang="en-US" sz="2800" b="1" dirty="0" smtClean="0"/>
          </a:p>
          <a:p>
            <a:pPr marL="0" indent="0" algn="ctr">
              <a:buNone/>
            </a:pPr>
            <a:r>
              <a:rPr lang="en-US" sz="2800" b="1" dirty="0" smtClean="0"/>
              <a:t>Come visit our booth in the Ed Shed!</a:t>
            </a:r>
            <a:endParaRPr lang="en-US" sz="2800" b="1" dirty="0"/>
          </a:p>
        </p:txBody>
      </p:sp>
    </p:spTree>
    <p:extLst>
      <p:ext uri="{BB962C8B-B14F-4D97-AF65-F5344CB8AC3E}">
        <p14:creationId xmlns:p14="http://schemas.microsoft.com/office/powerpoint/2010/main" val="9212285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C179640D-BE40-4AFD-BA45-EFCE291F4C2E}" vid="{29C3C33A-7180-4986-B12A-585A655558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897</TotalTime>
  <Words>1372</Words>
  <Application>Microsoft Office PowerPoint</Application>
  <PresentationFormat>On-screen Show (4:3)</PresentationFormat>
  <Paragraphs>116</Paragraphs>
  <Slides>13</Slides>
  <Notes>13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Verdana</vt:lpstr>
      <vt:lpstr>Theme1</vt:lpstr>
      <vt:lpstr>Excellence in Exhibition: Preventing Disease  in Animals and People  Bring Home the Blue, Not the Flu!</vt:lpstr>
      <vt:lpstr>Background</vt:lpstr>
      <vt:lpstr>Meeting a Need</vt:lpstr>
      <vt:lpstr>www.bluenotflu.org</vt:lpstr>
      <vt:lpstr>Certificate of Completion</vt:lpstr>
      <vt:lpstr>Evaluation</vt:lpstr>
      <vt:lpstr>Supplemental Resources</vt:lpstr>
      <vt:lpstr>Google Analytics (since course release)</vt:lpstr>
      <vt:lpstr>Events</vt:lpstr>
      <vt:lpstr>Coming Soon</vt:lpstr>
      <vt:lpstr>Suggestions for Use</vt:lpstr>
      <vt:lpstr>Thank you!</vt:lpstr>
      <vt:lpstr>Questions?</vt:lpstr>
    </vt:vector>
  </TitlesOfParts>
  <Company>College of Veterinary Medicine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Lee</dc:creator>
  <cp:lastModifiedBy>Obbink, Kristen K [CFSPH]</cp:lastModifiedBy>
  <cp:revision>73</cp:revision>
  <dcterms:created xsi:type="dcterms:W3CDTF">2017-10-06T15:09:04Z</dcterms:created>
  <dcterms:modified xsi:type="dcterms:W3CDTF">2017-11-20T16:26:56Z</dcterms:modified>
</cp:coreProperties>
</file>