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9" r:id="rId2"/>
    <p:sldId id="276" r:id="rId3"/>
    <p:sldId id="266" r:id="rId4"/>
    <p:sldId id="285" r:id="rId5"/>
    <p:sldId id="275" r:id="rId6"/>
    <p:sldId id="272" r:id="rId7"/>
    <p:sldId id="274" r:id="rId8"/>
    <p:sldId id="282" r:id="rId9"/>
    <p:sldId id="273" r:id="rId10"/>
    <p:sldId id="283" r:id="rId11"/>
    <p:sldId id="278" r:id="rId12"/>
    <p:sldId id="28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3E90"/>
    <a:srgbClr val="F3D68E"/>
    <a:srgbClr val="056839"/>
    <a:srgbClr val="0973BA"/>
    <a:srgbClr val="25AAE1"/>
    <a:srgbClr val="39B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65296" autoAdjust="0"/>
  </p:normalViewPr>
  <p:slideViewPr>
    <p:cSldViewPr snapToGrid="0">
      <p:cViewPr varScale="1">
        <p:scale>
          <a:sx n="55" d="100"/>
          <a:sy n="55" d="100"/>
        </p:scale>
        <p:origin x="1963"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263C9-D7B6-426F-BAA0-DB4EB6A4CEA4}" type="datetimeFigureOut">
              <a:rPr lang="en-US" smtClean="0"/>
              <a:t>10/14/2017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BA532-24FE-464E-B991-F1C64B79ACEF}" type="slidenum">
              <a:rPr lang="en-US" smtClean="0"/>
              <a:t>‹#›</a:t>
            </a:fld>
            <a:endParaRPr lang="en-US"/>
          </a:p>
        </p:txBody>
      </p:sp>
    </p:spTree>
    <p:extLst>
      <p:ext uri="{BB962C8B-B14F-4D97-AF65-F5344CB8AC3E}">
        <p14:creationId xmlns:p14="http://schemas.microsoft.com/office/powerpoint/2010/main" val="1820178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thank you all for being here! Today I’m going to give you a brief introduction to an online course we’ve developed at the Center for Food Security and Public Health at ISU, in conjunction with the Iowa Department of Public Health. The course is called Excellence in Exhibition: Preventing Disease in Animals and People, and is all about bringing home the blue, not the flu.</a:t>
            </a:r>
          </a:p>
          <a:p>
            <a:endParaRPr lang="en-US" baseline="0" dirty="0" smtClean="0"/>
          </a:p>
          <a:p>
            <a:r>
              <a:rPr lang="en-US" baseline="0" dirty="0" smtClean="0"/>
              <a:t>As I’m talking, I’m going to circulate around a handout and a letter to educators– please take a copy of each, this course is free and available to anyone so I encourage you to use it and spread the word. I also have a fun “favor” up here, stickers with the course website, bluenotflu.org, that we’re using to promote the course and which I’d love for you to take home and stick somewhere where you’ll get asked about it. We have pigs, chickens, and blue ribbons.</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a:t>
            </a:fld>
            <a:endParaRPr lang="en-US"/>
          </a:p>
        </p:txBody>
      </p:sp>
    </p:spTree>
    <p:extLst>
      <p:ext uri="{BB962C8B-B14F-4D97-AF65-F5344CB8AC3E}">
        <p14:creationId xmlns:p14="http://schemas.microsoft.com/office/powerpoint/2010/main" val="224970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 for</a:t>
            </a:r>
            <a:r>
              <a:rPr lang="en-US" baseline="0" dirty="0" smtClean="0"/>
              <a:t> a little background on why this course was developed, action was needed based on the H3N2v outbreaks that have occurred in recent years at fairs. Because these outbreaks </a:t>
            </a:r>
            <a:r>
              <a:rPr lang="en-US" dirty="0" smtClean="0"/>
              <a:t>“…</a:t>
            </a:r>
            <a:r>
              <a:rPr lang="en-US" b="1" dirty="0" smtClean="0"/>
              <a:t>occurred primarily in children with close contact with swine and</a:t>
            </a:r>
            <a:r>
              <a:rPr lang="en-US" b="1" baseline="0" dirty="0" smtClean="0"/>
              <a:t> poultry </a:t>
            </a:r>
            <a:r>
              <a:rPr lang="en-US" b="1" dirty="0" smtClean="0"/>
              <a:t>at agricultural fairs, many of whom were exhibitors participating in 4-H</a:t>
            </a:r>
            <a:r>
              <a:rPr lang="en-US" dirty="0" smtClean="0"/>
              <a:t>”, the CDC and Council</a:t>
            </a:r>
            <a:r>
              <a:rPr lang="en-US" baseline="0" dirty="0" smtClean="0"/>
              <a:t> for State and Territorial Epidemiologists funded a pilot project to develop </a:t>
            </a:r>
            <a:r>
              <a:rPr lang="en-US" b="1" baseline="0" dirty="0" smtClean="0"/>
              <a:t>influenza prevention education</a:t>
            </a:r>
            <a:r>
              <a:rPr lang="en-US" baseline="0" dirty="0" smtClean="0"/>
              <a:t>, as well as awareness and education about other zoonotic diseases, among these youth. The project was also intended to foster collaboration and partnership between animal health, human health, and state and county youth agriculture organizations.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2</a:t>
            </a:fld>
            <a:endParaRPr lang="en-US"/>
          </a:p>
        </p:txBody>
      </p:sp>
    </p:spTree>
    <p:extLst>
      <p:ext uri="{BB962C8B-B14F-4D97-AF65-F5344CB8AC3E}">
        <p14:creationId xmlns:p14="http://schemas.microsoft.com/office/powerpoint/2010/main" val="974078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in many of our states, agriculture is a key part of life in Iowa. In our state, we have approximately 90,000 youth involved in 4-H, and about 23,000 youth in FFA. In looking at where our gaps were for disease control and prevention, biosecurity was being addressed much more in our commercial, large-scale production facilities, but not so much on a smaller scale, particularly for youth agriculture projects. In addition, education linking biosecurity, animal health, and zoonotic disease was lacking. In our </a:t>
            </a:r>
            <a:r>
              <a:rPr lang="en-US" sz="1200" b="1" kern="1200" baseline="0" dirty="0" smtClean="0">
                <a:solidFill>
                  <a:schemeClr val="tx1"/>
                </a:solidFill>
                <a:effectLst/>
                <a:latin typeface="+mn-lt"/>
                <a:ea typeface="+mn-ea"/>
                <a:cs typeface="+mn-cs"/>
              </a:rPr>
              <a:t>target audience, which was teens aged 13-18 years who are involved in animal agriculture</a:t>
            </a:r>
            <a:r>
              <a:rPr lang="en-US" sz="1200" kern="1200" baseline="0" dirty="0" smtClean="0">
                <a:solidFill>
                  <a:schemeClr val="tx1"/>
                </a:solidFill>
                <a:effectLst/>
                <a:latin typeface="+mn-lt"/>
                <a:ea typeface="+mn-ea"/>
                <a:cs typeface="+mn-cs"/>
              </a:rPr>
              <a:t>, web-based education has been shown to offer engaging, available, and accessible results. </a:t>
            </a:r>
            <a:r>
              <a:rPr lang="en-US" sz="1200" b="1" kern="1200" baseline="0" dirty="0" smtClean="0">
                <a:solidFill>
                  <a:schemeClr val="tx1"/>
                </a:solidFill>
                <a:effectLst/>
                <a:latin typeface="+mn-lt"/>
                <a:ea typeface="+mn-ea"/>
                <a:cs typeface="+mn-cs"/>
              </a:rPr>
              <a:t>Through the CDC/CSTE grant that was awarded to the Iowa Department of Public Health, who contracted us to work on the course, </a:t>
            </a:r>
            <a:r>
              <a:rPr lang="en-US" sz="1200" kern="1200" baseline="0" dirty="0" smtClean="0">
                <a:solidFill>
                  <a:schemeClr val="tx1"/>
                </a:solidFill>
                <a:effectLst/>
                <a:latin typeface="+mn-lt"/>
                <a:ea typeface="+mn-ea"/>
                <a:cs typeface="+mn-cs"/>
              </a:rPr>
              <a:t>we were able to offer the online course free of charge, further increasing its potential reach. </a:t>
            </a:r>
          </a:p>
        </p:txBody>
      </p:sp>
      <p:sp>
        <p:nvSpPr>
          <p:cNvPr id="4" name="Slide Number Placeholder 3"/>
          <p:cNvSpPr>
            <a:spLocks noGrp="1"/>
          </p:cNvSpPr>
          <p:nvPr>
            <p:ph type="sldNum" sz="quarter" idx="10"/>
          </p:nvPr>
        </p:nvSpPr>
        <p:spPr/>
        <p:txBody>
          <a:bodyPr/>
          <a:lstStyle/>
          <a:p>
            <a:fld id="{A45BA532-24FE-464E-B991-F1C64B79ACEF}" type="slidenum">
              <a:rPr lang="en-US" smtClean="0"/>
              <a:t>3</a:t>
            </a:fld>
            <a:endParaRPr lang="en-US"/>
          </a:p>
        </p:txBody>
      </p:sp>
    </p:spTree>
    <p:extLst>
      <p:ext uri="{BB962C8B-B14F-4D97-AF65-F5344CB8AC3E}">
        <p14:creationId xmlns:p14="http://schemas.microsoft.com/office/powerpoint/2010/main" val="155558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course is designed</a:t>
            </a:r>
            <a:r>
              <a:rPr lang="en-US" baseline="0" dirty="0" smtClean="0"/>
              <a:t> </a:t>
            </a:r>
            <a:r>
              <a:rPr lang="en-US" sz="1200" kern="1200" dirty="0" smtClean="0">
                <a:solidFill>
                  <a:schemeClr val="tx1"/>
                </a:solidFill>
                <a:effectLst/>
                <a:latin typeface="+mn-lt"/>
                <a:ea typeface="+mn-ea"/>
                <a:cs typeface="+mn-cs"/>
              </a:rPr>
              <a:t>to encourage youth involvement with livestock and animal exhibitions in a safe and healthy manner while preventing zoonotic disease, following biosecurity recommendations, and promoting public health and animal health. One</a:t>
            </a:r>
            <a:r>
              <a:rPr lang="en-US" sz="1200" kern="1200" baseline="0" dirty="0" smtClean="0">
                <a:solidFill>
                  <a:schemeClr val="tx1"/>
                </a:solidFill>
                <a:effectLst/>
                <a:latin typeface="+mn-lt"/>
                <a:ea typeface="+mn-ea"/>
                <a:cs typeface="+mn-cs"/>
              </a:rPr>
              <a:t> of the main reasons why this course in particular is so exciting, is because we were able to </a:t>
            </a:r>
            <a:r>
              <a:rPr lang="en-US" sz="1200" kern="1200" dirty="0" smtClean="0">
                <a:solidFill>
                  <a:schemeClr val="tx1"/>
                </a:solidFill>
                <a:effectLst/>
                <a:latin typeface="+mn-lt"/>
                <a:ea typeface="+mn-ea"/>
                <a:cs typeface="+mn-cs"/>
              </a:rPr>
              <a:t>use numerous interactive elements and gamification. The course is also responsive so can be used on tablets or phones. Next</a:t>
            </a:r>
            <a:r>
              <a:rPr lang="en-US" sz="1200" kern="1200" baseline="0" dirty="0" smtClean="0">
                <a:solidFill>
                  <a:schemeClr val="tx1"/>
                </a:solidFill>
                <a:effectLst/>
                <a:latin typeface="+mn-lt"/>
                <a:ea typeface="+mn-ea"/>
                <a:cs typeface="+mn-cs"/>
              </a:rPr>
              <a:t> I’ll take you through a tour of parts of the course to showcase some of these.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4</a:t>
            </a:fld>
            <a:endParaRPr lang="en-US"/>
          </a:p>
        </p:txBody>
      </p:sp>
    </p:spTree>
    <p:extLst>
      <p:ext uri="{BB962C8B-B14F-4D97-AF65-F5344CB8AC3E}">
        <p14:creationId xmlns:p14="http://schemas.microsoft.com/office/powerpoint/2010/main" val="3256719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 completion</a:t>
            </a:r>
            <a:r>
              <a:rPr lang="en-US" baseline="0" dirty="0" smtClean="0"/>
              <a:t> of the course, we have an optional online evaluation. For ease of support of the course long-term and offering to anyone at any time, we chose not to have usernames and passwords be a part of the course. One drawback is that we’ve not had great response numbers on the survey, so we are looking to improve on that over the next year.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5</a:t>
            </a:fld>
            <a:endParaRPr lang="en-US"/>
          </a:p>
        </p:txBody>
      </p:sp>
    </p:spTree>
    <p:extLst>
      <p:ext uri="{BB962C8B-B14F-4D97-AF65-F5344CB8AC3E}">
        <p14:creationId xmlns:p14="http://schemas.microsoft.com/office/powerpoint/2010/main" val="390340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 not</a:t>
            </a:r>
            <a:r>
              <a:rPr lang="en-US" baseline="0" dirty="0" smtClean="0"/>
              <a:t> having high response numbers, the data that is in has shown the course to be effective. As you can see here, when comparing answers before taking the course with after taking the course on how often respondents…</a:t>
            </a:r>
            <a:endParaRPr lang="en-US" dirty="0" smtClean="0"/>
          </a:p>
          <a:p>
            <a:endParaRPr lang="en-US" dirty="0" smtClean="0"/>
          </a:p>
          <a:p>
            <a:r>
              <a:rPr lang="en-US" dirty="0" smtClean="0"/>
              <a:t>Wear </a:t>
            </a:r>
            <a:r>
              <a:rPr lang="en-US" dirty="0"/>
              <a:t>gloves or wash hands after</a:t>
            </a:r>
            <a:r>
              <a:rPr lang="en-US" baseline="0" dirty="0"/>
              <a:t> having contact with manure or soiled bedding?</a:t>
            </a:r>
          </a:p>
          <a:p>
            <a:r>
              <a:rPr lang="en-US" dirty="0" smtClean="0"/>
              <a:t>Clean </a:t>
            </a:r>
            <a:r>
              <a:rPr lang="en-US" dirty="0"/>
              <a:t>and disinfect the equipment you use at an exhibition</a:t>
            </a:r>
            <a:br>
              <a:rPr lang="en-US" dirty="0"/>
            </a:br>
            <a:r>
              <a:rPr lang="en-US" dirty="0" smtClean="0"/>
              <a:t>Share </a:t>
            </a:r>
            <a:r>
              <a:rPr lang="en-US" dirty="0"/>
              <a:t>equipment with other exhibitors</a:t>
            </a:r>
            <a:br>
              <a:rPr lang="en-US" dirty="0"/>
            </a:br>
            <a:r>
              <a:rPr lang="en-US" baseline="0" dirty="0" smtClean="0"/>
              <a:t>Prohibit </a:t>
            </a:r>
            <a:r>
              <a:rPr lang="en-US" baseline="0" dirty="0"/>
              <a:t>visitors from touching your </a:t>
            </a:r>
            <a:r>
              <a:rPr lang="en-US" baseline="0" dirty="0" smtClean="0"/>
              <a:t>animals</a:t>
            </a:r>
          </a:p>
          <a:p>
            <a:endParaRPr lang="en-US" baseline="0" dirty="0" smtClean="0"/>
          </a:p>
          <a:p>
            <a:r>
              <a:rPr lang="en-US" baseline="0" dirty="0" smtClean="0"/>
              <a:t>… each measure shows improvement. </a:t>
            </a:r>
            <a:endParaRPr lang="en-US" baseline="0" dirty="0"/>
          </a:p>
        </p:txBody>
      </p:sp>
      <p:sp>
        <p:nvSpPr>
          <p:cNvPr id="4" name="Slide Number Placeholder 3"/>
          <p:cNvSpPr>
            <a:spLocks noGrp="1"/>
          </p:cNvSpPr>
          <p:nvPr>
            <p:ph type="sldNum" sz="quarter" idx="10"/>
          </p:nvPr>
        </p:nvSpPr>
        <p:spPr/>
        <p:txBody>
          <a:bodyPr/>
          <a:lstStyle/>
          <a:p>
            <a:fld id="{6EF843FD-05CA-45F0-89CB-87B7075BC231}" type="slidenum">
              <a:rPr lang="en-US" smtClean="0"/>
              <a:t>6</a:t>
            </a:fld>
            <a:endParaRPr lang="en-US"/>
          </a:p>
        </p:txBody>
      </p:sp>
    </p:spTree>
    <p:extLst>
      <p:ext uri="{BB962C8B-B14F-4D97-AF65-F5344CB8AC3E}">
        <p14:creationId xmlns:p14="http://schemas.microsoft.com/office/powerpoint/2010/main" val="340554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website, we also have supplemental resources, including … [read]</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7</a:t>
            </a:fld>
            <a:endParaRPr lang="en-US"/>
          </a:p>
        </p:txBody>
      </p:sp>
    </p:spTree>
    <p:extLst>
      <p:ext uri="{BB962C8B-B14F-4D97-AF65-F5344CB8AC3E}">
        <p14:creationId xmlns:p14="http://schemas.microsoft.com/office/powerpoint/2010/main" val="272865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track aspects</a:t>
            </a:r>
            <a:r>
              <a:rPr lang="en-US" baseline="0" dirty="0" smtClean="0"/>
              <a:t> of the course on Google Analytics, and seem to </a:t>
            </a:r>
            <a:r>
              <a:rPr lang="en-US" dirty="0" smtClean="0"/>
              <a:t>have had pretty good awareness</a:t>
            </a:r>
            <a:r>
              <a:rPr lang="en-US" baseline="0" dirty="0" smtClean="0"/>
              <a:t> of the course, from across the nation. We’re able to track visits to the website, and the numbers here show how many people have visited the bluenotflu.org website. We haven’t had as much response as we’d like from instructors looking for further information and logging into the password protected part of the website for additional resources. We’ve had about 200 people actually click the button to take the course, although we don’t have a way to track how many completed it, except for looking at the numbers of those who chose to complete the survey. </a:t>
            </a:r>
          </a:p>
          <a:p>
            <a:r>
              <a:rPr lang="en-US" baseline="0" dirty="0" smtClean="0"/>
              <a:t>Another complication to tracking this is that at some of our outreach events where we wanted to avoid needing to access the internet, we</a:t>
            </a:r>
            <a:r>
              <a:rPr lang="en-US" dirty="0" smtClean="0"/>
              <a:t> downloaded a copy locally to the device, so these events did not contribute to web stats.</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8</a:t>
            </a:fld>
            <a:endParaRPr lang="en-US"/>
          </a:p>
        </p:txBody>
      </p:sp>
    </p:spTree>
    <p:extLst>
      <p:ext uri="{BB962C8B-B14F-4D97-AF65-F5344CB8AC3E}">
        <p14:creationId xmlns:p14="http://schemas.microsoft.com/office/powerpoint/2010/main" val="25122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been</a:t>
            </a:r>
            <a:r>
              <a:rPr lang="en-US" baseline="0" dirty="0" smtClean="0"/>
              <a:t> lucky to have been funded for another year to continue work on this project, and one of our main goals is to increase outreach of the course. We have been or will be at the events listed here, some of which target youth and others which target ag instructors, to try to increase awareness. If any of you would like to include this in any outreach event in your state, just let us know and </a:t>
            </a:r>
            <a:r>
              <a:rPr lang="en-US" baseline="0" dirty="0" smtClean="0"/>
              <a:t>we can help get you resources.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9</a:t>
            </a:fld>
            <a:endParaRPr lang="en-US"/>
          </a:p>
        </p:txBody>
      </p:sp>
    </p:spTree>
    <p:extLst>
      <p:ext uri="{BB962C8B-B14F-4D97-AF65-F5344CB8AC3E}">
        <p14:creationId xmlns:p14="http://schemas.microsoft.com/office/powerpoint/2010/main" val="749875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also working to</a:t>
            </a:r>
            <a:r>
              <a:rPr lang="en-US" baseline="0" dirty="0" smtClean="0"/>
              <a:t> enhance components of the existing course, to ensure section 508 compliance which has to do with accessibility for all users, regardless of disability status. We are also hoping to possibly incorporate this into the national 4-H curriculum, and to enhance the evaluation component as I’d mentioned. Additionally, we are reworking the content to create a new course for younger youth, with more gamification, less text, a lower reading level, and shorter lessons.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10</a:t>
            </a:fld>
            <a:endParaRPr lang="en-US"/>
          </a:p>
        </p:txBody>
      </p:sp>
    </p:spTree>
    <p:extLst>
      <p:ext uri="{BB962C8B-B14F-4D97-AF65-F5344CB8AC3E}">
        <p14:creationId xmlns:p14="http://schemas.microsoft.com/office/powerpoint/2010/main" val="270477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 like to acknowledge</a:t>
            </a:r>
            <a:r>
              <a:rPr lang="en-US" baseline="0" dirty="0" smtClean="0"/>
              <a:t> the team that I’ve worked with on this… we hired a vet student, Brittney Nelson, who did an incredible amount of work in developing the course and learning the software that we used to develop it. Brittney, Drs. Abbey Canon, Kristen Obbink, and myself were authors; and we worked closely with the IDPH, who received the grant from CDC/CSTE, when developing the content. We also received support </a:t>
            </a:r>
            <a:r>
              <a:rPr lang="en-US" baseline="0" dirty="0" smtClean="0"/>
              <a:t>on </a:t>
            </a:r>
            <a:r>
              <a:rPr lang="en-US" baseline="0" smtClean="0"/>
              <a:t>the content from </a:t>
            </a:r>
            <a:r>
              <a:rPr lang="en-US" baseline="0" dirty="0" smtClean="0"/>
              <a:t>Iowa 4-H and FFA, and partnered with IDALS, ISU Extension, and the National Pork Board to review the course prior to release.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11</a:t>
            </a:fld>
            <a:endParaRPr lang="en-US"/>
          </a:p>
        </p:txBody>
      </p:sp>
    </p:spTree>
    <p:extLst>
      <p:ext uri="{BB962C8B-B14F-4D97-AF65-F5344CB8AC3E}">
        <p14:creationId xmlns:p14="http://schemas.microsoft.com/office/powerpoint/2010/main" val="2034708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appreciate you taking the time to listen today</a:t>
            </a:r>
            <a:r>
              <a:rPr lang="en-US" baseline="0" dirty="0" smtClean="0"/>
              <a:t> and would be happy to answer any questions.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12</a:t>
            </a:fld>
            <a:endParaRPr lang="en-US"/>
          </a:p>
        </p:txBody>
      </p:sp>
    </p:spTree>
    <p:extLst>
      <p:ext uri="{BB962C8B-B14F-4D97-AF65-F5344CB8AC3E}">
        <p14:creationId xmlns:p14="http://schemas.microsoft.com/office/powerpoint/2010/main" val="122481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3"/>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794049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69660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481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7831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56134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6523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1522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140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4744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79245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2186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8494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6"/>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6712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10/14/2017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18981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10/14/2017</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472138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8.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tmp"/><Relationship Id="rId4" Type="http://schemas.openxmlformats.org/officeDocument/2006/relationships/image" Target="../media/image14.tm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0"/>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sp>
        <p:nvSpPr>
          <p:cNvPr id="5" name="Subtitle 4"/>
          <p:cNvSpPr>
            <a:spLocks noGrp="1"/>
          </p:cNvSpPr>
          <p:nvPr>
            <p:ph type="subTitle" idx="1"/>
          </p:nvPr>
        </p:nvSpPr>
        <p:spPr>
          <a:xfrm>
            <a:off x="1681316" y="5124896"/>
            <a:ext cx="6400800" cy="1752600"/>
          </a:xfrm>
        </p:spPr>
        <p:txBody>
          <a:bodyPr/>
          <a:lstStyle/>
          <a:p>
            <a:r>
              <a:rPr lang="en-US" sz="2000" dirty="0" smtClean="0"/>
              <a:t>Molly Lee, DVM, MPH</a:t>
            </a:r>
          </a:p>
          <a:p>
            <a:r>
              <a:rPr lang="en-US" sz="2000" dirty="0" smtClean="0"/>
              <a:t>American Association of Extension Veterinarians</a:t>
            </a:r>
          </a:p>
          <a:p>
            <a:r>
              <a:rPr lang="en-US" sz="2000" dirty="0" smtClean="0"/>
              <a:t>October 14, 2017</a:t>
            </a:r>
            <a:endParaRPr lang="en-US" sz="200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spTree>
    <p:extLst>
      <p:ext uri="{BB962C8B-B14F-4D97-AF65-F5344CB8AC3E}">
        <p14:creationId xmlns:p14="http://schemas.microsoft.com/office/powerpoint/2010/main" val="2914999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H3N2v outbreaks at fairs</a:t>
            </a:r>
          </a:p>
          <a:p>
            <a:r>
              <a:rPr lang="en-US" dirty="0"/>
              <a:t>Influenza prevention education among youth with swine and poultry exposure at agricultural fairs</a:t>
            </a:r>
          </a:p>
          <a:p>
            <a:r>
              <a:rPr lang="en-US" dirty="0" smtClean="0"/>
              <a:t>CSTE/CDC </a:t>
            </a:r>
            <a:r>
              <a:rPr lang="en-US" dirty="0" smtClean="0"/>
              <a:t>pilot </a:t>
            </a:r>
            <a:r>
              <a:rPr lang="en-US" dirty="0" smtClean="0"/>
              <a:t>project</a:t>
            </a:r>
          </a:p>
          <a:p>
            <a:r>
              <a:rPr lang="en-US" dirty="0"/>
              <a:t>Other zoonotic diseases</a:t>
            </a:r>
          </a:p>
          <a:p>
            <a:r>
              <a:rPr lang="en-US" dirty="0" smtClean="0"/>
              <a:t>Partnership </a:t>
            </a:r>
            <a:endParaRPr lang="en-US" dirty="0" smtClean="0"/>
          </a:p>
          <a:p>
            <a:pPr lvl="1"/>
            <a:r>
              <a:rPr lang="en-US" dirty="0" smtClean="0"/>
              <a:t>Human health</a:t>
            </a:r>
          </a:p>
          <a:p>
            <a:pPr lvl="1"/>
            <a:r>
              <a:rPr lang="en-US" dirty="0" smtClean="0"/>
              <a:t>Animal health</a:t>
            </a:r>
          </a:p>
          <a:p>
            <a:pPr lvl="1"/>
            <a:r>
              <a:rPr lang="en-US" dirty="0" smtClean="0"/>
              <a:t>State and county youth </a:t>
            </a:r>
            <a:br>
              <a:rPr lang="en-US" dirty="0" smtClean="0"/>
            </a:br>
            <a:r>
              <a:rPr lang="en-US" dirty="0" smtClean="0"/>
              <a:t>agriculture organizations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5"/>
            <a:ext cx="2943226" cy="2172539"/>
          </a:xfrm>
          <a:prstGeom prst="rect">
            <a:avLst/>
          </a:prstGeom>
        </p:spPr>
      </p:pic>
    </p:spTree>
    <p:extLst>
      <p:ext uri="{BB962C8B-B14F-4D97-AF65-F5344CB8AC3E}">
        <p14:creationId xmlns:p14="http://schemas.microsoft.com/office/powerpoint/2010/main" val="2604038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a Need</a:t>
            </a:r>
            <a:endParaRPr lang="en-US" dirty="0"/>
          </a:p>
        </p:txBody>
      </p:sp>
      <p:sp>
        <p:nvSpPr>
          <p:cNvPr id="3" name="Content Placeholder 2"/>
          <p:cNvSpPr>
            <a:spLocks noGrp="1"/>
          </p:cNvSpPr>
          <p:nvPr>
            <p:ph idx="1"/>
          </p:nvPr>
        </p:nvSpPr>
        <p:spPr/>
        <p:txBody>
          <a:bodyPr/>
          <a:lstStyle/>
          <a:p>
            <a:r>
              <a:rPr lang="en-US" dirty="0" smtClean="0"/>
              <a:t>Importance of agriculture</a:t>
            </a:r>
          </a:p>
          <a:p>
            <a:pPr lvl="1"/>
            <a:r>
              <a:rPr lang="en-US" dirty="0" smtClean="0"/>
              <a:t>In Iowa, 90,000 4-H; 23,000 FFA</a:t>
            </a:r>
          </a:p>
          <a:p>
            <a:r>
              <a:rPr lang="en-US" dirty="0" smtClean="0"/>
              <a:t>Gaps</a:t>
            </a:r>
          </a:p>
          <a:p>
            <a:pPr lvl="1"/>
            <a:r>
              <a:rPr lang="en-US" dirty="0" smtClean="0"/>
              <a:t>Biosecurity for </a:t>
            </a:r>
            <a:r>
              <a:rPr lang="en-US" dirty="0"/>
              <a:t>commercial, large-scale </a:t>
            </a:r>
            <a:r>
              <a:rPr lang="en-US" dirty="0" smtClean="0"/>
              <a:t>production vs. youth </a:t>
            </a:r>
            <a:r>
              <a:rPr lang="en-US" dirty="0" smtClean="0"/>
              <a:t>agriculture </a:t>
            </a:r>
            <a:r>
              <a:rPr lang="en-US" dirty="0" smtClean="0"/>
              <a:t>projects</a:t>
            </a:r>
            <a:endParaRPr lang="en-US" dirty="0"/>
          </a:p>
          <a:p>
            <a:pPr lvl="1"/>
            <a:r>
              <a:rPr lang="en-US" dirty="0" smtClean="0"/>
              <a:t>Education linking biosecurity, animal health, </a:t>
            </a:r>
            <a:br>
              <a:rPr lang="en-US" dirty="0" smtClean="0"/>
            </a:br>
            <a:r>
              <a:rPr lang="en-US" dirty="0" smtClean="0"/>
              <a:t>zoonotic disease</a:t>
            </a:r>
          </a:p>
          <a:p>
            <a:r>
              <a:rPr lang="en-US" dirty="0" smtClean="0"/>
              <a:t>Web-based education offers engaging, available, accessible results</a:t>
            </a:r>
          </a:p>
          <a:p>
            <a:r>
              <a:rPr lang="en-US" dirty="0" smtClean="0"/>
              <a:t>Free</a:t>
            </a:r>
          </a:p>
        </p:txBody>
      </p:sp>
    </p:spTree>
    <p:extLst>
      <p:ext uri="{BB962C8B-B14F-4D97-AF65-F5344CB8AC3E}">
        <p14:creationId xmlns:p14="http://schemas.microsoft.com/office/powerpoint/2010/main" val="2847400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www.bluenotflu.org</a:t>
            </a:r>
            <a:endParaRPr lang="en-US" dirty="0"/>
          </a:p>
        </p:txBody>
      </p:sp>
      <p:pic>
        <p:nvPicPr>
          <p:cNvPr id="6" name="yiaproject-7 mi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38846" y="1269460"/>
            <a:ext cx="6740558" cy="5075894"/>
          </a:xfrm>
        </p:spPr>
      </p:pic>
    </p:spTree>
    <p:extLst>
      <p:ext uri="{BB962C8B-B14F-4D97-AF65-F5344CB8AC3E}">
        <p14:creationId xmlns:p14="http://schemas.microsoft.com/office/powerpoint/2010/main" val="2654380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5346" y="1600200"/>
            <a:ext cx="7953308" cy="4525963"/>
          </a:xfrm>
          <a:ln>
            <a:solidFill>
              <a:schemeClr val="tx1"/>
            </a:solidFill>
          </a:ln>
        </p:spPr>
      </p:pic>
    </p:spTree>
    <p:extLst>
      <p:ext uri="{BB962C8B-B14F-4D97-AF65-F5344CB8AC3E}">
        <p14:creationId xmlns:p14="http://schemas.microsoft.com/office/powerpoint/2010/main" val="1320894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86" y="1186525"/>
            <a:ext cx="2469821" cy="4715645"/>
          </a:xfrm>
        </p:spPr>
        <p:txBody>
          <a:bodyPr/>
          <a:lstStyle/>
          <a:p>
            <a:pPr marL="0" indent="0">
              <a:buNone/>
            </a:pPr>
            <a:r>
              <a:rPr lang="en-US" dirty="0"/>
              <a:t>Before taking this course</a:t>
            </a:r>
          </a:p>
          <a:p>
            <a:pPr marL="0" indent="0">
              <a:buNone/>
            </a:pPr>
            <a:endParaRPr lang="en-US" dirty="0"/>
          </a:p>
          <a:p>
            <a:pPr marL="0" indent="0">
              <a:buNone/>
            </a:pPr>
            <a:endParaRPr lang="en-US" dirty="0"/>
          </a:p>
          <a:p>
            <a:pPr marL="0" indent="0">
              <a:buNone/>
            </a:pPr>
            <a:r>
              <a:rPr lang="en-US" sz="3000" b="1" dirty="0"/>
              <a:t>How often do you…</a:t>
            </a:r>
          </a:p>
          <a:p>
            <a:pPr marL="0" indent="0">
              <a:buNone/>
            </a:pPr>
            <a:endParaRPr lang="en-US" dirty="0"/>
          </a:p>
          <a:p>
            <a:pPr marL="0" indent="0">
              <a:buNone/>
            </a:pPr>
            <a:endParaRPr lang="en-US" dirty="0"/>
          </a:p>
          <a:p>
            <a:pPr marL="0" indent="0">
              <a:buNone/>
            </a:pPr>
            <a:r>
              <a:rPr lang="en-US" dirty="0"/>
              <a:t>After taking this course</a:t>
            </a:r>
          </a:p>
        </p:txBody>
      </p:sp>
      <p:pic>
        <p:nvPicPr>
          <p:cNvPr id="4" name="Picture 3"/>
          <p:cNvPicPr>
            <a:picLocks noChangeAspect="1"/>
          </p:cNvPicPr>
          <p:nvPr/>
        </p:nvPicPr>
        <p:blipFill>
          <a:blip r:embed="rId3"/>
          <a:stretch>
            <a:fillRect/>
          </a:stretch>
        </p:blipFill>
        <p:spPr>
          <a:xfrm>
            <a:off x="2678907" y="1181696"/>
            <a:ext cx="6276059" cy="2288508"/>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678907" y="3608063"/>
            <a:ext cx="6277522" cy="2209016"/>
          </a:xfrm>
          <a:prstGeom prst="rect">
            <a:avLst/>
          </a:prstGeom>
          <a:ln>
            <a:solidFill>
              <a:schemeClr val="tx1"/>
            </a:solidFill>
          </a:ln>
        </p:spPr>
      </p:pic>
    </p:spTree>
    <p:extLst>
      <p:ext uri="{BB962C8B-B14F-4D97-AF65-F5344CB8AC3E}">
        <p14:creationId xmlns:p14="http://schemas.microsoft.com/office/powerpoint/2010/main" val="41814248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objectives</a:t>
            </a:r>
          </a:p>
          <a:p>
            <a:pPr lvl="1"/>
            <a:r>
              <a:rPr lang="en-US" dirty="0" smtClean="0"/>
              <a:t>With answers for instructors</a:t>
            </a:r>
          </a:p>
          <a:p>
            <a:r>
              <a:rPr lang="en-US" dirty="0" smtClean="0"/>
              <a:t>Disease Factsheets</a:t>
            </a:r>
          </a:p>
          <a:p>
            <a:r>
              <a:rPr lang="en-US" dirty="0" smtClean="0"/>
              <a:t>Lesson worksheets</a:t>
            </a:r>
          </a:p>
          <a:p>
            <a:pPr lvl="1"/>
            <a:r>
              <a:rPr lang="en-US" dirty="0" smtClean="0"/>
              <a:t>With answers for instructors</a:t>
            </a:r>
          </a:p>
          <a:p>
            <a:r>
              <a:rPr lang="en-US" dirty="0" smtClean="0"/>
              <a:t>PowerPoint versions of lessons</a:t>
            </a:r>
          </a:p>
          <a:p>
            <a:r>
              <a:rPr lang="en-US" dirty="0" smtClean="0"/>
              <a:t>Biosecurity and disease </a:t>
            </a:r>
            <a:br>
              <a:rPr lang="en-US" dirty="0" smtClean="0"/>
            </a:br>
            <a:r>
              <a:rPr lang="en-US" dirty="0" smtClean="0"/>
              <a:t>prevention hands-on </a:t>
            </a:r>
            <a:br>
              <a:rPr lang="en-US" dirty="0" smtClean="0"/>
            </a:br>
            <a:r>
              <a:rPr lang="en-US" dirty="0" smtClean="0"/>
              <a:t>activity guides</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7595" y="1133298"/>
            <a:ext cx="3115558" cy="2332701"/>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436" y="1133298"/>
            <a:ext cx="3115558" cy="2332701"/>
          </a:xfrm>
          <a:prstGeom prst="rect">
            <a:avLst/>
          </a:prstGeom>
          <a:ln>
            <a:solidFill>
              <a:schemeClr val="tx1"/>
            </a:solidFill>
          </a:ln>
        </p:spPr>
      </p:pic>
      <p:pic>
        <p:nvPicPr>
          <p:cNvPr id="9" name="Picture 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3073" y="4442153"/>
            <a:ext cx="2798957" cy="2144412"/>
          </a:xfrm>
          <a:prstGeom prst="rect">
            <a:avLst/>
          </a:prstGeom>
          <a:ln>
            <a:solidFill>
              <a:schemeClr val="tx1"/>
            </a:solidFill>
          </a:ln>
        </p:spPr>
      </p:pic>
    </p:spTree>
    <p:extLst>
      <p:ext uri="{BB962C8B-B14F-4D97-AF65-F5344CB8AC3E}">
        <p14:creationId xmlns:p14="http://schemas.microsoft.com/office/powerpoint/2010/main" val="3465601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Analytics</a:t>
            </a:r>
            <a:br>
              <a:rPr lang="en-US" dirty="0" smtClean="0"/>
            </a:br>
            <a:r>
              <a:rPr lang="en-US" sz="2000" dirty="0" smtClean="0"/>
              <a:t>(since </a:t>
            </a:r>
            <a:r>
              <a:rPr lang="en-US" sz="2000" dirty="0" smtClean="0"/>
              <a:t>course release)</a:t>
            </a:r>
            <a:endParaRPr lang="en-US" dirty="0"/>
          </a:p>
        </p:txBody>
      </p:sp>
      <p:sp>
        <p:nvSpPr>
          <p:cNvPr id="3" name="Content Placeholder 2"/>
          <p:cNvSpPr>
            <a:spLocks noGrp="1"/>
          </p:cNvSpPr>
          <p:nvPr>
            <p:ph sz="half" idx="1"/>
          </p:nvPr>
        </p:nvSpPr>
        <p:spPr/>
        <p:txBody>
          <a:bodyPr/>
          <a:lstStyle/>
          <a:p>
            <a:r>
              <a:rPr lang="en-US" dirty="0" err="1" smtClean="0"/>
              <a:t>Pageviews</a:t>
            </a:r>
            <a:r>
              <a:rPr lang="en-US" dirty="0" smtClean="0"/>
              <a:t> </a:t>
            </a:r>
          </a:p>
          <a:p>
            <a:pPr lvl="1"/>
            <a:r>
              <a:rPr lang="en-US" dirty="0" smtClean="0"/>
              <a:t>3,309</a:t>
            </a:r>
          </a:p>
          <a:p>
            <a:pPr lvl="1"/>
            <a:r>
              <a:rPr lang="en-US" dirty="0" smtClean="0"/>
              <a:t>2,783 unique</a:t>
            </a:r>
          </a:p>
          <a:p>
            <a:pPr lvl="1"/>
            <a:r>
              <a:rPr lang="en-US" dirty="0" smtClean="0"/>
              <a:t>39 logins to the </a:t>
            </a:r>
            <a:br>
              <a:rPr lang="en-US" dirty="0" smtClean="0"/>
            </a:br>
            <a:r>
              <a:rPr lang="en-US" dirty="0" smtClean="0"/>
              <a:t>instructors page</a:t>
            </a:r>
          </a:p>
          <a:p>
            <a:r>
              <a:rPr lang="en-US" dirty="0" smtClean="0"/>
              <a:t>“Take the Course” </a:t>
            </a:r>
          </a:p>
          <a:p>
            <a:pPr lvl="1"/>
            <a:r>
              <a:rPr lang="en-US" dirty="0" smtClean="0"/>
              <a:t>198 events</a:t>
            </a:r>
          </a:p>
          <a:p>
            <a:pPr lvl="1"/>
            <a:endParaRPr lang="en-US" dirty="0" smtClean="0"/>
          </a:p>
          <a:p>
            <a:pPr lvl="1"/>
            <a:endParaRPr lang="en-US" dirty="0" smtClean="0"/>
          </a:p>
        </p:txBody>
      </p:sp>
      <p:pic>
        <p:nvPicPr>
          <p:cNvPr id="4" name="Content Placeholder 3"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753254" y="2230802"/>
            <a:ext cx="5002573" cy="3031862"/>
          </a:xfrm>
          <a:ln>
            <a:solidFill>
              <a:schemeClr val="tx1"/>
            </a:solidFill>
          </a:ln>
        </p:spPr>
      </p:pic>
      <p:sp>
        <p:nvSpPr>
          <p:cNvPr id="5" name="TextBox 4"/>
          <p:cNvSpPr txBox="1"/>
          <p:nvPr/>
        </p:nvSpPr>
        <p:spPr>
          <a:xfrm>
            <a:off x="3753254" y="5325084"/>
            <a:ext cx="3095463" cy="369332"/>
          </a:xfrm>
          <a:prstGeom prst="rect">
            <a:avLst/>
          </a:prstGeom>
          <a:noFill/>
        </p:spPr>
        <p:txBody>
          <a:bodyPr wrap="none" rtlCol="0">
            <a:spAutoFit/>
          </a:bodyPr>
          <a:lstStyle/>
          <a:p>
            <a:r>
              <a:rPr lang="en-US" dirty="0" smtClean="0">
                <a:solidFill>
                  <a:schemeClr val="bg1"/>
                </a:solidFill>
              </a:rPr>
              <a:t>Events by Region (State)</a:t>
            </a:r>
            <a:endParaRPr lang="en-US" dirty="0">
              <a:solidFill>
                <a:schemeClr val="bg1"/>
              </a:solidFill>
            </a:endParaRPr>
          </a:p>
        </p:txBody>
      </p:sp>
    </p:spTree>
    <p:extLst>
      <p:ext uri="{BB962C8B-B14F-4D97-AF65-F5344CB8AC3E}">
        <p14:creationId xmlns:p14="http://schemas.microsoft.com/office/powerpoint/2010/main" val="3819418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a:t>
            </a:r>
            <a:endParaRPr lang="en-US" dirty="0"/>
          </a:p>
        </p:txBody>
      </p:sp>
      <p:sp>
        <p:nvSpPr>
          <p:cNvPr id="3" name="Content Placeholder 2"/>
          <p:cNvSpPr>
            <a:spLocks noGrp="1"/>
          </p:cNvSpPr>
          <p:nvPr>
            <p:ph sz="half" idx="1"/>
          </p:nvPr>
        </p:nvSpPr>
        <p:spPr/>
        <p:txBody>
          <a:bodyPr/>
          <a:lstStyle/>
          <a:p>
            <a:pPr lvl="0"/>
            <a:r>
              <a:rPr lang="en-US" sz="2000" dirty="0" smtClean="0"/>
              <a:t>Iowa FFA Convention</a:t>
            </a:r>
          </a:p>
          <a:p>
            <a:pPr lvl="0"/>
            <a:r>
              <a:rPr lang="en-US" sz="2000" dirty="0" smtClean="0"/>
              <a:t>Iowa Agricultural Educator’s Conference</a:t>
            </a:r>
          </a:p>
          <a:p>
            <a:pPr lvl="0"/>
            <a:r>
              <a:rPr lang="en-US" sz="2000" dirty="0" smtClean="0"/>
              <a:t>World Pork Expo</a:t>
            </a:r>
            <a:endParaRPr lang="en-US" sz="2000" dirty="0"/>
          </a:p>
          <a:p>
            <a:pPr lvl="0"/>
            <a:r>
              <a:rPr lang="en-US" sz="2000" dirty="0" smtClean="0"/>
              <a:t>National FFA Convention</a:t>
            </a:r>
          </a:p>
          <a:p>
            <a:pPr lvl="0"/>
            <a:r>
              <a:rPr lang="en-US" sz="2000" dirty="0" smtClean="0"/>
              <a:t>International Association of Fairs and Expositions </a:t>
            </a:r>
            <a:br>
              <a:rPr lang="en-US" sz="2000" dirty="0" smtClean="0"/>
            </a:br>
            <a:r>
              <a:rPr lang="en-US" sz="2000" dirty="0" smtClean="0"/>
              <a:t>Annual Convention</a:t>
            </a:r>
            <a:endParaRPr lang="en-US" sz="1800" dirty="0"/>
          </a:p>
          <a:p>
            <a:pPr lvl="0"/>
            <a:r>
              <a:rPr lang="en-US" sz="2000" dirty="0" smtClean="0"/>
              <a:t>National </a:t>
            </a:r>
            <a:r>
              <a:rPr lang="en-US" sz="2000" dirty="0"/>
              <a:t>Association of Agricultural Educators </a:t>
            </a:r>
            <a:r>
              <a:rPr lang="en-US" sz="2000" dirty="0" smtClean="0"/>
              <a:t/>
            </a:r>
            <a:br>
              <a:rPr lang="en-US" sz="2000" dirty="0" smtClean="0"/>
            </a:br>
            <a:r>
              <a:rPr lang="en-US" sz="2000" dirty="0" smtClean="0"/>
              <a:t>Annual Convention</a:t>
            </a:r>
          </a:p>
          <a:p>
            <a:pPr lvl="0"/>
            <a:r>
              <a:rPr lang="en-US" sz="2000" dirty="0" smtClean="0"/>
              <a:t>Association </a:t>
            </a:r>
            <a:r>
              <a:rPr lang="en-US" sz="2000" dirty="0"/>
              <a:t>of Iowa Fairs </a:t>
            </a:r>
            <a:r>
              <a:rPr lang="en-US" sz="2000" dirty="0" smtClean="0"/>
              <a:t/>
            </a:r>
            <a:br>
              <a:rPr lang="en-US" sz="2000" dirty="0" smtClean="0"/>
            </a:br>
            <a:r>
              <a:rPr lang="en-US" sz="2000" dirty="0" smtClean="0"/>
              <a:t>Annual Meeting</a:t>
            </a:r>
            <a:endParaRPr lang="en-US" sz="2000" dirty="0"/>
          </a:p>
        </p:txBody>
      </p:sp>
      <p:pic>
        <p:nvPicPr>
          <p:cNvPr id="6"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5080461" y="2290475"/>
            <a:ext cx="3146367" cy="2360815"/>
          </a:xfrm>
          <a:prstGeom prst="rect">
            <a:avLst/>
          </a:prstGeom>
          <a:noFill/>
          <a:ln w="9525">
            <a:solidFill>
              <a:schemeClr val="tx1"/>
            </a:solidFill>
            <a:miter lim="800000"/>
            <a:headEnd/>
            <a:tailEnd/>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0219" b="4149"/>
          <a:stretch/>
        </p:blipFill>
        <p:spPr>
          <a:xfrm>
            <a:off x="7194343" y="4391889"/>
            <a:ext cx="1492457" cy="1872099"/>
          </a:xfrm>
          <a:prstGeom prst="rect">
            <a:avLst/>
          </a:prstGeom>
        </p:spPr>
      </p:pic>
    </p:spTree>
    <p:extLst>
      <p:ext uri="{BB962C8B-B14F-4D97-AF65-F5344CB8AC3E}">
        <p14:creationId xmlns:p14="http://schemas.microsoft.com/office/powerpoint/2010/main" val="2205360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sz="half" idx="1"/>
          </p:nvPr>
        </p:nvSpPr>
        <p:spPr/>
        <p:txBody>
          <a:bodyPr/>
          <a:lstStyle/>
          <a:p>
            <a:r>
              <a:rPr lang="en-US" dirty="0"/>
              <a:t>Ensure 508 compliance</a:t>
            </a:r>
          </a:p>
          <a:p>
            <a:r>
              <a:rPr lang="en-US" dirty="0" smtClean="0"/>
              <a:t>Incorporation </a:t>
            </a:r>
            <a:r>
              <a:rPr lang="en-US" dirty="0"/>
              <a:t>into National 4-H </a:t>
            </a:r>
            <a:r>
              <a:rPr lang="en-US" dirty="0" smtClean="0"/>
              <a:t>curriculum</a:t>
            </a:r>
          </a:p>
          <a:p>
            <a:r>
              <a:rPr lang="en-US" dirty="0" smtClean="0"/>
              <a:t>Enhance evaluation component</a:t>
            </a:r>
            <a:endParaRPr lang="en-US" dirty="0"/>
          </a:p>
          <a:p>
            <a:endParaRPr lang="en-US" dirty="0"/>
          </a:p>
          <a:p>
            <a:r>
              <a:rPr lang="en-US" dirty="0" smtClean="0"/>
              <a:t>New course for youth aged 7-12 years</a:t>
            </a:r>
          </a:p>
          <a:p>
            <a:r>
              <a:rPr lang="en-US" dirty="0" smtClean="0"/>
              <a:t>Web-based, interactive</a:t>
            </a:r>
          </a:p>
          <a:p>
            <a:r>
              <a:rPr lang="en-US" dirty="0" smtClean="0"/>
              <a:t>More gamification, less text, lower reading level, shorter lessons</a:t>
            </a:r>
          </a:p>
          <a:p>
            <a:endParaRPr lang="en-US" dirty="0"/>
          </a:p>
          <a:p>
            <a:endParaRPr lang="en-US" dirty="0" smtClean="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001" y="1076650"/>
            <a:ext cx="3005946" cy="2231174"/>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6805" y="2612631"/>
            <a:ext cx="3005946" cy="2210255"/>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3733" y="4347174"/>
            <a:ext cx="3005946" cy="2210254"/>
          </a:xfrm>
          <a:prstGeom prst="rect">
            <a:avLst/>
          </a:prstGeom>
        </p:spPr>
      </p:pic>
    </p:spTree>
    <p:extLst>
      <p:ext uri="{BB962C8B-B14F-4D97-AF65-F5344CB8AC3E}">
        <p14:creationId xmlns:p14="http://schemas.microsoft.com/office/powerpoint/2010/main" val="3738889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Authors- Center </a:t>
            </a:r>
            <a:r>
              <a:rPr lang="en-US" dirty="0"/>
              <a:t>for Food Security and Public Health at Iowa State University </a:t>
            </a:r>
            <a:endParaRPr lang="en-US" dirty="0" smtClean="0"/>
          </a:p>
          <a:p>
            <a:pPr lvl="1"/>
            <a:r>
              <a:rPr lang="en-US" dirty="0" smtClean="0"/>
              <a:t>Brittney Nelson, BS</a:t>
            </a:r>
          </a:p>
          <a:p>
            <a:pPr lvl="1"/>
            <a:r>
              <a:rPr lang="en-US" dirty="0" smtClean="0"/>
              <a:t>Abbey Canon, DVM, MPH, DACVPM</a:t>
            </a:r>
          </a:p>
          <a:p>
            <a:pPr lvl="1"/>
            <a:r>
              <a:rPr lang="en-US" dirty="0" smtClean="0"/>
              <a:t>Kristen Obbink, DVM, MPH, DACVPM</a:t>
            </a:r>
          </a:p>
          <a:p>
            <a:pPr lvl="1"/>
            <a:r>
              <a:rPr lang="en-US" dirty="0" smtClean="0"/>
              <a:t>Molly Lee, DVM, MPH</a:t>
            </a:r>
          </a:p>
          <a:p>
            <a:r>
              <a:rPr lang="en-US" dirty="0" smtClean="0"/>
              <a:t>Iowa </a:t>
            </a:r>
            <a:r>
              <a:rPr lang="en-US" dirty="0"/>
              <a:t>Department of Public Health</a:t>
            </a:r>
          </a:p>
          <a:p>
            <a:r>
              <a:rPr lang="en-US" dirty="0" smtClean="0"/>
              <a:t>Support from- Iowa 4-H </a:t>
            </a:r>
            <a:r>
              <a:rPr lang="en-US" dirty="0"/>
              <a:t>and FFA</a:t>
            </a:r>
          </a:p>
          <a:p>
            <a:r>
              <a:rPr lang="en-US" dirty="0"/>
              <a:t>Reviewed </a:t>
            </a:r>
            <a:r>
              <a:rPr lang="en-US" dirty="0" smtClean="0"/>
              <a:t>by- </a:t>
            </a:r>
            <a:br>
              <a:rPr lang="en-US" dirty="0" smtClean="0"/>
            </a:br>
            <a:r>
              <a:rPr lang="en-US" dirty="0" smtClean="0"/>
              <a:t>Iowa </a:t>
            </a:r>
            <a:r>
              <a:rPr lang="en-US" dirty="0"/>
              <a:t>Department of Agriculture and Land Stewardship, ISU Extension, National Pork Board</a:t>
            </a:r>
          </a:p>
          <a:p>
            <a:endParaRPr lang="en-US" dirty="0"/>
          </a:p>
        </p:txBody>
      </p:sp>
    </p:spTree>
    <p:extLst>
      <p:ext uri="{BB962C8B-B14F-4D97-AF65-F5344CB8AC3E}">
        <p14:creationId xmlns:p14="http://schemas.microsoft.com/office/powerpoint/2010/main" val="9254151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endParaRPr lang="en-US" dirty="0"/>
          </a:p>
        </p:txBody>
      </p:sp>
    </p:spTree>
    <p:extLst>
      <p:ext uri="{BB962C8B-B14F-4D97-AF65-F5344CB8AC3E}">
        <p14:creationId xmlns:p14="http://schemas.microsoft.com/office/powerpoint/2010/main" val="921228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683</TotalTime>
  <Words>1447</Words>
  <Application>Microsoft Office PowerPoint</Application>
  <PresentationFormat>On-screen Show (4:3)</PresentationFormat>
  <Paragraphs>107</Paragraphs>
  <Slides>12</Slides>
  <Notes>12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Verdana</vt:lpstr>
      <vt:lpstr>Theme1</vt:lpstr>
      <vt:lpstr>Excellence in Exhibition: Preventing Disease  in Animals and People  Bring Home the Blue, Not the Flu!</vt:lpstr>
      <vt:lpstr>Background</vt:lpstr>
      <vt:lpstr>Meeting a Need</vt:lpstr>
      <vt:lpstr>www.bluenotflu.org</vt:lpstr>
      <vt:lpstr>Evaluation</vt:lpstr>
      <vt:lpstr>PowerPoint Presentation</vt:lpstr>
      <vt:lpstr>Supplemental Resources</vt:lpstr>
      <vt:lpstr>Google Analytics (since course release)</vt:lpstr>
      <vt:lpstr>Events</vt:lpstr>
      <vt:lpstr>Next Steps</vt:lpstr>
      <vt:lpstr>Thank you!</vt:lpstr>
      <vt:lpstr>Questions?</vt:lpstr>
    </vt:vector>
  </TitlesOfParts>
  <Company>College of Veterinary Medicine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Lee</dc:creator>
  <cp:lastModifiedBy>Molly Lee</cp:lastModifiedBy>
  <cp:revision>54</cp:revision>
  <dcterms:created xsi:type="dcterms:W3CDTF">2017-10-06T15:09:04Z</dcterms:created>
  <dcterms:modified xsi:type="dcterms:W3CDTF">2017-10-14T14:16:54Z</dcterms:modified>
</cp:coreProperties>
</file>