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256" r:id="rId2"/>
    <p:sldId id="271" r:id="rId3"/>
    <p:sldId id="257" r:id="rId4"/>
    <p:sldId id="286" r:id="rId5"/>
    <p:sldId id="272" r:id="rId6"/>
    <p:sldId id="281" r:id="rId7"/>
    <p:sldId id="287" r:id="rId8"/>
    <p:sldId id="258" r:id="rId9"/>
    <p:sldId id="290" r:id="rId10"/>
    <p:sldId id="276" r:id="rId11"/>
    <p:sldId id="275" r:id="rId12"/>
    <p:sldId id="285" r:id="rId13"/>
    <p:sldId id="277" r:id="rId14"/>
    <p:sldId id="280" r:id="rId15"/>
    <p:sldId id="278" r:id="rId16"/>
    <p:sldId id="282" r:id="rId17"/>
    <p:sldId id="279" r:id="rId18"/>
    <p:sldId id="28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1" autoAdjust="0"/>
    <p:restoredTop sz="94660"/>
  </p:normalViewPr>
  <p:slideViewPr>
    <p:cSldViewPr>
      <p:cViewPr varScale="1">
        <p:scale>
          <a:sx n="107" d="100"/>
          <a:sy n="107" d="100"/>
        </p:scale>
        <p:origin x="-109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E3B9097-7D26-45D5-B9E4-52C77C6BCAC7}" type="datetimeFigureOut">
              <a:rPr lang="en-US" smtClean="0"/>
              <a:t>3/12/2016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1F526F8-9582-4303-BE81-DB596294231C}" type="slidenum">
              <a:rPr lang="en-US" smtClean="0"/>
              <a:t>‹#›</a:t>
            </a:fld>
            <a:endParaRPr lang="en-US" dirty="0"/>
          </a:p>
        </p:txBody>
      </p:sp>
    </p:spTree>
    <p:extLst>
      <p:ext uri="{BB962C8B-B14F-4D97-AF65-F5344CB8AC3E}">
        <p14:creationId xmlns:p14="http://schemas.microsoft.com/office/powerpoint/2010/main" val="27663643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E42AC7-DB49-4ED8-9226-20B20A393D9A}" type="datetimeFigureOut">
              <a:rPr lang="en-US" smtClean="0"/>
              <a:t>3/12/2016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C28B08-BC58-4A26-87DF-C24A05CB2821}" type="slidenum">
              <a:rPr lang="en-US" smtClean="0"/>
              <a:t>‹#›</a:t>
            </a:fld>
            <a:endParaRPr lang="en-US" dirty="0"/>
          </a:p>
        </p:txBody>
      </p:sp>
    </p:spTree>
    <p:extLst>
      <p:ext uri="{BB962C8B-B14F-4D97-AF65-F5344CB8AC3E}">
        <p14:creationId xmlns:p14="http://schemas.microsoft.com/office/powerpoint/2010/main" val="369815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C28B08-BC58-4A26-87DF-C24A05CB2821}" type="slidenum">
              <a:rPr lang="en-US" smtClean="0"/>
              <a:t>1</a:t>
            </a:fld>
            <a:endParaRPr lang="en-US"/>
          </a:p>
        </p:txBody>
      </p:sp>
    </p:spTree>
    <p:extLst>
      <p:ext uri="{BB962C8B-B14F-4D97-AF65-F5344CB8AC3E}">
        <p14:creationId xmlns:p14="http://schemas.microsoft.com/office/powerpoint/2010/main" val="4261211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C28B08-BC58-4A26-87DF-C24A05CB2821}" type="slidenum">
              <a:rPr lang="en-US" smtClean="0"/>
              <a:t>17</a:t>
            </a:fld>
            <a:endParaRPr lang="en-US" dirty="0"/>
          </a:p>
        </p:txBody>
      </p:sp>
    </p:spTree>
    <p:extLst>
      <p:ext uri="{BB962C8B-B14F-4D97-AF65-F5344CB8AC3E}">
        <p14:creationId xmlns:p14="http://schemas.microsoft.com/office/powerpoint/2010/main" val="909502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7E693FF-9DC2-41FB-9EDC-CED5316CE246}" type="datetimeFigureOut">
              <a:rPr lang="en-US" smtClean="0"/>
              <a:t>3/12/2016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B1E6E1-31B1-475D-92FA-A388D313E1F6}"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E693FF-9DC2-41FB-9EDC-CED5316CE246}" type="datetimeFigureOut">
              <a:rPr lang="en-US" smtClean="0"/>
              <a:t>3/12/2016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B1E6E1-31B1-475D-92FA-A388D313E1F6}"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E693FF-9DC2-41FB-9EDC-CED5316CE246}" type="datetimeFigureOut">
              <a:rPr lang="en-US" smtClean="0"/>
              <a:t>3/12/2016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B1E6E1-31B1-475D-92FA-A388D313E1F6}"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7E693FF-9DC2-41FB-9EDC-CED5316CE246}" type="datetimeFigureOut">
              <a:rPr lang="en-US" smtClean="0"/>
              <a:t>3/12/2016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B1E6E1-31B1-475D-92FA-A388D313E1F6}"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7E693FF-9DC2-41FB-9EDC-CED5316CE246}" type="datetimeFigureOut">
              <a:rPr lang="en-US" smtClean="0"/>
              <a:t>3/12/2016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0B1E6E1-31B1-475D-92FA-A388D313E1F6}"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7E693FF-9DC2-41FB-9EDC-CED5316CE246}" type="datetimeFigureOut">
              <a:rPr lang="en-US" smtClean="0"/>
              <a:t>3/12/2016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0B1E6E1-31B1-475D-92FA-A388D313E1F6}"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E693FF-9DC2-41FB-9EDC-CED5316CE246}" type="datetimeFigureOut">
              <a:rPr lang="en-US" smtClean="0"/>
              <a:t>3/12/2016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0B1E6E1-31B1-475D-92FA-A388D313E1F6}"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E693FF-9DC2-41FB-9EDC-CED5316CE246}" type="datetimeFigureOut">
              <a:rPr lang="en-US" smtClean="0"/>
              <a:t>3/12/2016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B1E6E1-31B1-475D-92FA-A388D313E1F6}" type="slidenum">
              <a:rPr lang="en-US" smtClean="0"/>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27E693FF-9DC2-41FB-9EDC-CED5316CE246}" type="datetimeFigureOut">
              <a:rPr lang="en-US" smtClean="0"/>
              <a:t>3/12/2016</a:t>
            </a:fld>
            <a:endParaRPr lang="en-US" dirty="0"/>
          </a:p>
        </p:txBody>
      </p:sp>
      <p:sp>
        <p:nvSpPr>
          <p:cNvPr id="9" name="Slide Number Placeholder 8"/>
          <p:cNvSpPr>
            <a:spLocks noGrp="1"/>
          </p:cNvSpPr>
          <p:nvPr>
            <p:ph type="sldNum" sz="quarter" idx="11"/>
          </p:nvPr>
        </p:nvSpPr>
        <p:spPr/>
        <p:txBody>
          <a:bodyPr/>
          <a:lstStyle/>
          <a:p>
            <a:fld id="{60B1E6E1-31B1-475D-92FA-A388D313E1F6}" type="slidenum">
              <a:rPr lang="en-US" smtClean="0"/>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E693FF-9DC2-41FB-9EDC-CED5316CE246}" type="datetimeFigureOut">
              <a:rPr lang="en-US" smtClean="0"/>
              <a:t>3/12/2016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B1E6E1-31B1-475D-92FA-A388D313E1F6}"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E693FF-9DC2-41FB-9EDC-CED5316CE246}" type="datetimeFigureOut">
              <a:rPr lang="en-US" smtClean="0"/>
              <a:t>3/12/2016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B1E6E1-31B1-475D-92FA-A388D313E1F6}"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0B1E6E1-31B1-475D-92FA-A388D313E1F6}" type="slidenum">
              <a:rPr lang="en-US" smtClean="0"/>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27E693FF-9DC2-41FB-9EDC-CED5316CE246}" type="datetimeFigureOut">
              <a:rPr lang="en-US" smtClean="0"/>
              <a:t>3/12/2016</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tiff"/><Relationship Id="rId4" Type="http://schemas.openxmlformats.org/officeDocument/2006/relationships/image" Target="../media/image3.wmf"/></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ideo" Target="https://www.youtube.com/embed/UhnGak-SrvI"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6137" y="170166"/>
            <a:ext cx="8001000" cy="1450975"/>
          </a:xfrm>
        </p:spPr>
        <p:txBody>
          <a:bodyPr/>
          <a:lstStyle/>
          <a:p>
            <a:pPr algn="ctr"/>
            <a:r>
              <a:rPr lang="en-US" sz="4400" dirty="0" smtClean="0"/>
              <a:t>Influenza A Viruses in Exhibition Swine</a:t>
            </a:r>
            <a:endParaRPr lang="en-US" sz="4400" dirty="0"/>
          </a:p>
        </p:txBody>
      </p:sp>
      <p:sp>
        <p:nvSpPr>
          <p:cNvPr id="3" name="Subtitle 2"/>
          <p:cNvSpPr>
            <a:spLocks noGrp="1"/>
          </p:cNvSpPr>
          <p:nvPr>
            <p:ph type="subTitle" idx="1"/>
          </p:nvPr>
        </p:nvSpPr>
        <p:spPr>
          <a:xfrm>
            <a:off x="1085757" y="4991375"/>
            <a:ext cx="6461760" cy="1066800"/>
          </a:xfrm>
        </p:spPr>
        <p:txBody>
          <a:bodyPr/>
          <a:lstStyle/>
          <a:p>
            <a:pPr algn="ctr"/>
            <a:r>
              <a:rPr lang="en-US" b="1" dirty="0" smtClean="0">
                <a:solidFill>
                  <a:schemeClr val="bg2">
                    <a:lumMod val="50000"/>
                  </a:schemeClr>
                </a:solidFill>
              </a:rPr>
              <a:t>Andrew Bowman, </a:t>
            </a:r>
            <a:r>
              <a:rPr lang="en-US" b="1" dirty="0">
                <a:solidFill>
                  <a:schemeClr val="bg2">
                    <a:lumMod val="50000"/>
                  </a:schemeClr>
                </a:solidFill>
              </a:rPr>
              <a:t>MS, DVM, PhD, DACVPM</a:t>
            </a:r>
            <a:endParaRPr lang="en-US" b="1" dirty="0" smtClean="0">
              <a:solidFill>
                <a:schemeClr val="bg2">
                  <a:lumMod val="50000"/>
                </a:schemeClr>
              </a:solidFill>
            </a:endParaRPr>
          </a:p>
          <a:p>
            <a:pPr algn="ctr"/>
            <a:r>
              <a:rPr lang="en-US" b="1" dirty="0" smtClean="0">
                <a:solidFill>
                  <a:schemeClr val="bg2">
                    <a:lumMod val="50000"/>
                  </a:schemeClr>
                </a:solidFill>
              </a:rPr>
              <a:t>Jacqueline </a:t>
            </a:r>
            <a:r>
              <a:rPr lang="en-US" b="1" dirty="0" err="1" smtClean="0">
                <a:solidFill>
                  <a:schemeClr val="bg2">
                    <a:lumMod val="50000"/>
                  </a:schemeClr>
                </a:solidFill>
              </a:rPr>
              <a:t>Nolting</a:t>
            </a:r>
            <a:r>
              <a:rPr lang="en-US" b="1" dirty="0" smtClean="0">
                <a:solidFill>
                  <a:schemeClr val="bg2">
                    <a:lumMod val="50000"/>
                  </a:schemeClr>
                </a:solidFill>
              </a:rPr>
              <a:t>, MS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59237" y="2015917"/>
            <a:ext cx="4114800" cy="2750779"/>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968" y="6116249"/>
            <a:ext cx="4300537" cy="621123"/>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8200" y="6025029"/>
            <a:ext cx="4419600" cy="803563"/>
          </a:xfrm>
          <a:prstGeom prst="rect">
            <a:avLst/>
          </a:prstGeom>
        </p:spPr>
      </p:pic>
    </p:spTree>
    <p:extLst>
      <p:ext uri="{BB962C8B-B14F-4D97-AF65-F5344CB8AC3E}">
        <p14:creationId xmlns:p14="http://schemas.microsoft.com/office/powerpoint/2010/main" val="4281255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Agenda</a:t>
            </a:r>
            <a:endParaRPr lang="en-US" dirty="0"/>
          </a:p>
        </p:txBody>
      </p:sp>
      <p:sp>
        <p:nvSpPr>
          <p:cNvPr id="3" name="Content Placeholder 2"/>
          <p:cNvSpPr>
            <a:spLocks noGrp="1"/>
          </p:cNvSpPr>
          <p:nvPr>
            <p:ph idx="1"/>
          </p:nvPr>
        </p:nvSpPr>
        <p:spPr>
          <a:xfrm>
            <a:off x="152400" y="1600200"/>
            <a:ext cx="4419600" cy="5105400"/>
          </a:xfrm>
        </p:spPr>
        <p:txBody>
          <a:bodyPr>
            <a:normAutofit lnSpcReduction="10000"/>
          </a:bodyPr>
          <a:lstStyle/>
          <a:p>
            <a:pPr lvl="1"/>
            <a:r>
              <a:rPr lang="en-US" sz="2400" dirty="0" smtClean="0"/>
              <a:t>What </a:t>
            </a:r>
            <a:r>
              <a:rPr lang="en-US" sz="2400" dirty="0"/>
              <a:t>is </a:t>
            </a:r>
            <a:r>
              <a:rPr lang="en-US" sz="2400" dirty="0" smtClean="0"/>
              <a:t>influenza?</a:t>
            </a:r>
          </a:p>
          <a:p>
            <a:pPr marL="411480" lvl="1" indent="0">
              <a:buNone/>
            </a:pPr>
            <a:r>
              <a:rPr lang="en-US" sz="2400" dirty="0" smtClean="0"/>
              <a:t> </a:t>
            </a:r>
            <a:endParaRPr lang="en-US" sz="2400" dirty="0"/>
          </a:p>
          <a:p>
            <a:pPr lvl="1"/>
            <a:r>
              <a:rPr lang="en-US" sz="2400" dirty="0" smtClean="0"/>
              <a:t>Why do we care about influenza A virus in pigs?</a:t>
            </a:r>
          </a:p>
          <a:p>
            <a:pPr marL="411480" lvl="1" indent="0">
              <a:buNone/>
            </a:pPr>
            <a:endParaRPr lang="en-US" sz="2400" dirty="0"/>
          </a:p>
          <a:p>
            <a:pPr lvl="1"/>
            <a:r>
              <a:rPr lang="en-US" sz="2400" dirty="0" smtClean="0"/>
              <a:t>History of IAV in swine </a:t>
            </a:r>
            <a:r>
              <a:rPr lang="en-US" sz="2400" dirty="0"/>
              <a:t>at agricultural </a:t>
            </a:r>
            <a:r>
              <a:rPr lang="en-US" sz="2400" dirty="0" smtClean="0"/>
              <a:t>fairs</a:t>
            </a:r>
          </a:p>
          <a:p>
            <a:pPr marL="411480" lvl="1" indent="0">
              <a:buNone/>
            </a:pPr>
            <a:endParaRPr lang="en-US" sz="2400" dirty="0" smtClean="0"/>
          </a:p>
          <a:p>
            <a:pPr lvl="1"/>
            <a:r>
              <a:rPr lang="en-US" sz="2400" dirty="0" smtClean="0"/>
              <a:t>Group Activity</a:t>
            </a:r>
          </a:p>
          <a:p>
            <a:pPr marL="411480" lvl="1" indent="0">
              <a:buNone/>
            </a:pPr>
            <a:endParaRPr lang="en-US" sz="2400" dirty="0" smtClean="0"/>
          </a:p>
          <a:p>
            <a:pPr lvl="1"/>
            <a:r>
              <a:rPr lang="en-US" sz="2400" dirty="0" smtClean="0"/>
              <a:t>What to do before, during, and after the fair to keep you and your pigs healthy</a:t>
            </a:r>
          </a:p>
          <a:p>
            <a:endParaRPr lang="en-US" sz="2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57646" y="3009900"/>
            <a:ext cx="3419554" cy="2286000"/>
          </a:xfrm>
          <a:prstGeom prst="rect">
            <a:avLst/>
          </a:prstGeom>
        </p:spPr>
      </p:pic>
    </p:spTree>
    <p:extLst>
      <p:ext uri="{BB962C8B-B14F-4D97-AF65-F5344CB8AC3E}">
        <p14:creationId xmlns:p14="http://schemas.microsoft.com/office/powerpoint/2010/main" val="2846805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620000" cy="1143000"/>
          </a:xfrm>
        </p:spPr>
        <p:txBody>
          <a:bodyPr/>
          <a:lstStyle/>
          <a:p>
            <a:pPr algn="ctr"/>
            <a:r>
              <a:rPr lang="en-US" dirty="0" smtClean="0"/>
              <a:t>Influenza Background</a:t>
            </a:r>
            <a:endParaRPr lang="en-US" dirty="0"/>
          </a:p>
        </p:txBody>
      </p:sp>
      <p:sp>
        <p:nvSpPr>
          <p:cNvPr id="3" name="Content Placeholder 2"/>
          <p:cNvSpPr>
            <a:spLocks noGrp="1"/>
          </p:cNvSpPr>
          <p:nvPr>
            <p:ph idx="1"/>
          </p:nvPr>
        </p:nvSpPr>
        <p:spPr>
          <a:xfrm>
            <a:off x="152400" y="1295400"/>
            <a:ext cx="4572000" cy="5410200"/>
          </a:xfrm>
        </p:spPr>
        <p:txBody>
          <a:bodyPr>
            <a:normAutofit/>
          </a:bodyPr>
          <a:lstStyle/>
          <a:p>
            <a:r>
              <a:rPr lang="en-US" dirty="0" smtClean="0"/>
              <a:t>Influenza A is a virus that causes respiratory illness in humans, pigs, horses, dogs, poultry, and other mammals. </a:t>
            </a:r>
          </a:p>
          <a:p>
            <a:pPr marL="114300" indent="0">
              <a:buNone/>
            </a:pPr>
            <a:endParaRPr lang="en-US" dirty="0" smtClean="0"/>
          </a:p>
          <a:p>
            <a:r>
              <a:rPr lang="en-US" dirty="0" smtClean="0"/>
              <a:t>IAVs have RNA (not DNA like people) that is unstable and changes often making it difficult to control disease in people and animals.</a:t>
            </a:r>
          </a:p>
          <a:p>
            <a:pPr marL="114300" indent="0">
              <a:buNone/>
            </a:pPr>
            <a:endParaRPr lang="en-US" dirty="0" smtClean="0"/>
          </a:p>
          <a:p>
            <a:r>
              <a:rPr lang="en-US" dirty="0" smtClean="0"/>
              <a:t>Influenza </a:t>
            </a:r>
            <a:r>
              <a:rPr lang="en-US" dirty="0"/>
              <a:t>A viruses are named for the </a:t>
            </a:r>
            <a:r>
              <a:rPr lang="en-US" dirty="0" err="1"/>
              <a:t>Hemagglutinin</a:t>
            </a:r>
            <a:r>
              <a:rPr lang="en-US" dirty="0"/>
              <a:t> (HA) protein and </a:t>
            </a:r>
            <a:r>
              <a:rPr lang="en-US" dirty="0" err="1"/>
              <a:t>Neuriminidase</a:t>
            </a:r>
            <a:r>
              <a:rPr lang="en-US" dirty="0"/>
              <a:t> (NA) </a:t>
            </a:r>
            <a:r>
              <a:rPr lang="en-US" dirty="0" smtClean="0"/>
              <a:t>protein</a:t>
            </a:r>
          </a:p>
          <a:p>
            <a:endParaRPr lang="en-US" dirty="0" smtClean="0"/>
          </a:p>
          <a:p>
            <a:endParaRPr lang="en-US" dirty="0" smtClean="0"/>
          </a:p>
          <a:p>
            <a:endParaRPr lang="en-US" dirty="0" smtClean="0"/>
          </a:p>
          <a:p>
            <a:pPr marL="114300" indent="0">
              <a:buNone/>
            </a:pPr>
            <a:endParaRPr lang="en-US" dirty="0"/>
          </a:p>
        </p:txBody>
      </p:sp>
      <p:pic>
        <p:nvPicPr>
          <p:cNvPr id="3074" name="Picture 2" descr="http://www.cdc.gov/flu/images/h1n1/3D_Influenza/3D_Influenza_blue_no_key_pieslice_me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524000"/>
            <a:ext cx="3947557" cy="3971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910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a:t>What does influenza A virus look like in </a:t>
            </a:r>
            <a:r>
              <a:rPr lang="en-US" sz="4000" dirty="0" smtClean="0"/>
              <a:t>People?</a:t>
            </a:r>
            <a:endParaRPr lang="en-US" sz="4000" dirty="0"/>
          </a:p>
        </p:txBody>
      </p:sp>
      <p:pic>
        <p:nvPicPr>
          <p:cNvPr id="2050" name="Picture 2" descr="http://www.fluvaccinations.info/wp-content/uploads/2015/02/flubu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057400"/>
            <a:ext cx="6885160" cy="4326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7017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Influenza A Virus in Swine</a:t>
            </a:r>
          </a:p>
        </p:txBody>
      </p:sp>
      <p:sp>
        <p:nvSpPr>
          <p:cNvPr id="3" name="Content Placeholder 2"/>
          <p:cNvSpPr>
            <a:spLocks noGrp="1"/>
          </p:cNvSpPr>
          <p:nvPr>
            <p:ph idx="1"/>
          </p:nvPr>
        </p:nvSpPr>
        <p:spPr>
          <a:xfrm>
            <a:off x="152400" y="1600200"/>
            <a:ext cx="5257800" cy="5105400"/>
          </a:xfrm>
        </p:spPr>
        <p:txBody>
          <a:bodyPr>
            <a:normAutofit/>
          </a:bodyPr>
          <a:lstStyle/>
          <a:p>
            <a:r>
              <a:rPr lang="en-US" dirty="0"/>
              <a:t>Swine </a:t>
            </a:r>
            <a:r>
              <a:rPr lang="en-US" dirty="0" smtClean="0"/>
              <a:t>are </a:t>
            </a:r>
            <a:r>
              <a:rPr lang="en-US" dirty="0"/>
              <a:t>commonly infected with </a:t>
            </a:r>
            <a:r>
              <a:rPr lang="en-US" dirty="0" smtClean="0"/>
              <a:t>IAVs</a:t>
            </a:r>
          </a:p>
          <a:p>
            <a:pPr marL="114300" indent="0">
              <a:buNone/>
            </a:pPr>
            <a:endParaRPr lang="en-US" dirty="0"/>
          </a:p>
          <a:p>
            <a:r>
              <a:rPr lang="en-US" dirty="0" smtClean="0"/>
              <a:t>Swine influenza costs pork producers about </a:t>
            </a:r>
            <a:r>
              <a:rPr lang="en-US" dirty="0"/>
              <a:t>$3.23-$10.31 per pig produced</a:t>
            </a:r>
          </a:p>
          <a:p>
            <a:endParaRPr lang="en-US" dirty="0" smtClean="0"/>
          </a:p>
          <a:p>
            <a:r>
              <a:rPr lang="en-US" dirty="0"/>
              <a:t>Pigs have receptors in their respiratory tract for swine-, human-, and avian-origin influenza A viruses and thus, as depicted in </a:t>
            </a:r>
            <a:r>
              <a:rPr lang="en-US" dirty="0" smtClean="0"/>
              <a:t>the Figure,  </a:t>
            </a:r>
            <a:r>
              <a:rPr lang="en-US" dirty="0"/>
              <a:t>have been called ‘mixing vessels’ for influenza A viruses</a:t>
            </a:r>
          </a:p>
        </p:txBody>
      </p:sp>
      <p:pic>
        <p:nvPicPr>
          <p:cNvPr id="2050" name="Object 2"/>
          <p:cNvPicPr>
            <a:picLocks noChangeAspect="1" noChangeArrowheads="1"/>
          </p:cNvPicPr>
          <p:nvPr/>
        </p:nvPicPr>
        <p:blipFill rotWithShape="1">
          <a:blip r:embed="rId2">
            <a:extLst>
              <a:ext uri="{28A0092B-C50C-407E-A947-70E740481C1C}">
                <a14:useLocalDpi xmlns:a14="http://schemas.microsoft.com/office/drawing/2010/main" val="0"/>
              </a:ext>
            </a:extLst>
          </a:blip>
          <a:srcRect l="-3229" t="-1" r="-2766" b="41171"/>
          <a:stretch/>
        </p:blipFill>
        <p:spPr bwMode="auto">
          <a:xfrm>
            <a:off x="5257800" y="2438400"/>
            <a:ext cx="3041457" cy="2743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22364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What does influenza </a:t>
            </a:r>
            <a:r>
              <a:rPr lang="en-US" sz="3600" dirty="0"/>
              <a:t>A </a:t>
            </a:r>
            <a:r>
              <a:rPr lang="en-US" sz="3600" dirty="0" smtClean="0"/>
              <a:t>virus look like in Swine?</a:t>
            </a:r>
            <a:endParaRPr lang="en-US" sz="36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19200" y="1752600"/>
            <a:ext cx="6400800" cy="4906214"/>
          </a:xfrm>
        </p:spPr>
      </p:pic>
    </p:spTree>
    <p:extLst>
      <p:ext uri="{BB962C8B-B14F-4D97-AF65-F5344CB8AC3E}">
        <p14:creationId xmlns:p14="http://schemas.microsoft.com/office/powerpoint/2010/main" val="11533943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620000" cy="1096962"/>
          </a:xfrm>
        </p:spPr>
        <p:txBody>
          <a:bodyPr/>
          <a:lstStyle/>
          <a:p>
            <a:pPr algn="ctr"/>
            <a:r>
              <a:rPr lang="en-US" dirty="0" smtClean="0"/>
              <a:t>How does influenza A virus spread?</a:t>
            </a:r>
            <a:endParaRPr lang="en-US" dirty="0"/>
          </a:p>
        </p:txBody>
      </p:sp>
      <p:sp>
        <p:nvSpPr>
          <p:cNvPr id="3" name="Content Placeholder 2"/>
          <p:cNvSpPr>
            <a:spLocks noGrp="1"/>
          </p:cNvSpPr>
          <p:nvPr>
            <p:ph idx="1"/>
          </p:nvPr>
        </p:nvSpPr>
        <p:spPr/>
        <p:txBody>
          <a:bodyPr/>
          <a:lstStyle/>
          <a:p>
            <a:pPr marL="114300" indent="0" algn="ctr">
              <a:buNone/>
            </a:pPr>
            <a:r>
              <a:rPr lang="en-US" u="sng" dirty="0" smtClean="0"/>
              <a:t>Contact transmission</a:t>
            </a:r>
          </a:p>
          <a:p>
            <a:pPr marL="114300" indent="0" algn="ctr">
              <a:buNone/>
            </a:pPr>
            <a:r>
              <a:rPr lang="en-US" dirty="0" smtClean="0"/>
              <a:t>Nose – Nose contact</a:t>
            </a:r>
          </a:p>
          <a:p>
            <a:pPr lvl="1"/>
            <a:endParaRPr lang="en-US" dirty="0" smtClean="0"/>
          </a:p>
          <a:p>
            <a:pPr lvl="1"/>
            <a:endParaRPr lang="en-US" dirty="0"/>
          </a:p>
          <a:p>
            <a:pPr lvl="1"/>
            <a:endParaRPr lang="en-US" dirty="0" smtClean="0"/>
          </a:p>
          <a:p>
            <a:pPr lvl="1"/>
            <a:endParaRPr lang="en-US" dirty="0"/>
          </a:p>
          <a:p>
            <a:pPr marL="411480" lvl="1" indent="0">
              <a:buNone/>
            </a:pPr>
            <a:endParaRPr lang="en-US" dirty="0" smtClean="0"/>
          </a:p>
          <a:p>
            <a:pPr marL="114300" indent="0" algn="ctr">
              <a:buNone/>
            </a:pPr>
            <a:r>
              <a:rPr lang="en-US" u="sng" dirty="0" smtClean="0"/>
              <a:t>Aerosol Transmission</a:t>
            </a:r>
          </a:p>
          <a:p>
            <a:pPr marL="114300" indent="0" algn="ctr">
              <a:buNone/>
            </a:pPr>
            <a:r>
              <a:rPr lang="en-US" dirty="0" smtClean="0"/>
              <a:t>Viral particles in the air (sneezing, coughing, dust)</a:t>
            </a:r>
            <a:endParaRPr lang="en-US" dirty="0"/>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1" y="2362200"/>
            <a:ext cx="2546934" cy="1763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http://blogs.cdc.gov/niosh-science-blog/files/2013/01/sneez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5044219"/>
            <a:ext cx="2739388" cy="172972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i.telegraph.co.uk/multimedia/archive/01392/pigs_1392789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4942" y="2362200"/>
            <a:ext cx="2648393" cy="176358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gardnerlinn.com/lilgardner/comics/2009-05-21-sneeze.jpg"/>
          <p:cNvPicPr>
            <a:picLocks noChangeAspect="1" noChangeArrowheads="1"/>
          </p:cNvPicPr>
          <p:nvPr/>
        </p:nvPicPr>
        <p:blipFill rotWithShape="1">
          <a:blip r:embed="rId5">
            <a:extLst>
              <a:ext uri="{28A0092B-C50C-407E-A947-70E740481C1C}">
                <a14:useLocalDpi xmlns:a14="http://schemas.microsoft.com/office/drawing/2010/main" val="0"/>
              </a:ext>
            </a:extLst>
          </a:blip>
          <a:srcRect r="34848"/>
          <a:stretch/>
        </p:blipFill>
        <p:spPr bwMode="auto">
          <a:xfrm>
            <a:off x="5628443" y="4947057"/>
            <a:ext cx="1861722" cy="1924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2812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620000" cy="1143000"/>
          </a:xfrm>
        </p:spPr>
        <p:txBody>
          <a:bodyPr/>
          <a:lstStyle/>
          <a:p>
            <a:r>
              <a:rPr lang="en-US" dirty="0" smtClean="0"/>
              <a:t>IAV at County Fairs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248400" y="152399"/>
            <a:ext cx="2282409" cy="1711807"/>
          </a:xfrm>
        </p:spPr>
      </p:pic>
      <p:sp>
        <p:nvSpPr>
          <p:cNvPr id="6" name="TextBox 5"/>
          <p:cNvSpPr txBox="1"/>
          <p:nvPr/>
        </p:nvSpPr>
        <p:spPr>
          <a:xfrm>
            <a:off x="152400" y="1967667"/>
            <a:ext cx="8001000" cy="5478423"/>
          </a:xfrm>
          <a:prstGeom prst="rect">
            <a:avLst/>
          </a:prstGeom>
          <a:noFill/>
        </p:spPr>
        <p:txBody>
          <a:bodyPr wrap="square" rtlCol="0">
            <a:spAutoFit/>
          </a:bodyPr>
          <a:lstStyle/>
          <a:p>
            <a:pPr marL="285750" indent="-285750">
              <a:buFont typeface="Arial" panose="020B0604020202020204" pitchFamily="34" charset="0"/>
              <a:buChar char="•"/>
            </a:pPr>
            <a:r>
              <a:rPr lang="en-US" sz="2200" dirty="0" smtClean="0"/>
              <a:t>Since 2009, OSU AIEERP has been collecting nasal swabs from pigs at agricultural fairs in Ohio.</a:t>
            </a:r>
          </a:p>
          <a:p>
            <a:endParaRPr lang="en-US" sz="2200" dirty="0" smtClean="0"/>
          </a:p>
          <a:p>
            <a:pPr marL="285750" indent="-285750">
              <a:buFont typeface="Arial" panose="020B0604020202020204" pitchFamily="34" charset="0"/>
              <a:buChar char="•"/>
            </a:pPr>
            <a:r>
              <a:rPr lang="en-US" sz="2200" dirty="0" smtClean="0"/>
              <a:t>Approximately 25% of fairs we visit have pigs that are shedding IAVs</a:t>
            </a:r>
          </a:p>
          <a:p>
            <a:endParaRPr lang="en-US" sz="2200" dirty="0" smtClean="0"/>
          </a:p>
          <a:p>
            <a:pPr marL="285750" indent="-285750">
              <a:buFont typeface="Arial" panose="020B0604020202020204" pitchFamily="34" charset="0"/>
              <a:buChar char="•"/>
            </a:pPr>
            <a:r>
              <a:rPr lang="en-US" sz="2200" dirty="0" smtClean="0"/>
              <a:t>Most infectious pigs are NOT displaying clinical signs</a:t>
            </a:r>
          </a:p>
          <a:p>
            <a:endParaRPr lang="en-US" sz="2200" dirty="0" smtClean="0"/>
          </a:p>
          <a:p>
            <a:pPr marL="285750" indent="-285750">
              <a:buFont typeface="Arial" panose="020B0604020202020204" pitchFamily="34" charset="0"/>
              <a:buChar char="•"/>
            </a:pPr>
            <a:r>
              <a:rPr lang="en-US" sz="2200" dirty="0" smtClean="0"/>
              <a:t>If a fair has 1 positive pig, it probably has lots of positive pigs</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In the United States, approximately 150 million people attend agricultural fairs each year.</a:t>
            </a:r>
          </a:p>
          <a:p>
            <a:endParaRPr lang="en-US" sz="2200" dirty="0" smtClean="0"/>
          </a:p>
          <a:p>
            <a:endParaRPr lang="en-US" sz="2000" dirty="0" smtClean="0"/>
          </a:p>
          <a:p>
            <a:endParaRPr lang="en-US" sz="2000" dirty="0" smtClean="0"/>
          </a:p>
          <a:p>
            <a:endParaRPr lang="en-US" sz="2400" dirty="0"/>
          </a:p>
        </p:txBody>
      </p:sp>
    </p:spTree>
    <p:extLst>
      <p:ext uri="{BB962C8B-B14F-4D97-AF65-F5344CB8AC3E}">
        <p14:creationId xmlns:p14="http://schemas.microsoft.com/office/powerpoint/2010/main" val="18179413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Snout Wipe Video</a:t>
            </a:r>
            <a:endParaRPr lang="en-US" dirty="0"/>
          </a:p>
        </p:txBody>
      </p:sp>
      <p:pic>
        <p:nvPicPr>
          <p:cNvPr id="5" name="UhnGak-SrvI"/>
          <p:cNvPicPr>
            <a:picLocks noGrp="1" noRot="1" noChangeAspect="1"/>
          </p:cNvPicPr>
          <p:nvPr>
            <p:ph idx="1"/>
            <a:videoFile r:link="rId1"/>
          </p:nvPr>
        </p:nvPicPr>
        <p:blipFill>
          <a:blip r:embed="rId3"/>
          <a:stretch>
            <a:fillRect/>
          </a:stretch>
        </p:blipFill>
        <p:spPr>
          <a:xfrm>
            <a:off x="304800" y="1676400"/>
            <a:ext cx="7992533" cy="4495800"/>
          </a:xfrm>
          <a:prstGeom prst="rect">
            <a:avLst/>
          </a:prstGeom>
        </p:spPr>
      </p:pic>
    </p:spTree>
    <p:extLst>
      <p:ext uri="{BB962C8B-B14F-4D97-AF65-F5344CB8AC3E}">
        <p14:creationId xmlns:p14="http://schemas.microsoft.com/office/powerpoint/2010/main" val="39202079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Swine – Human Interface</a:t>
            </a:r>
            <a:endParaRPr lang="en-US" dirty="0"/>
          </a:p>
        </p:txBody>
      </p:sp>
      <p:sp>
        <p:nvSpPr>
          <p:cNvPr id="3" name="Content Placeholder 2"/>
          <p:cNvSpPr>
            <a:spLocks noGrp="1"/>
          </p:cNvSpPr>
          <p:nvPr>
            <p:ph idx="1"/>
          </p:nvPr>
        </p:nvSpPr>
        <p:spPr/>
        <p:txBody>
          <a:bodyPr/>
          <a:lstStyle/>
          <a:p>
            <a:r>
              <a:rPr lang="en-US" dirty="0"/>
              <a:t>There was a dramatic increase in the number of documented variant influenza A cases in people during 2011-2014</a:t>
            </a:r>
            <a:r>
              <a:rPr lang="en-US" dirty="0" smtClean="0"/>
              <a:t>.</a:t>
            </a:r>
          </a:p>
          <a:p>
            <a:endParaRPr lang="en-US" dirty="0"/>
          </a:p>
          <a:p>
            <a:r>
              <a:rPr lang="en-US" dirty="0"/>
              <a:t>306 reported human cases of variant H3N2 influenza A (H3N2v) that occurred in 2012 linked the majority of them to human-swine exposure occurring at </a:t>
            </a:r>
            <a:r>
              <a:rPr lang="en-US" dirty="0" smtClean="0"/>
              <a:t>fairs.</a:t>
            </a:r>
          </a:p>
          <a:p>
            <a:endParaRPr lang="en-US" dirty="0"/>
          </a:p>
          <a:p>
            <a:r>
              <a:rPr lang="en-US" dirty="0"/>
              <a:t>Data from the H3N2v outbreaks show children have the highest risk of infection with H3N2v </a:t>
            </a:r>
            <a:endParaRPr lang="en-US" dirty="0" smtClean="0"/>
          </a:p>
          <a:p>
            <a:endParaRPr lang="en-US"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944" t="5379" r="8075" b="5238"/>
          <a:stretch/>
        </p:blipFill>
        <p:spPr bwMode="auto">
          <a:xfrm rot="526352">
            <a:off x="6592658" y="4824432"/>
            <a:ext cx="1436568" cy="16269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35585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Group Activity</a:t>
            </a:r>
            <a:endParaRPr lang="en-US" dirty="0"/>
          </a:p>
        </p:txBody>
      </p:sp>
      <p:sp>
        <p:nvSpPr>
          <p:cNvPr id="3" name="Content Placeholder 2"/>
          <p:cNvSpPr>
            <a:spLocks noGrp="1"/>
          </p:cNvSpPr>
          <p:nvPr>
            <p:ph idx="1"/>
          </p:nvPr>
        </p:nvSpPr>
        <p:spPr>
          <a:xfrm>
            <a:off x="457200" y="1600200"/>
            <a:ext cx="7620000" cy="5105400"/>
          </a:xfrm>
        </p:spPr>
        <p:txBody>
          <a:bodyPr>
            <a:normAutofit lnSpcReduction="10000"/>
          </a:bodyPr>
          <a:lstStyle/>
          <a:p>
            <a:r>
              <a:rPr lang="en-US" dirty="0" smtClean="0"/>
              <a:t>Divide into groups of 3 and complete the worksheet within 10 minutes.</a:t>
            </a:r>
          </a:p>
          <a:p>
            <a:endParaRPr lang="en-US" dirty="0" smtClean="0"/>
          </a:p>
          <a:p>
            <a:r>
              <a:rPr lang="en-US" dirty="0" smtClean="0"/>
              <a:t>Each group will have a chance to share their ideas at the end. </a:t>
            </a:r>
          </a:p>
          <a:p>
            <a:endParaRPr lang="en-US" dirty="0"/>
          </a:p>
          <a:p>
            <a:pPr marL="114300" indent="0">
              <a:buNone/>
            </a:pPr>
            <a:endParaRPr lang="en-US" dirty="0" smtClean="0"/>
          </a:p>
          <a:p>
            <a:endParaRPr lang="en-US" dirty="0"/>
          </a:p>
          <a:p>
            <a:pPr marL="114300" indent="0">
              <a:buNone/>
            </a:pPr>
            <a:endParaRPr lang="en-US" sz="800" dirty="0" smtClean="0"/>
          </a:p>
          <a:p>
            <a:pPr marL="114300" indent="0">
              <a:buNone/>
            </a:pPr>
            <a:endParaRPr lang="en-US" sz="800" dirty="0"/>
          </a:p>
          <a:p>
            <a:pPr marL="114300" indent="0">
              <a:buNone/>
            </a:pPr>
            <a:endParaRPr lang="en-US" sz="800" dirty="0" smtClean="0"/>
          </a:p>
          <a:p>
            <a:pPr marL="114300" indent="0">
              <a:buNone/>
            </a:pPr>
            <a:endParaRPr lang="en-US" sz="800" dirty="0"/>
          </a:p>
          <a:p>
            <a:pPr marL="114300" indent="0">
              <a:buNone/>
            </a:pPr>
            <a:endParaRPr lang="en-US" sz="800" dirty="0" smtClean="0"/>
          </a:p>
          <a:p>
            <a:pPr marL="114300" indent="0">
              <a:buNone/>
            </a:pPr>
            <a:endParaRPr lang="en-US" sz="800" dirty="0"/>
          </a:p>
          <a:p>
            <a:pPr marL="114300" indent="0">
              <a:buNone/>
            </a:pPr>
            <a:endParaRPr lang="en-US" sz="800" dirty="0" smtClean="0"/>
          </a:p>
          <a:p>
            <a:pPr marL="114300" indent="0">
              <a:buNone/>
            </a:pPr>
            <a:endParaRPr lang="en-US" sz="800" dirty="0"/>
          </a:p>
          <a:p>
            <a:pPr marL="114300" indent="0">
              <a:buNone/>
            </a:pPr>
            <a:endParaRPr lang="en-US" sz="800" dirty="0" smtClean="0"/>
          </a:p>
          <a:p>
            <a:pPr marL="114300" indent="0">
              <a:buNone/>
            </a:pPr>
            <a:endParaRPr lang="en-US" sz="800" dirty="0"/>
          </a:p>
          <a:p>
            <a:pPr marL="114300" indent="0">
              <a:buNone/>
            </a:pPr>
            <a:endParaRPr lang="en-US" sz="800" dirty="0" smtClean="0"/>
          </a:p>
          <a:p>
            <a:pPr marL="114300" indent="0">
              <a:buNone/>
            </a:pPr>
            <a:endParaRPr lang="en-US" sz="800" dirty="0"/>
          </a:p>
          <a:p>
            <a:pPr marL="114300" indent="0">
              <a:buNone/>
            </a:pPr>
            <a:endParaRPr lang="en-US" sz="800" dirty="0" smtClean="0"/>
          </a:p>
          <a:p>
            <a:pPr marL="114300" indent="0">
              <a:buNone/>
            </a:pPr>
            <a:endParaRPr lang="en-US" sz="800" dirty="0" smtClean="0"/>
          </a:p>
          <a:p>
            <a:pPr marL="114300" indent="0">
              <a:buNone/>
            </a:pPr>
            <a:endParaRPr lang="en-US" sz="800" dirty="0"/>
          </a:p>
          <a:p>
            <a:pPr marL="114300" indent="0">
              <a:buNone/>
            </a:pPr>
            <a:endParaRPr lang="en-US" sz="800" dirty="0"/>
          </a:p>
          <a:p>
            <a:pPr marL="114300" indent="0">
              <a:buNone/>
            </a:pPr>
            <a:endParaRPr lang="en-US" sz="800" dirty="0" smtClean="0"/>
          </a:p>
          <a:p>
            <a:pPr marL="114300" indent="0">
              <a:buNone/>
            </a:pPr>
            <a:endParaRPr lang="en-US" sz="800" dirty="0"/>
          </a:p>
          <a:p>
            <a:pPr marL="114300" indent="0">
              <a:buNone/>
            </a:pPr>
            <a:r>
              <a:rPr lang="en-US" sz="800" dirty="0" smtClean="0"/>
              <a:t>http</a:t>
            </a:r>
            <a:r>
              <a:rPr lang="en-US" sz="800" dirty="0"/>
              <a:t>://www.youtube.com/watch?v=0wK1127fHQ4&amp;index=2&amp;list=PLL3dzS7hzbKoKslaQTBVDsA5bb7j8pEke</a:t>
            </a:r>
          </a:p>
          <a:p>
            <a:endParaRPr lang="en-US" sz="800" dirty="0" smtClean="0"/>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4507" y="3276600"/>
            <a:ext cx="2286000" cy="3059907"/>
          </a:xfrm>
          <a:prstGeom prst="rect">
            <a:avLst/>
          </a:prstGeom>
        </p:spPr>
      </p:pic>
    </p:spTree>
    <p:extLst>
      <p:ext uri="{BB962C8B-B14F-4D97-AF65-F5344CB8AC3E}">
        <p14:creationId xmlns:p14="http://schemas.microsoft.com/office/powerpoint/2010/main" val="3927629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Bio-Security?</a:t>
            </a:r>
            <a:endParaRPr lang="en-US" dirty="0"/>
          </a:p>
        </p:txBody>
      </p:sp>
      <p:sp>
        <p:nvSpPr>
          <p:cNvPr id="3" name="Content Placeholder 2"/>
          <p:cNvSpPr>
            <a:spLocks noGrp="1"/>
          </p:cNvSpPr>
          <p:nvPr>
            <p:ph idx="1"/>
          </p:nvPr>
        </p:nvSpPr>
        <p:spPr/>
        <p:txBody>
          <a:bodyPr/>
          <a:lstStyle/>
          <a:p>
            <a:r>
              <a:rPr lang="en-US" dirty="0"/>
              <a:t> T</a:t>
            </a:r>
            <a:r>
              <a:rPr lang="en-US" dirty="0" smtClean="0"/>
              <a:t>he </a:t>
            </a:r>
            <a:r>
              <a:rPr lang="en-US" dirty="0"/>
              <a:t>protection of agricultural animals from any type of infectious agent -- viral, bacterial, fungal, or parasitic</a:t>
            </a:r>
            <a:r>
              <a:rPr lang="en-US" dirty="0" smtClean="0"/>
              <a:t>.</a:t>
            </a:r>
          </a:p>
          <a:p>
            <a:pPr marL="114300" indent="0">
              <a:buNone/>
            </a:pPr>
            <a:endParaRPr lang="en-US" dirty="0" smtClean="0"/>
          </a:p>
          <a:p>
            <a:r>
              <a:rPr lang="en-US" dirty="0" smtClean="0"/>
              <a:t>Started when you brought your pig home and is a continuous process for your entire pig project.</a:t>
            </a:r>
            <a:r>
              <a:rPr lang="en-US" dirty="0"/>
              <a:t> </a:t>
            </a:r>
            <a:endParaRPr lang="en-US" dirty="0" smtClean="0"/>
          </a:p>
          <a:p>
            <a:pPr marL="114300" indent="0">
              <a:buNone/>
            </a:pPr>
            <a:endParaRPr lang="en-US" dirty="0" smtClean="0"/>
          </a:p>
          <a:p>
            <a:r>
              <a:rPr lang="en-US" dirty="0" smtClean="0"/>
              <a:t>What types of things can you do to protect your pigs health?</a:t>
            </a:r>
          </a:p>
        </p:txBody>
      </p:sp>
      <p:pic>
        <p:nvPicPr>
          <p:cNvPr id="1026" name="Picture 2" descr="http://www.equineguelph.ca/images/logos/Beat-the-Bugs-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9363" y="4724400"/>
            <a:ext cx="41052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927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686800" cy="1143000"/>
          </a:xfrm>
        </p:spPr>
        <p:txBody>
          <a:bodyPr/>
          <a:lstStyle/>
          <a:p>
            <a:pPr algn="ctr"/>
            <a:r>
              <a:rPr lang="en-US" sz="4400" dirty="0" smtClean="0"/>
              <a:t>Things to consider </a:t>
            </a:r>
            <a:r>
              <a:rPr lang="en-US" sz="4400" b="1" dirty="0" smtClean="0"/>
              <a:t>before</a:t>
            </a:r>
            <a:r>
              <a:rPr lang="en-US" sz="4400" dirty="0" smtClean="0"/>
              <a:t> the fair…</a:t>
            </a:r>
            <a:endParaRPr lang="en-US" sz="4400" dirty="0"/>
          </a:p>
        </p:txBody>
      </p:sp>
      <p:sp>
        <p:nvSpPr>
          <p:cNvPr id="3" name="Content Placeholder 2"/>
          <p:cNvSpPr>
            <a:spLocks noGrp="1"/>
          </p:cNvSpPr>
          <p:nvPr>
            <p:ph idx="1"/>
          </p:nvPr>
        </p:nvSpPr>
        <p:spPr>
          <a:xfrm>
            <a:off x="457200" y="1676400"/>
            <a:ext cx="7620000" cy="4800600"/>
          </a:xfrm>
        </p:spPr>
        <p:txBody>
          <a:bodyPr>
            <a:normAutofit fontScale="92500" lnSpcReduction="10000"/>
          </a:bodyPr>
          <a:lstStyle/>
          <a:p>
            <a:r>
              <a:rPr lang="en-US" dirty="0" smtClean="0"/>
              <a:t>Develop and </a:t>
            </a:r>
            <a:r>
              <a:rPr lang="en-US" dirty="0"/>
              <a:t>implement applicable biosecurity and swine </a:t>
            </a:r>
            <a:r>
              <a:rPr lang="en-US" dirty="0" smtClean="0"/>
              <a:t>health practices </a:t>
            </a:r>
            <a:r>
              <a:rPr lang="en-US" dirty="0"/>
              <a:t>at home</a:t>
            </a:r>
            <a:r>
              <a:rPr lang="en-US" dirty="0" smtClean="0"/>
              <a:t>.</a:t>
            </a:r>
          </a:p>
          <a:p>
            <a:pPr lvl="1"/>
            <a:r>
              <a:rPr lang="en-US" dirty="0" smtClean="0"/>
              <a:t>Cleaning and disinfection of facilities, feeders, chore boots</a:t>
            </a:r>
          </a:p>
          <a:p>
            <a:pPr lvl="1"/>
            <a:r>
              <a:rPr lang="en-US" dirty="0" smtClean="0"/>
              <a:t>Limiting pigs exposure to people and traffic</a:t>
            </a:r>
          </a:p>
          <a:p>
            <a:pPr lvl="1"/>
            <a:r>
              <a:rPr lang="en-US" dirty="0" smtClean="0"/>
              <a:t>Control exposure to wildlife, birds, and other pests</a:t>
            </a:r>
            <a:endParaRPr lang="en-US" dirty="0"/>
          </a:p>
          <a:p>
            <a:pPr marL="114300" indent="0">
              <a:buNone/>
            </a:pPr>
            <a:endParaRPr lang="en-US" dirty="0"/>
          </a:p>
          <a:p>
            <a:r>
              <a:rPr lang="en-US" dirty="0" smtClean="0"/>
              <a:t>Evaluate your pig’s health daily</a:t>
            </a:r>
          </a:p>
          <a:p>
            <a:pPr lvl="1"/>
            <a:r>
              <a:rPr lang="en-US" dirty="0" smtClean="0"/>
              <a:t>Is your pig eating normally?</a:t>
            </a:r>
          </a:p>
          <a:p>
            <a:pPr lvl="1"/>
            <a:r>
              <a:rPr lang="en-US" dirty="0" smtClean="0"/>
              <a:t>Is your pig coughing or having trouble breathing</a:t>
            </a:r>
          </a:p>
          <a:p>
            <a:pPr lvl="1"/>
            <a:r>
              <a:rPr lang="en-US" dirty="0" smtClean="0"/>
              <a:t>Does your pig have a fever?</a:t>
            </a:r>
          </a:p>
          <a:p>
            <a:pPr lvl="1"/>
            <a:r>
              <a:rPr lang="en-US" dirty="0" smtClean="0"/>
              <a:t>Does it appear depressed?</a:t>
            </a:r>
          </a:p>
          <a:p>
            <a:pPr lvl="1"/>
            <a:r>
              <a:rPr lang="en-US" dirty="0" smtClean="0"/>
              <a:t>Does your pig have loose stool?</a:t>
            </a:r>
          </a:p>
          <a:p>
            <a:pPr marL="411480" lvl="1" indent="0">
              <a:buNone/>
            </a:pPr>
            <a:endParaRPr lang="en-US" dirty="0" smtClean="0"/>
          </a:p>
          <a:p>
            <a:r>
              <a:rPr lang="en-US" dirty="0" smtClean="0"/>
              <a:t>Seek </a:t>
            </a:r>
            <a:r>
              <a:rPr lang="en-US" dirty="0"/>
              <a:t>veterinary assistance if a pig becomes </a:t>
            </a:r>
            <a:r>
              <a:rPr lang="en-US" dirty="0" smtClean="0"/>
              <a:t>sick. </a:t>
            </a:r>
            <a:endParaRPr lang="en-US" dirty="0"/>
          </a:p>
        </p:txBody>
      </p:sp>
      <p:sp>
        <p:nvSpPr>
          <p:cNvPr id="4" name="TextBox 3"/>
          <p:cNvSpPr txBox="1"/>
          <p:nvPr/>
        </p:nvSpPr>
        <p:spPr>
          <a:xfrm>
            <a:off x="533400" y="6257836"/>
            <a:ext cx="7714463" cy="600164"/>
          </a:xfrm>
          <a:prstGeom prst="rect">
            <a:avLst/>
          </a:prstGeom>
          <a:noFill/>
        </p:spPr>
        <p:txBody>
          <a:bodyPr wrap="square" rtlCol="0">
            <a:spAutoFit/>
          </a:bodyPr>
          <a:lstStyle/>
          <a:p>
            <a:r>
              <a:rPr lang="en-US" sz="1100" dirty="0" smtClean="0"/>
              <a:t>Taken from “Measures to Minimize Influenza Transmission at Swine Exhibitions, 2014”  National Assembly State Animal Health Officials (NASAHO) National Association of State Public Health Veterinarians (NASPHV) and “A Champions Guide to Youth Swine Exhibition: Biosecurity &amp; Your Pig Project”  National Pork Board</a:t>
            </a:r>
            <a:endParaRPr lang="en-US" sz="1100" dirty="0"/>
          </a:p>
        </p:txBody>
      </p:sp>
      <p:pic>
        <p:nvPicPr>
          <p:cNvPr id="6" name="Picture 2" descr="Meggie Foster's phot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23499" y="3561984"/>
            <a:ext cx="1892544" cy="1892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00010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305800" cy="1143000"/>
          </a:xfrm>
        </p:spPr>
        <p:txBody>
          <a:bodyPr/>
          <a:lstStyle/>
          <a:p>
            <a:pPr algn="ctr"/>
            <a:r>
              <a:rPr lang="en-US" sz="4400" dirty="0"/>
              <a:t>Things to consider </a:t>
            </a:r>
            <a:r>
              <a:rPr lang="en-US" sz="4400" b="1" dirty="0" smtClean="0"/>
              <a:t>before</a:t>
            </a:r>
            <a:r>
              <a:rPr lang="en-US" sz="4400" dirty="0" smtClean="0"/>
              <a:t> </a:t>
            </a:r>
            <a:r>
              <a:rPr lang="en-US" sz="4400" dirty="0"/>
              <a:t>the fair…</a:t>
            </a:r>
          </a:p>
        </p:txBody>
      </p:sp>
      <p:sp>
        <p:nvSpPr>
          <p:cNvPr id="3" name="Content Placeholder 2"/>
          <p:cNvSpPr>
            <a:spLocks noGrp="1"/>
          </p:cNvSpPr>
          <p:nvPr>
            <p:ph idx="1"/>
          </p:nvPr>
        </p:nvSpPr>
        <p:spPr>
          <a:xfrm>
            <a:off x="228600" y="1600200"/>
            <a:ext cx="7620000" cy="4800600"/>
          </a:xfrm>
        </p:spPr>
        <p:txBody>
          <a:bodyPr>
            <a:normAutofit lnSpcReduction="10000"/>
          </a:bodyPr>
          <a:lstStyle/>
          <a:p>
            <a:r>
              <a:rPr lang="en-US" dirty="0" smtClean="0"/>
              <a:t>Take only clean and disinfected equipment to the show</a:t>
            </a:r>
          </a:p>
          <a:p>
            <a:pPr marL="114300" indent="0">
              <a:buNone/>
            </a:pPr>
            <a:endParaRPr lang="en-US" dirty="0"/>
          </a:p>
          <a:p>
            <a:r>
              <a:rPr lang="en-US" dirty="0" smtClean="0"/>
              <a:t>Don’t show </a:t>
            </a:r>
            <a:r>
              <a:rPr lang="en-US" dirty="0"/>
              <a:t>a pig or pen-mates for at least seven days after returning from an exhibition </a:t>
            </a:r>
            <a:endParaRPr lang="en-US" dirty="0" smtClean="0"/>
          </a:p>
          <a:p>
            <a:pPr marL="114300" indent="0">
              <a:buNone/>
            </a:pPr>
            <a:endParaRPr lang="en-US" dirty="0"/>
          </a:p>
          <a:p>
            <a:r>
              <a:rPr lang="en-US" dirty="0" smtClean="0"/>
              <a:t>Discuss </a:t>
            </a:r>
            <a:r>
              <a:rPr lang="en-US" dirty="0"/>
              <a:t>the use of swine influenza vaccines with a veterinarian and check the exhibition rules for </a:t>
            </a:r>
            <a:r>
              <a:rPr lang="en-US" dirty="0" smtClean="0"/>
              <a:t>any requirements. Swine vaccinated </a:t>
            </a:r>
            <a:r>
              <a:rPr lang="en-US" dirty="0"/>
              <a:t>for influenza may be less likely to become ill, and if they become sick, they may </a:t>
            </a:r>
            <a:r>
              <a:rPr lang="en-US" dirty="0" smtClean="0"/>
              <a:t>be contagious </a:t>
            </a:r>
            <a:r>
              <a:rPr lang="en-US" dirty="0"/>
              <a:t>for a shorter time</a:t>
            </a:r>
            <a:r>
              <a:rPr lang="en-US" dirty="0" smtClean="0"/>
              <a:t>.</a:t>
            </a:r>
          </a:p>
          <a:p>
            <a:pPr marL="114300" indent="0">
              <a:buNone/>
            </a:pPr>
            <a:endParaRPr lang="en-US" dirty="0" smtClean="0"/>
          </a:p>
          <a:p>
            <a:r>
              <a:rPr lang="en-US" dirty="0" smtClean="0"/>
              <a:t>Never bring an unhealthy animal to exhibition. Sick </a:t>
            </a:r>
            <a:r>
              <a:rPr lang="en-US" dirty="0"/>
              <a:t>pigs and sick people need to stay home so they do not risk infecting other pigs or people.</a:t>
            </a:r>
          </a:p>
          <a:p>
            <a:endParaRPr lang="en-US" dirty="0"/>
          </a:p>
        </p:txBody>
      </p:sp>
      <p:sp>
        <p:nvSpPr>
          <p:cNvPr id="5" name="TextBox 4"/>
          <p:cNvSpPr txBox="1"/>
          <p:nvPr/>
        </p:nvSpPr>
        <p:spPr>
          <a:xfrm>
            <a:off x="381000" y="6257836"/>
            <a:ext cx="7714463" cy="600164"/>
          </a:xfrm>
          <a:prstGeom prst="rect">
            <a:avLst/>
          </a:prstGeom>
          <a:noFill/>
        </p:spPr>
        <p:txBody>
          <a:bodyPr wrap="square" rtlCol="0">
            <a:spAutoFit/>
          </a:bodyPr>
          <a:lstStyle/>
          <a:p>
            <a:r>
              <a:rPr lang="en-US" sz="1100" dirty="0" smtClean="0"/>
              <a:t>Taken from “Measures to Minimize Influenza Transmission at Swine Exhibitions, 2014”  National Assembly State Animal Health Officials (NASAHO) National Association of State Public Health Veterinarians (NASPHV) and “A Champions Guide to Youth Swine Exhibition: Biosecurity &amp; Your Pig Project”  National Pork Board</a:t>
            </a:r>
            <a:endParaRPr lang="en-US" sz="1100" dirty="0"/>
          </a:p>
        </p:txBody>
      </p:sp>
      <p:pic>
        <p:nvPicPr>
          <p:cNvPr id="6148" name="Picture 4" descr="https://www.sullivansupply.com/cart/tx/images/Product/medium/1125.jpg"/>
          <p:cNvPicPr>
            <a:picLocks noChangeAspect="1" noChangeArrowheads="1"/>
          </p:cNvPicPr>
          <p:nvPr/>
        </p:nvPicPr>
        <p:blipFill rotWithShape="1">
          <a:blip r:embed="rId2">
            <a:extLst>
              <a:ext uri="{28A0092B-C50C-407E-A947-70E740481C1C}">
                <a14:useLocalDpi xmlns:a14="http://schemas.microsoft.com/office/drawing/2010/main" val="0"/>
              </a:ext>
            </a:extLst>
          </a:blip>
          <a:srcRect l="31441" r="30904"/>
          <a:stretch/>
        </p:blipFill>
        <p:spPr bwMode="auto">
          <a:xfrm>
            <a:off x="7851472" y="1289297"/>
            <a:ext cx="1063927" cy="2825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40020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229600" cy="1143000"/>
          </a:xfrm>
        </p:spPr>
        <p:txBody>
          <a:bodyPr/>
          <a:lstStyle/>
          <a:p>
            <a:pPr algn="ctr"/>
            <a:r>
              <a:rPr lang="en-US" sz="4400" dirty="0"/>
              <a:t>Things to </a:t>
            </a:r>
            <a:r>
              <a:rPr lang="en-US" sz="4400" dirty="0" smtClean="0"/>
              <a:t>consider </a:t>
            </a:r>
            <a:r>
              <a:rPr lang="en-US" sz="4400" b="1" dirty="0" smtClean="0"/>
              <a:t>during</a:t>
            </a:r>
            <a:r>
              <a:rPr lang="en-US" sz="4400" dirty="0" smtClean="0"/>
              <a:t> </a:t>
            </a:r>
            <a:r>
              <a:rPr lang="en-US" sz="4400" dirty="0"/>
              <a:t>the fair…</a:t>
            </a:r>
          </a:p>
        </p:txBody>
      </p:sp>
      <p:sp>
        <p:nvSpPr>
          <p:cNvPr id="3" name="Content Placeholder 2"/>
          <p:cNvSpPr>
            <a:spLocks noGrp="1"/>
          </p:cNvSpPr>
          <p:nvPr>
            <p:ph idx="1"/>
          </p:nvPr>
        </p:nvSpPr>
        <p:spPr>
          <a:xfrm>
            <a:off x="495300" y="1371600"/>
            <a:ext cx="7620000" cy="4800600"/>
          </a:xfrm>
        </p:spPr>
        <p:txBody>
          <a:bodyPr>
            <a:normAutofit fontScale="92500" lnSpcReduction="10000"/>
          </a:bodyPr>
          <a:lstStyle/>
          <a:p>
            <a:r>
              <a:rPr lang="en-US" dirty="0" smtClean="0"/>
              <a:t>Evaluate </a:t>
            </a:r>
            <a:r>
              <a:rPr lang="en-US" dirty="0"/>
              <a:t>your pig’s health daily</a:t>
            </a:r>
          </a:p>
          <a:p>
            <a:pPr lvl="1"/>
            <a:r>
              <a:rPr lang="en-US" dirty="0"/>
              <a:t>Is your pig eating normally?</a:t>
            </a:r>
          </a:p>
          <a:p>
            <a:pPr lvl="1"/>
            <a:r>
              <a:rPr lang="en-US" dirty="0"/>
              <a:t>Is your pig coughing or having trouble breathing</a:t>
            </a:r>
          </a:p>
          <a:p>
            <a:pPr lvl="1"/>
            <a:r>
              <a:rPr lang="en-US" dirty="0"/>
              <a:t>Does your pig have a fever?</a:t>
            </a:r>
          </a:p>
          <a:p>
            <a:pPr lvl="1"/>
            <a:r>
              <a:rPr lang="en-US" dirty="0"/>
              <a:t>Does it appear depressed?</a:t>
            </a:r>
          </a:p>
          <a:p>
            <a:pPr lvl="1"/>
            <a:r>
              <a:rPr lang="en-US" dirty="0"/>
              <a:t>Does your pig have loose stool</a:t>
            </a:r>
            <a:r>
              <a:rPr lang="en-US" dirty="0" smtClean="0"/>
              <a:t>?</a:t>
            </a:r>
          </a:p>
          <a:p>
            <a:pPr marL="114300" indent="0">
              <a:buNone/>
            </a:pPr>
            <a:endParaRPr lang="en-US" dirty="0" smtClean="0"/>
          </a:p>
          <a:p>
            <a:r>
              <a:rPr lang="en-US" dirty="0" smtClean="0"/>
              <a:t>Report </a:t>
            </a:r>
            <a:r>
              <a:rPr lang="en-US" dirty="0"/>
              <a:t>any influenza-like illness to the designated exhibition veterinarian or the </a:t>
            </a:r>
            <a:r>
              <a:rPr lang="en-US" dirty="0" smtClean="0"/>
              <a:t>appropriate exhibition </a:t>
            </a:r>
            <a:r>
              <a:rPr lang="en-US" dirty="0"/>
              <a:t>staff so the pig can be evaluated</a:t>
            </a:r>
            <a:r>
              <a:rPr lang="en-US" dirty="0" smtClean="0"/>
              <a:t>.</a:t>
            </a:r>
          </a:p>
          <a:p>
            <a:pPr marL="114300" indent="0">
              <a:buNone/>
            </a:pPr>
            <a:endParaRPr lang="en-US" dirty="0" smtClean="0"/>
          </a:p>
          <a:p>
            <a:r>
              <a:rPr lang="en-US" dirty="0"/>
              <a:t>If you feel ill, see your doctor and tell them you have had pig exposure. </a:t>
            </a:r>
            <a:r>
              <a:rPr lang="en-US" dirty="0" smtClean="0"/>
              <a:t>People </a:t>
            </a:r>
            <a:r>
              <a:rPr lang="en-US" dirty="0"/>
              <a:t>with influenza-like illness should stay away from pigs until they are fever-free for at least 24 hours without the use of fever-reducing medication</a:t>
            </a:r>
          </a:p>
        </p:txBody>
      </p:sp>
      <p:pic>
        <p:nvPicPr>
          <p:cNvPr id="7170" name="Picture 2" descr="https://s-media-cache-ak0.pinimg.com/236x/2d/af/9f/2daf9f726f707163b28f7779371a348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7163" y="1524000"/>
            <a:ext cx="1638300" cy="190903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81000" y="6257836"/>
            <a:ext cx="7714463" cy="600164"/>
          </a:xfrm>
          <a:prstGeom prst="rect">
            <a:avLst/>
          </a:prstGeom>
          <a:noFill/>
        </p:spPr>
        <p:txBody>
          <a:bodyPr wrap="square" rtlCol="0">
            <a:spAutoFit/>
          </a:bodyPr>
          <a:lstStyle/>
          <a:p>
            <a:r>
              <a:rPr lang="en-US" sz="1100" dirty="0" smtClean="0"/>
              <a:t>Taken from “Measures to Minimize Influenza Transmission at Swine Exhibitions, 2014”  National Assembly State Animal Health Officials (NASAHO) National Association of State Public Health Veterinarians (NASPHV) and “A Champions Guide to Youth Swine Exhibition: Biosecurity &amp; Your Pig Project”  National Pork Board</a:t>
            </a:r>
            <a:endParaRPr lang="en-US" sz="1100" dirty="0"/>
          </a:p>
        </p:txBody>
      </p:sp>
    </p:spTree>
    <p:extLst>
      <p:ext uri="{BB962C8B-B14F-4D97-AF65-F5344CB8AC3E}">
        <p14:creationId xmlns:p14="http://schemas.microsoft.com/office/powerpoint/2010/main" val="14103407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17" y="152400"/>
            <a:ext cx="8839200" cy="1143000"/>
          </a:xfrm>
        </p:spPr>
        <p:txBody>
          <a:bodyPr/>
          <a:lstStyle/>
          <a:p>
            <a:pPr algn="ctr"/>
            <a:r>
              <a:rPr lang="en-US" sz="4400" dirty="0"/>
              <a:t>Things to consider </a:t>
            </a:r>
            <a:r>
              <a:rPr lang="en-US" sz="4400" b="1" dirty="0" smtClean="0"/>
              <a:t>during</a:t>
            </a:r>
            <a:r>
              <a:rPr lang="en-US" sz="4400" dirty="0" smtClean="0"/>
              <a:t> </a:t>
            </a:r>
            <a:r>
              <a:rPr lang="en-US" sz="4400" dirty="0"/>
              <a:t>the fair…</a:t>
            </a:r>
          </a:p>
        </p:txBody>
      </p:sp>
      <p:sp>
        <p:nvSpPr>
          <p:cNvPr id="3" name="Content Placeholder 2"/>
          <p:cNvSpPr>
            <a:spLocks noGrp="1"/>
          </p:cNvSpPr>
          <p:nvPr>
            <p:ph idx="1"/>
          </p:nvPr>
        </p:nvSpPr>
        <p:spPr>
          <a:xfrm>
            <a:off x="457200" y="1447800"/>
            <a:ext cx="5673969" cy="5257800"/>
          </a:xfrm>
        </p:spPr>
        <p:txBody>
          <a:bodyPr>
            <a:normAutofit fontScale="92500" lnSpcReduction="10000"/>
          </a:bodyPr>
          <a:lstStyle/>
          <a:p>
            <a:r>
              <a:rPr lang="en-US" dirty="0" smtClean="0"/>
              <a:t>Do not borrow or share equipment with other exhibitors</a:t>
            </a:r>
          </a:p>
          <a:p>
            <a:pPr marL="114300" indent="0">
              <a:buNone/>
            </a:pPr>
            <a:endParaRPr lang="en-US" dirty="0"/>
          </a:p>
          <a:p>
            <a:r>
              <a:rPr lang="en-US" dirty="0" smtClean="0"/>
              <a:t>Keep your area and equipment clean</a:t>
            </a:r>
          </a:p>
          <a:p>
            <a:pPr marL="114300" indent="0">
              <a:buNone/>
            </a:pPr>
            <a:endParaRPr lang="en-US" dirty="0"/>
          </a:p>
          <a:p>
            <a:r>
              <a:rPr lang="en-US" dirty="0"/>
              <a:t>Use precautions when caring for sick pigs to minimize the opportunity for disease transmission to other swine or </a:t>
            </a:r>
            <a:r>
              <a:rPr lang="en-US" dirty="0" smtClean="0"/>
              <a:t>people.</a:t>
            </a:r>
          </a:p>
          <a:p>
            <a:pPr marL="114300" indent="0">
              <a:buNone/>
            </a:pPr>
            <a:endParaRPr lang="en-US" dirty="0" smtClean="0"/>
          </a:p>
          <a:p>
            <a:r>
              <a:rPr lang="en-US" dirty="0" smtClean="0"/>
              <a:t>Wash your hands after contact with pigs and equipment</a:t>
            </a:r>
          </a:p>
          <a:p>
            <a:pPr marL="114300" indent="0">
              <a:buNone/>
            </a:pPr>
            <a:endParaRPr lang="en-US" dirty="0" smtClean="0"/>
          </a:p>
          <a:p>
            <a:r>
              <a:rPr lang="en-US" dirty="0" smtClean="0"/>
              <a:t>No eating or drinking in the animal areas</a:t>
            </a:r>
          </a:p>
          <a:p>
            <a:pPr marL="114300" indent="0">
              <a:buNone/>
            </a:pPr>
            <a:endParaRPr lang="en-US" dirty="0" smtClean="0"/>
          </a:p>
          <a:p>
            <a:r>
              <a:rPr lang="en-US" dirty="0" smtClean="0"/>
              <a:t>Do not sleep in animal areas</a:t>
            </a:r>
          </a:p>
          <a:p>
            <a:pPr marL="114300" indent="0">
              <a:buNone/>
            </a:pPr>
            <a:endParaRPr lang="en-US" dirty="0"/>
          </a:p>
          <a:p>
            <a:endParaRPr lang="en-US" dirty="0" smtClean="0"/>
          </a:p>
          <a:p>
            <a:endParaRPr lang="en-US" dirty="0"/>
          </a:p>
          <a:p>
            <a:pPr marL="114300" indent="0">
              <a:buNone/>
            </a:pP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3817" y="2362200"/>
            <a:ext cx="1992467" cy="2667000"/>
          </a:xfrm>
          <a:prstGeom prst="rect">
            <a:avLst/>
          </a:prstGeom>
        </p:spPr>
      </p:pic>
      <p:sp>
        <p:nvSpPr>
          <p:cNvPr id="7" name="TextBox 6"/>
          <p:cNvSpPr txBox="1"/>
          <p:nvPr/>
        </p:nvSpPr>
        <p:spPr>
          <a:xfrm>
            <a:off x="381000" y="6257836"/>
            <a:ext cx="7714463" cy="600164"/>
          </a:xfrm>
          <a:prstGeom prst="rect">
            <a:avLst/>
          </a:prstGeom>
          <a:noFill/>
        </p:spPr>
        <p:txBody>
          <a:bodyPr wrap="square" rtlCol="0">
            <a:spAutoFit/>
          </a:bodyPr>
          <a:lstStyle/>
          <a:p>
            <a:r>
              <a:rPr lang="en-US" sz="1100" dirty="0" smtClean="0"/>
              <a:t>Taken from “Measures to Minimize Influenza Transmission at Swine Exhibitions, 2014”  National Assembly State Animal Health Officials (NASAHO) National Association of State Public Health Veterinarians (NASPHV) and “A Champions Guide to Youth Swine Exhibition: Biosecurity &amp; Your Pig Project”  National Pork Board</a:t>
            </a:r>
            <a:endParaRPr lang="en-US" sz="1100" dirty="0"/>
          </a:p>
        </p:txBody>
      </p:sp>
    </p:spTree>
    <p:extLst>
      <p:ext uri="{BB962C8B-B14F-4D97-AF65-F5344CB8AC3E}">
        <p14:creationId xmlns:p14="http://schemas.microsoft.com/office/powerpoint/2010/main" val="42647272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7924800" cy="1143000"/>
          </a:xfrm>
        </p:spPr>
        <p:txBody>
          <a:bodyPr/>
          <a:lstStyle/>
          <a:p>
            <a:pPr algn="ctr"/>
            <a:r>
              <a:rPr lang="en-US" sz="4400" dirty="0"/>
              <a:t>Things to </a:t>
            </a:r>
            <a:r>
              <a:rPr lang="en-US" sz="4400" dirty="0" smtClean="0"/>
              <a:t>consider </a:t>
            </a:r>
            <a:r>
              <a:rPr lang="en-US" sz="4400" b="1" dirty="0" smtClean="0"/>
              <a:t>after</a:t>
            </a:r>
            <a:r>
              <a:rPr lang="en-US" sz="4400" dirty="0" smtClean="0"/>
              <a:t> </a:t>
            </a:r>
            <a:r>
              <a:rPr lang="en-US" sz="4400" dirty="0"/>
              <a:t>the fair…</a:t>
            </a:r>
          </a:p>
        </p:txBody>
      </p:sp>
      <p:sp>
        <p:nvSpPr>
          <p:cNvPr id="3" name="Content Placeholder 2"/>
          <p:cNvSpPr>
            <a:spLocks noGrp="1"/>
          </p:cNvSpPr>
          <p:nvPr>
            <p:ph idx="1"/>
          </p:nvPr>
        </p:nvSpPr>
        <p:spPr/>
        <p:txBody>
          <a:bodyPr>
            <a:normAutofit fontScale="92500" lnSpcReduction="10000"/>
          </a:bodyPr>
          <a:lstStyle/>
          <a:p>
            <a:r>
              <a:rPr lang="en-US" dirty="0"/>
              <a:t>Consult a health care provider and public health official as soon as possible if exhibitors or </a:t>
            </a:r>
            <a:r>
              <a:rPr lang="en-US" dirty="0" smtClean="0"/>
              <a:t>family members </a:t>
            </a:r>
            <a:r>
              <a:rPr lang="en-US" dirty="0"/>
              <a:t>develop influenza-like illness</a:t>
            </a:r>
          </a:p>
          <a:p>
            <a:pPr lvl="1"/>
            <a:r>
              <a:rPr lang="en-US" dirty="0" smtClean="0"/>
              <a:t>Inform </a:t>
            </a:r>
            <a:r>
              <a:rPr lang="en-US" dirty="0"/>
              <a:t>the health care provider of close contact with swine and/or exhibition attendance.</a:t>
            </a:r>
          </a:p>
          <a:p>
            <a:pPr lvl="1"/>
            <a:r>
              <a:rPr lang="en-US" dirty="0" smtClean="0"/>
              <a:t>Ill </a:t>
            </a:r>
            <a:r>
              <a:rPr lang="en-US" dirty="0"/>
              <a:t>people should avoid all contact with swine until they are fever-free for at least 24 </a:t>
            </a:r>
            <a:r>
              <a:rPr lang="en-US" dirty="0" smtClean="0"/>
              <a:t>hours without </a:t>
            </a:r>
            <a:r>
              <a:rPr lang="en-US" dirty="0"/>
              <a:t>the use of fever-reducing medications</a:t>
            </a:r>
            <a:endParaRPr lang="en-US" dirty="0" smtClean="0"/>
          </a:p>
          <a:p>
            <a:pPr marL="114300" indent="0">
              <a:buNone/>
            </a:pPr>
            <a:endParaRPr lang="en-US" dirty="0"/>
          </a:p>
          <a:p>
            <a:r>
              <a:rPr lang="en-US" dirty="0" smtClean="0"/>
              <a:t>Isolate </a:t>
            </a:r>
            <a:r>
              <a:rPr lang="en-US" dirty="0"/>
              <a:t>and observe animals daily for illness after returning home and before allowing contact </a:t>
            </a:r>
            <a:r>
              <a:rPr lang="en-US" dirty="0" smtClean="0"/>
              <a:t>with other </a:t>
            </a:r>
            <a:r>
              <a:rPr lang="en-US" dirty="0"/>
              <a:t>animals</a:t>
            </a:r>
          </a:p>
          <a:p>
            <a:pPr lvl="1"/>
            <a:r>
              <a:rPr lang="en-US" dirty="0" smtClean="0"/>
              <a:t>The </a:t>
            </a:r>
            <a:r>
              <a:rPr lang="en-US" dirty="0"/>
              <a:t>isolation/observation period for clinical signs </a:t>
            </a:r>
            <a:r>
              <a:rPr lang="en-US" dirty="0" smtClean="0"/>
              <a:t>of influenza     should </a:t>
            </a:r>
            <a:r>
              <a:rPr lang="en-US" dirty="0"/>
              <a:t>be no fewer than </a:t>
            </a:r>
            <a:r>
              <a:rPr lang="en-US" dirty="0" smtClean="0"/>
              <a:t>7 days</a:t>
            </a:r>
            <a:r>
              <a:rPr lang="en-US" dirty="0"/>
              <a:t>.</a:t>
            </a:r>
          </a:p>
          <a:p>
            <a:pPr lvl="1"/>
            <a:r>
              <a:rPr lang="en-US" dirty="0" smtClean="0"/>
              <a:t>Clean </a:t>
            </a:r>
            <a:r>
              <a:rPr lang="en-US" dirty="0"/>
              <a:t>and disinfect equipment, clothing, shoes, and vehicles/trailers that were at </a:t>
            </a:r>
            <a:r>
              <a:rPr lang="en-US" dirty="0" smtClean="0"/>
              <a:t>the exhibition</a:t>
            </a:r>
            <a:r>
              <a:rPr lang="en-US" dirty="0"/>
              <a:t>.</a:t>
            </a:r>
          </a:p>
          <a:p>
            <a:pPr lvl="1"/>
            <a:r>
              <a:rPr lang="en-US" dirty="0" smtClean="0"/>
              <a:t>Consult </a:t>
            </a:r>
            <a:r>
              <a:rPr lang="en-US" dirty="0"/>
              <a:t>a veterinarian if pigs become ill</a:t>
            </a:r>
            <a:r>
              <a:rPr lang="en-US" dirty="0" smtClean="0"/>
              <a:t>.</a:t>
            </a:r>
          </a:p>
        </p:txBody>
      </p:sp>
      <p:sp>
        <p:nvSpPr>
          <p:cNvPr id="5" name="TextBox 4"/>
          <p:cNvSpPr txBox="1"/>
          <p:nvPr/>
        </p:nvSpPr>
        <p:spPr>
          <a:xfrm>
            <a:off x="381000" y="6257836"/>
            <a:ext cx="7714463" cy="600164"/>
          </a:xfrm>
          <a:prstGeom prst="rect">
            <a:avLst/>
          </a:prstGeom>
          <a:noFill/>
        </p:spPr>
        <p:txBody>
          <a:bodyPr wrap="square" rtlCol="0">
            <a:spAutoFit/>
          </a:bodyPr>
          <a:lstStyle/>
          <a:p>
            <a:r>
              <a:rPr lang="en-US" sz="1100" dirty="0" smtClean="0"/>
              <a:t>Taken from “Measures to Minimize Influenza Transmission at Swine Exhibitions, 2014”  National Assembly State Animal Health Officials (NASAHO) National Association of State Public Health Veterinarians (NASPHV) and “A Champions Guide to Youth Swine Exhibition: Biosecurity &amp; Your Pig Project”  National Pork Board</a:t>
            </a:r>
            <a:endParaRPr lang="en-US" sz="1100" dirty="0"/>
          </a:p>
        </p:txBody>
      </p:sp>
    </p:spTree>
    <p:extLst>
      <p:ext uri="{BB962C8B-B14F-4D97-AF65-F5344CB8AC3E}">
        <p14:creationId xmlns:p14="http://schemas.microsoft.com/office/powerpoint/2010/main" val="12673000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tatic.panoramio.com/photos/large/3857619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31" y="0"/>
            <a:ext cx="9179859"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6"/>
          <p:cNvSpPr>
            <a:spLocks noGrp="1"/>
          </p:cNvSpPr>
          <p:nvPr>
            <p:ph idx="1"/>
          </p:nvPr>
        </p:nvSpPr>
        <p:spPr>
          <a:xfrm>
            <a:off x="152400" y="1396663"/>
            <a:ext cx="8763000" cy="5385137"/>
          </a:xfrm>
        </p:spPr>
        <p:txBody>
          <a:bodyPr>
            <a:noAutofit/>
          </a:bodyPr>
          <a:lstStyle/>
          <a:p>
            <a:pPr marL="114300" indent="0">
              <a:buNone/>
            </a:pPr>
            <a:r>
              <a:rPr lang="en-US" sz="2000" b="1" dirty="0" smtClean="0"/>
              <a:t>Laboratory Phone: 614-292-6616		</a:t>
            </a:r>
            <a:r>
              <a:rPr lang="en-US" sz="2000" b="1" dirty="0">
                <a:solidFill>
                  <a:schemeClr val="bg2">
                    <a:lumMod val="10000"/>
                  </a:schemeClr>
                </a:solidFill>
              </a:rPr>
              <a:t>Email: nolting.4@osu.edu </a:t>
            </a:r>
          </a:p>
          <a:p>
            <a:pPr marL="114300" indent="0">
              <a:buNone/>
            </a:pPr>
            <a:endParaRPr lang="en-US" sz="2000" dirty="0" smtClean="0"/>
          </a:p>
          <a:p>
            <a:pPr marL="114300" indent="0">
              <a:buNone/>
            </a:pPr>
            <a:endParaRPr lang="en-US" sz="2000" dirty="0" smtClean="0"/>
          </a:p>
          <a:p>
            <a:pPr marL="114300" indent="0">
              <a:buNone/>
            </a:pPr>
            <a:endParaRPr lang="en-US" sz="2000" dirty="0"/>
          </a:p>
          <a:p>
            <a:pPr marL="114300" indent="0">
              <a:buNone/>
            </a:pPr>
            <a:endParaRPr lang="en-US" sz="2000" dirty="0" smtClean="0"/>
          </a:p>
          <a:p>
            <a:pPr marL="114300" indent="0">
              <a:buNone/>
            </a:pPr>
            <a:endParaRPr lang="en-US" sz="2000" dirty="0"/>
          </a:p>
          <a:p>
            <a:pPr marL="114300" indent="0">
              <a:buNone/>
            </a:pPr>
            <a:endParaRPr lang="en-US" sz="2000" dirty="0" smtClean="0"/>
          </a:p>
          <a:p>
            <a:pPr marL="114300" indent="0">
              <a:buNone/>
            </a:pPr>
            <a:endParaRPr lang="en-US" sz="2000" dirty="0"/>
          </a:p>
          <a:p>
            <a:pPr marL="114300" indent="0">
              <a:buNone/>
            </a:pPr>
            <a:endParaRPr lang="en-US" sz="2000" dirty="0" smtClean="0"/>
          </a:p>
          <a:p>
            <a:pPr marL="114300" indent="0">
              <a:buNone/>
            </a:pPr>
            <a:endParaRPr lang="en-US" sz="2000" dirty="0"/>
          </a:p>
          <a:p>
            <a:pPr marL="114300" indent="0">
              <a:buNone/>
            </a:pPr>
            <a:endParaRPr lang="en-US" sz="2000" dirty="0" smtClean="0"/>
          </a:p>
          <a:p>
            <a:pPr marL="114300" indent="0">
              <a:buNone/>
            </a:pPr>
            <a:endParaRPr lang="en-US" sz="2000" dirty="0" smtClean="0"/>
          </a:p>
          <a:p>
            <a:pPr marL="114300" indent="0">
              <a:buNone/>
            </a:pPr>
            <a:endParaRPr lang="en-US" sz="2000" dirty="0" smtClean="0"/>
          </a:p>
          <a:p>
            <a:pPr marL="114300" indent="0">
              <a:buNone/>
            </a:pPr>
            <a:r>
              <a:rPr lang="en-US" sz="2400" b="1" dirty="0">
                <a:solidFill>
                  <a:schemeClr val="bg2">
                    <a:lumMod val="10000"/>
                  </a:schemeClr>
                </a:solidFill>
              </a:rPr>
              <a:t>Web address: http://vet.osu.edu/preventive-medicine/AIEERP</a:t>
            </a:r>
          </a:p>
        </p:txBody>
      </p:sp>
      <p:sp>
        <p:nvSpPr>
          <p:cNvPr id="4" name="Rectangle 3"/>
          <p:cNvSpPr/>
          <p:nvPr/>
        </p:nvSpPr>
        <p:spPr>
          <a:xfrm>
            <a:off x="2338376" y="228600"/>
            <a:ext cx="4467250" cy="1015663"/>
          </a:xfrm>
          <a:prstGeom prst="rect">
            <a:avLst/>
          </a:prstGeom>
        </p:spPr>
        <p:txBody>
          <a:bodyPr wrap="none">
            <a:spAutoFit/>
          </a:bodyPr>
          <a:lstStyle/>
          <a:p>
            <a:pPr algn="ctr"/>
            <a:r>
              <a:rPr lang="en-US" sz="6000" b="1" dirty="0"/>
              <a:t>Questions???</a:t>
            </a:r>
          </a:p>
        </p:txBody>
      </p:sp>
    </p:spTree>
    <p:extLst>
      <p:ext uri="{BB962C8B-B14F-4D97-AF65-F5344CB8AC3E}">
        <p14:creationId xmlns:p14="http://schemas.microsoft.com/office/powerpoint/2010/main" val="405366321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OSU">
      <a:dk1>
        <a:srgbClr val="2F2B20"/>
      </a:dk1>
      <a:lt1>
        <a:srgbClr val="FFFFFF"/>
      </a:lt1>
      <a:dk2>
        <a:srgbClr val="C00000"/>
      </a:dk2>
      <a:lt2>
        <a:srgbClr val="D8D8D8"/>
      </a:lt2>
      <a:accent1>
        <a:srgbClr val="BFBFBF"/>
      </a:accent1>
      <a:accent2>
        <a:srgbClr val="7F7F7F"/>
      </a:accent2>
      <a:accent3>
        <a:srgbClr val="6C7D76"/>
      </a:accent3>
      <a:accent4>
        <a:srgbClr val="95A39D"/>
      </a:accent4>
      <a:accent5>
        <a:srgbClr val="9D420E"/>
      </a:accent5>
      <a:accent6>
        <a:srgbClr val="7F7F7F"/>
      </a:accent6>
      <a:hlink>
        <a:srgbClr val="C00000"/>
      </a:hlink>
      <a:folHlink>
        <a:srgbClr val="2F2B2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770</TotalTime>
  <Words>1183</Words>
  <Application>Microsoft Office PowerPoint</Application>
  <PresentationFormat>On-screen Show (4:3)</PresentationFormat>
  <Paragraphs>168</Paragraphs>
  <Slides>18</Slides>
  <Notes>2</Notes>
  <HiddenSlides>0</HiddenSlides>
  <MMClips>1</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Adjacency</vt:lpstr>
      <vt:lpstr>Influenza A Viruses in Exhibition Swine</vt:lpstr>
      <vt:lpstr>Agenda</vt:lpstr>
      <vt:lpstr>Influenza Background</vt:lpstr>
      <vt:lpstr>What does influenza A virus look like in People?</vt:lpstr>
      <vt:lpstr>Influenza A Virus in Swine</vt:lpstr>
      <vt:lpstr>What does influenza A virus look like in Swine?</vt:lpstr>
      <vt:lpstr>How does influenza A virus spread?</vt:lpstr>
      <vt:lpstr>IAV at County Fairs</vt:lpstr>
      <vt:lpstr>Snout Wipe Video</vt:lpstr>
      <vt:lpstr>Swine – Human Interface</vt:lpstr>
      <vt:lpstr>Group Activity</vt:lpstr>
      <vt:lpstr>What is Bio-Security?</vt:lpstr>
      <vt:lpstr>Things to consider before the fair…</vt:lpstr>
      <vt:lpstr>Things to consider before the fair…</vt:lpstr>
      <vt:lpstr>Things to consider during the fair…</vt:lpstr>
      <vt:lpstr>Things to consider during the fair…</vt:lpstr>
      <vt:lpstr>Things to consider after the fair…</vt:lpstr>
      <vt:lpstr>PowerPoint Presentation</vt:lpstr>
    </vt:vector>
  </TitlesOfParts>
  <Company>The Ohio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Challenges with the Detection and Characterization of Avian-Origin Influenza A Viruses from Wild-Waterfowl</dc:title>
  <dc:creator>Nolting, Jacqueline M.</dc:creator>
  <cp:lastModifiedBy>Nolting, Jacqueline M.</cp:lastModifiedBy>
  <cp:revision>46</cp:revision>
  <cp:lastPrinted>2014-11-24T15:00:26Z</cp:lastPrinted>
  <dcterms:created xsi:type="dcterms:W3CDTF">2014-03-14T18:39:28Z</dcterms:created>
  <dcterms:modified xsi:type="dcterms:W3CDTF">2016-03-12T13:29:52Z</dcterms:modified>
</cp:coreProperties>
</file>