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9" r:id="rId2"/>
    <p:sldId id="260" r:id="rId3"/>
    <p:sldId id="261" r:id="rId4"/>
    <p:sldId id="267" r:id="rId5"/>
    <p:sldId id="265" r:id="rId6"/>
    <p:sldId id="266" r:id="rId7"/>
    <p:sldId id="270" r:id="rId8"/>
    <p:sldId id="289" r:id="rId9"/>
    <p:sldId id="279" r:id="rId10"/>
    <p:sldId id="28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62" autoAdjust="0"/>
    <p:restoredTop sz="79204" autoAdjust="0"/>
  </p:normalViewPr>
  <p:slideViewPr>
    <p:cSldViewPr snapToGrid="0">
      <p:cViewPr varScale="1">
        <p:scale>
          <a:sx n="77" d="100"/>
          <a:sy n="77" d="100"/>
        </p:scale>
        <p:origin x="150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8B2CC3-1B58-4B62-92C2-0646AAC71279}" type="datetimeFigureOut">
              <a:rPr lang="en-US" smtClean="0"/>
              <a:t>7/11/2018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D24606-5898-42CE-BB99-8F1B2EB9A036}" type="slidenum">
              <a:rPr lang="en-US" smtClean="0"/>
              <a:t>‹#›</a:t>
            </a:fld>
            <a:endParaRPr lang="en-US"/>
          </a:p>
        </p:txBody>
      </p:sp>
    </p:spTree>
    <p:extLst>
      <p:ext uri="{BB962C8B-B14F-4D97-AF65-F5344CB8AC3E}">
        <p14:creationId xmlns:p14="http://schemas.microsoft.com/office/powerpoint/2010/main" val="513082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4836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baseline="0" dirty="0" smtClean="0"/>
              <a:t>H3N2 is a strain of influenza A that commonly circulates in swine and can infect humans.  These viruses are called variant viruses when they infect people and the letter “v” is attached to the influenza strain name (e.g., H3N2v). Because these H3N2v outbreaks </a:t>
            </a:r>
            <a:r>
              <a:rPr lang="en-US" dirty="0" smtClean="0"/>
              <a:t>“…</a:t>
            </a:r>
            <a:r>
              <a:rPr lang="en-US" b="1" dirty="0" smtClean="0"/>
              <a:t>occurred primarily in children with close contact with swine at agricultural fairs, many of whom were exhibitors</a:t>
            </a:r>
            <a:r>
              <a:rPr lang="en-US" dirty="0" smtClean="0"/>
              <a:t>”, the CDC and Council</a:t>
            </a:r>
            <a:r>
              <a:rPr lang="en-US" baseline="0" dirty="0" smtClean="0"/>
              <a:t> for State and Territorial Epidemiologists funded a pilot project to develop </a:t>
            </a:r>
            <a:r>
              <a:rPr lang="en-US" b="1" baseline="0" dirty="0" smtClean="0"/>
              <a:t>influenza prevention education</a:t>
            </a:r>
            <a:r>
              <a:rPr lang="en-US" baseline="0" dirty="0" smtClean="0"/>
              <a:t>, as well as awareness and education about other zoonotic diseases, among these youth. The project was also intended to foster collaboration and partnership between animal health, human health, and state and county youth agriculture organizations. </a:t>
            </a:r>
          </a:p>
          <a:p>
            <a:pPr defTabSz="929579">
              <a:defRPr/>
            </a:pPr>
            <a:endParaRPr lang="en-US" baseline="0"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07356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Youth ag programs are</a:t>
            </a:r>
            <a:r>
              <a:rPr lang="en-US" baseline="0" dirty="0" smtClean="0"/>
              <a:t> a</a:t>
            </a:r>
            <a:r>
              <a:rPr lang="en-US" dirty="0" smtClean="0"/>
              <a:t> key element in future of animal husbandry and food production.</a:t>
            </a:r>
            <a:r>
              <a:rPr lang="en-US" baseline="0" dirty="0" smtClean="0"/>
              <a:t> Animal agriculture projects teach youth responsibility and sportsmanship, build confidence, and offer an opportunity for youth to educate the public about agriculture.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r>
              <a:rPr lang="en-US" dirty="0" smtClean="0"/>
              <a:t>Youth animal agriculture projects are generally reared on a smaller scale and involve closer contact with animals.  As a result, disease transmission risks exist. </a:t>
            </a:r>
            <a:r>
              <a:rPr lang="en-US" sz="1200" kern="1200" baseline="0" dirty="0" smtClean="0">
                <a:solidFill>
                  <a:schemeClr val="tx1"/>
                </a:solidFill>
                <a:effectLst/>
                <a:latin typeface="+mn-lt"/>
                <a:ea typeface="+mn-ea"/>
                <a:cs typeface="+mn-cs"/>
              </a:rPr>
              <a:t> In looking at where our gaps were for disease control and prevention, biosecurity was being addressed much more in our commercial, large-scale production facilities, but not so much on a smaller scale, particularly for youth agriculture projects. </a:t>
            </a:r>
          </a:p>
          <a:p>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While programs addressing food safety are currently available for youth in agriculture, programs addressing biosecurity, animal health, and zoonotic disease risks are limited.</a:t>
            </a:r>
            <a:r>
              <a:rPr lang="en-US" baseline="0" dirty="0" smtClean="0"/>
              <a:t> </a:t>
            </a:r>
            <a:r>
              <a:rPr lang="en-US" sz="1200" kern="1200" baseline="0" dirty="0" smtClean="0">
                <a:solidFill>
                  <a:schemeClr val="tx1"/>
                </a:solidFill>
                <a:effectLst/>
                <a:latin typeface="+mn-lt"/>
                <a:ea typeface="+mn-ea"/>
                <a:cs typeface="+mn-cs"/>
              </a:rPr>
              <a:t>Education linking biosecurity, animal health, and zoonotic disease was lacking.</a:t>
            </a:r>
            <a:endParaRPr lang="en-US" dirty="0" smtClean="0"/>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0730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defTabSz="929579">
              <a:defRPr/>
            </a:pPr>
            <a:r>
              <a:rPr lang="en-US" sz="1200" kern="1200" dirty="0" smtClean="0">
                <a:solidFill>
                  <a:schemeClr val="tx1"/>
                </a:solidFill>
                <a:effectLst/>
                <a:latin typeface="+mn-lt"/>
                <a:ea typeface="+mn-ea"/>
                <a:cs typeface="+mn-cs"/>
              </a:rPr>
              <a:t>From</a:t>
            </a:r>
            <a:r>
              <a:rPr lang="en-US" sz="1200" kern="1200" baseline="0" dirty="0" smtClean="0">
                <a:solidFill>
                  <a:schemeClr val="tx1"/>
                </a:solidFill>
                <a:effectLst/>
                <a:latin typeface="+mn-lt"/>
                <a:ea typeface="+mn-ea"/>
                <a:cs typeface="+mn-cs"/>
              </a:rPr>
              <a:t> those considerations, we developed an online course that is free, accessible, responsive (on tablets and phones), and available to anyone with an internet connection.</a:t>
            </a:r>
          </a:p>
          <a:p>
            <a:pPr defTabSz="929579">
              <a:defRPr/>
            </a:pPr>
            <a:endParaRPr lang="en-US" sz="1200" kern="1200" baseline="0" dirty="0" smtClean="0">
              <a:solidFill>
                <a:schemeClr val="tx1"/>
              </a:solidFill>
              <a:effectLst/>
              <a:latin typeface="+mn-lt"/>
              <a:ea typeface="+mn-ea"/>
              <a:cs typeface="+mn-cs"/>
            </a:endParaRPr>
          </a:p>
          <a:p>
            <a:pPr defTabSz="929579">
              <a:defRPr/>
            </a:pPr>
            <a:r>
              <a:rPr lang="en-US" sz="1200" kern="1200" dirty="0" smtClean="0">
                <a:solidFill>
                  <a:schemeClr val="tx1"/>
                </a:solidFill>
                <a:effectLst/>
                <a:latin typeface="+mn-lt"/>
                <a:ea typeface="+mn-ea"/>
                <a:cs typeface="+mn-cs"/>
              </a:rPr>
              <a:t>The </a:t>
            </a:r>
            <a:r>
              <a:rPr lang="en-US" sz="1200" kern="1200" dirty="0" smtClean="0">
                <a:solidFill>
                  <a:schemeClr val="tx1"/>
                </a:solidFill>
                <a:effectLst/>
                <a:latin typeface="+mn-lt"/>
                <a:ea typeface="+mn-ea"/>
                <a:cs typeface="+mn-cs"/>
              </a:rPr>
              <a:t>course, which includes 6 lessons designed to be completed in 20–30 minutes each, may be taken independently by anyone at any time, but is targeted at youth aged 13–18 years. The first 3 lessons cover specific zoonotic diseases, such as influenza, and ways to prevent transmission to humans and animals. The remaining lessons review case studies, agencies, and career opportunities in One Health. </a:t>
            </a:r>
            <a:endParaRPr lang="en-US" sz="1200" kern="1200" dirty="0" smtClean="0">
              <a:solidFill>
                <a:schemeClr val="tx1"/>
              </a:solidFill>
              <a:effectLst/>
              <a:latin typeface="+mn-lt"/>
              <a:ea typeface="+mn-ea"/>
              <a:cs typeface="+mn-cs"/>
            </a:endParaRPr>
          </a:p>
          <a:p>
            <a:pPr defTabSz="929579">
              <a:defRPr/>
            </a:pPr>
            <a:endParaRPr lang="en-US" sz="1200" kern="1200" dirty="0" smtClean="0">
              <a:solidFill>
                <a:schemeClr val="tx1"/>
              </a:solidFill>
              <a:effectLst/>
              <a:latin typeface="+mn-lt"/>
              <a:ea typeface="+mn-ea"/>
              <a:cs typeface="+mn-cs"/>
            </a:endParaRPr>
          </a:p>
          <a:p>
            <a:pPr defTabSz="929579">
              <a:defRPr/>
            </a:pPr>
            <a:r>
              <a:rPr lang="en-US" sz="1200" kern="1200" dirty="0" smtClean="0">
                <a:solidFill>
                  <a:schemeClr val="tx1"/>
                </a:solidFill>
                <a:effectLst/>
                <a:latin typeface="+mn-lt"/>
                <a:ea typeface="+mn-ea"/>
                <a:cs typeface="+mn-cs"/>
              </a:rPr>
              <a:t>A new course for</a:t>
            </a:r>
            <a:r>
              <a:rPr lang="en-US" sz="1200" kern="1200" baseline="0" dirty="0" smtClean="0">
                <a:solidFill>
                  <a:schemeClr val="tx1"/>
                </a:solidFill>
                <a:effectLst/>
                <a:latin typeface="+mn-lt"/>
                <a:ea typeface="+mn-ea"/>
                <a:cs typeface="+mn-cs"/>
              </a:rPr>
              <a:t> elementary aged youth will be available later this fall. </a:t>
            </a:r>
            <a:endParaRPr lang="en-US" dirty="0" smtClean="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6812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course was developed with many partners to ensure positive messaging. It has received National 4-H Peer Review status.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2456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course is designed to encourage youth involvement with livestock and animal exhibitions in a safe and healthy manner while preventing zoonotic disease, following biosecurity recommendations, and promoting public health and animal health.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6118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On</a:t>
            </a:r>
            <a:r>
              <a:rPr lang="en-US" baseline="0" dirty="0" smtClean="0"/>
              <a:t> the website, we also have supplemental resources, including … [read]</a:t>
            </a:r>
            <a:endParaRPr lang="en-US" dirty="0" smtClean="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45BA532-24FE-464E-B991-F1C64B79ACE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9775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We are offering </a:t>
            </a:r>
            <a:r>
              <a:rPr lang="en-US" sz="1200" b="1" kern="1200" dirty="0" smtClean="0">
                <a:solidFill>
                  <a:schemeClr val="tx1"/>
                </a:solidFill>
                <a:effectLst/>
                <a:latin typeface="+mn-lt"/>
                <a:ea typeface="+mn-ea"/>
                <a:cs typeface="+mn-cs"/>
              </a:rPr>
              <a:t>free train-the-trainer workshops</a:t>
            </a:r>
            <a:r>
              <a:rPr lang="en-US" sz="1200" kern="1200" dirty="0" smtClean="0">
                <a:solidFill>
                  <a:schemeClr val="tx1"/>
                </a:solidFill>
                <a:effectLst/>
                <a:latin typeface="+mn-lt"/>
                <a:ea typeface="+mn-ea"/>
                <a:cs typeface="+mn-cs"/>
              </a:rPr>
              <a:t> to 4-H youth specialists and volunteers interested in delivering zoonotic disease prevention and biosecurity education to middle and high school aged 4-H youth.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During these regional workshops, CFSPH veterinarians will train attendees to deliver ready-made PowerPoints, demonstrate hands-on activities, and provide additional information about zoonotic disease prevention. We then ask that you provide zoonotic disease prevention education to local middle and high school aged 4-H youth by </a:t>
            </a:r>
            <a:r>
              <a:rPr lang="en-US" sz="1200" b="1" kern="1200" dirty="0" smtClean="0">
                <a:solidFill>
                  <a:schemeClr val="tx1"/>
                </a:solidFill>
                <a:effectLst/>
                <a:latin typeface="+mn-lt"/>
                <a:ea typeface="+mn-ea"/>
                <a:cs typeface="+mn-cs"/>
              </a:rPr>
              <a:t>September 30, 2018</a:t>
            </a:r>
            <a:r>
              <a:rPr lang="en-US" sz="1200" kern="1200" dirty="0" smtClean="0">
                <a:solidFill>
                  <a:schemeClr val="tx1"/>
                </a:solidFill>
                <a:effectLst/>
                <a:latin typeface="+mn-lt"/>
                <a:ea typeface="+mn-ea"/>
                <a:cs typeface="+mn-cs"/>
              </a:rPr>
              <a:t>, by using the CFSPH-developed PowerPoint presentations and hands-on activities discussed at the workshop.</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Volunteers will receive a travel stipend, meal during the workshop, and a chance to win selected hands-on activity supplies.</a:t>
            </a:r>
            <a:r>
              <a:rPr lang="en-US" sz="1200" kern="1200" dirty="0" smtClean="0">
                <a:solidFill>
                  <a:schemeClr val="tx1"/>
                </a:solidFill>
                <a:effectLst/>
                <a:latin typeface="+mn-lt"/>
                <a:ea typeface="+mn-ea"/>
                <a:cs typeface="+mn-cs"/>
              </a:rPr>
              <a:t> Youth who attend local educational sessions offered by trained volunteers and complete a pre/post evaluation will receive a “biosecurity bucket” with goodies and a chance to win a gift card.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Volunteers interested in attending the workshops should contact </a:t>
            </a:r>
            <a:r>
              <a:rPr lang="en-US" sz="1200" u="sng" kern="1200" dirty="0" smtClean="0">
                <a:solidFill>
                  <a:schemeClr val="tx1"/>
                </a:solidFill>
                <a:effectLst/>
                <a:latin typeface="+mn-lt"/>
                <a:ea typeface="+mn-ea"/>
                <a:cs typeface="+mn-cs"/>
                <a:hlinkClick r:id="rId3"/>
              </a:rPr>
              <a:t>youthinag@iastate.edu</a:t>
            </a:r>
            <a:r>
              <a:rPr lang="en-US" sz="1200" kern="1200" dirty="0" smtClean="0">
                <a:solidFill>
                  <a:schemeClr val="tx1"/>
                </a:solidFill>
                <a:effectLst/>
                <a:latin typeface="+mn-lt"/>
                <a:ea typeface="+mn-ea"/>
                <a:cs typeface="+mn-cs"/>
              </a:rPr>
              <a:t>. We will then determine a time and location that is most convenient for all. </a:t>
            </a:r>
            <a:r>
              <a:rPr lang="en-US" sz="1200" b="1" kern="1200" dirty="0" smtClean="0">
                <a:solidFill>
                  <a:schemeClr val="tx1"/>
                </a:solidFill>
                <a:effectLst/>
                <a:latin typeface="+mn-lt"/>
                <a:ea typeface="+mn-ea"/>
                <a:cs typeface="+mn-cs"/>
              </a:rPr>
              <a:t>Space is limited! Please respond with your interest by July 16.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baseline="0" dirty="0" smtClean="0"/>
          </a:p>
        </p:txBody>
      </p:sp>
      <p:sp>
        <p:nvSpPr>
          <p:cNvPr id="4" name="Slide Number Placeholder 3"/>
          <p:cNvSpPr>
            <a:spLocks noGrp="1"/>
          </p:cNvSpPr>
          <p:nvPr>
            <p:ph type="sldNum" sz="quarter" idx="10"/>
          </p:nvPr>
        </p:nvSpPr>
        <p:spPr/>
        <p:txBody>
          <a:bodyPr/>
          <a:lstStyle/>
          <a:p>
            <a:fld id="{2CD24606-5898-42CE-BB99-8F1B2EB9A036}" type="slidenum">
              <a:rPr lang="en-US" smtClean="0"/>
              <a:t>8</a:t>
            </a:fld>
            <a:endParaRPr lang="en-US"/>
          </a:p>
        </p:txBody>
      </p:sp>
    </p:spTree>
    <p:extLst>
      <p:ext uri="{BB962C8B-B14F-4D97-AF65-F5344CB8AC3E}">
        <p14:creationId xmlns:p14="http://schemas.microsoft.com/office/powerpoint/2010/main" val="13298757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45BA532-24FE-464E-B991-F1C64B79ACEF}" type="slidenum">
              <a:rPr lang="en-US" smtClean="0"/>
              <a:t>9</a:t>
            </a:fld>
            <a:endParaRPr lang="en-US"/>
          </a:p>
        </p:txBody>
      </p:sp>
    </p:spTree>
    <p:extLst>
      <p:ext uri="{BB962C8B-B14F-4D97-AF65-F5344CB8AC3E}">
        <p14:creationId xmlns:p14="http://schemas.microsoft.com/office/powerpoint/2010/main" val="1790128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D24606-5898-42CE-BB99-8F1B2EB9A036}" type="slidenum">
              <a:rPr lang="en-US" smtClean="0"/>
              <a:t>10</a:t>
            </a:fld>
            <a:endParaRPr lang="en-US"/>
          </a:p>
        </p:txBody>
      </p:sp>
    </p:spTree>
    <p:extLst>
      <p:ext uri="{BB962C8B-B14F-4D97-AF65-F5344CB8AC3E}">
        <p14:creationId xmlns:p14="http://schemas.microsoft.com/office/powerpoint/2010/main" val="3342663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78530" name="Rectangle 2"/>
          <p:cNvSpPr>
            <a:spLocks noGrp="1" noChangeArrowheads="1"/>
          </p:cNvSpPr>
          <p:nvPr>
            <p:ph type="ctrTitle"/>
          </p:nvPr>
        </p:nvSpPr>
        <p:spPr>
          <a:xfrm>
            <a:off x="685800" y="2130435"/>
            <a:ext cx="7772400" cy="1470025"/>
          </a:xfrm>
        </p:spPr>
        <p:txBody>
          <a:bodyPr/>
          <a:lstStyle>
            <a:lvl1pPr>
              <a:defRPr/>
            </a:lvl1pPr>
          </a:lstStyle>
          <a:p>
            <a:r>
              <a:rPr lang="en-US" smtClean="0"/>
              <a:t>Click to edit Master title style</a:t>
            </a:r>
            <a:endParaRPr lang="en-US"/>
          </a:p>
        </p:txBody>
      </p:sp>
      <p:sp>
        <p:nvSpPr>
          <p:cNvPr id="278531"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r>
              <a:rPr lang="en-US" smtClean="0"/>
              <a:t>Click to edit Master subtitle style</a:t>
            </a:r>
            <a:endParaRPr lang="en-US"/>
          </a:p>
        </p:txBody>
      </p:sp>
      <p:sp>
        <p:nvSpPr>
          <p:cNvPr id="4" name="Rectangle 4"/>
          <p:cNvSpPr>
            <a:spLocks noGrp="1" noChangeArrowheads="1"/>
          </p:cNvSpPr>
          <p:nvPr>
            <p:ph type="dt" sz="half" idx="10"/>
          </p:nvPr>
        </p:nvSpPr>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5" name="Rectangle 5"/>
          <p:cNvSpPr>
            <a:spLocks noGrp="1" noChangeArrowheads="1"/>
          </p:cNvSpPr>
          <p:nvPr>
            <p:ph type="ftr" sz="quarter" idx="11"/>
          </p:nvPr>
        </p:nvSpPr>
        <p:spPr>
          <a:xfrm>
            <a:off x="5867400" y="6172200"/>
            <a:ext cx="2895600" cy="476250"/>
          </a:xfrm>
        </p:spPr>
        <p:txBody>
          <a:bodyPr/>
          <a:lstStyle>
            <a:lvl1pPr>
              <a:defRPr smtClean="0"/>
            </a:lvl1pPr>
          </a:lstStyle>
          <a:p>
            <a:endParaRPr lang="en-US">
              <a:solidFill>
                <a:srgbClr val="FFFFFF"/>
              </a:solidFill>
            </a:endParaRPr>
          </a:p>
        </p:txBody>
      </p:sp>
    </p:spTree>
    <p:extLst>
      <p:ext uri="{BB962C8B-B14F-4D97-AF65-F5344CB8AC3E}">
        <p14:creationId xmlns:p14="http://schemas.microsoft.com/office/powerpoint/2010/main" val="28812130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35688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10"/>
            <a:ext cx="7772400" cy="1362075"/>
          </a:xfrm>
        </p:spPr>
        <p:txBody>
          <a:bodyPr anchor="t"/>
          <a:lstStyle>
            <a:lvl1pPr algn="l">
              <a:defRPr sz="3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882" indent="0">
              <a:buNone/>
              <a:defRPr sz="1351"/>
            </a:lvl2pPr>
            <a:lvl3pPr marL="685766" indent="0">
              <a:buNone/>
              <a:defRPr sz="1200"/>
            </a:lvl3pPr>
            <a:lvl4pPr marL="1028649" indent="0">
              <a:buNone/>
              <a:defRPr sz="1051"/>
            </a:lvl4pPr>
            <a:lvl5pPr marL="1371532" indent="0">
              <a:buNone/>
              <a:defRPr sz="1051"/>
            </a:lvl5pPr>
            <a:lvl6pPr marL="1714414" indent="0">
              <a:buNone/>
              <a:defRPr sz="1051"/>
            </a:lvl6pPr>
            <a:lvl7pPr marL="2057298" indent="0">
              <a:buNone/>
              <a:defRPr sz="1051"/>
            </a:lvl7pPr>
            <a:lvl8pPr marL="2400180" indent="0">
              <a:buNone/>
              <a:defRPr sz="1051"/>
            </a:lvl8pPr>
            <a:lvl9pPr marL="2743062" indent="0">
              <a:buNone/>
              <a:defRPr sz="1051"/>
            </a:lvl9pPr>
          </a:lstStyle>
          <a:p>
            <a:pPr lvl="0"/>
            <a:r>
              <a:rPr lang="en-US" smtClean="0"/>
              <a:t>Edit Master text styles</a:t>
            </a:r>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9628609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lvl1pPr>
              <a:defRPr sz="2100"/>
            </a:lvl1pPr>
            <a:lvl2pPr>
              <a:defRPr sz="1800"/>
            </a:lvl2pPr>
            <a:lvl3pPr>
              <a:defRPr sz="1500"/>
            </a:lvl3pPr>
            <a:lvl4pPr>
              <a:defRPr sz="1351"/>
            </a:lvl4pPr>
            <a:lvl5pPr>
              <a:defRPr sz="1351"/>
            </a:lvl5pPr>
            <a:lvl6pPr>
              <a:defRPr sz="1351"/>
            </a:lvl6pPr>
            <a:lvl7pPr>
              <a:defRPr sz="1351"/>
            </a:lvl7pPr>
            <a:lvl8pPr>
              <a:defRPr sz="1351"/>
            </a:lvl8pPr>
            <a:lvl9pPr>
              <a:defRPr sz="1351"/>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0164497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535113"/>
            <a:ext cx="4041775" cy="639762"/>
          </a:xfrm>
        </p:spPr>
        <p:txBody>
          <a:bodyPr anchor="b"/>
          <a:lstStyle>
            <a:lvl1pPr marL="0" indent="0">
              <a:buNone/>
              <a:defRPr sz="1800" b="1"/>
            </a:lvl1pPr>
            <a:lvl2pPr marL="342882" indent="0">
              <a:buNone/>
              <a:defRPr sz="1500" b="1"/>
            </a:lvl2pPr>
            <a:lvl3pPr marL="685766" indent="0">
              <a:buNone/>
              <a:defRPr sz="1351" b="1"/>
            </a:lvl3pPr>
            <a:lvl4pPr marL="1028649" indent="0">
              <a:buNone/>
              <a:defRPr sz="1200" b="1"/>
            </a:lvl4pPr>
            <a:lvl5pPr marL="1371532" indent="0">
              <a:buNone/>
              <a:defRPr sz="1200" b="1"/>
            </a:lvl5pPr>
            <a:lvl6pPr marL="1714414" indent="0">
              <a:buNone/>
              <a:defRPr sz="1200" b="1"/>
            </a:lvl6pPr>
            <a:lvl7pPr marL="2057298" indent="0">
              <a:buNone/>
              <a:defRPr sz="1200" b="1"/>
            </a:lvl7pPr>
            <a:lvl8pPr marL="2400180" indent="0">
              <a:buNone/>
              <a:defRPr sz="1200" b="1"/>
            </a:lvl8pPr>
            <a:lvl9pPr marL="2743062"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45030" y="2174875"/>
            <a:ext cx="4041775" cy="3951288"/>
          </a:xfrm>
        </p:spPr>
        <p:txBody>
          <a:bodyPr/>
          <a:lstStyle>
            <a:lvl1pPr>
              <a:defRPr sz="1800"/>
            </a:lvl1pPr>
            <a:lvl2pPr>
              <a:defRPr sz="1500"/>
            </a:lvl2pPr>
            <a:lvl3pPr>
              <a:defRPr sz="1351"/>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731539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1680202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1968946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smtClean="0"/>
              <a:t>Click to edit Master title style</a:t>
            </a:r>
            <a:endParaRPr lang="en-US"/>
          </a:p>
        </p:txBody>
      </p:sp>
      <p:sp>
        <p:nvSpPr>
          <p:cNvPr id="3" name="Content Placeholder 2"/>
          <p:cNvSpPr>
            <a:spLocks noGrp="1"/>
          </p:cNvSpPr>
          <p:nvPr>
            <p:ph idx="1"/>
          </p:nvPr>
        </p:nvSpPr>
        <p:spPr>
          <a:xfrm>
            <a:off x="3575050" y="27306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23691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882" indent="0">
              <a:buNone/>
              <a:defRPr sz="2100"/>
            </a:lvl2pPr>
            <a:lvl3pPr marL="685766" indent="0">
              <a:buNone/>
              <a:defRPr sz="1800"/>
            </a:lvl3pPr>
            <a:lvl4pPr marL="1028649" indent="0">
              <a:buNone/>
              <a:defRPr sz="1500"/>
            </a:lvl4pPr>
            <a:lvl5pPr marL="1371532" indent="0">
              <a:buNone/>
              <a:defRPr sz="1500"/>
            </a:lvl5pPr>
            <a:lvl6pPr marL="1714414" indent="0">
              <a:buNone/>
              <a:defRPr sz="1500"/>
            </a:lvl6pPr>
            <a:lvl7pPr marL="2057298" indent="0">
              <a:buNone/>
              <a:defRPr sz="1500"/>
            </a:lvl7pPr>
            <a:lvl8pPr marL="2400180" indent="0">
              <a:buNone/>
              <a:defRPr sz="1500"/>
            </a:lvl8pPr>
            <a:lvl9pPr marL="2743062" indent="0">
              <a:buNone/>
              <a:defRPr sz="15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1"/>
            </a:lvl1pPr>
            <a:lvl2pPr marL="342882" indent="0">
              <a:buNone/>
              <a:defRPr sz="900"/>
            </a:lvl2pPr>
            <a:lvl3pPr marL="685766" indent="0">
              <a:buNone/>
              <a:defRPr sz="751"/>
            </a:lvl3pPr>
            <a:lvl4pPr marL="1028649" indent="0">
              <a:buNone/>
              <a:defRPr sz="675"/>
            </a:lvl4pPr>
            <a:lvl5pPr marL="1371532" indent="0">
              <a:buNone/>
              <a:defRPr sz="675"/>
            </a:lvl5pPr>
            <a:lvl6pPr marL="1714414" indent="0">
              <a:buNone/>
              <a:defRPr sz="675"/>
            </a:lvl6pPr>
            <a:lvl7pPr marL="2057298" indent="0">
              <a:buNone/>
              <a:defRPr sz="675"/>
            </a:lvl7pPr>
            <a:lvl8pPr marL="2400180" indent="0">
              <a:buNone/>
              <a:defRPr sz="675"/>
            </a:lvl8pPr>
            <a:lvl9pPr marL="2743062" indent="0">
              <a:buNone/>
              <a:defRPr sz="675"/>
            </a:lvl9pPr>
          </a:lstStyle>
          <a:p>
            <a:pPr lvl="0"/>
            <a:r>
              <a:rPr lang="en-US" smtClean="0"/>
              <a:t>Edit Master text styles</a:t>
            </a:r>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1844332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121014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8"/>
            <a:ext cx="6019800" cy="58515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4473583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954216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98"/>
            <a:ext cx="4038600" cy="218757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7"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8"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001047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6"/>
            <a:ext cx="4038600" cy="45259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fld id="{1178090E-81DB-45A9-B1A4-805517A9F3C2}" type="datetimeFigureOut">
              <a:rPr lang="en-US" smtClean="0">
                <a:solidFill>
                  <a:srgbClr val="000000"/>
                </a:solidFill>
              </a:rPr>
              <a:pPr/>
              <a:t>7/11/2018</a:t>
            </a:fld>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6032E2C9-4C4D-4249-920A-ACF32CAEC25C}"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8473195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Headline</a:t>
            </a:r>
          </a:p>
        </p:txBody>
      </p:sp>
      <p:sp>
        <p:nvSpPr>
          <p:cNvPr id="1027" name="Rectangle 3"/>
          <p:cNvSpPr>
            <a:spLocks noGrp="1" noChangeArrowheads="1"/>
          </p:cNvSpPr>
          <p:nvPr>
            <p:ph type="body" idx="1"/>
          </p:nvPr>
        </p:nvSpPr>
        <p:spPr bwMode="auto">
          <a:xfrm>
            <a:off x="457200" y="160020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51"/>
            </a:lvl1pPr>
          </a:lstStyle>
          <a:p>
            <a:pPr fontAlgn="base">
              <a:spcBef>
                <a:spcPct val="0"/>
              </a:spcBef>
              <a:spcAft>
                <a:spcPct val="0"/>
              </a:spcAft>
            </a:pPr>
            <a:fld id="{1178090E-81DB-45A9-B1A4-805517A9F3C2}" type="datetimeFigureOut">
              <a:rPr lang="en-US" smtClean="0">
                <a:solidFill>
                  <a:srgbClr val="000000"/>
                </a:solidFill>
                <a:latin typeface="Arial" charset="0"/>
              </a:rPr>
              <a:pPr fontAlgn="base">
                <a:spcBef>
                  <a:spcPct val="0"/>
                </a:spcBef>
                <a:spcAft>
                  <a:spcPct val="0"/>
                </a:spcAft>
              </a:pPr>
              <a:t>7/11/2018</a:t>
            </a:fld>
            <a:endParaRPr lang="en-US">
              <a:solidFill>
                <a:srgbClr val="000000"/>
              </a:solidFill>
              <a:latin typeface="Arial" charset="0"/>
            </a:endParaRPr>
          </a:p>
        </p:txBody>
      </p:sp>
      <p:sp>
        <p:nvSpPr>
          <p:cNvPr id="1029" name="Rectangle 5"/>
          <p:cNvSpPr>
            <a:spLocks noGrp="1" noChangeArrowheads="1"/>
          </p:cNvSpPr>
          <p:nvPr>
            <p:ph type="ftr" sz="quarter" idx="3"/>
          </p:nvPr>
        </p:nvSpPr>
        <p:spPr bwMode="auto">
          <a:xfrm>
            <a:off x="5715000" y="6172200"/>
            <a:ext cx="3048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25" smtClean="0">
                <a:solidFill>
                  <a:schemeClr val="bg1"/>
                </a:solidFill>
              </a:defRPr>
            </a:lvl1pPr>
          </a:lstStyle>
          <a:p>
            <a:pPr fontAlgn="base">
              <a:spcBef>
                <a:spcPct val="0"/>
              </a:spcBef>
              <a:spcAft>
                <a:spcPct val="0"/>
              </a:spcAft>
            </a:pPr>
            <a:endParaRPr lang="en-US">
              <a:solidFill>
                <a:srgbClr val="FFFFFF"/>
              </a:solidFill>
              <a:latin typeface="Arial" charset="0"/>
            </a:endParaRPr>
          </a:p>
        </p:txBody>
      </p:sp>
      <p:sp>
        <p:nvSpPr>
          <p:cNvPr id="1030" name="Rectangle 6"/>
          <p:cNvSpPr>
            <a:spLocks noGrp="1" noChangeArrowheads="1"/>
          </p:cNvSpPr>
          <p:nvPr>
            <p:ph type="sldNum" sz="quarter" idx="4"/>
          </p:nvPr>
        </p:nvSpPr>
        <p:spPr bwMode="auto">
          <a:xfrm>
            <a:off x="3810000" y="61722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51"/>
            </a:lvl1pPr>
          </a:lstStyle>
          <a:p>
            <a:pPr fontAlgn="base">
              <a:spcBef>
                <a:spcPct val="0"/>
              </a:spcBef>
              <a:spcAft>
                <a:spcPct val="0"/>
              </a:spcAft>
            </a:pPr>
            <a:fld id="{6032E2C9-4C4D-4249-920A-ACF32CAEC25C}" type="slidenum">
              <a:rPr lang="en-US" smtClean="0">
                <a:solidFill>
                  <a:srgbClr val="000000"/>
                </a:solidFill>
                <a:latin typeface="Arial" charset="0"/>
              </a:rPr>
              <a:pPr fontAlgn="base">
                <a:spcBef>
                  <a:spcPct val="0"/>
                </a:spcBef>
                <a:spcAft>
                  <a:spcPct val="0"/>
                </a:spcAft>
              </a:pPr>
              <a:t>‹#›</a:t>
            </a:fld>
            <a:endParaRPr lang="en-US">
              <a:solidFill>
                <a:srgbClr val="000000"/>
              </a:solidFill>
              <a:latin typeface="Arial" charset="0"/>
            </a:endParaRPr>
          </a:p>
        </p:txBody>
      </p:sp>
    </p:spTree>
    <p:extLst>
      <p:ext uri="{BB962C8B-B14F-4D97-AF65-F5344CB8AC3E}">
        <p14:creationId xmlns:p14="http://schemas.microsoft.com/office/powerpoint/2010/main" val="23747798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p:titleStyle>
    <p:bodyStyle>
      <a:lvl1pPr marL="257162" indent="-257162" algn="l" rtl="0" eaLnBrk="1" fontAlgn="base" hangingPunct="1">
        <a:spcBef>
          <a:spcPct val="20000"/>
        </a:spcBef>
        <a:spcAft>
          <a:spcPct val="0"/>
        </a:spcAft>
        <a:buChar char="•"/>
        <a:defRPr sz="2400">
          <a:solidFill>
            <a:schemeClr val="bg1"/>
          </a:solidFill>
          <a:latin typeface="+mn-lt"/>
          <a:ea typeface="+mn-ea"/>
          <a:cs typeface="+mn-cs"/>
        </a:defRPr>
      </a:lvl1pPr>
      <a:lvl2pPr marL="557185" indent="-214303" algn="l" rtl="0" eaLnBrk="1" fontAlgn="base" hangingPunct="1">
        <a:spcBef>
          <a:spcPct val="20000"/>
        </a:spcBef>
        <a:spcAft>
          <a:spcPct val="0"/>
        </a:spcAft>
        <a:buChar char="–"/>
        <a:defRPr sz="2100">
          <a:solidFill>
            <a:schemeClr val="bg1"/>
          </a:solidFill>
          <a:latin typeface="+mn-lt"/>
        </a:defRPr>
      </a:lvl2pPr>
      <a:lvl3pPr marL="857208" indent="-171442" algn="l" rtl="0" eaLnBrk="1" fontAlgn="base" hangingPunct="1">
        <a:spcBef>
          <a:spcPct val="20000"/>
        </a:spcBef>
        <a:spcAft>
          <a:spcPct val="0"/>
        </a:spcAft>
        <a:buChar char="•"/>
        <a:defRPr sz="1800">
          <a:solidFill>
            <a:schemeClr val="bg1"/>
          </a:solidFill>
          <a:latin typeface="+mn-lt"/>
        </a:defRPr>
      </a:lvl3pPr>
      <a:lvl4pPr marL="1200091" indent="-171442" algn="l" rtl="0" eaLnBrk="1" fontAlgn="base" hangingPunct="1">
        <a:spcBef>
          <a:spcPct val="20000"/>
        </a:spcBef>
        <a:spcAft>
          <a:spcPct val="0"/>
        </a:spcAft>
        <a:buChar char="–"/>
        <a:defRPr sz="1500">
          <a:solidFill>
            <a:schemeClr val="bg1"/>
          </a:solidFill>
          <a:latin typeface="+mn-lt"/>
        </a:defRPr>
      </a:lvl4pPr>
      <a:lvl5pPr marL="1542973" indent="-171442" algn="l" rtl="0" eaLnBrk="1" fontAlgn="base" hangingPunct="1">
        <a:spcBef>
          <a:spcPct val="20000"/>
        </a:spcBef>
        <a:spcAft>
          <a:spcPct val="0"/>
        </a:spcAft>
        <a:buChar char="»"/>
        <a:defRPr sz="1500">
          <a:solidFill>
            <a:schemeClr val="bg1"/>
          </a:solidFill>
          <a:latin typeface="+mn-lt"/>
        </a:defRPr>
      </a:lvl5pPr>
      <a:lvl6pPr marL="1885857" indent="-171442" algn="l" rtl="0" eaLnBrk="1" fontAlgn="base" hangingPunct="1">
        <a:spcBef>
          <a:spcPct val="20000"/>
        </a:spcBef>
        <a:spcAft>
          <a:spcPct val="0"/>
        </a:spcAft>
        <a:buChar char="»"/>
        <a:defRPr sz="1500">
          <a:solidFill>
            <a:schemeClr val="bg1"/>
          </a:solidFill>
          <a:latin typeface="+mn-lt"/>
        </a:defRPr>
      </a:lvl6pPr>
      <a:lvl7pPr marL="2228739" indent="-171442" algn="l" rtl="0" eaLnBrk="1" fontAlgn="base" hangingPunct="1">
        <a:spcBef>
          <a:spcPct val="20000"/>
        </a:spcBef>
        <a:spcAft>
          <a:spcPct val="0"/>
        </a:spcAft>
        <a:buChar char="»"/>
        <a:defRPr sz="1500">
          <a:solidFill>
            <a:schemeClr val="bg1"/>
          </a:solidFill>
          <a:latin typeface="+mn-lt"/>
        </a:defRPr>
      </a:lvl7pPr>
      <a:lvl8pPr marL="2571622" indent="-171442" algn="l" rtl="0" eaLnBrk="1" fontAlgn="base" hangingPunct="1">
        <a:spcBef>
          <a:spcPct val="20000"/>
        </a:spcBef>
        <a:spcAft>
          <a:spcPct val="0"/>
        </a:spcAft>
        <a:buChar char="»"/>
        <a:defRPr sz="1500">
          <a:solidFill>
            <a:schemeClr val="bg1"/>
          </a:solidFill>
          <a:latin typeface="+mn-lt"/>
        </a:defRPr>
      </a:lvl8pPr>
      <a:lvl9pPr marL="2914506" indent="-171442" algn="l" rtl="0" eaLnBrk="1" fontAlgn="base" hangingPunct="1">
        <a:spcBef>
          <a:spcPct val="20000"/>
        </a:spcBef>
        <a:spcAft>
          <a:spcPct val="0"/>
        </a:spcAft>
        <a:buChar char="»"/>
        <a:defRPr sz="1500">
          <a:solidFill>
            <a:schemeClr val="bg1"/>
          </a:solidFill>
          <a:latin typeface="+mn-lt"/>
        </a:defRPr>
      </a:lvl9pPr>
    </p:bodyStyle>
    <p:otherStyle>
      <a:defPPr>
        <a:defRPr lang="en-US"/>
      </a:defPPr>
      <a:lvl1pPr marL="0" algn="l" defTabSz="685766" rtl="0" eaLnBrk="1" latinLnBrk="0" hangingPunct="1">
        <a:defRPr sz="1351" kern="1200">
          <a:solidFill>
            <a:schemeClr val="tx1"/>
          </a:solidFill>
          <a:latin typeface="+mn-lt"/>
          <a:ea typeface="+mn-ea"/>
          <a:cs typeface="+mn-cs"/>
        </a:defRPr>
      </a:lvl1pPr>
      <a:lvl2pPr marL="342882" algn="l" defTabSz="685766" rtl="0" eaLnBrk="1" latinLnBrk="0" hangingPunct="1">
        <a:defRPr sz="1351" kern="1200">
          <a:solidFill>
            <a:schemeClr val="tx1"/>
          </a:solidFill>
          <a:latin typeface="+mn-lt"/>
          <a:ea typeface="+mn-ea"/>
          <a:cs typeface="+mn-cs"/>
        </a:defRPr>
      </a:lvl2pPr>
      <a:lvl3pPr marL="685766" algn="l" defTabSz="685766" rtl="0" eaLnBrk="1" latinLnBrk="0" hangingPunct="1">
        <a:defRPr sz="1351" kern="1200">
          <a:solidFill>
            <a:schemeClr val="tx1"/>
          </a:solidFill>
          <a:latin typeface="+mn-lt"/>
          <a:ea typeface="+mn-ea"/>
          <a:cs typeface="+mn-cs"/>
        </a:defRPr>
      </a:lvl3pPr>
      <a:lvl4pPr marL="1028649" algn="l" defTabSz="685766" rtl="0" eaLnBrk="1" latinLnBrk="0" hangingPunct="1">
        <a:defRPr sz="1351" kern="1200">
          <a:solidFill>
            <a:schemeClr val="tx1"/>
          </a:solidFill>
          <a:latin typeface="+mn-lt"/>
          <a:ea typeface="+mn-ea"/>
          <a:cs typeface="+mn-cs"/>
        </a:defRPr>
      </a:lvl4pPr>
      <a:lvl5pPr marL="1371532" algn="l" defTabSz="685766" rtl="0" eaLnBrk="1" latinLnBrk="0" hangingPunct="1">
        <a:defRPr sz="1351" kern="1200">
          <a:solidFill>
            <a:schemeClr val="tx1"/>
          </a:solidFill>
          <a:latin typeface="+mn-lt"/>
          <a:ea typeface="+mn-ea"/>
          <a:cs typeface="+mn-cs"/>
        </a:defRPr>
      </a:lvl5pPr>
      <a:lvl6pPr marL="1714414" algn="l" defTabSz="685766" rtl="0" eaLnBrk="1" latinLnBrk="0" hangingPunct="1">
        <a:defRPr sz="1351" kern="1200">
          <a:solidFill>
            <a:schemeClr val="tx1"/>
          </a:solidFill>
          <a:latin typeface="+mn-lt"/>
          <a:ea typeface="+mn-ea"/>
          <a:cs typeface="+mn-cs"/>
        </a:defRPr>
      </a:lvl6pPr>
      <a:lvl7pPr marL="2057298" algn="l" defTabSz="685766" rtl="0" eaLnBrk="1" latinLnBrk="0" hangingPunct="1">
        <a:defRPr sz="1351" kern="1200">
          <a:solidFill>
            <a:schemeClr val="tx1"/>
          </a:solidFill>
          <a:latin typeface="+mn-lt"/>
          <a:ea typeface="+mn-ea"/>
          <a:cs typeface="+mn-cs"/>
        </a:defRPr>
      </a:lvl7pPr>
      <a:lvl8pPr marL="2400180" algn="l" defTabSz="685766" rtl="0" eaLnBrk="1" latinLnBrk="0" hangingPunct="1">
        <a:defRPr sz="1351" kern="1200">
          <a:solidFill>
            <a:schemeClr val="tx1"/>
          </a:solidFill>
          <a:latin typeface="+mn-lt"/>
          <a:ea typeface="+mn-ea"/>
          <a:cs typeface="+mn-cs"/>
        </a:defRPr>
      </a:lvl8pPr>
      <a:lvl9pPr marL="2743062" algn="l" defTabSz="685766" rtl="0" eaLnBrk="1" latinLnBrk="0" hangingPunct="1">
        <a:defRPr sz="135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tmp"/><Relationship Id="rId4" Type="http://schemas.openxmlformats.org/officeDocument/2006/relationships/image" Target="../media/image9.tmp"/></Relationships>
</file>

<file path=ppt/slides/_rels/slide8.xml.rels><?xml version="1.0" encoding="UTF-8" standalone="yes"?>
<Relationships xmlns="http://schemas.openxmlformats.org/package/2006/relationships"><Relationship Id="rId3" Type="http://schemas.openxmlformats.org/officeDocument/2006/relationships/hyperlink" Target="mailto:YouthInAg@iastate.edu"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117191" y="1784152"/>
            <a:ext cx="7529050" cy="2691817"/>
          </a:xfrm>
        </p:spPr>
        <p:txBody>
          <a:bodyPr/>
          <a:lstStyle/>
          <a:p>
            <a:r>
              <a:rPr lang="en-US" dirty="0" smtClean="0"/>
              <a:t>Excellence in Exhibition: Preventing Disease </a:t>
            </a:r>
            <a:br>
              <a:rPr lang="en-US" dirty="0" smtClean="0"/>
            </a:br>
            <a:r>
              <a:rPr lang="en-US" dirty="0" smtClean="0"/>
              <a:t>in Animals and People</a:t>
            </a:r>
            <a:br>
              <a:rPr lang="en-US" dirty="0" smtClean="0"/>
            </a:br>
            <a:r>
              <a:rPr lang="en-US" dirty="0" smtClean="0"/>
              <a:t/>
            </a:r>
            <a:br>
              <a:rPr lang="en-US" dirty="0" smtClean="0"/>
            </a:br>
            <a:r>
              <a:rPr lang="en-US" i="1" dirty="0" smtClean="0"/>
              <a:t>Bring Home the Blue, Not the Flu!</a:t>
            </a:r>
            <a:endParaRPr lang="en-US" i="1" dirty="0"/>
          </a:p>
        </p:txBody>
      </p:sp>
      <p:sp>
        <p:nvSpPr>
          <p:cNvPr id="5" name="Subtitle 4"/>
          <p:cNvSpPr>
            <a:spLocks noGrp="1"/>
          </p:cNvSpPr>
          <p:nvPr>
            <p:ph type="subTitle" idx="1"/>
          </p:nvPr>
        </p:nvSpPr>
        <p:spPr>
          <a:xfrm>
            <a:off x="1681316" y="5124896"/>
            <a:ext cx="6400800" cy="1752600"/>
          </a:xfrm>
        </p:spPr>
        <p:txBody>
          <a:bodyPr/>
          <a:lstStyle/>
          <a:p>
            <a:r>
              <a:rPr lang="en-US" sz="2000" dirty="0" smtClean="0"/>
              <a:t>Abbey Canon, DVM, MPH, DACVPM</a:t>
            </a:r>
          </a:p>
          <a:p>
            <a:r>
              <a:rPr lang="en-US" sz="2000" dirty="0" smtClean="0">
                <a:hlinkClick r:id="rId3"/>
              </a:rPr>
              <a:t>youthinag@iastate.edu</a:t>
            </a:r>
            <a:r>
              <a:rPr lang="en-US" sz="2000" dirty="0" smtClean="0"/>
              <a:t> </a:t>
            </a:r>
            <a:endParaRPr lang="en-US" sz="2000" dirty="0" smtClean="0"/>
          </a:p>
        </p:txBody>
      </p:sp>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l="36915" r="33386"/>
          <a:stretch/>
        </p:blipFill>
        <p:spPr>
          <a:xfrm>
            <a:off x="-199104" y="87243"/>
            <a:ext cx="2743200" cy="3599854"/>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62261" y="255712"/>
            <a:ext cx="2840078" cy="1359972"/>
          </a:xfrm>
          <a:prstGeom prst="rect">
            <a:avLst/>
          </a:prstGeom>
        </p:spPr>
      </p:pic>
    </p:spTree>
    <p:extLst>
      <p:ext uri="{BB962C8B-B14F-4D97-AF65-F5344CB8AC3E}">
        <p14:creationId xmlns:p14="http://schemas.microsoft.com/office/powerpoint/2010/main" val="15854743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H3N2v influenza outbreaks at fairs</a:t>
            </a:r>
          </a:p>
          <a:p>
            <a:r>
              <a:rPr lang="en-US" dirty="0"/>
              <a:t>Influenza prevention education among youth with swine and poultry exposure at agricultural fairs</a:t>
            </a:r>
          </a:p>
          <a:p>
            <a:r>
              <a:rPr lang="en-US" dirty="0" smtClean="0"/>
              <a:t>CSTE/CDC pilot project</a:t>
            </a:r>
          </a:p>
          <a:p>
            <a:r>
              <a:rPr lang="en-US" dirty="0"/>
              <a:t>Other zoonotic diseases</a:t>
            </a:r>
          </a:p>
          <a:p>
            <a:r>
              <a:rPr lang="en-US" dirty="0" smtClean="0"/>
              <a:t>Partnership </a:t>
            </a:r>
          </a:p>
          <a:p>
            <a:pPr lvl="1"/>
            <a:r>
              <a:rPr lang="en-US" dirty="0" smtClean="0"/>
              <a:t>Human health</a:t>
            </a:r>
          </a:p>
          <a:p>
            <a:pPr lvl="1"/>
            <a:r>
              <a:rPr lang="en-US" dirty="0" smtClean="0"/>
              <a:t>Animal health</a:t>
            </a:r>
          </a:p>
          <a:p>
            <a:pPr lvl="1"/>
            <a:r>
              <a:rPr lang="en-US" dirty="0" smtClean="0"/>
              <a:t>State and county youth </a:t>
            </a:r>
            <a:br>
              <a:rPr lang="en-US" dirty="0" smtClean="0"/>
            </a:br>
            <a:r>
              <a:rPr lang="en-US" dirty="0" smtClean="0"/>
              <a:t>agriculture organizations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2175" y="4346887"/>
            <a:ext cx="2943226" cy="2172539"/>
          </a:xfrm>
          <a:prstGeom prst="rect">
            <a:avLst/>
          </a:prstGeom>
        </p:spPr>
      </p:pic>
    </p:spTree>
    <p:extLst>
      <p:ext uri="{BB962C8B-B14F-4D97-AF65-F5344CB8AC3E}">
        <p14:creationId xmlns:p14="http://schemas.microsoft.com/office/powerpoint/2010/main" val="344362889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Meeting A Need</a:t>
            </a:r>
            <a:endParaRPr lang="en-US" dirty="0"/>
          </a:p>
        </p:txBody>
      </p:sp>
      <p:sp>
        <p:nvSpPr>
          <p:cNvPr id="3" name="Content Placeholder 2"/>
          <p:cNvSpPr>
            <a:spLocks noGrp="1"/>
          </p:cNvSpPr>
          <p:nvPr>
            <p:ph idx="1"/>
          </p:nvPr>
        </p:nvSpPr>
        <p:spPr/>
        <p:txBody>
          <a:bodyPr/>
          <a:lstStyle/>
          <a:p>
            <a:r>
              <a:rPr lang="en-US" dirty="0" smtClean="0"/>
              <a:t>Youth </a:t>
            </a:r>
            <a:r>
              <a:rPr lang="en-US" dirty="0" smtClean="0"/>
              <a:t>ag programs are key </a:t>
            </a:r>
            <a:br>
              <a:rPr lang="en-US" dirty="0" smtClean="0"/>
            </a:br>
            <a:r>
              <a:rPr lang="en-US" dirty="0" smtClean="0"/>
              <a:t>element in future of animal </a:t>
            </a:r>
            <a:br>
              <a:rPr lang="en-US" dirty="0" smtClean="0"/>
            </a:br>
            <a:r>
              <a:rPr lang="en-US" dirty="0" smtClean="0"/>
              <a:t>husbandry and food </a:t>
            </a:r>
            <a:r>
              <a:rPr lang="en-US" dirty="0" smtClean="0"/>
              <a:t>production</a:t>
            </a:r>
          </a:p>
          <a:p>
            <a:r>
              <a:rPr lang="en-US" dirty="0" smtClean="0"/>
              <a:t>Gaps in knowledge</a:t>
            </a:r>
          </a:p>
          <a:p>
            <a:pPr lvl="1"/>
            <a:r>
              <a:rPr lang="en-US" dirty="0"/>
              <a:t>Disease transmission risks for </a:t>
            </a:r>
            <a:r>
              <a:rPr lang="en-US" dirty="0" smtClean="0"/>
              <a:t/>
            </a:r>
            <a:br>
              <a:rPr lang="en-US" dirty="0" smtClean="0"/>
            </a:br>
            <a:r>
              <a:rPr lang="en-US" dirty="0" smtClean="0"/>
              <a:t>youth animal agriculture </a:t>
            </a:r>
            <a:r>
              <a:rPr lang="en-US" dirty="0"/>
              <a:t>projects</a:t>
            </a:r>
          </a:p>
          <a:p>
            <a:pPr lvl="1"/>
            <a:r>
              <a:rPr lang="en-US" dirty="0" smtClean="0"/>
              <a:t>Biosecurity for youth projects</a:t>
            </a:r>
          </a:p>
          <a:p>
            <a:pPr lvl="1"/>
            <a:r>
              <a:rPr lang="en-US" dirty="0" smtClean="0"/>
              <a:t>Education </a:t>
            </a:r>
            <a:r>
              <a:rPr lang="en-US" dirty="0"/>
              <a:t>linking biosecurity, </a:t>
            </a:r>
            <a:r>
              <a:rPr lang="en-US" dirty="0" smtClean="0"/>
              <a:t/>
            </a:r>
            <a:br>
              <a:rPr lang="en-US" dirty="0" smtClean="0"/>
            </a:br>
            <a:r>
              <a:rPr lang="en-US" dirty="0" smtClean="0"/>
              <a:t>animal </a:t>
            </a:r>
            <a:r>
              <a:rPr lang="en-US" dirty="0"/>
              <a:t>health, </a:t>
            </a:r>
            <a:r>
              <a:rPr lang="en-US" dirty="0" smtClean="0"/>
              <a:t>zoonotic disease</a:t>
            </a:r>
          </a:p>
          <a:p>
            <a:pPr lvl="1"/>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0240" y="2319869"/>
            <a:ext cx="3342640" cy="4456853"/>
          </a:xfrm>
          <a:prstGeom prst="rect">
            <a:avLst/>
          </a:prstGeom>
          <a:ln>
            <a:solidFill>
              <a:schemeClr val="tx1"/>
            </a:solidFill>
          </a:ln>
        </p:spPr>
      </p:pic>
    </p:spTree>
    <p:extLst>
      <p:ext uri="{BB962C8B-B14F-4D97-AF65-F5344CB8AC3E}">
        <p14:creationId xmlns:p14="http://schemas.microsoft.com/office/powerpoint/2010/main" val="19430042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www.BlueNotFlu.org</a:t>
            </a:r>
            <a:endParaRPr lang="en-US"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3710" y="1285017"/>
            <a:ext cx="7256585" cy="5432906"/>
          </a:xfrm>
          <a:prstGeom prst="rect">
            <a:avLst/>
          </a:prstGeom>
          <a:ln>
            <a:solidFill>
              <a:schemeClr val="tx1"/>
            </a:solid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350291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Showing Animals Is A Good Thing!</a:t>
            </a:r>
            <a:endParaRPr lang="en-US" dirty="0"/>
          </a:p>
        </p:txBody>
      </p:sp>
      <p:pic>
        <p:nvPicPr>
          <p:cNvPr id="4" name="Picture 3"/>
          <p:cNvPicPr>
            <a:picLocks noChangeAspect="1"/>
          </p:cNvPicPr>
          <p:nvPr/>
        </p:nvPicPr>
        <p:blipFill>
          <a:blip r:embed="rId3"/>
          <a:stretch>
            <a:fillRect/>
          </a:stretch>
        </p:blipFill>
        <p:spPr>
          <a:xfrm>
            <a:off x="1050590" y="1249413"/>
            <a:ext cx="7042825" cy="5269132"/>
          </a:xfrm>
          <a:prstGeom prst="rect">
            <a:avLst/>
          </a:prstGeom>
        </p:spPr>
      </p:pic>
    </p:spTree>
    <p:extLst>
      <p:ext uri="{BB962C8B-B14F-4D97-AF65-F5344CB8AC3E}">
        <p14:creationId xmlns:p14="http://schemas.microsoft.com/office/powerpoint/2010/main" val="13869629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Showing Animals Is A Good Thing!</a:t>
            </a:r>
            <a:endParaRPr lang="en-US" dirty="0"/>
          </a:p>
        </p:txBody>
      </p:sp>
      <p:pic>
        <p:nvPicPr>
          <p:cNvPr id="4" name="Picture 3"/>
          <p:cNvPicPr>
            <a:picLocks noChangeAspect="1"/>
          </p:cNvPicPr>
          <p:nvPr/>
        </p:nvPicPr>
        <p:blipFill>
          <a:blip r:embed="rId3"/>
          <a:stretch>
            <a:fillRect/>
          </a:stretch>
        </p:blipFill>
        <p:spPr>
          <a:xfrm>
            <a:off x="1050590" y="1249413"/>
            <a:ext cx="7042825" cy="5269132"/>
          </a:xfrm>
          <a:prstGeom prst="rect">
            <a:avLst/>
          </a:prstGeom>
        </p:spPr>
      </p:pic>
      <p:sp>
        <p:nvSpPr>
          <p:cNvPr id="3" name="TextBox 2"/>
          <p:cNvSpPr txBox="1"/>
          <p:nvPr/>
        </p:nvSpPr>
        <p:spPr>
          <a:xfrm>
            <a:off x="535329" y="2488557"/>
            <a:ext cx="8073342" cy="3046988"/>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400" dirty="0">
                <a:solidFill>
                  <a:srgbClr val="000000"/>
                </a:solidFill>
                <a:latin typeface="Verdana"/>
              </a:rPr>
              <a:t>Encourage youth involvement with livestock and exhibitions in a safe and healthy manner</a:t>
            </a:r>
          </a:p>
          <a:p>
            <a:pPr algn="ctr"/>
            <a:endParaRPr lang="en-US" sz="2400" dirty="0">
              <a:solidFill>
                <a:srgbClr val="000000"/>
              </a:solidFill>
              <a:latin typeface="Verdana"/>
            </a:endParaRPr>
          </a:p>
          <a:p>
            <a:pPr algn="ctr"/>
            <a:r>
              <a:rPr lang="en-US" sz="2400" dirty="0">
                <a:solidFill>
                  <a:srgbClr val="000000"/>
                </a:solidFill>
                <a:latin typeface="Verdana"/>
              </a:rPr>
              <a:t>Prevent zoonotic disease</a:t>
            </a:r>
          </a:p>
          <a:p>
            <a:pPr algn="ctr"/>
            <a:endParaRPr lang="en-US" sz="2400" dirty="0">
              <a:solidFill>
                <a:srgbClr val="000000"/>
              </a:solidFill>
              <a:latin typeface="Verdana"/>
            </a:endParaRPr>
          </a:p>
          <a:p>
            <a:pPr algn="ctr"/>
            <a:r>
              <a:rPr lang="en-US" sz="2400" dirty="0">
                <a:solidFill>
                  <a:srgbClr val="000000"/>
                </a:solidFill>
                <a:latin typeface="Verdana"/>
              </a:rPr>
              <a:t>Follow biosecurity recommendations</a:t>
            </a:r>
          </a:p>
          <a:p>
            <a:pPr algn="ctr"/>
            <a:endParaRPr lang="en-US" sz="2400" dirty="0">
              <a:solidFill>
                <a:srgbClr val="000000"/>
              </a:solidFill>
              <a:latin typeface="Verdana"/>
            </a:endParaRPr>
          </a:p>
          <a:p>
            <a:pPr algn="ctr"/>
            <a:r>
              <a:rPr lang="en-US" sz="2400" dirty="0">
                <a:solidFill>
                  <a:srgbClr val="000000"/>
                </a:solidFill>
                <a:latin typeface="Verdana"/>
              </a:rPr>
              <a:t>Promote public and animal health</a:t>
            </a:r>
          </a:p>
        </p:txBody>
      </p:sp>
    </p:spTree>
    <p:extLst>
      <p:ext uri="{BB962C8B-B14F-4D97-AF65-F5344CB8AC3E}">
        <p14:creationId xmlns:p14="http://schemas.microsoft.com/office/powerpoint/2010/main" val="29354737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Supplemental Resources</a:t>
            </a:r>
            <a:endParaRPr lang="en-US" dirty="0"/>
          </a:p>
        </p:txBody>
      </p:sp>
      <p:sp>
        <p:nvSpPr>
          <p:cNvPr id="3" name="Content Placeholder 2"/>
          <p:cNvSpPr>
            <a:spLocks noGrp="1"/>
          </p:cNvSpPr>
          <p:nvPr>
            <p:ph idx="1"/>
          </p:nvPr>
        </p:nvSpPr>
        <p:spPr/>
        <p:txBody>
          <a:bodyPr/>
          <a:lstStyle/>
          <a:p>
            <a:r>
              <a:rPr lang="en-US" dirty="0" smtClean="0"/>
              <a:t>Learning </a:t>
            </a:r>
            <a:r>
              <a:rPr lang="en-US" dirty="0" smtClean="0"/>
              <a:t>objectives</a:t>
            </a:r>
          </a:p>
          <a:p>
            <a:pPr lvl="1"/>
            <a:r>
              <a:rPr lang="en-US" dirty="0" smtClean="0"/>
              <a:t>With answers for instructors</a:t>
            </a:r>
            <a:endParaRPr lang="en-US" dirty="0" smtClean="0"/>
          </a:p>
          <a:p>
            <a:r>
              <a:rPr lang="en-US" dirty="0" smtClean="0"/>
              <a:t>PowerPoint versions</a:t>
            </a:r>
          </a:p>
          <a:p>
            <a:r>
              <a:rPr lang="en-US" dirty="0" smtClean="0"/>
              <a:t>Disease factsheets</a:t>
            </a:r>
          </a:p>
          <a:p>
            <a:r>
              <a:rPr lang="en-US" dirty="0" smtClean="0"/>
              <a:t>Lesson </a:t>
            </a:r>
            <a:r>
              <a:rPr lang="en-US" dirty="0" smtClean="0"/>
              <a:t>worksheets</a:t>
            </a:r>
          </a:p>
          <a:p>
            <a:pPr lvl="1"/>
            <a:r>
              <a:rPr lang="en-US" dirty="0" smtClean="0"/>
              <a:t>With answers for instructors</a:t>
            </a:r>
            <a:endParaRPr lang="en-US" dirty="0" smtClean="0"/>
          </a:p>
          <a:p>
            <a:r>
              <a:rPr lang="en-US" dirty="0" smtClean="0"/>
              <a:t>Biosecurity and disease </a:t>
            </a:r>
            <a:br>
              <a:rPr lang="en-US" dirty="0" smtClean="0"/>
            </a:br>
            <a:r>
              <a:rPr lang="en-US" dirty="0" smtClean="0"/>
              <a:t>prevention hands-on </a:t>
            </a:r>
            <a:br>
              <a:rPr lang="en-US" dirty="0" smtClean="0"/>
            </a:br>
            <a:r>
              <a:rPr lang="en-US" dirty="0" smtClean="0"/>
              <a:t>activity guides</a:t>
            </a:r>
          </a:p>
          <a:p>
            <a:r>
              <a:rPr lang="en-US" dirty="0" smtClean="0"/>
              <a:t>Biosecurity </a:t>
            </a:r>
            <a:r>
              <a:rPr lang="en-US" dirty="0" smtClean="0"/>
              <a:t>signage</a:t>
            </a:r>
          </a:p>
        </p:txBody>
      </p:sp>
      <p:pic>
        <p:nvPicPr>
          <p:cNvPr id="7" name="Picture 6"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7818" y="3181658"/>
            <a:ext cx="2842366" cy="3461678"/>
          </a:xfrm>
          <a:prstGeom prst="rect">
            <a:avLst/>
          </a:prstGeom>
        </p:spPr>
      </p:pic>
      <p:pic>
        <p:nvPicPr>
          <p:cNvPr id="9" name="Picture 8"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2659" y="3181658"/>
            <a:ext cx="2842366" cy="3461678"/>
          </a:xfrm>
          <a:prstGeom prst="rect">
            <a:avLst/>
          </a:prstGeom>
          <a:ln>
            <a:solidFill>
              <a:schemeClr val="tx1"/>
            </a:solidFill>
          </a:ln>
        </p:spPr>
      </p:pic>
      <p:pic>
        <p:nvPicPr>
          <p:cNvPr id="10" name="Picture 9" descr="Screen Clippi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63075" y="4442153"/>
            <a:ext cx="2798957" cy="2144412"/>
          </a:xfrm>
          <a:prstGeom prst="rect">
            <a:avLst/>
          </a:prstGeom>
          <a:ln>
            <a:solidFill>
              <a:schemeClr val="tx1"/>
            </a:solidFill>
          </a:ln>
        </p:spPr>
      </p:pic>
      <p:pic>
        <p:nvPicPr>
          <p:cNvPr id="8" name="Picture 7" descr="Screen Clippi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7595" y="1133300"/>
            <a:ext cx="3115558" cy="2332701"/>
          </a:xfrm>
          <a:prstGeom prst="rect">
            <a:avLst/>
          </a:prstGeom>
          <a:ln>
            <a:solidFill>
              <a:schemeClr val="tx1"/>
            </a:solidFill>
          </a:ln>
        </p:spPr>
      </p:pic>
    </p:spTree>
    <p:extLst>
      <p:ext uri="{BB962C8B-B14F-4D97-AF65-F5344CB8AC3E}">
        <p14:creationId xmlns:p14="http://schemas.microsoft.com/office/powerpoint/2010/main" val="36736022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Volunteers Needed</a:t>
            </a:r>
            <a:endParaRPr lang="en-US" dirty="0"/>
          </a:p>
        </p:txBody>
      </p:sp>
      <p:sp>
        <p:nvSpPr>
          <p:cNvPr id="3" name="Content Placeholder 2"/>
          <p:cNvSpPr>
            <a:spLocks noGrp="1"/>
          </p:cNvSpPr>
          <p:nvPr>
            <p:ph idx="1"/>
          </p:nvPr>
        </p:nvSpPr>
        <p:spPr>
          <a:xfrm>
            <a:off x="457200" y="2126974"/>
            <a:ext cx="8229600" cy="3999195"/>
          </a:xfrm>
        </p:spPr>
        <p:txBody>
          <a:bodyPr/>
          <a:lstStyle/>
          <a:p>
            <a:r>
              <a:rPr lang="en-US" dirty="0" smtClean="0"/>
              <a:t>Volunteers needed</a:t>
            </a:r>
          </a:p>
          <a:p>
            <a:pPr lvl="1"/>
            <a:r>
              <a:rPr lang="en-US" dirty="0" smtClean="0"/>
              <a:t>Deliver live PPT curriculum to youth</a:t>
            </a:r>
          </a:p>
          <a:p>
            <a:pPr lvl="1"/>
            <a:r>
              <a:rPr lang="en-US" dirty="0" smtClean="0"/>
              <a:t>Deliver pre and posttest course evaluation</a:t>
            </a:r>
          </a:p>
          <a:p>
            <a:r>
              <a:rPr lang="en-US" dirty="0" smtClean="0"/>
              <a:t>Volunteer incentive</a:t>
            </a:r>
          </a:p>
          <a:p>
            <a:pPr lvl="1"/>
            <a:r>
              <a:rPr lang="en-US" dirty="0" smtClean="0"/>
              <a:t>Travel reimbursement and meal</a:t>
            </a:r>
          </a:p>
          <a:p>
            <a:pPr lvl="1"/>
            <a:r>
              <a:rPr lang="en-US" dirty="0" smtClean="0"/>
              <a:t>Selected </a:t>
            </a:r>
            <a:r>
              <a:rPr lang="en-US" dirty="0" smtClean="0"/>
              <a:t>hands-on activity supplies</a:t>
            </a:r>
          </a:p>
          <a:p>
            <a:r>
              <a:rPr lang="en-US" dirty="0" smtClean="0"/>
              <a:t>Youth incentive</a:t>
            </a:r>
          </a:p>
          <a:p>
            <a:pPr lvl="1"/>
            <a:r>
              <a:rPr lang="en-US" dirty="0" smtClean="0"/>
              <a:t>Biosecurity bucket</a:t>
            </a:r>
          </a:p>
          <a:p>
            <a:pPr lvl="1"/>
            <a:r>
              <a:rPr lang="en-US" dirty="0" smtClean="0"/>
              <a:t>Chance to win gift card </a:t>
            </a:r>
          </a:p>
          <a:p>
            <a:r>
              <a:rPr lang="en-US" dirty="0" smtClean="0"/>
              <a:t>Contact </a:t>
            </a:r>
            <a:r>
              <a:rPr lang="en-US" dirty="0" smtClean="0">
                <a:hlinkClick r:id="rId3"/>
              </a:rPr>
              <a:t>YouthInAg@iastate.edu</a:t>
            </a:r>
            <a:r>
              <a:rPr lang="en-US" dirty="0" smtClean="0"/>
              <a:t> </a:t>
            </a:r>
            <a:br>
              <a:rPr lang="en-US" dirty="0" smtClean="0"/>
            </a:br>
            <a:r>
              <a:rPr lang="en-US" dirty="0" smtClean="0"/>
              <a:t>by July 16</a:t>
            </a:r>
            <a:endParaRPr lang="en-US" dirty="0"/>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b="31254"/>
          <a:stretch/>
        </p:blipFill>
        <p:spPr>
          <a:xfrm>
            <a:off x="0" y="180268"/>
            <a:ext cx="1986116" cy="1237370"/>
          </a:xfrm>
          <a:prstGeom prst="rect">
            <a:avLst/>
          </a:prstGeom>
        </p:spPr>
      </p:pic>
      <p:sp>
        <p:nvSpPr>
          <p:cNvPr id="7" name="Title 1"/>
          <p:cNvSpPr txBox="1">
            <a:spLocks/>
          </p:cNvSpPr>
          <p:nvPr/>
        </p:nvSpPr>
        <p:spPr bwMode="auto">
          <a:xfrm>
            <a:off x="216310" y="1230363"/>
            <a:ext cx="9367683"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normAutofit/>
          </a:bodyPr>
          <a:lstStyle>
            <a:lvl1pPr algn="ctr" rtl="0" eaLnBrk="1" fontAlgn="base" hangingPunct="1">
              <a:spcBef>
                <a:spcPct val="0"/>
              </a:spcBef>
              <a:spcAft>
                <a:spcPct val="0"/>
              </a:spcAft>
              <a:defRPr sz="3300">
                <a:solidFill>
                  <a:schemeClr val="bg1"/>
                </a:solidFill>
                <a:latin typeface="+mj-lt"/>
                <a:ea typeface="+mj-ea"/>
                <a:cs typeface="+mj-cs"/>
              </a:defRPr>
            </a:lvl1pPr>
            <a:lvl2pPr algn="ctr" rtl="0" eaLnBrk="1" fontAlgn="base" hangingPunct="1">
              <a:spcBef>
                <a:spcPct val="0"/>
              </a:spcBef>
              <a:spcAft>
                <a:spcPct val="0"/>
              </a:spcAft>
              <a:defRPr sz="3300">
                <a:solidFill>
                  <a:schemeClr val="bg1"/>
                </a:solidFill>
                <a:latin typeface="Verdana" pitchFamily="34" charset="0"/>
              </a:defRPr>
            </a:lvl2pPr>
            <a:lvl3pPr algn="ctr" rtl="0" eaLnBrk="1" fontAlgn="base" hangingPunct="1">
              <a:spcBef>
                <a:spcPct val="0"/>
              </a:spcBef>
              <a:spcAft>
                <a:spcPct val="0"/>
              </a:spcAft>
              <a:defRPr sz="3300">
                <a:solidFill>
                  <a:schemeClr val="bg1"/>
                </a:solidFill>
                <a:latin typeface="Verdana" pitchFamily="34" charset="0"/>
              </a:defRPr>
            </a:lvl3pPr>
            <a:lvl4pPr algn="ctr" rtl="0" eaLnBrk="1" fontAlgn="base" hangingPunct="1">
              <a:spcBef>
                <a:spcPct val="0"/>
              </a:spcBef>
              <a:spcAft>
                <a:spcPct val="0"/>
              </a:spcAft>
              <a:defRPr sz="3300">
                <a:solidFill>
                  <a:schemeClr val="bg1"/>
                </a:solidFill>
                <a:latin typeface="Verdana" pitchFamily="34" charset="0"/>
              </a:defRPr>
            </a:lvl4pPr>
            <a:lvl5pPr algn="ctr" rtl="0" eaLnBrk="1" fontAlgn="base" hangingPunct="1">
              <a:spcBef>
                <a:spcPct val="0"/>
              </a:spcBef>
              <a:spcAft>
                <a:spcPct val="0"/>
              </a:spcAft>
              <a:defRPr sz="3300">
                <a:solidFill>
                  <a:schemeClr val="bg1"/>
                </a:solidFill>
                <a:latin typeface="Verdana" pitchFamily="34" charset="0"/>
              </a:defRPr>
            </a:lvl5pPr>
            <a:lvl6pPr marL="342882" algn="ctr" rtl="0" eaLnBrk="1" fontAlgn="base" hangingPunct="1">
              <a:spcBef>
                <a:spcPct val="0"/>
              </a:spcBef>
              <a:spcAft>
                <a:spcPct val="0"/>
              </a:spcAft>
              <a:defRPr sz="3300">
                <a:solidFill>
                  <a:schemeClr val="bg1"/>
                </a:solidFill>
                <a:latin typeface="Verdana" pitchFamily="34" charset="0"/>
              </a:defRPr>
            </a:lvl6pPr>
            <a:lvl7pPr marL="685766" algn="ctr" rtl="0" eaLnBrk="1" fontAlgn="base" hangingPunct="1">
              <a:spcBef>
                <a:spcPct val="0"/>
              </a:spcBef>
              <a:spcAft>
                <a:spcPct val="0"/>
              </a:spcAft>
              <a:defRPr sz="3300">
                <a:solidFill>
                  <a:schemeClr val="bg1"/>
                </a:solidFill>
                <a:latin typeface="Verdana" pitchFamily="34" charset="0"/>
              </a:defRPr>
            </a:lvl7pPr>
            <a:lvl8pPr marL="1028649" algn="ctr" rtl="0" eaLnBrk="1" fontAlgn="base" hangingPunct="1">
              <a:spcBef>
                <a:spcPct val="0"/>
              </a:spcBef>
              <a:spcAft>
                <a:spcPct val="0"/>
              </a:spcAft>
              <a:defRPr sz="3300">
                <a:solidFill>
                  <a:schemeClr val="bg1"/>
                </a:solidFill>
                <a:latin typeface="Verdana" pitchFamily="34" charset="0"/>
              </a:defRPr>
            </a:lvl8pPr>
            <a:lvl9pPr marL="1371532" algn="ctr" rtl="0" eaLnBrk="1" fontAlgn="base" hangingPunct="1">
              <a:spcBef>
                <a:spcPct val="0"/>
              </a:spcBef>
              <a:spcAft>
                <a:spcPct val="0"/>
              </a:spcAft>
              <a:defRPr sz="3300">
                <a:solidFill>
                  <a:schemeClr val="bg1"/>
                </a:solidFill>
                <a:latin typeface="Verdana" pitchFamily="34" charset="0"/>
              </a:defRPr>
            </a:lvl9pPr>
          </a:lstStyle>
          <a:p>
            <a:pPr algn="l"/>
            <a:r>
              <a:rPr lang="en-US" sz="2800" b="1" kern="0" dirty="0" smtClean="0"/>
              <a:t>Train-The-Trainer Opportunity</a:t>
            </a:r>
            <a:endParaRPr lang="en-US" sz="2800" b="1" kern="0" dirty="0"/>
          </a:p>
        </p:txBody>
      </p:sp>
      <p:pic>
        <p:nvPicPr>
          <p:cNvPr id="8" name="Picture 7"/>
          <p:cNvPicPr>
            <a:picLocks noChangeAspect="1"/>
          </p:cNvPicPr>
          <p:nvPr/>
        </p:nvPicPr>
        <p:blipFill rotWithShape="1">
          <a:blip r:embed="rId5">
            <a:extLst>
              <a:ext uri="{28A0092B-C50C-407E-A947-70E740481C1C}">
                <a14:useLocalDpi xmlns:a14="http://schemas.microsoft.com/office/drawing/2010/main" val="0"/>
              </a:ext>
            </a:extLst>
          </a:blip>
          <a:srcRect l="34826" r="8207"/>
          <a:stretch/>
        </p:blipFill>
        <p:spPr>
          <a:xfrm>
            <a:off x="6265114" y="3511651"/>
            <a:ext cx="2759617" cy="3229484"/>
          </a:xfrm>
          <a:prstGeom prst="rect">
            <a:avLst/>
          </a:prstGeom>
          <a:ln>
            <a:solidFill>
              <a:schemeClr val="tx1"/>
            </a:solidFill>
          </a:ln>
        </p:spPr>
      </p:pic>
    </p:spTree>
    <p:extLst>
      <p:ext uri="{BB962C8B-B14F-4D97-AF65-F5344CB8AC3E}">
        <p14:creationId xmlns:p14="http://schemas.microsoft.com/office/powerpoint/2010/main" val="179586348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5828544" cy="1143000"/>
          </a:xfrm>
        </p:spPr>
        <p:txBody>
          <a:bodyPr/>
          <a:lstStyle/>
          <a:p>
            <a:r>
              <a:rPr lang="en-US" dirty="0" smtClean="0"/>
              <a:t>Suggestions for Use</a:t>
            </a:r>
            <a:endParaRPr lang="en-US" dirty="0"/>
          </a:p>
        </p:txBody>
      </p:sp>
      <p:sp>
        <p:nvSpPr>
          <p:cNvPr id="3" name="Content Placeholder 2"/>
          <p:cNvSpPr>
            <a:spLocks noGrp="1"/>
          </p:cNvSpPr>
          <p:nvPr>
            <p:ph sz="half" idx="1"/>
          </p:nvPr>
        </p:nvSpPr>
        <p:spPr>
          <a:xfrm>
            <a:off x="640080" y="1514862"/>
            <a:ext cx="5188463" cy="4525963"/>
          </a:xfrm>
        </p:spPr>
        <p:txBody>
          <a:bodyPr/>
          <a:lstStyle/>
          <a:p>
            <a:r>
              <a:rPr lang="en-US" sz="3200" b="1" dirty="0"/>
              <a:t>Requirement to exhibit at </a:t>
            </a:r>
            <a:r>
              <a:rPr lang="en-US" sz="3200" b="1" dirty="0" smtClean="0"/>
              <a:t>fair</a:t>
            </a:r>
            <a:endParaRPr lang="en-US" sz="3200" b="1" dirty="0"/>
          </a:p>
          <a:p>
            <a:r>
              <a:rPr lang="en-US" dirty="0" smtClean="0"/>
              <a:t>Education </a:t>
            </a:r>
            <a:r>
              <a:rPr lang="en-US" dirty="0"/>
              <a:t>in classroom or </a:t>
            </a:r>
            <a:r>
              <a:rPr lang="en-US" dirty="0" smtClean="0"/>
              <a:t>clubs</a:t>
            </a:r>
          </a:p>
          <a:p>
            <a:r>
              <a:rPr lang="en-US" dirty="0" smtClean="0"/>
              <a:t>Use in preparation for CDE, </a:t>
            </a:r>
            <a:r>
              <a:rPr lang="en-US" dirty="0" err="1" smtClean="0"/>
              <a:t>skillathon</a:t>
            </a:r>
            <a:r>
              <a:rPr lang="en-US" dirty="0" smtClean="0"/>
              <a:t>, or other contests</a:t>
            </a:r>
            <a:endParaRPr lang="en-US" dirty="0"/>
          </a:p>
          <a:p>
            <a:r>
              <a:rPr lang="en-US" dirty="0" smtClean="0"/>
              <a:t>Competition </a:t>
            </a:r>
            <a:r>
              <a:rPr lang="en-US" dirty="0"/>
              <a:t>between clubs </a:t>
            </a:r>
            <a:r>
              <a:rPr lang="en-US" dirty="0" smtClean="0"/>
              <a:t>or </a:t>
            </a:r>
            <a:r>
              <a:rPr lang="en-US" dirty="0"/>
              <a:t>chapters for most </a:t>
            </a:r>
            <a:br>
              <a:rPr lang="en-US" dirty="0"/>
            </a:br>
            <a:r>
              <a:rPr lang="en-US" dirty="0"/>
              <a:t>member certificates</a:t>
            </a:r>
          </a:p>
          <a:p>
            <a:r>
              <a:rPr lang="en-US" dirty="0"/>
              <a:t>Use as part of </a:t>
            </a:r>
            <a:r>
              <a:rPr lang="en-US" dirty="0" smtClean="0"/>
              <a:t/>
            </a:r>
            <a:br>
              <a:rPr lang="en-US" dirty="0" smtClean="0"/>
            </a:br>
            <a:r>
              <a:rPr lang="en-US" dirty="0" smtClean="0"/>
              <a:t>awards </a:t>
            </a:r>
            <a:r>
              <a:rPr lang="en-US" dirty="0"/>
              <a:t>requirements</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28543" y="0"/>
            <a:ext cx="3315457" cy="6858000"/>
          </a:xfrm>
          <a:prstGeom prst="rect">
            <a:avLst/>
          </a:prstGeom>
          <a:ln>
            <a:solidFill>
              <a:schemeClr val="tx1"/>
            </a:solidFill>
          </a:ln>
        </p:spPr>
      </p:pic>
    </p:spTree>
    <p:extLst>
      <p:ext uri="{BB962C8B-B14F-4D97-AF65-F5344CB8AC3E}">
        <p14:creationId xmlns:p14="http://schemas.microsoft.com/office/powerpoint/2010/main" val="391104335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2468" y="1386840"/>
            <a:ext cx="5231532" cy="1143000"/>
          </a:xfrm>
        </p:spPr>
        <p:txBody>
          <a:bodyPr/>
          <a:lstStyle/>
          <a:p>
            <a:r>
              <a:rPr lang="en-US" dirty="0" smtClean="0"/>
              <a:t>Questions?</a:t>
            </a:r>
            <a:endParaRPr lang="en-US" dirty="0"/>
          </a:p>
        </p:txBody>
      </p:sp>
      <p:sp>
        <p:nvSpPr>
          <p:cNvPr id="3" name="Content Placeholder 2"/>
          <p:cNvSpPr>
            <a:spLocks noGrp="1"/>
          </p:cNvSpPr>
          <p:nvPr>
            <p:ph idx="1"/>
          </p:nvPr>
        </p:nvSpPr>
        <p:spPr>
          <a:xfrm>
            <a:off x="3912468" y="2529840"/>
            <a:ext cx="5231532" cy="3596329"/>
          </a:xfrm>
        </p:spPr>
        <p:txBody>
          <a:bodyPr/>
          <a:lstStyle/>
          <a:p>
            <a:pPr marL="0" indent="0" algn="ctr">
              <a:buNone/>
            </a:pPr>
            <a:endParaRPr lang="en-US" dirty="0" smtClean="0"/>
          </a:p>
          <a:p>
            <a:pPr marL="0" indent="0" algn="ctr">
              <a:buNone/>
            </a:pPr>
            <a:endParaRPr lang="en-US" dirty="0"/>
          </a:p>
          <a:p>
            <a:pPr marL="0" indent="0" algn="ctr">
              <a:buNone/>
            </a:pPr>
            <a:r>
              <a:rPr lang="en-US" dirty="0" smtClean="0"/>
              <a:t>youthinag@iastate.edu</a:t>
            </a:r>
          </a:p>
          <a:p>
            <a:pPr marL="0" indent="0" algn="ctr">
              <a:buNone/>
            </a:pPr>
            <a:endParaRPr lang="en-US" dirty="0"/>
          </a:p>
          <a:p>
            <a:pPr marL="0" indent="0" algn="ctr">
              <a:buNone/>
            </a:pPr>
            <a:r>
              <a:rPr lang="en-US" dirty="0" smtClean="0"/>
              <a:t>www.BlueNotFlu.org </a:t>
            </a:r>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3688080" cy="6858000"/>
          </a:xfrm>
          <a:prstGeom prst="rect">
            <a:avLst/>
          </a:prstGeom>
          <a:ln>
            <a:solidFill>
              <a:schemeClr val="tx1"/>
            </a:solidFill>
          </a:ln>
        </p:spPr>
      </p:pic>
    </p:spTree>
    <p:extLst>
      <p:ext uri="{BB962C8B-B14F-4D97-AF65-F5344CB8AC3E}">
        <p14:creationId xmlns:p14="http://schemas.microsoft.com/office/powerpoint/2010/main" val="414535555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hem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28575" cap="flat" cmpd="sng" algn="ctr">
          <a:solidFill>
            <a:srgbClr val="E4B9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1" id="{C179640D-BE40-4AFD-BA45-EFCE291F4C2E}" vid="{29C3C33A-7180-4986-B12A-585A655558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591</TotalTime>
  <Words>700</Words>
  <Application>Microsoft Office PowerPoint</Application>
  <PresentationFormat>On-screen Show (4:3)</PresentationFormat>
  <Paragraphs>93</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Verdana</vt:lpstr>
      <vt:lpstr>Theme1</vt:lpstr>
      <vt:lpstr>Excellence in Exhibition: Preventing Disease  in Animals and People  Bring Home the Blue, Not the Flu!</vt:lpstr>
      <vt:lpstr>Background</vt:lpstr>
      <vt:lpstr>Meeting A Need</vt:lpstr>
      <vt:lpstr>www.BlueNotFlu.org</vt:lpstr>
      <vt:lpstr>Showing Animals Is A Good Thing!</vt:lpstr>
      <vt:lpstr>Showing Animals Is A Good Thing!</vt:lpstr>
      <vt:lpstr>Supplemental Resources</vt:lpstr>
      <vt:lpstr>Volunteers Needed</vt:lpstr>
      <vt:lpstr>Suggestions for Use</vt:lpstr>
      <vt:lpstr>Questions?</vt:lpstr>
    </vt:vector>
  </TitlesOfParts>
  <Company>Iowa State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IAAE</dc:title>
  <dc:creator>Lee, Molly J [CFSPH]</dc:creator>
  <cp:lastModifiedBy>Canon, Abbey J [CFSPH]</cp:lastModifiedBy>
  <cp:revision>25</cp:revision>
  <dcterms:created xsi:type="dcterms:W3CDTF">2018-06-12T21:21:08Z</dcterms:created>
  <dcterms:modified xsi:type="dcterms:W3CDTF">2018-07-11T17:25:17Z</dcterms:modified>
</cp:coreProperties>
</file>