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9" r:id="rId2"/>
    <p:sldId id="290" r:id="rId3"/>
    <p:sldId id="266" r:id="rId4"/>
    <p:sldId id="292" r:id="rId5"/>
    <p:sldId id="270" r:id="rId6"/>
    <p:sldId id="260" r:id="rId7"/>
    <p:sldId id="293" r:id="rId8"/>
    <p:sldId id="294" r:id="rId9"/>
    <p:sldId id="295" r:id="rId10"/>
    <p:sldId id="289" r:id="rId11"/>
    <p:sldId id="279" r:id="rId12"/>
    <p:sldId id="296"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79204" autoAdjust="0"/>
  </p:normalViewPr>
  <p:slideViewPr>
    <p:cSldViewPr snapToGrid="0">
      <p:cViewPr varScale="1">
        <p:scale>
          <a:sx n="61" d="100"/>
          <a:sy n="61" d="100"/>
        </p:scale>
        <p:origin x="13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B2CC3-1B58-4B62-92C2-0646AAC71279}" type="datetimeFigureOut">
              <a:rPr lang="en-US" smtClean="0"/>
              <a:t>3/28/2019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24606-5898-42CE-BB99-8F1B2EB9A036}" type="slidenum">
              <a:rPr lang="en-US" smtClean="0"/>
              <a:t>‹#›</a:t>
            </a:fld>
            <a:endParaRPr lang="en-US"/>
          </a:p>
        </p:txBody>
      </p:sp>
    </p:spTree>
    <p:extLst>
      <p:ext uri="{BB962C8B-B14F-4D97-AF65-F5344CB8AC3E}">
        <p14:creationId xmlns:p14="http://schemas.microsoft.com/office/powerpoint/2010/main" val="51308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48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course is designed to encourage youth involvement with livestock and animal exhibitions in a safe and healthy manner while preventing zoonotic disease, following biosecurity recommendations, and promoting public health and animal health.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11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1F572-519A-47FE-BE7A-E287A4102054}" type="slidenum">
              <a:rPr lang="en-US" smtClean="0"/>
              <a:t>4</a:t>
            </a:fld>
            <a:endParaRPr lang="en-US"/>
          </a:p>
        </p:txBody>
      </p:sp>
    </p:spTree>
    <p:extLst>
      <p:ext uri="{BB962C8B-B14F-4D97-AF65-F5344CB8AC3E}">
        <p14:creationId xmlns:p14="http://schemas.microsoft.com/office/powerpoint/2010/main" val="2702799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website, we also have supplemental resources, including … [read]</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9775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The project was also intended to foster collaboration and partnership between animal health, human health, and state and county youth agriculture organizations. </a:t>
            </a:r>
          </a:p>
          <a:p>
            <a:pPr defTabSz="929579">
              <a:defRPr/>
            </a:pPr>
            <a:endParaRPr lang="en-US" baseline="0" dirty="0" smtClean="0"/>
          </a:p>
          <a:p>
            <a:pPr defTabSz="929579">
              <a:defRPr/>
            </a:pPr>
            <a:r>
              <a:rPr lang="en-US" baseline="0" dirty="0" smtClean="0"/>
              <a:t>Built on existing relationships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735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Email announcements:</a:t>
            </a:r>
            <a:r>
              <a:rPr lang="en-US" baseline="0" dirty="0" smtClean="0"/>
              <a:t> </a:t>
            </a:r>
            <a:r>
              <a:rPr lang="en-US" dirty="0" smtClean="0"/>
              <a:t>AABP,</a:t>
            </a:r>
            <a:r>
              <a:rPr lang="en-US" baseline="0" dirty="0" smtClean="0"/>
              <a:t> AASV, NASPHV, Iowa FFA and Extension, AAFSPHV, National Pork Board website…</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7</a:t>
            </a:fld>
            <a:endParaRPr lang="en-US"/>
          </a:p>
        </p:txBody>
      </p:sp>
    </p:spTree>
    <p:extLst>
      <p:ext uri="{BB962C8B-B14F-4D97-AF65-F5344CB8AC3E}">
        <p14:creationId xmlns:p14="http://schemas.microsoft.com/office/powerpoint/2010/main" val="3619140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project funding for time specifically related</a:t>
            </a:r>
            <a:r>
              <a:rPr lang="en-US" baseline="0" dirty="0" smtClean="0"/>
              <a:t> to the course: travel for project team (sometimes), but not attendees– no expenses related to room reservations, food for attendees, administrative time and expenses related to registration, etc. </a:t>
            </a:r>
          </a:p>
          <a:p>
            <a:endParaRPr lang="en-US" baseline="0" dirty="0" smtClean="0"/>
          </a:p>
          <a:p>
            <a:r>
              <a:rPr lang="en-US" baseline="0" dirty="0" smtClean="0"/>
              <a:t>Already interested in </a:t>
            </a:r>
            <a:r>
              <a:rPr lang="en-US" baseline="0" dirty="0" err="1" smtClean="0"/>
              <a:t>AnSci</a:t>
            </a:r>
            <a:r>
              <a:rPr lang="en-US" baseline="0" dirty="0" smtClean="0"/>
              <a:t>, Food Security, Vet </a:t>
            </a:r>
            <a:r>
              <a:rPr lang="en-US" baseline="0" dirty="0" err="1" smtClean="0"/>
              <a:t>Sci</a:t>
            </a:r>
            <a:r>
              <a:rPr lang="en-US" baseline="0" dirty="0" smtClean="0"/>
              <a:t>, etc. </a:t>
            </a:r>
          </a:p>
          <a:p>
            <a:endParaRPr lang="en-US" baseline="0" dirty="0" smtClean="0"/>
          </a:p>
          <a:p>
            <a:r>
              <a:rPr lang="en-US" baseline="0" dirty="0" smtClean="0"/>
              <a:t>We were able to use our funding for supplies, setting up evaluations for our course, development of agendas and in-person activities, some of them at the same time (if our staffing allows), etc. for these meetings</a:t>
            </a:r>
          </a:p>
          <a:p>
            <a:endParaRPr lang="en-US" baseline="0" dirty="0" smtClean="0"/>
          </a:p>
          <a:p>
            <a:r>
              <a:rPr lang="en-US" baseline="0" dirty="0" smtClean="0"/>
              <a:t>Some of these are table exhibits, some are demonstrations/seminars</a:t>
            </a:r>
          </a:p>
          <a:p>
            <a:endParaRPr lang="en-US" baseline="0" dirty="0" smtClean="0"/>
          </a:p>
          <a:p>
            <a:pPr lvl="0"/>
            <a:r>
              <a:rPr lang="en-US" sz="2400" dirty="0" smtClean="0"/>
              <a:t>Table exhibit</a:t>
            </a:r>
          </a:p>
          <a:p>
            <a:pPr lvl="1"/>
            <a:r>
              <a:rPr lang="en-US" dirty="0" smtClean="0"/>
              <a:t>*Iowa FFA Convention (5,000 youth, educators, guests)</a:t>
            </a:r>
          </a:p>
          <a:p>
            <a:pPr lvl="1"/>
            <a:r>
              <a:rPr lang="en-US" dirty="0" smtClean="0"/>
              <a:t>*Iowa Association of Agricultural Educator’s Conference (200)</a:t>
            </a:r>
          </a:p>
          <a:p>
            <a:pPr lvl="1"/>
            <a:r>
              <a:rPr lang="en-US" dirty="0" smtClean="0"/>
              <a:t>National FFA Convention (64,000 youth, educators, guests)</a:t>
            </a:r>
          </a:p>
          <a:p>
            <a:pPr lvl="1"/>
            <a:r>
              <a:rPr lang="en-US" dirty="0" smtClean="0"/>
              <a:t>National Association of Agricultural Educators Annual </a:t>
            </a:r>
            <a:br>
              <a:rPr lang="en-US" dirty="0" smtClean="0"/>
            </a:br>
            <a:r>
              <a:rPr lang="en-US" dirty="0" smtClean="0"/>
              <a:t>Convention (600)</a:t>
            </a:r>
            <a:endParaRPr lang="en-US" sz="1700" dirty="0" smtClean="0"/>
          </a:p>
          <a:p>
            <a:r>
              <a:rPr lang="en-US" sz="2400" dirty="0" smtClean="0"/>
              <a:t>Demonstration/seminar</a:t>
            </a:r>
          </a:p>
          <a:p>
            <a:pPr lvl="1"/>
            <a:r>
              <a:rPr lang="en-US" dirty="0" smtClean="0"/>
              <a:t>Iowa 4-H Conference </a:t>
            </a:r>
          </a:p>
          <a:p>
            <a:pPr lvl="1"/>
            <a:r>
              <a:rPr lang="en-US" dirty="0" smtClean="0"/>
              <a:t>Eastern Iowa FSQA training (112)</a:t>
            </a:r>
          </a:p>
          <a:p>
            <a:pPr lvl="1"/>
            <a:r>
              <a:rPr lang="en-US" dirty="0" smtClean="0"/>
              <a:t>*World Pork Expo (20,000 producers)</a:t>
            </a:r>
          </a:p>
          <a:p>
            <a:pPr lvl="1"/>
            <a:r>
              <a:rPr lang="en-US" dirty="0" smtClean="0"/>
              <a:t>International Association of Fairs and </a:t>
            </a:r>
            <a:br>
              <a:rPr lang="en-US" dirty="0" smtClean="0"/>
            </a:br>
            <a:r>
              <a:rPr lang="en-US" dirty="0" smtClean="0"/>
              <a:t>Expositions Annual Convention (4,000)</a:t>
            </a:r>
          </a:p>
          <a:p>
            <a:pPr lvl="1"/>
            <a:r>
              <a:rPr lang="en-US" dirty="0" smtClean="0"/>
              <a:t>*Association of Iowa Fairs Annual </a:t>
            </a:r>
            <a:br>
              <a:rPr lang="en-US" dirty="0" smtClean="0"/>
            </a:br>
            <a:r>
              <a:rPr lang="en-US" dirty="0" smtClean="0"/>
              <a:t>Meeting (100)</a:t>
            </a:r>
          </a:p>
        </p:txBody>
      </p:sp>
      <p:sp>
        <p:nvSpPr>
          <p:cNvPr id="4" name="Slide Number Placeholder 3"/>
          <p:cNvSpPr>
            <a:spLocks noGrp="1"/>
          </p:cNvSpPr>
          <p:nvPr>
            <p:ph type="sldNum" sz="quarter" idx="10"/>
          </p:nvPr>
        </p:nvSpPr>
        <p:spPr/>
        <p:txBody>
          <a:bodyPr/>
          <a:lstStyle/>
          <a:p>
            <a:fld id="{2CD24606-5898-42CE-BB99-8F1B2EB9A036}" type="slidenum">
              <a:rPr lang="en-US" smtClean="0"/>
              <a:t>8</a:t>
            </a:fld>
            <a:endParaRPr lang="en-US"/>
          </a:p>
        </p:txBody>
      </p:sp>
    </p:spTree>
    <p:extLst>
      <p:ext uri="{BB962C8B-B14F-4D97-AF65-F5344CB8AC3E}">
        <p14:creationId xmlns:p14="http://schemas.microsoft.com/office/powerpoint/2010/main" val="1088292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Extension youth STEM specialist</a:t>
            </a:r>
          </a:p>
          <a:p>
            <a:endParaRPr lang="en-US" dirty="0" smtClean="0"/>
          </a:p>
          <a:p>
            <a:r>
              <a:rPr lang="en-US" dirty="0" smtClean="0"/>
              <a:t>“dramatic</a:t>
            </a:r>
            <a:r>
              <a:rPr lang="en-US" baseline="0" dirty="0" smtClean="0"/>
              <a:t> change in animal science programs in Iowa” (paraphrase)</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9</a:t>
            </a:fld>
            <a:endParaRPr lang="en-US"/>
          </a:p>
        </p:txBody>
      </p:sp>
    </p:spTree>
    <p:extLst>
      <p:ext uri="{BB962C8B-B14F-4D97-AF65-F5344CB8AC3E}">
        <p14:creationId xmlns:p14="http://schemas.microsoft.com/office/powerpoint/2010/main" val="110590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Trickle-down</a:t>
            </a:r>
            <a:r>
              <a:rPr lang="en-US" sz="1200" kern="1200" baseline="0" dirty="0" smtClean="0">
                <a:solidFill>
                  <a:schemeClr val="tx1"/>
                </a:solidFill>
                <a:effectLst/>
                <a:latin typeface="+mn-lt"/>
                <a:ea typeface="+mn-ea"/>
                <a:cs typeface="+mn-cs"/>
              </a:rPr>
              <a:t> approach to reach more youth; interest was great, success was marginal</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are offering </a:t>
            </a:r>
            <a:r>
              <a:rPr lang="en-US" sz="1200" b="1" kern="1200" dirty="0" smtClean="0">
                <a:solidFill>
                  <a:schemeClr val="tx1"/>
                </a:solidFill>
                <a:effectLst/>
                <a:latin typeface="+mn-lt"/>
                <a:ea typeface="+mn-ea"/>
                <a:cs typeface="+mn-cs"/>
              </a:rPr>
              <a:t>free train-the-trainer workshops</a:t>
            </a:r>
            <a:r>
              <a:rPr lang="en-US" sz="1200" kern="1200" dirty="0" smtClean="0">
                <a:solidFill>
                  <a:schemeClr val="tx1"/>
                </a:solidFill>
                <a:effectLst/>
                <a:latin typeface="+mn-lt"/>
                <a:ea typeface="+mn-ea"/>
                <a:cs typeface="+mn-cs"/>
              </a:rPr>
              <a:t> to 4-H youth specialists and volunteers interested in delivering zoonotic disease prevention and biosecurity education to middle and high school aged 4-H youth.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During these regional workshops, CFSPH veterinarians will train attendees to deliver ready-made PowerPoints, demonstrate hands-on activities, and provide additional information about zoonotic disease prevention. We then ask that you provide zoonotic disease prevention education to local middle and high school aged 4-H youth by </a:t>
            </a:r>
            <a:r>
              <a:rPr lang="en-US" sz="1200" b="1" kern="1200" dirty="0" smtClean="0">
                <a:solidFill>
                  <a:schemeClr val="tx1"/>
                </a:solidFill>
                <a:effectLst/>
                <a:latin typeface="+mn-lt"/>
                <a:ea typeface="+mn-ea"/>
                <a:cs typeface="+mn-cs"/>
              </a:rPr>
              <a:t>September 30, 2018</a:t>
            </a:r>
            <a:r>
              <a:rPr lang="en-US" sz="1200" kern="1200" dirty="0" smtClean="0">
                <a:solidFill>
                  <a:schemeClr val="tx1"/>
                </a:solidFill>
                <a:effectLst/>
                <a:latin typeface="+mn-lt"/>
                <a:ea typeface="+mn-ea"/>
                <a:cs typeface="+mn-cs"/>
              </a:rPr>
              <a:t>, by using the CFSPH-developed PowerPoint presentations and hands-on activities discussed at the workshop.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Volunteers will receive a travel stipend, meal during the workshop, and a chance to win selected hands-on activity supplies.</a:t>
            </a:r>
            <a:r>
              <a:rPr lang="en-US" sz="1200" kern="1200" dirty="0" smtClean="0">
                <a:solidFill>
                  <a:schemeClr val="tx1"/>
                </a:solidFill>
                <a:effectLst/>
                <a:latin typeface="+mn-lt"/>
                <a:ea typeface="+mn-ea"/>
                <a:cs typeface="+mn-cs"/>
              </a:rPr>
              <a:t> Youth who attend local educational sessions offered by trained volunteers and complete a pre/post evaluation will receive a “biosecurity bucket” with goodies and a chance to win a gift card.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Volunteers interested in attending the workshops should contact </a:t>
            </a:r>
            <a:r>
              <a:rPr lang="en-US" sz="1200" u="sng" kern="1200" dirty="0" smtClean="0">
                <a:solidFill>
                  <a:schemeClr val="tx1"/>
                </a:solidFill>
                <a:effectLst/>
                <a:latin typeface="+mn-lt"/>
                <a:ea typeface="+mn-ea"/>
                <a:cs typeface="+mn-cs"/>
                <a:hlinkClick r:id="rId3"/>
              </a:rPr>
              <a:t>youthinag@iastate.edu</a:t>
            </a:r>
            <a:r>
              <a:rPr lang="en-US" sz="1200" kern="1200" dirty="0" smtClean="0">
                <a:solidFill>
                  <a:schemeClr val="tx1"/>
                </a:solidFill>
                <a:effectLst/>
                <a:latin typeface="+mn-lt"/>
                <a:ea typeface="+mn-ea"/>
                <a:cs typeface="+mn-cs"/>
              </a:rPr>
              <a:t>. We will then determine a time and location that is most convenient for all. </a:t>
            </a:r>
            <a:r>
              <a:rPr lang="en-US" sz="1200" b="1" kern="1200" dirty="0" smtClean="0">
                <a:solidFill>
                  <a:schemeClr val="tx1"/>
                </a:solidFill>
                <a:effectLst/>
                <a:latin typeface="+mn-lt"/>
                <a:ea typeface="+mn-ea"/>
                <a:cs typeface="+mn-cs"/>
              </a:rPr>
              <a:t>Space is limited! Please respond with your interest by July 16.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baseline="0" dirty="0" smtClean="0"/>
          </a:p>
        </p:txBody>
      </p:sp>
      <p:sp>
        <p:nvSpPr>
          <p:cNvPr id="4" name="Slide Number Placeholder 3"/>
          <p:cNvSpPr>
            <a:spLocks noGrp="1"/>
          </p:cNvSpPr>
          <p:nvPr>
            <p:ph type="sldNum" sz="quarter" idx="10"/>
          </p:nvPr>
        </p:nvSpPr>
        <p:spPr/>
        <p:txBody>
          <a:bodyPr/>
          <a:lstStyle/>
          <a:p>
            <a:fld id="{2CD24606-5898-42CE-BB99-8F1B2EB9A036}" type="slidenum">
              <a:rPr lang="en-US" smtClean="0"/>
              <a:t>10</a:t>
            </a:fld>
            <a:endParaRPr lang="en-US"/>
          </a:p>
        </p:txBody>
      </p:sp>
    </p:spTree>
    <p:extLst>
      <p:ext uri="{BB962C8B-B14F-4D97-AF65-F5344CB8AC3E}">
        <p14:creationId xmlns:p14="http://schemas.microsoft.com/office/powerpoint/2010/main" val="1329875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Didn’t want this to be a program</a:t>
            </a:r>
            <a:r>
              <a:rPr lang="en-US" baseline="0" dirty="0" smtClean="0"/>
              <a:t> run by us, wanted it to be sustainable and able to be used by others with similar goals.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11</a:t>
            </a:fld>
            <a:endParaRPr lang="en-US"/>
          </a:p>
        </p:txBody>
      </p:sp>
    </p:spTree>
    <p:extLst>
      <p:ext uri="{BB962C8B-B14F-4D97-AF65-F5344CB8AC3E}">
        <p14:creationId xmlns:p14="http://schemas.microsoft.com/office/powerpoint/2010/main" val="1790128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Still a place for “own” events– have reached past the awareness-level and that “upper level” that attends the ‘existing’ events and want to get down to the youth in the county who may not be attending the leadership events, etc. but are still showing and interacting with youth. Unfortunately, this is more difficult to secure funding for (Biosecurity Camp)</a:t>
            </a:r>
          </a:p>
        </p:txBody>
      </p:sp>
      <p:sp>
        <p:nvSpPr>
          <p:cNvPr id="4" name="Slide Number Placeholder 3"/>
          <p:cNvSpPr>
            <a:spLocks noGrp="1"/>
          </p:cNvSpPr>
          <p:nvPr>
            <p:ph type="sldNum" sz="quarter" idx="10"/>
          </p:nvPr>
        </p:nvSpPr>
        <p:spPr/>
        <p:txBody>
          <a:bodyPr/>
          <a:lstStyle/>
          <a:p>
            <a:fld id="{2CD24606-5898-42CE-BB99-8F1B2EB9A036}" type="slidenum">
              <a:rPr lang="en-US" smtClean="0"/>
              <a:t>12</a:t>
            </a:fld>
            <a:endParaRPr lang="en-US"/>
          </a:p>
        </p:txBody>
      </p:sp>
    </p:spTree>
    <p:extLst>
      <p:ext uri="{BB962C8B-B14F-4D97-AF65-F5344CB8AC3E}">
        <p14:creationId xmlns:p14="http://schemas.microsoft.com/office/powerpoint/2010/main" val="191194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13</a:t>
            </a:fld>
            <a:endParaRPr lang="en-US"/>
          </a:p>
        </p:txBody>
      </p:sp>
    </p:spTree>
    <p:extLst>
      <p:ext uri="{BB962C8B-B14F-4D97-AF65-F5344CB8AC3E}">
        <p14:creationId xmlns:p14="http://schemas.microsoft.com/office/powerpoint/2010/main" val="334266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5"/>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881213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568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286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6449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3153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020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9689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6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369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44332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2101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4735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542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8"/>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010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4731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3/28/2019</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374779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tmp"/></Relationships>
</file>

<file path=ppt/slides/_rels/slide5.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tmp"/></Relationships>
</file>

<file path=ppt/slides/_rels/slide10.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2"/>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sp>
        <p:nvSpPr>
          <p:cNvPr id="5" name="Subtitle 4"/>
          <p:cNvSpPr>
            <a:spLocks noGrp="1"/>
          </p:cNvSpPr>
          <p:nvPr>
            <p:ph type="subTitle" idx="1"/>
          </p:nvPr>
        </p:nvSpPr>
        <p:spPr>
          <a:xfrm>
            <a:off x="1681316" y="5124896"/>
            <a:ext cx="6400800" cy="1752600"/>
          </a:xfrm>
        </p:spPr>
        <p:txBody>
          <a:bodyPr/>
          <a:lstStyle/>
          <a:p>
            <a:r>
              <a:rPr lang="en-US" sz="2000" dirty="0" smtClean="0"/>
              <a:t>Molly Lee, DVM, MPH, DACVPM</a:t>
            </a:r>
          </a:p>
          <a:p>
            <a:r>
              <a:rPr lang="en-US" sz="2000" dirty="0" smtClean="0">
                <a:hlinkClick r:id="rId3"/>
              </a:rPr>
              <a:t>youthinag@iastate.edu</a:t>
            </a:r>
            <a:r>
              <a:rPr lang="en-US" sz="2000" dirty="0" smtClean="0"/>
              <a:t>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2261" y="255712"/>
            <a:ext cx="2840078" cy="1359972"/>
          </a:xfrm>
          <a:prstGeom prst="rect">
            <a:avLst/>
          </a:prstGeom>
        </p:spPr>
      </p:pic>
    </p:spTree>
    <p:extLst>
      <p:ext uri="{BB962C8B-B14F-4D97-AF65-F5344CB8AC3E}">
        <p14:creationId xmlns:p14="http://schemas.microsoft.com/office/powerpoint/2010/main" val="158547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Overview</a:t>
            </a:r>
            <a:endParaRPr lang="en-US" dirty="0"/>
          </a:p>
        </p:txBody>
      </p:sp>
      <p:sp>
        <p:nvSpPr>
          <p:cNvPr id="3" name="Content Placeholder 2"/>
          <p:cNvSpPr>
            <a:spLocks noGrp="1"/>
          </p:cNvSpPr>
          <p:nvPr>
            <p:ph idx="1"/>
          </p:nvPr>
        </p:nvSpPr>
        <p:spPr/>
        <p:txBody>
          <a:bodyPr/>
          <a:lstStyle/>
          <a:p>
            <a:r>
              <a:rPr lang="en-US" dirty="0"/>
              <a:t>Messaging</a:t>
            </a:r>
          </a:p>
          <a:p>
            <a:r>
              <a:rPr lang="en-US" dirty="0" smtClean="0"/>
              <a:t>Build a flexible and engaging tool</a:t>
            </a:r>
          </a:p>
          <a:p>
            <a:r>
              <a:rPr lang="en-US" dirty="0" smtClean="0"/>
              <a:t>Build on existing relationships</a:t>
            </a:r>
          </a:p>
          <a:p>
            <a:r>
              <a:rPr lang="en-US" dirty="0" smtClean="0"/>
              <a:t>Awareness-level outreach</a:t>
            </a:r>
          </a:p>
          <a:p>
            <a:r>
              <a:rPr lang="en-US" dirty="0" smtClean="0"/>
              <a:t>Project outreach</a:t>
            </a:r>
          </a:p>
          <a:p>
            <a:r>
              <a:rPr lang="en-US" dirty="0" smtClean="0"/>
              <a:t>Finding the “right” individual</a:t>
            </a:r>
          </a:p>
          <a:p>
            <a:r>
              <a:rPr lang="en-US" dirty="0" smtClean="0"/>
              <a:t>Train-the-trainer approach</a:t>
            </a:r>
          </a:p>
          <a:p>
            <a:r>
              <a:rPr lang="en-US" dirty="0" smtClean="0"/>
              <a:t>Funding comments</a:t>
            </a:r>
          </a:p>
        </p:txBody>
      </p:sp>
    </p:spTree>
    <p:extLst>
      <p:ext uri="{BB962C8B-B14F-4D97-AF65-F5344CB8AC3E}">
        <p14:creationId xmlns:p14="http://schemas.microsoft.com/office/powerpoint/2010/main" val="485484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Messaging</a:t>
            </a:r>
            <a:endParaRPr lang="en-US" dirty="0"/>
          </a:p>
        </p:txBody>
      </p:sp>
      <p:sp>
        <p:nvSpPr>
          <p:cNvPr id="5" name="Content Placeholder 4"/>
          <p:cNvSpPr>
            <a:spLocks noGrp="1"/>
          </p:cNvSpPr>
          <p:nvPr>
            <p:ph idx="1"/>
          </p:nvPr>
        </p:nvSpPr>
        <p:spPr/>
        <p:txBody>
          <a:bodyPr/>
          <a:lstStyle/>
          <a:p>
            <a:r>
              <a:rPr lang="en-US" sz="3200" b="1" u="sng" dirty="0" smtClean="0"/>
              <a:t>Showing animals is a good thing! </a:t>
            </a:r>
          </a:p>
          <a:p>
            <a:endParaRPr lang="en-US" dirty="0"/>
          </a:p>
          <a:p>
            <a:r>
              <a:rPr lang="en-US" dirty="0"/>
              <a:t>Encourage youth involvement with livestock and exhibitions in a safe and healthy manner</a:t>
            </a:r>
          </a:p>
          <a:p>
            <a:endParaRPr lang="en-US" dirty="0"/>
          </a:p>
          <a:p>
            <a:r>
              <a:rPr lang="en-US" dirty="0"/>
              <a:t>Prevent zoonotic disease</a:t>
            </a:r>
          </a:p>
          <a:p>
            <a:endParaRPr lang="en-US" dirty="0"/>
          </a:p>
          <a:p>
            <a:r>
              <a:rPr lang="en-US" dirty="0"/>
              <a:t>Follow biosecurity </a:t>
            </a:r>
            <a:r>
              <a:rPr lang="en-US" dirty="0" smtClean="0"/>
              <a:t/>
            </a:r>
            <a:br>
              <a:rPr lang="en-US" dirty="0" smtClean="0"/>
            </a:br>
            <a:r>
              <a:rPr lang="en-US" dirty="0" smtClean="0"/>
              <a:t>recommendations</a:t>
            </a:r>
            <a:endParaRPr lang="en-US" dirty="0"/>
          </a:p>
          <a:p>
            <a:endParaRPr lang="en-US" dirty="0"/>
          </a:p>
          <a:p>
            <a:r>
              <a:rPr lang="en-US" dirty="0"/>
              <a:t>Promote public and animal health</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7"/>
            <a:ext cx="2943226" cy="2172539"/>
          </a:xfrm>
          <a:prstGeom prst="rect">
            <a:avLst/>
          </a:prstGeom>
        </p:spPr>
      </p:pic>
    </p:spTree>
    <p:extLst>
      <p:ext uri="{BB962C8B-B14F-4D97-AF65-F5344CB8AC3E}">
        <p14:creationId xmlns:p14="http://schemas.microsoft.com/office/powerpoint/2010/main" val="2935473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766" y="236435"/>
            <a:ext cx="8433382" cy="646331"/>
          </a:xfrm>
          <a:prstGeom prst="rect">
            <a:avLst/>
          </a:prstGeom>
          <a:noFill/>
        </p:spPr>
        <p:txBody>
          <a:bodyPr wrap="square" rtlCol="0">
            <a:spAutoFit/>
          </a:bodyPr>
          <a:lstStyle/>
          <a:p>
            <a:pPr algn="ctr"/>
            <a:r>
              <a:rPr lang="en-US" sz="3600" dirty="0" smtClean="0">
                <a:solidFill>
                  <a:schemeClr val="bg1"/>
                </a:solidFill>
                <a:latin typeface="+mj-lt"/>
              </a:rPr>
              <a:t>Build a Flexible and Engaging Tool</a:t>
            </a:r>
            <a:endParaRPr lang="en-US" sz="3600" dirty="0">
              <a:solidFill>
                <a:schemeClr val="bg1"/>
              </a:solidFill>
              <a:latin typeface="+mj-lt"/>
            </a:endParaRPr>
          </a:p>
        </p:txBody>
      </p:sp>
      <p:sp>
        <p:nvSpPr>
          <p:cNvPr id="8" name="TextBox 7"/>
          <p:cNvSpPr txBox="1"/>
          <p:nvPr/>
        </p:nvSpPr>
        <p:spPr>
          <a:xfrm>
            <a:off x="215766" y="1269856"/>
            <a:ext cx="8433382" cy="2862322"/>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chemeClr val="bg1"/>
                </a:solidFill>
                <a:latin typeface="+mn-lt"/>
              </a:rPr>
              <a:t>Interactive online courses </a:t>
            </a:r>
          </a:p>
          <a:p>
            <a:pPr marL="457200" indent="-457200">
              <a:buFont typeface="Arial" panose="020B0604020202020204" pitchFamily="34" charset="0"/>
              <a:buChar char="•"/>
            </a:pPr>
            <a:r>
              <a:rPr lang="en-US" sz="3200" dirty="0" smtClean="0">
                <a:solidFill>
                  <a:schemeClr val="bg1"/>
                </a:solidFill>
                <a:latin typeface="+mn-lt"/>
              </a:rPr>
              <a:t>6 lessons per course</a:t>
            </a:r>
          </a:p>
          <a:p>
            <a:pPr marL="914400" lvl="1" indent="-457200">
              <a:buFont typeface="Arial" panose="020B0604020202020204" pitchFamily="34" charset="0"/>
              <a:buChar char="•"/>
            </a:pPr>
            <a:r>
              <a:rPr lang="en-US" sz="2800" dirty="0" smtClean="0">
                <a:solidFill>
                  <a:schemeClr val="bg1"/>
                </a:solidFill>
                <a:latin typeface="+mn-lt"/>
              </a:rPr>
              <a:t>Zoonotic diseases, ways to prevent disease spread, case studies, One Health agencies and careers</a:t>
            </a:r>
          </a:p>
          <a:p>
            <a:pPr marL="457200" indent="-457200">
              <a:buFont typeface="Arial" panose="020B0604020202020204" pitchFamily="34" charset="0"/>
              <a:buChar char="•"/>
            </a:pPr>
            <a:r>
              <a:rPr lang="en-US" sz="3200" dirty="0" smtClean="0">
                <a:solidFill>
                  <a:schemeClr val="bg1"/>
                </a:solidFill>
                <a:latin typeface="+mn-lt"/>
              </a:rPr>
              <a:t>Supplemental resources for teachers </a:t>
            </a:r>
            <a:endParaRPr lang="en-US" sz="3200" dirty="0">
              <a:solidFill>
                <a:schemeClr val="bg1"/>
              </a:solidFill>
              <a:latin typeface="+mn-lt"/>
            </a:endParaRPr>
          </a:p>
        </p:txBody>
      </p:sp>
      <p:pic>
        <p:nvPicPr>
          <p:cNvPr id="9" name="Picture 8"/>
          <p:cNvPicPr>
            <a:picLocks noChangeAspect="1"/>
          </p:cNvPicPr>
          <p:nvPr/>
        </p:nvPicPr>
        <p:blipFill rotWithShape="1">
          <a:blip r:embed="rId3"/>
          <a:srcRect l="3564" t="2127" r="3328" b="50127"/>
          <a:stretch/>
        </p:blipFill>
        <p:spPr>
          <a:xfrm rot="392882">
            <a:off x="6093863" y="1168615"/>
            <a:ext cx="2833634" cy="1094289"/>
          </a:xfrm>
          <a:prstGeom prst="rect">
            <a:avLst/>
          </a:prstGeom>
          <a:ln>
            <a:solidFill>
              <a:schemeClr val="tx1"/>
            </a:solidFill>
          </a:ln>
        </p:spPr>
      </p:pic>
      <p:pic>
        <p:nvPicPr>
          <p:cNvPr id="10" name="Picture 9" descr="Screen Clipping"/>
          <p:cNvPicPr>
            <a:picLocks noChangeAspect="1"/>
          </p:cNvPicPr>
          <p:nvPr/>
        </p:nvPicPr>
        <p:blipFill rotWithShape="1">
          <a:blip r:embed="rId4" cstate="print">
            <a:extLst>
              <a:ext uri="{28A0092B-C50C-407E-A947-70E740481C1C}">
                <a14:useLocalDpi xmlns:a14="http://schemas.microsoft.com/office/drawing/2010/main" val="0"/>
              </a:ext>
            </a:extLst>
          </a:blip>
          <a:srcRect l="1356" t="1420" r="1725" b="1313"/>
          <a:stretch/>
        </p:blipFill>
        <p:spPr>
          <a:xfrm>
            <a:off x="1473798" y="4260028"/>
            <a:ext cx="3022899" cy="2269864"/>
          </a:xfrm>
          <a:prstGeom prst="rect">
            <a:avLst/>
          </a:prstGeom>
          <a:ln>
            <a:solidFill>
              <a:schemeClr val="tx1"/>
            </a:solidFill>
          </a:ln>
        </p:spPr>
      </p:pic>
      <p:pic>
        <p:nvPicPr>
          <p:cNvPr id="11" name="Picture 10" descr="Screen Clipping"/>
          <p:cNvPicPr>
            <a:picLocks noChangeAspect="1"/>
          </p:cNvPicPr>
          <p:nvPr/>
        </p:nvPicPr>
        <p:blipFill rotWithShape="1">
          <a:blip r:embed="rId5" cstate="print">
            <a:extLst>
              <a:ext uri="{28A0092B-C50C-407E-A947-70E740481C1C}">
                <a14:useLocalDpi xmlns:a14="http://schemas.microsoft.com/office/drawing/2010/main" val="0"/>
              </a:ext>
            </a:extLst>
          </a:blip>
          <a:srcRect l="1055" t="1420" r="935" b="1313"/>
          <a:stretch/>
        </p:blipFill>
        <p:spPr>
          <a:xfrm>
            <a:off x="4797911" y="4260028"/>
            <a:ext cx="3044415" cy="2269864"/>
          </a:xfrm>
          <a:prstGeom prst="rect">
            <a:avLst/>
          </a:prstGeom>
          <a:ln>
            <a:solidFill>
              <a:schemeClr val="tx1"/>
            </a:solidFill>
          </a:ln>
        </p:spPr>
      </p:pic>
    </p:spTree>
    <p:extLst>
      <p:ext uri="{BB962C8B-B14F-4D97-AF65-F5344CB8AC3E}">
        <p14:creationId xmlns:p14="http://schemas.microsoft.com/office/powerpoint/2010/main" val="3783328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objectives</a:t>
            </a:r>
          </a:p>
          <a:p>
            <a:pPr lvl="1"/>
            <a:r>
              <a:rPr lang="en-US" dirty="0" smtClean="0"/>
              <a:t>With answers for instructors</a:t>
            </a:r>
          </a:p>
          <a:p>
            <a:r>
              <a:rPr lang="en-US" dirty="0" smtClean="0"/>
              <a:t>PowerPoint versions</a:t>
            </a:r>
          </a:p>
          <a:p>
            <a:r>
              <a:rPr lang="en-US" dirty="0" smtClean="0"/>
              <a:t>Disease factsheets</a:t>
            </a:r>
          </a:p>
          <a:p>
            <a:r>
              <a:rPr lang="en-US" dirty="0" smtClean="0"/>
              <a:t>Lesson worksheets</a:t>
            </a:r>
          </a:p>
          <a:p>
            <a:pPr lvl="1"/>
            <a:r>
              <a:rPr lang="en-US" dirty="0" smtClean="0"/>
              <a:t>With answers for instructors</a:t>
            </a:r>
          </a:p>
          <a:p>
            <a:r>
              <a:rPr lang="en-US" b="1" dirty="0" smtClean="0"/>
              <a:t>Biosecurity and disease </a:t>
            </a:r>
            <a:br>
              <a:rPr lang="en-US" b="1" dirty="0" smtClean="0"/>
            </a:br>
            <a:r>
              <a:rPr lang="en-US" b="1" dirty="0" smtClean="0"/>
              <a:t>prevention hands-on </a:t>
            </a:r>
            <a:br>
              <a:rPr lang="en-US" b="1" dirty="0" smtClean="0"/>
            </a:br>
            <a:r>
              <a:rPr lang="en-US" b="1" dirty="0" smtClean="0"/>
              <a:t>activity guides</a:t>
            </a:r>
          </a:p>
          <a:p>
            <a:r>
              <a:rPr lang="en-US" dirty="0" smtClean="0"/>
              <a:t>Biosecurity signage</a:t>
            </a: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3075" y="4442153"/>
            <a:ext cx="2798957" cy="2144412"/>
          </a:xfrm>
          <a:prstGeom prst="rect">
            <a:avLst/>
          </a:prstGeom>
          <a:ln>
            <a:solidFill>
              <a:schemeClr val="tx1"/>
            </a:solidFill>
          </a:ln>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7595" y="1133300"/>
            <a:ext cx="3115558" cy="2332701"/>
          </a:xfrm>
          <a:prstGeom prst="rect">
            <a:avLst/>
          </a:prstGeom>
          <a:ln>
            <a:solidFill>
              <a:schemeClr val="tx1"/>
            </a:solidFill>
          </a:ln>
        </p:spPr>
      </p:pic>
    </p:spTree>
    <p:extLst>
      <p:ext uri="{BB962C8B-B14F-4D97-AF65-F5344CB8AC3E}">
        <p14:creationId xmlns:p14="http://schemas.microsoft.com/office/powerpoint/2010/main" val="36736022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on Existing Relationships</a:t>
            </a:r>
            <a:endParaRPr lang="en-US" dirty="0"/>
          </a:p>
        </p:txBody>
      </p:sp>
      <p:pic>
        <p:nvPicPr>
          <p:cNvPr id="5" name="Picture 4"/>
          <p:cNvPicPr>
            <a:picLocks noChangeAspect="1"/>
          </p:cNvPicPr>
          <p:nvPr/>
        </p:nvPicPr>
        <p:blipFill>
          <a:blip r:embed="rId3"/>
          <a:stretch>
            <a:fillRect/>
          </a:stretch>
        </p:blipFill>
        <p:spPr>
          <a:xfrm>
            <a:off x="1050590" y="1249413"/>
            <a:ext cx="7042825" cy="5269132"/>
          </a:xfrm>
          <a:prstGeom prst="rect">
            <a:avLst/>
          </a:prstGeom>
        </p:spPr>
      </p:pic>
      <p:sp>
        <p:nvSpPr>
          <p:cNvPr id="7" name="TextBox 6"/>
          <p:cNvSpPr txBox="1"/>
          <p:nvPr/>
        </p:nvSpPr>
        <p:spPr>
          <a:xfrm>
            <a:off x="535329" y="1902595"/>
            <a:ext cx="807334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a:t>Human health</a:t>
            </a:r>
          </a:p>
          <a:p>
            <a:pPr algn="ctr"/>
            <a:r>
              <a:rPr lang="en-US" sz="2400" dirty="0"/>
              <a:t>Animal health</a:t>
            </a:r>
          </a:p>
          <a:p>
            <a:pPr algn="ctr"/>
            <a:r>
              <a:rPr lang="en-US" sz="2400" dirty="0"/>
              <a:t>State and county youth agriculture </a:t>
            </a:r>
            <a:r>
              <a:rPr lang="en-US" sz="2400" dirty="0" smtClean="0"/>
              <a:t>organizations</a:t>
            </a:r>
            <a:endParaRPr lang="en-US" sz="2400" dirty="0"/>
          </a:p>
        </p:txBody>
      </p:sp>
    </p:spTree>
    <p:extLst>
      <p:ext uri="{BB962C8B-B14F-4D97-AF65-F5344CB8AC3E}">
        <p14:creationId xmlns:p14="http://schemas.microsoft.com/office/powerpoint/2010/main" val="3443628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Awareness-Level Outreach</a:t>
            </a:r>
            <a:endParaRPr lang="en-US" dirty="0"/>
          </a:p>
        </p:txBody>
      </p:sp>
      <p:sp>
        <p:nvSpPr>
          <p:cNvPr id="3" name="Content Placeholder 2"/>
          <p:cNvSpPr>
            <a:spLocks noGrp="1"/>
          </p:cNvSpPr>
          <p:nvPr>
            <p:ph idx="1"/>
          </p:nvPr>
        </p:nvSpPr>
        <p:spPr/>
        <p:txBody>
          <a:bodyPr/>
          <a:lstStyle/>
          <a:p>
            <a:r>
              <a:rPr lang="en-US" dirty="0" smtClean="0"/>
              <a:t>American Association of Extension Veterinarians</a:t>
            </a:r>
          </a:p>
          <a:p>
            <a:r>
              <a:rPr lang="en-US" dirty="0" smtClean="0"/>
              <a:t>United States Animal Health Association</a:t>
            </a:r>
          </a:p>
          <a:p>
            <a:r>
              <a:rPr lang="en-US" dirty="0" smtClean="0"/>
              <a:t>Midwest Veterinary Conference</a:t>
            </a:r>
          </a:p>
          <a:p>
            <a:r>
              <a:rPr lang="en-US" dirty="0" smtClean="0"/>
              <a:t>Multi-State Partnership for Security in Agriculture</a:t>
            </a:r>
          </a:p>
          <a:p>
            <a:r>
              <a:rPr lang="en-US" dirty="0" smtClean="0"/>
              <a:t>CDC ZOHU Call</a:t>
            </a:r>
          </a:p>
          <a:p>
            <a:endParaRPr lang="en-US" dirty="0" smtClean="0"/>
          </a:p>
          <a:p>
            <a:endParaRPr lang="en-US" dirty="0"/>
          </a:p>
          <a:p>
            <a:r>
              <a:rPr lang="en-US" dirty="0" smtClean="0"/>
              <a:t>Email announcements and web postings to partner organizations, industry, etc. </a:t>
            </a:r>
          </a:p>
          <a:p>
            <a:endParaRPr lang="en-US" dirty="0"/>
          </a:p>
        </p:txBody>
      </p:sp>
    </p:spTree>
    <p:extLst>
      <p:ext uri="{BB962C8B-B14F-4D97-AF65-F5344CB8AC3E}">
        <p14:creationId xmlns:p14="http://schemas.microsoft.com/office/powerpoint/2010/main" val="1705396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Outreach</a:t>
            </a:r>
            <a:endParaRPr lang="en-US" dirty="0"/>
          </a:p>
        </p:txBody>
      </p:sp>
      <p:sp>
        <p:nvSpPr>
          <p:cNvPr id="3" name="Content Placeholder 2"/>
          <p:cNvSpPr>
            <a:spLocks noGrp="1"/>
          </p:cNvSpPr>
          <p:nvPr>
            <p:ph idx="1"/>
          </p:nvPr>
        </p:nvSpPr>
        <p:spPr>
          <a:xfrm>
            <a:off x="457200" y="1221833"/>
            <a:ext cx="8229600" cy="4525963"/>
          </a:xfrm>
        </p:spPr>
        <p:txBody>
          <a:bodyPr/>
          <a:lstStyle/>
          <a:p>
            <a:r>
              <a:rPr lang="en-US" sz="1800" dirty="0" smtClean="0"/>
              <a:t>“Plug in” to existing mechanisms</a:t>
            </a:r>
          </a:p>
          <a:p>
            <a:pPr lvl="1"/>
            <a:r>
              <a:rPr lang="en-US" sz="1800" dirty="0" smtClean="0"/>
              <a:t>Iowa 4-H Youth Staff Conference  (</a:t>
            </a:r>
            <a:r>
              <a:rPr lang="en-US" sz="1800" dirty="0" err="1" smtClean="0"/>
              <a:t>YouthFest</a:t>
            </a:r>
            <a:r>
              <a:rPr lang="en-US" sz="1800" dirty="0" smtClean="0"/>
              <a:t>)</a:t>
            </a:r>
          </a:p>
          <a:p>
            <a:pPr lvl="1"/>
            <a:r>
              <a:rPr lang="en-US" sz="1800" dirty="0" smtClean="0"/>
              <a:t>Iowa 4-H Conference</a:t>
            </a:r>
          </a:p>
          <a:p>
            <a:pPr lvl="1"/>
            <a:r>
              <a:rPr lang="en-US" sz="1800" dirty="0" smtClean="0"/>
              <a:t>Iowa 4-H Animal Science Roundup</a:t>
            </a:r>
          </a:p>
          <a:p>
            <a:pPr lvl="1"/>
            <a:r>
              <a:rPr lang="en-US" sz="1800" dirty="0" smtClean="0"/>
              <a:t>Iowa 4-H Extension Webinar</a:t>
            </a:r>
          </a:p>
          <a:p>
            <a:pPr lvl="1"/>
            <a:r>
              <a:rPr lang="en-US" sz="1800" dirty="0" smtClean="0"/>
              <a:t>Iowa Extension and Outreach Annual Conference Learning Fair</a:t>
            </a:r>
          </a:p>
          <a:p>
            <a:pPr lvl="1"/>
            <a:r>
              <a:rPr lang="en-US" sz="1800" dirty="0" smtClean="0"/>
              <a:t>Iowa FFA State Convention</a:t>
            </a:r>
          </a:p>
          <a:p>
            <a:pPr lvl="1"/>
            <a:r>
              <a:rPr lang="en-US" sz="1800" dirty="0" smtClean="0"/>
              <a:t>Iowa Regional FFA FSQA Trip</a:t>
            </a:r>
          </a:p>
          <a:p>
            <a:pPr lvl="1"/>
            <a:r>
              <a:rPr lang="en-US" sz="1800" dirty="0" smtClean="0"/>
              <a:t>Iowa Association of Agricultural Educators Conference</a:t>
            </a:r>
          </a:p>
          <a:p>
            <a:pPr lvl="1"/>
            <a:r>
              <a:rPr lang="en-US" sz="1800" dirty="0" smtClean="0"/>
              <a:t>Iowa Association of Fairs Annual Meeting</a:t>
            </a:r>
          </a:p>
          <a:p>
            <a:pPr lvl="1"/>
            <a:r>
              <a:rPr lang="en-US" sz="1800" dirty="0" smtClean="0"/>
              <a:t>World Food Prize Iowa Youth Institute</a:t>
            </a:r>
          </a:p>
          <a:p>
            <a:pPr lvl="1"/>
            <a:r>
              <a:rPr lang="en-US" sz="1800" dirty="0" smtClean="0"/>
              <a:t>World Pork Expo</a:t>
            </a:r>
          </a:p>
          <a:p>
            <a:pPr lvl="1"/>
            <a:r>
              <a:rPr lang="en-US" sz="1800" dirty="0" smtClean="0"/>
              <a:t>North Dakota Healthy Fairs</a:t>
            </a:r>
          </a:p>
          <a:p>
            <a:pPr lvl="1"/>
            <a:r>
              <a:rPr lang="en-US" sz="1800" dirty="0" smtClean="0"/>
              <a:t>International Association of Fairs and Expositions</a:t>
            </a:r>
          </a:p>
          <a:p>
            <a:pPr lvl="1"/>
            <a:r>
              <a:rPr lang="en-US" sz="1800" dirty="0" smtClean="0"/>
              <a:t>CSTE Conference </a:t>
            </a:r>
          </a:p>
          <a:p>
            <a:pPr lvl="1"/>
            <a:r>
              <a:rPr lang="en-US" sz="1800" dirty="0" smtClean="0"/>
              <a:t>World Food Prize Iowa Youth Institute</a:t>
            </a:r>
          </a:p>
        </p:txBody>
      </p:sp>
    </p:spTree>
    <p:extLst>
      <p:ext uri="{BB962C8B-B14F-4D97-AF65-F5344CB8AC3E}">
        <p14:creationId xmlns:p14="http://schemas.microsoft.com/office/powerpoint/2010/main" val="41683339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Finding the “Right” Individual</a:t>
            </a:r>
            <a:endParaRPr lang="en-US" dirty="0"/>
          </a:p>
        </p:txBody>
      </p:sp>
      <p:pic>
        <p:nvPicPr>
          <p:cNvPr id="16" name="Picture 1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120" y="1143000"/>
            <a:ext cx="2987599" cy="5481010"/>
          </a:xfrm>
          <a:prstGeom prst="rect">
            <a:avLst/>
          </a:prstGeom>
        </p:spPr>
      </p:pic>
      <p:pic>
        <p:nvPicPr>
          <p:cNvPr id="17" name="Picture 1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43000"/>
            <a:ext cx="3386572" cy="5481010"/>
          </a:xfrm>
          <a:prstGeom prst="rect">
            <a:avLst/>
          </a:prstGeom>
        </p:spPr>
      </p:pic>
      <p:sp>
        <p:nvSpPr>
          <p:cNvPr id="18" name="Left Arrow 17"/>
          <p:cNvSpPr/>
          <p:nvPr/>
        </p:nvSpPr>
        <p:spPr bwMode="auto">
          <a:xfrm>
            <a:off x="7834897" y="2610852"/>
            <a:ext cx="607912" cy="421106"/>
          </a:xfrm>
          <a:prstGeom prst="leftArrow">
            <a:avLst/>
          </a:prstGeom>
          <a:solidFill>
            <a:srgbClr val="FF00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15038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Train-The-Trainer</a:t>
            </a:r>
            <a:endParaRPr lang="en-US" sz="3600" dirty="0"/>
          </a:p>
        </p:txBody>
      </p:sp>
      <p:sp>
        <p:nvSpPr>
          <p:cNvPr id="3" name="Content Placeholder 2"/>
          <p:cNvSpPr>
            <a:spLocks noGrp="1"/>
          </p:cNvSpPr>
          <p:nvPr>
            <p:ph idx="1"/>
          </p:nvPr>
        </p:nvSpPr>
        <p:spPr>
          <a:xfrm>
            <a:off x="457200" y="1790643"/>
            <a:ext cx="8229600" cy="3999195"/>
          </a:xfrm>
        </p:spPr>
        <p:txBody>
          <a:bodyPr/>
          <a:lstStyle/>
          <a:p>
            <a:r>
              <a:rPr lang="en-US" dirty="0" smtClean="0"/>
              <a:t>Volunteers needed</a:t>
            </a:r>
          </a:p>
          <a:p>
            <a:pPr lvl="1"/>
            <a:r>
              <a:rPr lang="en-US" dirty="0" smtClean="0"/>
              <a:t>Deliver live PPT curriculum to youth</a:t>
            </a:r>
          </a:p>
          <a:p>
            <a:pPr lvl="1"/>
            <a:r>
              <a:rPr lang="en-US" dirty="0" smtClean="0"/>
              <a:t>Deliver pre and posttest course evaluation</a:t>
            </a:r>
          </a:p>
          <a:p>
            <a:r>
              <a:rPr lang="en-US" dirty="0" smtClean="0"/>
              <a:t>Volunteer incentive</a:t>
            </a:r>
          </a:p>
          <a:p>
            <a:pPr lvl="1"/>
            <a:r>
              <a:rPr lang="en-US" dirty="0" smtClean="0"/>
              <a:t>Travel reimbursement and meal</a:t>
            </a:r>
          </a:p>
          <a:p>
            <a:pPr lvl="1"/>
            <a:r>
              <a:rPr lang="en-US" dirty="0" smtClean="0"/>
              <a:t>Selected hands-on activity supplies</a:t>
            </a:r>
          </a:p>
          <a:p>
            <a:r>
              <a:rPr lang="en-US" dirty="0" smtClean="0"/>
              <a:t>Youth incentive</a:t>
            </a:r>
          </a:p>
          <a:p>
            <a:pPr lvl="1"/>
            <a:r>
              <a:rPr lang="en-US" dirty="0" smtClean="0"/>
              <a:t>Biosecurity bucket</a:t>
            </a:r>
          </a:p>
          <a:p>
            <a:pPr lvl="1"/>
            <a:r>
              <a:rPr lang="en-US" dirty="0" smtClean="0"/>
              <a:t>Chance to win gift card </a:t>
            </a:r>
          </a:p>
          <a:p>
            <a:r>
              <a:rPr lang="en-US" dirty="0" smtClean="0"/>
              <a:t>Contact </a:t>
            </a:r>
            <a:r>
              <a:rPr lang="en-US" dirty="0" smtClean="0">
                <a:hlinkClick r:id="rId3"/>
              </a:rPr>
              <a:t>YouthInAg@iastate.edu</a:t>
            </a:r>
            <a:r>
              <a:rPr lang="en-US" dirty="0" smtClean="0"/>
              <a:t> </a:t>
            </a:r>
            <a:br>
              <a:rPr lang="en-US" dirty="0" smtClean="0"/>
            </a:br>
            <a:r>
              <a:rPr lang="en-US" dirty="0" smtClean="0"/>
              <a:t>by July 16</a:t>
            </a: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31254"/>
          <a:stretch/>
        </p:blipFill>
        <p:spPr>
          <a:xfrm>
            <a:off x="0" y="180268"/>
            <a:ext cx="1986116" cy="1237370"/>
          </a:xfrm>
          <a:prstGeom prst="rect">
            <a:avLst/>
          </a:prstGeom>
        </p:spPr>
      </p:pic>
      <p:sp>
        <p:nvSpPr>
          <p:cNvPr id="7" name="Title 1"/>
          <p:cNvSpPr txBox="1">
            <a:spLocks/>
          </p:cNvSpPr>
          <p:nvPr/>
        </p:nvSpPr>
        <p:spPr bwMode="auto">
          <a:xfrm>
            <a:off x="216310" y="1230363"/>
            <a:ext cx="9367683"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a:lstStyle>
          <a:p>
            <a:pPr algn="l"/>
            <a:endParaRPr lang="en-US" sz="2800" b="1" kern="0" dirty="0"/>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4826" r="8207"/>
          <a:stretch/>
        </p:blipFill>
        <p:spPr>
          <a:xfrm>
            <a:off x="6265114" y="3511651"/>
            <a:ext cx="2759617" cy="3229484"/>
          </a:xfrm>
          <a:prstGeom prst="rect">
            <a:avLst/>
          </a:prstGeom>
          <a:ln>
            <a:solidFill>
              <a:schemeClr val="tx1"/>
            </a:solidFill>
          </a:ln>
        </p:spPr>
      </p:pic>
    </p:spTree>
    <p:extLst>
      <p:ext uri="{BB962C8B-B14F-4D97-AF65-F5344CB8AC3E}">
        <p14:creationId xmlns:p14="http://schemas.microsoft.com/office/powerpoint/2010/main" val="1795863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5828544" cy="1143000"/>
          </a:xfrm>
        </p:spPr>
        <p:txBody>
          <a:bodyPr/>
          <a:lstStyle/>
          <a:p>
            <a:r>
              <a:rPr lang="en-US" dirty="0" smtClean="0"/>
              <a:t>Suggestions for Use</a:t>
            </a:r>
            <a:endParaRPr lang="en-US" dirty="0"/>
          </a:p>
        </p:txBody>
      </p:sp>
      <p:sp>
        <p:nvSpPr>
          <p:cNvPr id="3" name="Content Placeholder 2"/>
          <p:cNvSpPr>
            <a:spLocks noGrp="1"/>
          </p:cNvSpPr>
          <p:nvPr>
            <p:ph sz="half" idx="1"/>
          </p:nvPr>
        </p:nvSpPr>
        <p:spPr>
          <a:xfrm>
            <a:off x="640080" y="1514862"/>
            <a:ext cx="5188463" cy="4525963"/>
          </a:xfrm>
        </p:spPr>
        <p:txBody>
          <a:bodyPr/>
          <a:lstStyle/>
          <a:p>
            <a:r>
              <a:rPr lang="en-US" sz="2400" dirty="0"/>
              <a:t>Requirement to exhibit at </a:t>
            </a:r>
            <a:r>
              <a:rPr lang="en-US" sz="2400" dirty="0" smtClean="0"/>
              <a:t>fair</a:t>
            </a:r>
            <a:endParaRPr lang="en-US" sz="2400" dirty="0"/>
          </a:p>
          <a:p>
            <a:r>
              <a:rPr lang="en-US" sz="2400" dirty="0" smtClean="0"/>
              <a:t>Education </a:t>
            </a:r>
            <a:r>
              <a:rPr lang="en-US" sz="2400" dirty="0"/>
              <a:t>in classroom </a:t>
            </a:r>
            <a:r>
              <a:rPr lang="en-US" sz="2400" dirty="0" smtClean="0"/>
              <a:t/>
            </a:r>
            <a:br>
              <a:rPr lang="en-US" sz="2400" dirty="0" smtClean="0"/>
            </a:br>
            <a:r>
              <a:rPr lang="en-US" sz="2400" dirty="0" smtClean="0"/>
              <a:t>or clubs</a:t>
            </a:r>
          </a:p>
          <a:p>
            <a:r>
              <a:rPr lang="en-US" sz="2400" dirty="0" smtClean="0"/>
              <a:t>Use in preparation for CDE, </a:t>
            </a:r>
            <a:r>
              <a:rPr lang="en-US" sz="2400" dirty="0" err="1" smtClean="0"/>
              <a:t>skillathon</a:t>
            </a:r>
            <a:r>
              <a:rPr lang="en-US" sz="2400" dirty="0" smtClean="0"/>
              <a:t>, or other contests</a:t>
            </a:r>
            <a:endParaRPr lang="en-US" sz="2400" dirty="0"/>
          </a:p>
          <a:p>
            <a:r>
              <a:rPr lang="en-US" sz="2400" dirty="0" smtClean="0"/>
              <a:t>Competition </a:t>
            </a:r>
            <a:r>
              <a:rPr lang="en-US" sz="2400" dirty="0"/>
              <a:t>between clubs </a:t>
            </a:r>
            <a:r>
              <a:rPr lang="en-US" sz="2400" dirty="0" smtClean="0"/>
              <a:t>or </a:t>
            </a:r>
            <a:r>
              <a:rPr lang="en-US" sz="2400" dirty="0"/>
              <a:t>chapters for most </a:t>
            </a:r>
            <a:br>
              <a:rPr lang="en-US" sz="2400" dirty="0"/>
            </a:br>
            <a:r>
              <a:rPr lang="en-US" sz="2400" dirty="0"/>
              <a:t>member certificates</a:t>
            </a:r>
          </a:p>
          <a:p>
            <a:r>
              <a:rPr lang="en-US" sz="2400" dirty="0"/>
              <a:t>Use as part of </a:t>
            </a:r>
            <a:r>
              <a:rPr lang="en-US" sz="2400" dirty="0" smtClean="0"/>
              <a:t/>
            </a:r>
            <a:br>
              <a:rPr lang="en-US" sz="2400" dirty="0" smtClean="0"/>
            </a:br>
            <a:r>
              <a:rPr lang="en-US" sz="2400" dirty="0" smtClean="0"/>
              <a:t>awards </a:t>
            </a:r>
            <a:r>
              <a:rPr lang="en-US" sz="2400" dirty="0"/>
              <a:t>requirements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8543" y="0"/>
            <a:ext cx="3315457" cy="6858000"/>
          </a:xfrm>
          <a:prstGeom prst="rect">
            <a:avLst/>
          </a:prstGeom>
          <a:ln>
            <a:solidFill>
              <a:schemeClr val="tx1"/>
            </a:solidFill>
          </a:ln>
        </p:spPr>
      </p:pic>
    </p:spTree>
    <p:extLst>
      <p:ext uri="{BB962C8B-B14F-4D97-AF65-F5344CB8AC3E}">
        <p14:creationId xmlns:p14="http://schemas.microsoft.com/office/powerpoint/2010/main" val="3911043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Comments </a:t>
            </a:r>
            <a:endParaRPr lang="en-US" dirty="0"/>
          </a:p>
        </p:txBody>
      </p:sp>
      <p:sp>
        <p:nvSpPr>
          <p:cNvPr id="5" name="Content Placeholder 4"/>
          <p:cNvSpPr>
            <a:spLocks noGrp="1"/>
          </p:cNvSpPr>
          <p:nvPr>
            <p:ph idx="1"/>
          </p:nvPr>
        </p:nvSpPr>
        <p:spPr/>
        <p:txBody>
          <a:bodyPr/>
          <a:lstStyle/>
          <a:p>
            <a:r>
              <a:rPr lang="en-US" dirty="0" smtClean="0"/>
              <a:t>Easy to reach people that are already engaged</a:t>
            </a:r>
          </a:p>
          <a:p>
            <a:r>
              <a:rPr lang="en-US" dirty="0" smtClean="0"/>
              <a:t>Connect with people who are </a:t>
            </a:r>
            <a:r>
              <a:rPr lang="en-US" dirty="0" err="1" smtClean="0"/>
              <a:t>engagING</a:t>
            </a:r>
            <a:endParaRPr lang="en-US" dirty="0" smtClean="0"/>
          </a:p>
          <a:p>
            <a:r>
              <a:rPr lang="en-US" dirty="0" smtClean="0"/>
              <a:t>Train-the-trainer approach has benefits and limitations</a:t>
            </a:r>
          </a:p>
          <a:p>
            <a:r>
              <a:rPr lang="en-US" dirty="0" smtClean="0"/>
              <a:t>Challenge: to ensure reach to youth at the </a:t>
            </a:r>
            <a:br>
              <a:rPr lang="en-US" dirty="0" smtClean="0"/>
            </a:br>
            <a:r>
              <a:rPr lang="en-US" dirty="0" smtClean="0"/>
              <a:t>county level</a:t>
            </a:r>
          </a:p>
        </p:txBody>
      </p:sp>
    </p:spTree>
    <p:extLst>
      <p:ext uri="{BB962C8B-B14F-4D97-AF65-F5344CB8AC3E}">
        <p14:creationId xmlns:p14="http://schemas.microsoft.com/office/powerpoint/2010/main" val="42236868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2468" y="1386840"/>
            <a:ext cx="5231532" cy="1143000"/>
          </a:xfrm>
        </p:spPr>
        <p:txBody>
          <a:bodyPr/>
          <a:lstStyle/>
          <a:p>
            <a:r>
              <a:rPr lang="en-US" dirty="0" smtClean="0"/>
              <a:t>Questions?</a:t>
            </a:r>
            <a:endParaRPr lang="en-US" dirty="0"/>
          </a:p>
        </p:txBody>
      </p:sp>
      <p:sp>
        <p:nvSpPr>
          <p:cNvPr id="3" name="Content Placeholder 2"/>
          <p:cNvSpPr>
            <a:spLocks noGrp="1"/>
          </p:cNvSpPr>
          <p:nvPr>
            <p:ph idx="1"/>
          </p:nvPr>
        </p:nvSpPr>
        <p:spPr>
          <a:xfrm>
            <a:off x="3912468" y="2529840"/>
            <a:ext cx="5231532" cy="3596329"/>
          </a:xfrm>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p>
          <a:p>
            <a:pPr marL="0" indent="0" algn="ctr">
              <a:buNone/>
            </a:pPr>
            <a:endParaRPr lang="en-US" dirty="0"/>
          </a:p>
          <a:p>
            <a:pPr marL="0" indent="0" algn="ctr">
              <a:buNone/>
            </a:pPr>
            <a:r>
              <a:rPr lang="en-US" dirty="0" smtClean="0"/>
              <a:t>www.BlueNotFlu.org </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688080" cy="6858000"/>
          </a:xfrm>
          <a:prstGeom prst="rect">
            <a:avLst/>
          </a:prstGeom>
          <a:ln>
            <a:solidFill>
              <a:schemeClr val="tx1"/>
            </a:solidFill>
          </a:ln>
        </p:spPr>
      </p:pic>
    </p:spTree>
    <p:extLst>
      <p:ext uri="{BB962C8B-B14F-4D97-AF65-F5344CB8AC3E}">
        <p14:creationId xmlns:p14="http://schemas.microsoft.com/office/powerpoint/2010/main" val="4145355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854</TotalTime>
  <Words>768</Words>
  <Application>Microsoft Office PowerPoint</Application>
  <PresentationFormat>On-screen Show (4:3)</PresentationFormat>
  <Paragraphs>147</Paragraphs>
  <Slides>13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Theme1</vt:lpstr>
      <vt:lpstr>Excellence in Exhibition: Preventing Disease  in Animals and People  Bring Home the Blue, Not the Flu!</vt:lpstr>
      <vt:lpstr>Overview</vt:lpstr>
      <vt:lpstr>Messaging</vt:lpstr>
      <vt:lpstr>PowerPoint Presentation</vt:lpstr>
      <vt:lpstr>Supplemental Resources</vt:lpstr>
      <vt:lpstr>Build on Existing Relationships</vt:lpstr>
      <vt:lpstr>Awareness-Level Outreach</vt:lpstr>
      <vt:lpstr>Project Outreach</vt:lpstr>
      <vt:lpstr>Finding the “Right” Individual</vt:lpstr>
      <vt:lpstr>Train-The-Trainer</vt:lpstr>
      <vt:lpstr>Suggestions for Use</vt:lpstr>
      <vt:lpstr>Funding Comments </vt:lpstr>
      <vt:lpstr>Questions?</vt:lpstr>
    </vt:vector>
  </TitlesOfParts>
  <Company>Iowa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IAAE</dc:title>
  <dc:creator>Lee, Molly J [CFSPH]</dc:creator>
  <cp:lastModifiedBy>Lee, Molly J [CFSPH]</cp:lastModifiedBy>
  <cp:revision>44</cp:revision>
  <dcterms:created xsi:type="dcterms:W3CDTF">2018-06-12T21:21:08Z</dcterms:created>
  <dcterms:modified xsi:type="dcterms:W3CDTF">2019-03-28T18:01:16Z</dcterms:modified>
</cp:coreProperties>
</file>