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47"/>
  </p:notesMasterIdLst>
  <p:handoutMasterIdLst>
    <p:handoutMasterId r:id="rId48"/>
  </p:handoutMasterIdLst>
  <p:sldIdLst>
    <p:sldId id="256" r:id="rId5"/>
    <p:sldId id="358" r:id="rId6"/>
    <p:sldId id="388" r:id="rId7"/>
    <p:sldId id="378" r:id="rId8"/>
    <p:sldId id="361" r:id="rId9"/>
    <p:sldId id="317" r:id="rId10"/>
    <p:sldId id="384" r:id="rId11"/>
    <p:sldId id="390" r:id="rId12"/>
    <p:sldId id="392" r:id="rId13"/>
    <p:sldId id="397" r:id="rId14"/>
    <p:sldId id="393" r:id="rId15"/>
    <p:sldId id="394" r:id="rId16"/>
    <p:sldId id="322" r:id="rId17"/>
    <p:sldId id="366" r:id="rId18"/>
    <p:sldId id="382" r:id="rId19"/>
    <p:sldId id="395" r:id="rId20"/>
    <p:sldId id="383" r:id="rId21"/>
    <p:sldId id="372" r:id="rId22"/>
    <p:sldId id="380" r:id="rId23"/>
    <p:sldId id="379" r:id="rId24"/>
    <p:sldId id="386" r:id="rId25"/>
    <p:sldId id="335" r:id="rId26"/>
    <p:sldId id="387" r:id="rId27"/>
    <p:sldId id="283" r:id="rId28"/>
    <p:sldId id="327" r:id="rId29"/>
    <p:sldId id="377" r:id="rId30"/>
    <p:sldId id="396" r:id="rId31"/>
    <p:sldId id="309" r:id="rId32"/>
    <p:sldId id="336" r:id="rId33"/>
    <p:sldId id="287" r:id="rId34"/>
    <p:sldId id="374" r:id="rId35"/>
    <p:sldId id="385" r:id="rId36"/>
    <p:sldId id="332" r:id="rId37"/>
    <p:sldId id="402" r:id="rId38"/>
    <p:sldId id="403" r:id="rId39"/>
    <p:sldId id="404" r:id="rId40"/>
    <p:sldId id="405" r:id="rId41"/>
    <p:sldId id="406" r:id="rId42"/>
    <p:sldId id="407" r:id="rId43"/>
    <p:sldId id="408" r:id="rId44"/>
    <p:sldId id="409" r:id="rId45"/>
    <p:sldId id="331" r:id="rId4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Leach" initials="SL"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56" autoAdjust="0"/>
    <p:restoredTop sz="77738" autoAdjust="0"/>
  </p:normalViewPr>
  <p:slideViewPr>
    <p:cSldViewPr>
      <p:cViewPr varScale="1">
        <p:scale>
          <a:sx n="89" d="100"/>
          <a:sy n="89" d="100"/>
        </p:scale>
        <p:origin x="2568" y="96"/>
      </p:cViewPr>
      <p:guideLst>
        <p:guide orient="horz" pos="2160"/>
        <p:guide pos="2880"/>
      </p:guideLst>
    </p:cSldViewPr>
  </p:slideViewPr>
  <p:notesTextViewPr>
    <p:cViewPr>
      <p:scale>
        <a:sx n="1" d="1"/>
        <a:sy n="1" d="1"/>
      </p:scale>
      <p:origin x="0" y="0"/>
    </p:cViewPr>
  </p:notesTextViewPr>
  <p:sorterViewPr>
    <p:cViewPr>
      <p:scale>
        <a:sx n="100" d="100"/>
        <a:sy n="100" d="100"/>
      </p:scale>
      <p:origin x="0" y="1746"/>
    </p:cViewPr>
  </p:sorterViewPr>
  <p:notesViewPr>
    <p:cSldViewPr>
      <p:cViewPr varScale="1">
        <p:scale>
          <a:sx n="81" d="100"/>
          <a:sy n="81" d="100"/>
        </p:scale>
        <p:origin x="-2040"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70582" cy="480887"/>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sz="quarter" idx="1"/>
          </p:nvPr>
        </p:nvSpPr>
        <p:spPr>
          <a:xfrm>
            <a:off x="4142963" y="1"/>
            <a:ext cx="3170582" cy="480887"/>
          </a:xfrm>
          <a:prstGeom prst="rect">
            <a:avLst/>
          </a:prstGeom>
        </p:spPr>
        <p:txBody>
          <a:bodyPr vert="horz" lIns="95747" tIns="47873" rIns="95747" bIns="47873" rtlCol="0"/>
          <a:lstStyle>
            <a:lvl1pPr algn="r">
              <a:defRPr sz="1300"/>
            </a:lvl1pPr>
          </a:lstStyle>
          <a:p>
            <a:fld id="{502F47A8-2078-4A50-B88E-535A2B0856B2}" type="datetimeFigureOut">
              <a:rPr lang="en-US" smtClean="0"/>
              <a:t>4/5/2018</a:t>
            </a:fld>
            <a:endParaRPr lang="en-US"/>
          </a:p>
        </p:txBody>
      </p:sp>
      <p:sp>
        <p:nvSpPr>
          <p:cNvPr id="4" name="Footer Placeholder 3"/>
          <p:cNvSpPr>
            <a:spLocks noGrp="1"/>
          </p:cNvSpPr>
          <p:nvPr>
            <p:ph type="ftr" sz="quarter" idx="2"/>
          </p:nvPr>
        </p:nvSpPr>
        <p:spPr>
          <a:xfrm>
            <a:off x="2" y="9118662"/>
            <a:ext cx="3170582" cy="480887"/>
          </a:xfrm>
          <a:prstGeom prst="rect">
            <a:avLst/>
          </a:prstGeom>
        </p:spPr>
        <p:txBody>
          <a:bodyPr vert="horz" lIns="95747" tIns="47873" rIns="95747" bIns="47873" rtlCol="0" anchor="b"/>
          <a:lstStyle>
            <a:lvl1pPr algn="l">
              <a:defRPr sz="1300"/>
            </a:lvl1pPr>
          </a:lstStyle>
          <a:p>
            <a:endParaRPr lang="en-US"/>
          </a:p>
        </p:txBody>
      </p:sp>
      <p:sp>
        <p:nvSpPr>
          <p:cNvPr id="5" name="Slide Number Placeholder 4"/>
          <p:cNvSpPr>
            <a:spLocks noGrp="1"/>
          </p:cNvSpPr>
          <p:nvPr>
            <p:ph type="sldNum" sz="quarter" idx="3"/>
          </p:nvPr>
        </p:nvSpPr>
        <p:spPr>
          <a:xfrm>
            <a:off x="4142963" y="9118662"/>
            <a:ext cx="3170582" cy="480887"/>
          </a:xfrm>
          <a:prstGeom prst="rect">
            <a:avLst/>
          </a:prstGeom>
        </p:spPr>
        <p:txBody>
          <a:bodyPr vert="horz" lIns="95747" tIns="47873" rIns="95747" bIns="47873" rtlCol="0" anchor="b"/>
          <a:lstStyle>
            <a:lvl1pPr algn="r">
              <a:defRPr sz="1300"/>
            </a:lvl1pPr>
          </a:lstStyle>
          <a:p>
            <a:fld id="{D5AC7A0C-5D95-4DC9-9E66-E85B31EDB044}" type="slidenum">
              <a:rPr lang="en-US" smtClean="0"/>
              <a:t>‹#›</a:t>
            </a:fld>
            <a:endParaRPr lang="en-US"/>
          </a:p>
        </p:txBody>
      </p:sp>
    </p:spTree>
    <p:extLst>
      <p:ext uri="{BB962C8B-B14F-4D97-AF65-F5344CB8AC3E}">
        <p14:creationId xmlns:p14="http://schemas.microsoft.com/office/powerpoint/2010/main" val="1536209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70582" cy="480887"/>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idx="1"/>
          </p:nvPr>
        </p:nvSpPr>
        <p:spPr>
          <a:xfrm>
            <a:off x="4142963" y="1"/>
            <a:ext cx="3170582" cy="480887"/>
          </a:xfrm>
          <a:prstGeom prst="rect">
            <a:avLst/>
          </a:prstGeom>
        </p:spPr>
        <p:txBody>
          <a:bodyPr vert="horz" lIns="95747" tIns="47873" rIns="95747" bIns="47873" rtlCol="0"/>
          <a:lstStyle>
            <a:lvl1pPr algn="r">
              <a:defRPr sz="1300"/>
            </a:lvl1pPr>
          </a:lstStyle>
          <a:p>
            <a:fld id="{6E1F69D1-8A4E-4E8B-8E91-FBF4123E9724}" type="datetimeFigureOut">
              <a:rPr lang="en-US" smtClean="0"/>
              <a:t>4/5/2018</a:t>
            </a:fld>
            <a:endParaRPr lang="en-US"/>
          </a:p>
        </p:txBody>
      </p:sp>
      <p:sp>
        <p:nvSpPr>
          <p:cNvPr id="4" name="Slide Image Placeholder 3"/>
          <p:cNvSpPr>
            <a:spLocks noGrp="1" noRot="1" noChangeAspect="1"/>
          </p:cNvSpPr>
          <p:nvPr>
            <p:ph type="sldImg" idx="2"/>
          </p:nvPr>
        </p:nvSpPr>
        <p:spPr>
          <a:xfrm>
            <a:off x="1255713" y="719138"/>
            <a:ext cx="4803775" cy="3602037"/>
          </a:xfrm>
          <a:prstGeom prst="rect">
            <a:avLst/>
          </a:prstGeom>
          <a:noFill/>
          <a:ln w="12700">
            <a:solidFill>
              <a:prstClr val="black"/>
            </a:solidFill>
          </a:ln>
        </p:spPr>
        <p:txBody>
          <a:bodyPr vert="horz" lIns="95747" tIns="47873" rIns="95747" bIns="47873" rtlCol="0" anchor="ctr"/>
          <a:lstStyle/>
          <a:p>
            <a:endParaRPr lang="en-US"/>
          </a:p>
        </p:txBody>
      </p:sp>
      <p:sp>
        <p:nvSpPr>
          <p:cNvPr id="5" name="Notes Placeholder 4"/>
          <p:cNvSpPr>
            <a:spLocks noGrp="1"/>
          </p:cNvSpPr>
          <p:nvPr>
            <p:ph type="body" sz="quarter" idx="3"/>
          </p:nvPr>
        </p:nvSpPr>
        <p:spPr>
          <a:xfrm>
            <a:off x="732183" y="4560984"/>
            <a:ext cx="5850835" cy="4319714"/>
          </a:xfrm>
          <a:prstGeom prst="rect">
            <a:avLst/>
          </a:prstGeom>
        </p:spPr>
        <p:txBody>
          <a:bodyPr vert="horz" lIns="95747" tIns="47873" rIns="95747" bIns="4787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9118662"/>
            <a:ext cx="3170582" cy="480887"/>
          </a:xfrm>
          <a:prstGeom prst="rect">
            <a:avLst/>
          </a:prstGeom>
        </p:spPr>
        <p:txBody>
          <a:bodyPr vert="horz" lIns="95747" tIns="47873" rIns="95747" bIns="47873" rtlCol="0" anchor="b"/>
          <a:lstStyle>
            <a:lvl1pPr algn="l">
              <a:defRPr sz="1300"/>
            </a:lvl1pPr>
          </a:lstStyle>
          <a:p>
            <a:endParaRPr lang="en-US"/>
          </a:p>
        </p:txBody>
      </p:sp>
      <p:sp>
        <p:nvSpPr>
          <p:cNvPr id="7" name="Slide Number Placeholder 6"/>
          <p:cNvSpPr>
            <a:spLocks noGrp="1"/>
          </p:cNvSpPr>
          <p:nvPr>
            <p:ph type="sldNum" sz="quarter" idx="5"/>
          </p:nvPr>
        </p:nvSpPr>
        <p:spPr>
          <a:xfrm>
            <a:off x="4142963" y="9118662"/>
            <a:ext cx="3170582" cy="480887"/>
          </a:xfrm>
          <a:prstGeom prst="rect">
            <a:avLst/>
          </a:prstGeom>
        </p:spPr>
        <p:txBody>
          <a:bodyPr vert="horz" lIns="95747" tIns="47873" rIns="95747" bIns="47873" rtlCol="0" anchor="b"/>
          <a:lstStyle>
            <a:lvl1pPr algn="r">
              <a:defRPr sz="1300"/>
            </a:lvl1pPr>
          </a:lstStyle>
          <a:p>
            <a:fld id="{132C6991-4F62-4E4E-A595-C417529612FE}" type="slidenum">
              <a:rPr lang="en-US" smtClean="0"/>
              <a:t>‹#›</a:t>
            </a:fld>
            <a:endParaRPr lang="en-US"/>
          </a:p>
        </p:txBody>
      </p:sp>
    </p:spTree>
    <p:extLst>
      <p:ext uri="{BB962C8B-B14F-4D97-AF65-F5344CB8AC3E}">
        <p14:creationId xmlns:p14="http://schemas.microsoft.com/office/powerpoint/2010/main" val="3269947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materials were developed by staff from the Minnesota Department of Health (MDH) and Minnesota Department of Agriculture (MDA).</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1</a:t>
            </a:fld>
            <a:endParaRPr lang="en-US"/>
          </a:p>
        </p:txBody>
      </p:sp>
    </p:spTree>
    <p:extLst>
      <p:ext uri="{BB962C8B-B14F-4D97-AF65-F5344CB8AC3E}">
        <p14:creationId xmlns:p14="http://schemas.microsoft.com/office/powerpoint/2010/main" val="425742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smtClean="0">
                <a:ea typeface="Times New Roman"/>
                <a:cs typeface="Times New Roman"/>
              </a:rPr>
              <a:t>Today’s presentation will be centered</a:t>
            </a:r>
            <a:r>
              <a:rPr lang="en-US" sz="1300" baseline="0" dirty="0" smtClean="0">
                <a:ea typeface="Times New Roman"/>
                <a:cs typeface="Times New Roman"/>
              </a:rPr>
              <a:t> around three topics:</a:t>
            </a:r>
          </a:p>
          <a:p>
            <a:endParaRPr lang="en-US" sz="1300" baseline="0" dirty="0" smtClean="0">
              <a:ea typeface="Times New Roman"/>
              <a:cs typeface="Times New Roman"/>
            </a:endParaRPr>
          </a:p>
          <a:p>
            <a:r>
              <a:rPr lang="en-US" sz="1300" baseline="0" dirty="0" smtClean="0">
                <a:ea typeface="Times New Roman"/>
                <a:cs typeface="Times New Roman"/>
              </a:rPr>
              <a:t>The benefits that go along with holding a food license; the different types of food licenses as well as licensing exclusions that exist in state statutes; and the website resources provided by MDH and MDA that are available to the public.</a:t>
            </a:r>
          </a:p>
          <a:p>
            <a:endParaRPr lang="en-US" sz="1300" baseline="0" dirty="0" smtClean="0">
              <a:ea typeface="Times New Roman"/>
              <a:cs typeface="Times New Roman"/>
            </a:endParaRPr>
          </a:p>
          <a:p>
            <a:endParaRPr lang="en-US" sz="1300" dirty="0" smtClean="0">
              <a:ea typeface="Times New Roman"/>
              <a:cs typeface="Times New Roman"/>
            </a:endParaRPr>
          </a:p>
          <a:p>
            <a:pPr marL="0" indent="0">
              <a:buFont typeface="Wingdings"/>
              <a:buNone/>
            </a:pPr>
            <a:endParaRPr lang="en-US" sz="1300" dirty="0">
              <a:ea typeface="Times New Roman"/>
              <a:cs typeface="Times New Roman"/>
            </a:endParaRPr>
          </a:p>
        </p:txBody>
      </p:sp>
      <p:sp>
        <p:nvSpPr>
          <p:cNvPr id="4" name="Slide Number Placeholder 3"/>
          <p:cNvSpPr>
            <a:spLocks noGrp="1"/>
          </p:cNvSpPr>
          <p:nvPr>
            <p:ph type="sldNum" sz="quarter" idx="10"/>
          </p:nvPr>
        </p:nvSpPr>
        <p:spPr/>
        <p:txBody>
          <a:bodyPr/>
          <a:lstStyle/>
          <a:p>
            <a:fld id="{132C6991-4F62-4E4E-A595-C417529612FE}" type="slidenum">
              <a:rPr lang="en-US" smtClean="0"/>
              <a:t>2</a:t>
            </a:fld>
            <a:endParaRPr lang="en-US"/>
          </a:p>
        </p:txBody>
      </p:sp>
    </p:spTree>
    <p:extLst>
      <p:ext uri="{BB962C8B-B14F-4D97-AF65-F5344CB8AC3E}">
        <p14:creationId xmlns:p14="http://schemas.microsoft.com/office/powerpoint/2010/main" val="1314377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Minnesota Department of</a:t>
            </a:r>
            <a:r>
              <a:rPr lang="en-US" baseline="0" dirty="0" smtClean="0"/>
              <a:t> Agriculture obtains its licensing authority from the state statutes; in particular MN Statute 28A.04. This statute states that n</a:t>
            </a:r>
            <a:r>
              <a:rPr lang="en-US" dirty="0" smtClean="0"/>
              <a:t>o person shall engage in the business of manufacturing, processing, selling, handling, or storing food without having first obtained from the commissioner a license for doing such business. There are a few licensing exclusions which will be covered later in this presentation.</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3</a:t>
            </a:fld>
            <a:endParaRPr lang="en-US"/>
          </a:p>
        </p:txBody>
      </p:sp>
    </p:spTree>
    <p:extLst>
      <p:ext uri="{BB962C8B-B14F-4D97-AF65-F5344CB8AC3E}">
        <p14:creationId xmlns:p14="http://schemas.microsoft.com/office/powerpoint/2010/main" val="2244892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sum this definition up. The term sell or</a:t>
            </a:r>
            <a:r>
              <a:rPr lang="en-US" baseline="0" dirty="0" smtClean="0"/>
              <a:t> sale deals with the storage, transportation or exchange of food in any manner.</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4</a:t>
            </a:fld>
            <a:endParaRPr lang="en-US"/>
          </a:p>
        </p:txBody>
      </p:sp>
    </p:spTree>
    <p:extLst>
      <p:ext uri="{BB962C8B-B14F-4D97-AF65-F5344CB8AC3E}">
        <p14:creationId xmlns:p14="http://schemas.microsoft.com/office/powerpoint/2010/main" val="2892811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a:t>
            </a:r>
            <a:r>
              <a:rPr lang="en-US" baseline="0" dirty="0" smtClean="0"/>
              <a:t> benefits to licensure.</a:t>
            </a:r>
          </a:p>
          <a:p>
            <a:pPr marL="0" indent="0" defTabSz="957468">
              <a:buFont typeface="Wingdings" panose="05000000000000000000" pitchFamily="2" charset="2"/>
              <a:buNone/>
              <a:defRPr/>
            </a:pPr>
            <a:r>
              <a:rPr lang="en-US" i="0" baseline="0" dirty="0" smtClean="0"/>
              <a:t>-When you apply for a license as part of the process of setting up your business, you begin building the relationship with your inspector. Your inspector is your direct source for food safety guidance and information about food code requirements. </a:t>
            </a:r>
            <a:r>
              <a:rPr lang="en-US" baseline="0" dirty="0" smtClean="0"/>
              <a:t>The license fee pays for public health professionals who help to educate business owners and employees. Inspectors explain how food code regulations apply to your establishment. They also have access to resources that might not be readily available to the </a:t>
            </a:r>
            <a:r>
              <a:rPr lang="en-US" baseline="0" dirty="0" err="1" smtClean="0"/>
              <a:t>publich</a:t>
            </a:r>
            <a:r>
              <a:rPr lang="en-US" baseline="0" dirty="0" smtClean="0"/>
              <a:t>, and health department staff maintain current Web pages and print materials that are available for the public to use.</a:t>
            </a:r>
            <a:endParaRPr lang="en-US" i="0" baseline="0" dirty="0" smtClean="0"/>
          </a:p>
          <a:p>
            <a:pPr marL="0" indent="0" defTabSz="957468">
              <a:buFont typeface="Wingdings" panose="05000000000000000000" pitchFamily="2" charset="2"/>
              <a:buNone/>
              <a:defRPr/>
            </a:pPr>
            <a:r>
              <a:rPr lang="en-US" i="0" baseline="0" dirty="0" smtClean="0"/>
              <a:t>-Getting a license ensures – for most establishments – at least a yearly inspection. During the visit, your inspector will observe your food handling procedures. He or she can document what you and your employees are doing right, as well as areas where you need to make changes to better control hazards in your operation. The inspector provides a third party view and can observe hazards that are not always obvious during the daily routine in your food establishment. You’ll get a written report with details, resources and contact information.</a:t>
            </a:r>
          </a:p>
          <a:p>
            <a:pPr marL="0" indent="0" defTabSz="957468">
              <a:buFont typeface="Wingdings" panose="05000000000000000000" pitchFamily="2" charset="2"/>
              <a:buNone/>
              <a:defRPr/>
            </a:pPr>
            <a:r>
              <a:rPr lang="en-US" i="0" baseline="0" dirty="0" smtClean="0"/>
              <a:t>-When food safety violations are found, your inspector will help you identify changes that can be made so you are doing things safely. And the inspector might come back for a follow-up inspection to make sure that violations have been corrected.</a:t>
            </a:r>
          </a:p>
          <a:p>
            <a:pPr marL="0" indent="0" defTabSz="957468">
              <a:buFont typeface="Wingdings" panose="05000000000000000000" pitchFamily="2" charset="2"/>
              <a:buNone/>
              <a:defRPr/>
            </a:pPr>
            <a:r>
              <a:rPr lang="en-US" i="0" baseline="0" dirty="0" smtClean="0"/>
              <a:t>-Consumers expect – and have a right to expect – safe food when they eat out or purchase food for later consumption. </a:t>
            </a:r>
          </a:p>
          <a:p>
            <a:pPr marL="0" indent="0" defTabSz="957468">
              <a:buFont typeface="Wingdings" panose="05000000000000000000" pitchFamily="2" charset="2"/>
              <a:buNone/>
              <a:defRPr/>
            </a:pPr>
            <a:r>
              <a:rPr lang="en-US" i="0" baseline="0" dirty="0" smtClean="0"/>
              <a:t>-Licensing also helps to create a level playing field for all businesses in that all business must follow relevant food safety regulations.</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5</a:t>
            </a:fld>
            <a:endParaRPr lang="en-US"/>
          </a:p>
        </p:txBody>
      </p:sp>
    </p:spTree>
    <p:extLst>
      <p:ext uri="{BB962C8B-B14F-4D97-AF65-F5344CB8AC3E}">
        <p14:creationId xmlns:p14="http://schemas.microsoft.com/office/powerpoint/2010/main" val="1212814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every food establishment is required to have a license.</a:t>
            </a:r>
            <a:r>
              <a:rPr lang="en-US" baseline="0" dirty="0" smtClean="0"/>
              <a:t> Over the years, several exemptions have been written into Minnesota Statutes to allow businesses to sell food without obtaining a license. We will not go into any detail on most of these exemptions, as many of them would not be applicable to your operations. If you think you could fall into an exemption it is important to contact your local inspector to better understand the specific requirements to meet the exemption. </a:t>
            </a:r>
          </a:p>
          <a:p>
            <a:pPr marL="0" indent="0">
              <a:buFont typeface="Wingdings" panose="05000000000000000000" pitchFamily="2" charset="2"/>
              <a:buNone/>
            </a:pPr>
            <a:r>
              <a:rPr lang="en-US" baseline="0" dirty="0" smtClean="0"/>
              <a:t>Common terms for the exemptions are:</a:t>
            </a:r>
          </a:p>
          <a:p>
            <a:pPr marL="0" indent="0">
              <a:buFont typeface="Wingdings" panose="05000000000000000000" pitchFamily="2" charset="2"/>
              <a:buNone/>
            </a:pPr>
            <a:r>
              <a:rPr lang="en-US" baseline="0" dirty="0" smtClean="0"/>
              <a:t>We will focus on the last 3 for our discussion as the are the most widely used.</a:t>
            </a:r>
          </a:p>
        </p:txBody>
      </p:sp>
      <p:sp>
        <p:nvSpPr>
          <p:cNvPr id="4" name="Slide Number Placeholder 3"/>
          <p:cNvSpPr>
            <a:spLocks noGrp="1"/>
          </p:cNvSpPr>
          <p:nvPr>
            <p:ph type="sldNum" sz="quarter" idx="10"/>
          </p:nvPr>
        </p:nvSpPr>
        <p:spPr/>
        <p:txBody>
          <a:bodyPr/>
          <a:lstStyle/>
          <a:p>
            <a:fld id="{132C6991-4F62-4E4E-A595-C417529612FE}" type="slidenum">
              <a:rPr lang="en-US" smtClean="0"/>
              <a:t>6</a:t>
            </a:fld>
            <a:endParaRPr lang="en-US"/>
          </a:p>
        </p:txBody>
      </p:sp>
    </p:spTree>
    <p:extLst>
      <p:ext uri="{BB962C8B-B14F-4D97-AF65-F5344CB8AC3E}">
        <p14:creationId xmlns:p14="http://schemas.microsoft.com/office/powerpoint/2010/main" val="1995271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Never</a:t>
            </a:r>
            <a:r>
              <a:rPr lang="en-US" baseline="0" dirty="0" smtClean="0"/>
              <a:t> start a food business under the assumption that you meet a licensing exclusion. Always talk to the regulatory agency first. Some of the exclusions have specific criteria that has to be met by the food establishment. Just because a food establishment meet a licensing exclusion does not mean that they are exempt from applicable food safety requirements.</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7</a:t>
            </a:fld>
            <a:endParaRPr lang="en-US"/>
          </a:p>
        </p:txBody>
      </p:sp>
    </p:spTree>
    <p:extLst>
      <p:ext uri="{BB962C8B-B14F-4D97-AF65-F5344CB8AC3E}">
        <p14:creationId xmlns:p14="http://schemas.microsoft.com/office/powerpoint/2010/main" val="2181466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gross annual</a:t>
            </a:r>
            <a:r>
              <a:rPr lang="en-US" baseline="0" dirty="0" smtClean="0"/>
              <a:t> sale restrictions that apply to cottage foods producers and the type of training required also depends on the sales amount.</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8</a:t>
            </a:fld>
            <a:endParaRPr lang="en-US"/>
          </a:p>
        </p:txBody>
      </p:sp>
    </p:spTree>
    <p:extLst>
      <p:ext uri="{BB962C8B-B14F-4D97-AF65-F5344CB8AC3E}">
        <p14:creationId xmlns:p14="http://schemas.microsoft.com/office/powerpoint/2010/main" val="163787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Cottage foods has restrictions on the types of foods</a:t>
            </a:r>
            <a:r>
              <a:rPr lang="en-US" baseline="0" dirty="0" smtClean="0"/>
              <a:t> that can be produced. In general, the food must be non potentially hazardous.</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9</a:t>
            </a:fld>
            <a:endParaRPr lang="en-US"/>
          </a:p>
        </p:txBody>
      </p:sp>
    </p:spTree>
    <p:extLst>
      <p:ext uri="{BB962C8B-B14F-4D97-AF65-F5344CB8AC3E}">
        <p14:creationId xmlns:p14="http://schemas.microsoft.com/office/powerpoint/2010/main" val="4047948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a:t>
            </a:r>
            <a:r>
              <a:rPr lang="en-US" baseline="0" dirty="0" smtClean="0"/>
              <a:t> specific labeling requirements for cottage food producers.</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11</a:t>
            </a:fld>
            <a:endParaRPr lang="en-US"/>
          </a:p>
        </p:txBody>
      </p:sp>
    </p:spTree>
    <p:extLst>
      <p:ext uri="{BB962C8B-B14F-4D97-AF65-F5344CB8AC3E}">
        <p14:creationId xmlns:p14="http://schemas.microsoft.com/office/powerpoint/2010/main" val="4190208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Food that is produced</a:t>
            </a:r>
            <a:r>
              <a:rPr lang="en-US" baseline="0" dirty="0" smtClean="0"/>
              <a:t> under the cottage foods exclusion can only be sold by the cottage food producer. These food items must be sold directly to the end consumer and cannot be wholesaled.</a:t>
            </a:r>
            <a:endParaRPr lang="en-US" dirty="0"/>
          </a:p>
        </p:txBody>
      </p:sp>
      <p:sp>
        <p:nvSpPr>
          <p:cNvPr id="4" name="Slide Number Placeholder 3"/>
          <p:cNvSpPr>
            <a:spLocks noGrp="1"/>
          </p:cNvSpPr>
          <p:nvPr>
            <p:ph type="sldNum" sz="quarter" idx="10"/>
          </p:nvPr>
        </p:nvSpPr>
        <p:spPr/>
        <p:txBody>
          <a:bodyPr/>
          <a:lstStyle/>
          <a:p>
            <a:fld id="{DB65B956-2E65-4A68-BD8B-58DA46D36C22}" type="slidenum">
              <a:rPr lang="en-US" smtClean="0"/>
              <a:t>12</a:t>
            </a:fld>
            <a:endParaRPr lang="en-US"/>
          </a:p>
        </p:txBody>
      </p:sp>
    </p:spTree>
    <p:extLst>
      <p:ext uri="{BB962C8B-B14F-4D97-AF65-F5344CB8AC3E}">
        <p14:creationId xmlns:p14="http://schemas.microsoft.com/office/powerpoint/2010/main" val="2608046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Minnesota, the</a:t>
            </a:r>
            <a:r>
              <a:rPr lang="en-US" baseline="0" dirty="0" smtClean="0"/>
              <a:t> farmer’s right to sell his or her own products is protected. But there are restrictions regarding the amount and type of processing that can be done.</a:t>
            </a:r>
            <a:endParaRPr lang="en-US" dirty="0" smtClean="0"/>
          </a:p>
          <a:p>
            <a:pPr marL="0" indent="0">
              <a:buFont typeface="Wingdings" panose="05000000000000000000" pitchFamily="2" charset="2"/>
              <a:buNone/>
            </a:pPr>
            <a:r>
              <a:rPr lang="en-US" baseline="0" dirty="0" smtClean="0"/>
              <a:t>-Other examples could be Juice or cider which can be considered a product of the farm but they are still subject to Juice HACCP regulation. it just means a license is not required</a:t>
            </a:r>
          </a:p>
        </p:txBody>
      </p:sp>
      <p:sp>
        <p:nvSpPr>
          <p:cNvPr id="4" name="Slide Number Placeholder 3"/>
          <p:cNvSpPr>
            <a:spLocks noGrp="1"/>
          </p:cNvSpPr>
          <p:nvPr>
            <p:ph type="sldNum" sz="quarter" idx="10"/>
          </p:nvPr>
        </p:nvSpPr>
        <p:spPr/>
        <p:txBody>
          <a:bodyPr/>
          <a:lstStyle/>
          <a:p>
            <a:fld id="{132C6991-4F62-4E4E-A595-C417529612FE}" type="slidenum">
              <a:rPr lang="en-US" smtClean="0"/>
              <a:t>13</a:t>
            </a:fld>
            <a:endParaRPr lang="en-US"/>
          </a:p>
        </p:txBody>
      </p:sp>
    </p:spTree>
    <p:extLst>
      <p:ext uri="{BB962C8B-B14F-4D97-AF65-F5344CB8AC3E}">
        <p14:creationId xmlns:p14="http://schemas.microsoft.com/office/powerpoint/2010/main" val="4213717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57468">
              <a:buFont typeface="Wingdings" panose="05000000000000000000" pitchFamily="2" charset="2"/>
              <a:buNone/>
              <a:defRPr/>
            </a:pPr>
            <a:r>
              <a:rPr lang="en-US" baseline="0" dirty="0" smtClean="0"/>
              <a:t>Shell eggs: Maximum 30 day shelf-life. After 30 days, eggs are required to be re-graded or candled for proper labeling. Eggs sold after the 30 days are potentially a misbranded product, since the grade of the egg on the label may be false information. </a:t>
            </a:r>
          </a:p>
          <a:p>
            <a:pPr defTabSz="957468">
              <a:defRPr/>
            </a:pPr>
            <a:r>
              <a:rPr lang="en-US" i="1" dirty="0" smtClean="0"/>
              <a:t>Useful resources include: </a:t>
            </a:r>
            <a:r>
              <a:rPr lang="en-US" dirty="0" smtClean="0"/>
              <a:t>Approved</a:t>
            </a:r>
            <a:r>
              <a:rPr lang="en-US" baseline="0" dirty="0" smtClean="0"/>
              <a:t> Sources of Meat and Poultry for Food Facilities; Sale of Locally Home or Farm Raised Poultry; and the Sale of Locally Raised Eggs to Food Facilities. (Source: http://www.mda.state.mn.us/home.aspx)</a:t>
            </a:r>
            <a:endParaRPr lang="en-US" dirty="0" smtClean="0"/>
          </a:p>
        </p:txBody>
      </p:sp>
      <p:sp>
        <p:nvSpPr>
          <p:cNvPr id="4" name="Slide Number Placeholder 3"/>
          <p:cNvSpPr>
            <a:spLocks noGrp="1"/>
          </p:cNvSpPr>
          <p:nvPr>
            <p:ph type="sldNum" sz="quarter" idx="10"/>
          </p:nvPr>
        </p:nvSpPr>
        <p:spPr/>
        <p:txBody>
          <a:bodyPr/>
          <a:lstStyle/>
          <a:p>
            <a:fld id="{132C6991-4F62-4E4E-A595-C417529612FE}" type="slidenum">
              <a:rPr lang="en-US" smtClean="0"/>
              <a:t>14</a:t>
            </a:fld>
            <a:endParaRPr lang="en-US"/>
          </a:p>
        </p:txBody>
      </p:sp>
    </p:spTree>
    <p:extLst>
      <p:ext uri="{BB962C8B-B14F-4D97-AF65-F5344CB8AC3E}">
        <p14:creationId xmlns:p14="http://schemas.microsoft.com/office/powerpoint/2010/main" val="2486904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When selling poultry</a:t>
            </a:r>
            <a:r>
              <a:rPr lang="en-US" baseline="0" dirty="0" smtClean="0"/>
              <a:t> or any meat item off the farm, individuals should speak with their area food inspector to ensure all the proper steps have been taken to be in compliance. Examples of restrictions for on-farm slaughter include: number of birds, beef and lamb being processed under USDA inspection or in a state of Minnesota equal-to facility. </a:t>
            </a:r>
          </a:p>
          <a:p>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15</a:t>
            </a:fld>
            <a:endParaRPr lang="en-US"/>
          </a:p>
        </p:txBody>
      </p:sp>
    </p:spTree>
    <p:extLst>
      <p:ext uri="{BB962C8B-B14F-4D97-AF65-F5344CB8AC3E}">
        <p14:creationId xmlns:p14="http://schemas.microsoft.com/office/powerpoint/2010/main" val="2941956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harvesting wild mushrooms;</a:t>
            </a:r>
            <a:r>
              <a:rPr lang="en-US" baseline="0" dirty="0" smtClean="0"/>
              <a:t> an individual has to take an identification course that is specific to the mushrooms they are harvesting. Even if the mushrooms are coming from their own land or land they rent.</a:t>
            </a:r>
            <a:endParaRPr lang="en-US" dirty="0"/>
          </a:p>
        </p:txBody>
      </p:sp>
      <p:sp>
        <p:nvSpPr>
          <p:cNvPr id="4" name="Slide Number Placeholder 3"/>
          <p:cNvSpPr>
            <a:spLocks noGrp="1"/>
          </p:cNvSpPr>
          <p:nvPr>
            <p:ph type="sldNum" sz="quarter" idx="10"/>
          </p:nvPr>
        </p:nvSpPr>
        <p:spPr/>
        <p:txBody>
          <a:bodyPr/>
          <a:lstStyle/>
          <a:p>
            <a:fld id="{DB65B956-2E65-4A68-BD8B-58DA46D36C22}" type="slidenum">
              <a:rPr lang="en-US" smtClean="0"/>
              <a:t>16</a:t>
            </a:fld>
            <a:endParaRPr lang="en-US"/>
          </a:p>
        </p:txBody>
      </p:sp>
    </p:spTree>
    <p:extLst>
      <p:ext uri="{BB962C8B-B14F-4D97-AF65-F5344CB8AC3E}">
        <p14:creationId xmlns:p14="http://schemas.microsoft.com/office/powerpoint/2010/main" val="121316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Generally</a:t>
            </a:r>
            <a:r>
              <a:rPr lang="en-US" baseline="0" dirty="0" smtClean="0"/>
              <a:t> aquaculture is referred to as the raising of fish and aquatic life as agriculture. For information on aquaculture please visit MDA’s website. It is important to note that the Minnesota Department of Natural Resources also regulates aquaculture and an aquatic farm license may be required. Contact the Minnesota Department of Natural Resources for more information.</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17</a:t>
            </a:fld>
            <a:endParaRPr lang="en-US"/>
          </a:p>
        </p:txBody>
      </p:sp>
    </p:spTree>
    <p:extLst>
      <p:ext uri="{BB962C8B-B14F-4D97-AF65-F5344CB8AC3E}">
        <p14:creationId xmlns:p14="http://schemas.microsoft.com/office/powerpoint/2010/main" val="4261469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57468">
              <a:buFont typeface="Wingdings" panose="05000000000000000000" pitchFamily="2" charset="2"/>
              <a:buNone/>
              <a:defRPr/>
            </a:pPr>
            <a:endParaRPr lang="en-US" dirty="0" smtClean="0"/>
          </a:p>
        </p:txBody>
      </p:sp>
      <p:sp>
        <p:nvSpPr>
          <p:cNvPr id="4" name="Slide Number Placeholder 3"/>
          <p:cNvSpPr>
            <a:spLocks noGrp="1"/>
          </p:cNvSpPr>
          <p:nvPr>
            <p:ph type="sldNum" sz="quarter" idx="10"/>
          </p:nvPr>
        </p:nvSpPr>
        <p:spPr/>
        <p:txBody>
          <a:bodyPr/>
          <a:lstStyle/>
          <a:p>
            <a:fld id="{132C6991-4F62-4E4E-A595-C417529612FE}" type="slidenum">
              <a:rPr lang="en-US" smtClean="0"/>
              <a:t>18</a:t>
            </a:fld>
            <a:endParaRPr lang="en-US"/>
          </a:p>
        </p:txBody>
      </p:sp>
    </p:spTree>
    <p:extLst>
      <p:ext uri="{BB962C8B-B14F-4D97-AF65-F5344CB8AC3E}">
        <p14:creationId xmlns:p14="http://schemas.microsoft.com/office/powerpoint/2010/main" val="2486904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600" b="1" dirty="0" smtClean="0"/>
              <a:t>Charitable organization (fireman, police or public school)</a:t>
            </a:r>
          </a:p>
          <a:p>
            <a:endParaRPr lang="en-US" dirty="0" smtClean="0"/>
          </a:p>
          <a:p>
            <a:r>
              <a:rPr lang="en-US" dirty="0" smtClean="0"/>
              <a:t>Not</a:t>
            </a:r>
            <a:r>
              <a:rPr lang="en-US" baseline="0" dirty="0" smtClean="0"/>
              <a:t> for profit- </a:t>
            </a:r>
            <a:r>
              <a:rPr lang="en-US" sz="1200" b="1" dirty="0" smtClean="0"/>
              <a:t>it is to promote the community  as a whole. For profit events  such as those hosted by groups like  chamber of commerce, boosters clubs, </a:t>
            </a:r>
            <a:r>
              <a:rPr lang="en-US" sz="1200" b="1" dirty="0" err="1" smtClean="0"/>
              <a:t>sportsmans</a:t>
            </a:r>
            <a:r>
              <a:rPr lang="en-US" sz="1200" b="1" dirty="0" smtClean="0"/>
              <a:t> clubs or other private clubs do not qualify</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20</a:t>
            </a:fld>
            <a:endParaRPr lang="en-US"/>
          </a:p>
        </p:txBody>
      </p:sp>
    </p:spTree>
    <p:extLst>
      <p:ext uri="{BB962C8B-B14F-4D97-AF65-F5344CB8AC3E}">
        <p14:creationId xmlns:p14="http://schemas.microsoft.com/office/powerpoint/2010/main" val="579220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21</a:t>
            </a:fld>
            <a:endParaRPr lang="en-US"/>
          </a:p>
        </p:txBody>
      </p:sp>
    </p:spTree>
    <p:extLst>
      <p:ext uri="{BB962C8B-B14F-4D97-AF65-F5344CB8AC3E}">
        <p14:creationId xmlns:p14="http://schemas.microsoft.com/office/powerpoint/2010/main" val="3372193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regulatory agencies throughout</a:t>
            </a:r>
            <a:r>
              <a:rPr lang="en-US" baseline="0" dirty="0" smtClean="0"/>
              <a:t> Minnesota that share the responsibility for licensing and inspection of food establishments. The two state agencies are:</a:t>
            </a:r>
          </a:p>
          <a:p>
            <a:pPr marL="0" indent="0">
              <a:buFont typeface="Wingdings" panose="05000000000000000000" pitchFamily="2" charset="2"/>
              <a:buNone/>
            </a:pPr>
            <a:r>
              <a:rPr lang="en-US" baseline="0" dirty="0" smtClean="0"/>
              <a:t>MDH</a:t>
            </a:r>
          </a:p>
          <a:p>
            <a:pPr marL="0" indent="0">
              <a:buFont typeface="Wingdings" panose="05000000000000000000" pitchFamily="2" charset="2"/>
              <a:buNone/>
            </a:pPr>
            <a:r>
              <a:rPr lang="en-US" baseline="0" dirty="0" smtClean="0"/>
              <a:t>MDA</a:t>
            </a:r>
          </a:p>
          <a:p>
            <a:pPr marL="0" indent="0">
              <a:buFont typeface="Wingdings" panose="05000000000000000000" pitchFamily="2" charset="2"/>
              <a:buNone/>
            </a:pPr>
            <a:r>
              <a:rPr lang="en-US" baseline="0" dirty="0" smtClean="0"/>
              <a:t>Then there are local agencies—counties or groups of counties and some cities—</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22</a:t>
            </a:fld>
            <a:endParaRPr lang="en-US"/>
          </a:p>
        </p:txBody>
      </p:sp>
    </p:spTree>
    <p:extLst>
      <p:ext uri="{BB962C8B-B14F-4D97-AF65-F5344CB8AC3E}">
        <p14:creationId xmlns:p14="http://schemas.microsoft.com/office/powerpoint/2010/main" val="3595508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a:buNone/>
            </a:pPr>
            <a:r>
              <a:rPr lang="en-US" sz="1300" dirty="0">
                <a:ea typeface="Times New Roman"/>
                <a:cs typeface="Times New Roman"/>
              </a:rPr>
              <a:t>The departments of agriculture and health share responsibility for regulation of food businesses in Minnesota. Responsibilities are divided based on what kinds of food activities take place in the business.</a:t>
            </a:r>
          </a:p>
          <a:p>
            <a:pPr marL="0" indent="0">
              <a:buFont typeface="Wingdings"/>
              <a:buNone/>
            </a:pPr>
            <a:r>
              <a:rPr lang="en-US" sz="1300" dirty="0" smtClean="0">
                <a:ea typeface="Times New Roman"/>
                <a:cs typeface="Times New Roman"/>
              </a:rPr>
              <a:t>-MDH </a:t>
            </a:r>
            <a:r>
              <a:rPr lang="en-US" sz="1300" dirty="0">
                <a:ea typeface="Times New Roman"/>
                <a:cs typeface="Times New Roman"/>
              </a:rPr>
              <a:t>is what we would generally consider food service:</a:t>
            </a:r>
          </a:p>
          <a:p>
            <a:pPr marL="0" indent="0">
              <a:buFont typeface="Wingdings"/>
              <a:buNone/>
            </a:pPr>
            <a:r>
              <a:rPr lang="en-US" sz="1300" dirty="0" smtClean="0">
                <a:ea typeface="Times New Roman"/>
                <a:cs typeface="Times New Roman"/>
              </a:rPr>
              <a:t>-MDA </a:t>
            </a:r>
            <a:r>
              <a:rPr lang="en-US" sz="1300" dirty="0">
                <a:ea typeface="Times New Roman"/>
                <a:cs typeface="Times New Roman"/>
              </a:rPr>
              <a:t>is what we consider retail, such as grocery stores:</a:t>
            </a:r>
          </a:p>
          <a:p>
            <a:pPr marL="0" indent="0" defTabSz="957468">
              <a:buFont typeface="Wingdings"/>
              <a:buNone/>
              <a:defRPr/>
            </a:pPr>
            <a:r>
              <a:rPr lang="en-US" sz="1300" dirty="0" smtClean="0">
                <a:ea typeface="Times New Roman"/>
                <a:cs typeface="Times New Roman"/>
              </a:rPr>
              <a:t>-Even </a:t>
            </a:r>
            <a:r>
              <a:rPr lang="en-US" sz="1300" dirty="0">
                <a:ea typeface="Times New Roman"/>
                <a:cs typeface="Times New Roman"/>
              </a:rPr>
              <a:t>though it can sometimes seem confusing, there are systems in place to make sure a business isn’t licensed by more than one agency for the same activities.</a:t>
            </a:r>
            <a:endParaRPr lang="en-US" dirty="0" smtClean="0">
              <a:latin typeface="+mn-lt"/>
            </a:endParaRPr>
          </a:p>
        </p:txBody>
      </p:sp>
      <p:sp>
        <p:nvSpPr>
          <p:cNvPr id="4" name="Slide Number Placeholder 3"/>
          <p:cNvSpPr>
            <a:spLocks noGrp="1"/>
          </p:cNvSpPr>
          <p:nvPr>
            <p:ph type="sldNum" sz="quarter" idx="10"/>
          </p:nvPr>
        </p:nvSpPr>
        <p:spPr/>
        <p:txBody>
          <a:bodyPr/>
          <a:lstStyle/>
          <a:p>
            <a:fld id="{132C6991-4F62-4E4E-A595-C417529612FE}" type="slidenum">
              <a:rPr lang="en-US" smtClean="0"/>
              <a:t>24</a:t>
            </a:fld>
            <a:endParaRPr lang="en-US"/>
          </a:p>
        </p:txBody>
      </p:sp>
    </p:spTree>
    <p:extLst>
      <p:ext uri="{BB962C8B-B14F-4D97-AF65-F5344CB8AC3E}">
        <p14:creationId xmlns:p14="http://schemas.microsoft.com/office/powerpoint/2010/main" val="3454948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how you can figure out if your business falls under MDH or MDA.</a:t>
            </a:r>
          </a:p>
        </p:txBody>
      </p:sp>
      <p:sp>
        <p:nvSpPr>
          <p:cNvPr id="4" name="Slide Number Placeholder 3"/>
          <p:cNvSpPr>
            <a:spLocks noGrp="1"/>
          </p:cNvSpPr>
          <p:nvPr>
            <p:ph type="sldNum" sz="quarter" idx="10"/>
          </p:nvPr>
        </p:nvSpPr>
        <p:spPr/>
        <p:txBody>
          <a:bodyPr/>
          <a:lstStyle/>
          <a:p>
            <a:fld id="{132C6991-4F62-4E4E-A595-C417529612FE}" type="slidenum">
              <a:rPr lang="en-US" smtClean="0"/>
              <a:t>25</a:t>
            </a:fld>
            <a:endParaRPr lang="en-US"/>
          </a:p>
        </p:txBody>
      </p:sp>
    </p:spTree>
    <p:extLst>
      <p:ext uri="{BB962C8B-B14F-4D97-AF65-F5344CB8AC3E}">
        <p14:creationId xmlns:p14="http://schemas.microsoft.com/office/powerpoint/2010/main" val="2960160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Helpful</a:t>
            </a:r>
            <a:r>
              <a:rPr lang="en-US" i="0" baseline="0" dirty="0" smtClean="0"/>
              <a:t> tool – this delegation map is available on the Minnesota Department of Health website.</a:t>
            </a:r>
            <a:endParaRPr lang="en-US" i="0" dirty="0"/>
          </a:p>
        </p:txBody>
      </p:sp>
      <p:sp>
        <p:nvSpPr>
          <p:cNvPr id="4" name="Slide Number Placeholder 3"/>
          <p:cNvSpPr>
            <a:spLocks noGrp="1"/>
          </p:cNvSpPr>
          <p:nvPr>
            <p:ph type="sldNum" sz="quarter" idx="10"/>
          </p:nvPr>
        </p:nvSpPr>
        <p:spPr/>
        <p:txBody>
          <a:bodyPr/>
          <a:lstStyle/>
          <a:p>
            <a:fld id="{132C6991-4F62-4E4E-A595-C417529612FE}" type="slidenum">
              <a:rPr lang="en-US" smtClean="0"/>
              <a:t>28</a:t>
            </a:fld>
            <a:endParaRPr lang="en-US"/>
          </a:p>
        </p:txBody>
      </p:sp>
    </p:spTree>
    <p:extLst>
      <p:ext uri="{BB962C8B-B14F-4D97-AF65-F5344CB8AC3E}">
        <p14:creationId xmlns:p14="http://schemas.microsoft.com/office/powerpoint/2010/main" val="2847596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best way to figure</a:t>
            </a:r>
            <a:r>
              <a:rPr lang="en-US" baseline="0" dirty="0" smtClean="0"/>
              <a:t> out who is your retail food inspector is to contact the Minnesota Department of Agriculture. You will be given the appropriate contact information for the retail food inspector in your area.</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29</a:t>
            </a:fld>
            <a:endParaRPr lang="en-US"/>
          </a:p>
        </p:txBody>
      </p:sp>
    </p:spTree>
    <p:extLst>
      <p:ext uri="{BB962C8B-B14F-4D97-AF65-F5344CB8AC3E}">
        <p14:creationId xmlns:p14="http://schemas.microsoft.com/office/powerpoint/2010/main" val="220414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ea typeface="Times New Roman"/>
                <a:cs typeface="Times New Roman"/>
              </a:rPr>
              <a:t>Here is a summary of the licensing process. You always need to know:</a:t>
            </a:r>
          </a:p>
          <a:p>
            <a:pPr marL="0" indent="0">
              <a:buFont typeface="Wingdings"/>
              <a:buNone/>
            </a:pPr>
            <a:r>
              <a:rPr lang="en-US" sz="1300" dirty="0">
                <a:ea typeface="Times New Roman"/>
                <a:cs typeface="Times New Roman"/>
              </a:rPr>
              <a:t>What?</a:t>
            </a:r>
          </a:p>
          <a:p>
            <a:pPr marL="0" indent="0">
              <a:buFont typeface="Wingdings"/>
              <a:buNone/>
            </a:pPr>
            <a:r>
              <a:rPr lang="en-US" sz="1300" dirty="0">
                <a:ea typeface="Times New Roman"/>
                <a:cs typeface="Times New Roman"/>
              </a:rPr>
              <a:t>Where?</a:t>
            </a:r>
          </a:p>
          <a:p>
            <a:pPr marL="0" indent="0">
              <a:buFont typeface="Wingdings"/>
              <a:buNone/>
            </a:pPr>
            <a:r>
              <a:rPr lang="en-US" sz="1300" dirty="0">
                <a:ea typeface="Times New Roman"/>
                <a:cs typeface="Times New Roman"/>
              </a:rPr>
              <a:t>How?</a:t>
            </a:r>
          </a:p>
          <a:p>
            <a:pPr marL="457200" indent="-457200">
              <a:spcAft>
                <a:spcPts val="1200"/>
              </a:spcAft>
              <a:buFont typeface="+mj-lt"/>
              <a:buAutoNum type="arabicPeriod"/>
            </a:pPr>
            <a:r>
              <a:rPr lang="en-US" sz="1300" dirty="0">
                <a:ea typeface="Times New Roman"/>
                <a:cs typeface="Times New Roman"/>
              </a:rPr>
              <a:t>There may be other information needed as </a:t>
            </a:r>
            <a:r>
              <a:rPr lang="en-US" sz="1300" dirty="0" smtClean="0">
                <a:ea typeface="Times New Roman"/>
                <a:cs typeface="Times New Roman"/>
              </a:rPr>
              <a:t>well</a:t>
            </a:r>
            <a:r>
              <a:rPr lang="en-US" sz="1300" baseline="0" dirty="0" smtClean="0">
                <a:ea typeface="Times New Roman"/>
                <a:cs typeface="Times New Roman"/>
              </a:rPr>
              <a:t> such as if its a</a:t>
            </a:r>
            <a:endParaRPr lang="en-US" sz="2800" b="1" dirty="0" smtClean="0"/>
          </a:p>
          <a:p>
            <a:pPr lvl="1">
              <a:buFont typeface="Wingdings" panose="05000000000000000000" pitchFamily="2" charset="2"/>
              <a:buChar char="§"/>
            </a:pPr>
            <a:r>
              <a:rPr lang="en-US" sz="2800" b="1" dirty="0" smtClean="0"/>
              <a:t>New business or new location.</a:t>
            </a:r>
          </a:p>
          <a:p>
            <a:pPr lvl="1">
              <a:buFont typeface="Wingdings" panose="05000000000000000000" pitchFamily="2" charset="2"/>
              <a:buChar char="§"/>
            </a:pPr>
            <a:r>
              <a:rPr lang="en-US" sz="2800" b="1" dirty="0" smtClean="0"/>
              <a:t>Change of ownership or change in official company name.</a:t>
            </a:r>
          </a:p>
          <a:p>
            <a:pPr lvl="1">
              <a:buFont typeface="Wingdings" panose="05000000000000000000" pitchFamily="2" charset="2"/>
              <a:buChar char="§"/>
            </a:pPr>
            <a:r>
              <a:rPr lang="en-US" sz="2800" b="1" dirty="0" smtClean="0"/>
              <a:t>Remodel of existing food establishment.</a:t>
            </a:r>
          </a:p>
          <a:p>
            <a:pPr marL="359051" indent="-359051">
              <a:buFont typeface="Wingdings"/>
              <a:buChar char=""/>
            </a:pPr>
            <a:endParaRPr lang="en-US" sz="1300" dirty="0" smtClean="0">
              <a:ea typeface="Times New Roman"/>
              <a:cs typeface="Times New Roman"/>
            </a:endParaRPr>
          </a:p>
          <a:p>
            <a:pPr marL="359051" indent="-359051">
              <a:buFont typeface="Wingdings"/>
              <a:buChar char=""/>
            </a:pPr>
            <a:endParaRPr lang="en-US" sz="1300" dirty="0" smtClean="0">
              <a:ea typeface="Times New Roman"/>
              <a:cs typeface="Times New Roman"/>
            </a:endParaRPr>
          </a:p>
        </p:txBody>
      </p:sp>
      <p:sp>
        <p:nvSpPr>
          <p:cNvPr id="4" name="Slide Number Placeholder 3"/>
          <p:cNvSpPr>
            <a:spLocks noGrp="1"/>
          </p:cNvSpPr>
          <p:nvPr>
            <p:ph type="sldNum" sz="quarter" idx="10"/>
          </p:nvPr>
        </p:nvSpPr>
        <p:spPr/>
        <p:txBody>
          <a:bodyPr/>
          <a:lstStyle/>
          <a:p>
            <a:fld id="{132C6991-4F62-4E4E-A595-C417529612FE}" type="slidenum">
              <a:rPr lang="en-US" smtClean="0"/>
              <a:t>30</a:t>
            </a:fld>
            <a:endParaRPr lang="en-US"/>
          </a:p>
        </p:txBody>
      </p:sp>
    </p:spTree>
    <p:extLst>
      <p:ext uri="{BB962C8B-B14F-4D97-AF65-F5344CB8AC3E}">
        <p14:creationId xmlns:p14="http://schemas.microsoft.com/office/powerpoint/2010/main" val="3847990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Considering</a:t>
            </a:r>
            <a:r>
              <a:rPr lang="en-US" baseline="0" dirty="0" smtClean="0"/>
              <a:t> all the different types of operations and inventive concepts where food can be sold there are only a few types of licenses. It can be difficult to fit your operation into one of these categories, but this is what we have to work with. </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31</a:t>
            </a:fld>
            <a:endParaRPr lang="en-US"/>
          </a:p>
        </p:txBody>
      </p:sp>
    </p:spTree>
    <p:extLst>
      <p:ext uri="{BB962C8B-B14F-4D97-AF65-F5344CB8AC3E}">
        <p14:creationId xmlns:p14="http://schemas.microsoft.com/office/powerpoint/2010/main" val="1011618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32</a:t>
            </a:fld>
            <a:endParaRPr lang="en-US"/>
          </a:p>
        </p:txBody>
      </p:sp>
    </p:spTree>
    <p:extLst>
      <p:ext uri="{BB962C8B-B14F-4D97-AF65-F5344CB8AC3E}">
        <p14:creationId xmlns:p14="http://schemas.microsoft.com/office/powerpoint/2010/main" val="3034266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33</a:t>
            </a:fld>
            <a:endParaRPr lang="en-US"/>
          </a:p>
        </p:txBody>
      </p:sp>
    </p:spTree>
    <p:extLst>
      <p:ext uri="{BB962C8B-B14F-4D97-AF65-F5344CB8AC3E}">
        <p14:creationId xmlns:p14="http://schemas.microsoft.com/office/powerpoint/2010/main" val="13402692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i="1">
                <a:ea typeface="Times New Roman"/>
                <a:cs typeface="Times New Roman"/>
              </a:rPr>
              <a:t>Take </a:t>
            </a:r>
            <a:r>
              <a:rPr lang="en-US" sz="1300" i="1" smtClean="0">
                <a:ea typeface="Times New Roman"/>
                <a:cs typeface="Times New Roman"/>
              </a:rPr>
              <a:t>questions</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42</a:t>
            </a:fld>
            <a:endParaRPr lang="en-US"/>
          </a:p>
        </p:txBody>
      </p:sp>
    </p:spTree>
    <p:extLst>
      <p:ext uri="{BB962C8B-B14F-4D97-AF65-F5344CB8AC3E}">
        <p14:creationId xmlns:p14="http://schemas.microsoft.com/office/powerpoint/2010/main" val="2443075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2"/>
          </a:solidFill>
        </p:spPr>
        <p:txBody>
          <a:bodyPr wrap="square" lIns="182880" tIns="91440" rIns="182880" bIns="91440" spcCol="0" anchor="ctr">
            <a:normAutofit/>
          </a:bodyPr>
          <a:lstStyle>
            <a:lvl1pPr algn="ctr">
              <a:lnSpc>
                <a:spcPct val="90000"/>
              </a:lnSpc>
              <a:defRPr sz="2700" baseline="0">
                <a:solidFill>
                  <a:schemeClr val="tx1"/>
                </a:solidFill>
              </a:defRPr>
            </a:lvl1pPr>
          </a:lstStyle>
          <a:p>
            <a:r>
              <a:rPr lang="en-US" dirty="0" smtClean="0"/>
              <a:t>Click to enter the slideshow title</a:t>
            </a:r>
            <a:endParaRPr lang="en-US" dirty="0"/>
          </a:p>
        </p:txBody>
      </p:sp>
      <p:sp>
        <p:nvSpPr>
          <p:cNvPr id="3" name="Rectangle 2"/>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644884"/>
            <a:ext cx="4940300" cy="903062"/>
          </a:xfrm>
        </p:spPr>
        <p:txBody>
          <a:bodyPr>
            <a:normAutofit/>
          </a:bodyPr>
          <a:lstStyle>
            <a:lvl1pPr marL="0" indent="0" algn="ctr">
              <a:spcBef>
                <a:spcPts val="0"/>
              </a:spcBef>
              <a:spcAft>
                <a:spcPts val="750"/>
              </a:spcAft>
              <a:buNone/>
              <a:defRPr sz="1350" baseline="0"/>
            </a:lvl1pPr>
          </a:lstStyle>
          <a:p>
            <a:r>
              <a:rPr lang="en-US" sz="1350" dirty="0" err="1" smtClean="0"/>
              <a:t>Firstname</a:t>
            </a:r>
            <a:r>
              <a:rPr lang="en-US" sz="1350" dirty="0" smtClean="0"/>
              <a:t> </a:t>
            </a:r>
            <a:r>
              <a:rPr lang="en-US" sz="1350" dirty="0" err="1" smtClean="0"/>
              <a:t>Lastname</a:t>
            </a:r>
            <a:r>
              <a:rPr lang="en-US" sz="1350" dirty="0" smtClean="0"/>
              <a:t> | Job Title</a:t>
            </a:r>
          </a:p>
          <a:p>
            <a:r>
              <a:rPr lang="en-US" sz="1350" dirty="0" smtClean="0"/>
              <a:t>Date</a:t>
            </a:r>
            <a:endParaRPr lang="en-US" dirty="0"/>
          </a:p>
        </p:txBody>
      </p:sp>
      <p:sp>
        <p:nvSpPr>
          <p:cNvPr id="18" name="Date Placeholder 17"/>
          <p:cNvSpPr>
            <a:spLocks noGrp="1"/>
          </p:cNvSpPr>
          <p:nvPr>
            <p:ph type="dt" sz="half" idx="15"/>
          </p:nvPr>
        </p:nvSpPr>
        <p:spPr/>
        <p:txBody>
          <a:bodyPr/>
          <a:lstStyle/>
          <a:p>
            <a:fld id="{C0E04943-3CBC-41E2-BAA2-4B0A0F908CF1}" type="datetime1">
              <a:rPr lang="en-US" smtClean="0"/>
              <a:t>4/5/2018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078733195"/>
      </p:ext>
    </p:extLst>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Logo Only)">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7514" y="1652093"/>
            <a:ext cx="4588972" cy="842566"/>
          </a:xfrm>
          <a:prstGeom prst="rect">
            <a:avLst/>
          </a:prstGeom>
        </p:spPr>
      </p:pic>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smtClean="0"/>
              <a:t>Click to enter the slideshow title</a:t>
            </a:r>
            <a:endParaRPr lang="en-US" dirty="0"/>
          </a:p>
        </p:txBody>
      </p:sp>
      <p:sp>
        <p:nvSpPr>
          <p:cNvPr id="3" name="Rectangle 2"/>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644884"/>
            <a:ext cx="4940300" cy="903062"/>
          </a:xfrm>
        </p:spPr>
        <p:txBody>
          <a:bodyPr>
            <a:normAutofit/>
          </a:bodyPr>
          <a:lstStyle>
            <a:lvl1pPr marL="0" indent="0" algn="ctr">
              <a:spcBef>
                <a:spcPts val="0"/>
              </a:spcBef>
              <a:spcAft>
                <a:spcPts val="750"/>
              </a:spcAft>
              <a:buNone/>
              <a:defRPr sz="1350" baseline="0"/>
            </a:lvl1pPr>
          </a:lstStyle>
          <a:p>
            <a:r>
              <a:rPr lang="en-US" sz="1350" dirty="0" err="1" smtClean="0"/>
              <a:t>Firstname</a:t>
            </a:r>
            <a:r>
              <a:rPr lang="en-US" sz="1350" dirty="0" smtClean="0"/>
              <a:t> </a:t>
            </a:r>
            <a:r>
              <a:rPr lang="en-US" sz="1350" dirty="0" err="1" smtClean="0"/>
              <a:t>Lastname</a:t>
            </a:r>
            <a:r>
              <a:rPr lang="en-US" sz="1350" dirty="0" smtClean="0"/>
              <a:t> | Job Title</a:t>
            </a:r>
          </a:p>
          <a:p>
            <a:r>
              <a:rPr lang="en-US" sz="1350" dirty="0" smtClean="0"/>
              <a:t>Date</a:t>
            </a:r>
            <a:endParaRPr lang="en-US" dirty="0"/>
          </a:p>
        </p:txBody>
      </p:sp>
      <p:sp>
        <p:nvSpPr>
          <p:cNvPr id="18" name="Date Placeholder 17"/>
          <p:cNvSpPr>
            <a:spLocks noGrp="1"/>
          </p:cNvSpPr>
          <p:nvPr>
            <p:ph type="dt" sz="half" idx="15"/>
          </p:nvPr>
        </p:nvSpPr>
        <p:spPr/>
        <p:txBody>
          <a:bodyPr/>
          <a:lstStyle/>
          <a:p>
            <a:fld id="{C0E04943-3CBC-41E2-BAA2-4B0A0F908CF1}" type="datetime1">
              <a:rPr lang="en-US" smtClean="0"/>
              <a:t>4/5/2018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165753989"/>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hoto)">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0" y="4773020"/>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483" y="5851878"/>
            <a:ext cx="2710151" cy="497602"/>
          </a:xfrm>
          <a:prstGeom prst="rect">
            <a:avLst/>
          </a:prstGeom>
        </p:spPr>
      </p:pic>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2700">
                <a:solidFill>
                  <a:schemeClr val="bg1"/>
                </a:solidFill>
              </a:defRPr>
            </a:lvl1pPr>
          </a:lstStyle>
          <a:p>
            <a:r>
              <a:rPr lang="en-US" dirty="0" smtClean="0"/>
              <a:t>Click to enter the slideshow title</a:t>
            </a:r>
            <a:endParaRPr lang="en-US" dirty="0"/>
          </a:p>
        </p:txBody>
      </p:sp>
      <p:sp>
        <p:nvSpPr>
          <p:cNvPr id="12" name="Text Placeholder 10"/>
          <p:cNvSpPr>
            <a:spLocks noGrp="1"/>
          </p:cNvSpPr>
          <p:nvPr>
            <p:ph type="body" sz="quarter" idx="14" hasCustomPrompt="1"/>
          </p:nvPr>
        </p:nvSpPr>
        <p:spPr>
          <a:xfrm>
            <a:off x="2101851" y="5041204"/>
            <a:ext cx="4940300" cy="1097128"/>
          </a:xfrm>
        </p:spPr>
        <p:txBody>
          <a:bodyPr>
            <a:normAutofit/>
          </a:bodyPr>
          <a:lstStyle>
            <a:lvl1pPr marL="0" indent="0" algn="ctr">
              <a:spcBef>
                <a:spcPts val="0"/>
              </a:spcBef>
              <a:buNone/>
              <a:defRPr sz="1350" baseline="0"/>
            </a:lvl1pPr>
          </a:lstStyle>
          <a:p>
            <a:r>
              <a:rPr lang="en-US" sz="1350" dirty="0" err="1" smtClean="0"/>
              <a:t>Firstname</a:t>
            </a:r>
            <a:r>
              <a:rPr lang="en-US" sz="1350" dirty="0" smtClean="0"/>
              <a:t> </a:t>
            </a:r>
            <a:r>
              <a:rPr lang="en-US" sz="1350" dirty="0" err="1" smtClean="0"/>
              <a:t>Lastname</a:t>
            </a:r>
            <a:r>
              <a:rPr lang="en-US" sz="1350" dirty="0" smtClean="0"/>
              <a:t> | Job Title</a:t>
            </a:r>
          </a:p>
          <a:p>
            <a:r>
              <a:rPr lang="en-US" sz="1350" dirty="0" smtClean="0"/>
              <a:t>Date</a:t>
            </a:r>
            <a:endParaRPr lang="en-US" dirty="0"/>
          </a:p>
        </p:txBody>
      </p:sp>
      <p:sp>
        <p:nvSpPr>
          <p:cNvPr id="6" name="Picture Placeholder 5"/>
          <p:cNvSpPr>
            <a:spLocks noGrp="1"/>
          </p:cNvSpPr>
          <p:nvPr>
            <p:ph type="pic" sz="quarter" idx="17"/>
          </p:nvPr>
        </p:nvSpPr>
        <p:spPr>
          <a:xfrm>
            <a:off x="0" y="-1"/>
            <a:ext cx="9144000" cy="3477838"/>
          </a:xfrm>
        </p:spPr>
        <p:txBody>
          <a:bodyPr/>
          <a:lstStyle/>
          <a:p>
            <a:r>
              <a:rPr lang="en-US" smtClean="0"/>
              <a:t>Click icon to add picture</a:t>
            </a:r>
            <a:endParaRPr lang="en-US" dirty="0"/>
          </a:p>
        </p:txBody>
      </p:sp>
      <p:sp>
        <p:nvSpPr>
          <p:cNvPr id="8" name="Date Placeholder 7"/>
          <p:cNvSpPr>
            <a:spLocks noGrp="1"/>
          </p:cNvSpPr>
          <p:nvPr>
            <p:ph type="dt" sz="half" idx="18"/>
          </p:nvPr>
        </p:nvSpPr>
        <p:spPr/>
        <p:txBody>
          <a:bodyPr/>
          <a:lstStyle/>
          <a:p>
            <a:fld id="{C0E04943-3CBC-41E2-BAA2-4B0A0F908CF1}" type="datetime1">
              <a:rPr lang="en-US" smtClean="0"/>
              <a:t>4/5/2018</a:t>
            </a:fld>
            <a:endParaRPr lang="en-US"/>
          </a:p>
        </p:txBody>
      </p:sp>
      <p:sp>
        <p:nvSpPr>
          <p:cNvPr id="10" name="Footer Placeholder 9"/>
          <p:cNvSpPr>
            <a:spLocks noGrp="1"/>
          </p:cNvSpPr>
          <p:nvPr>
            <p:ph type="ftr" sz="quarter" idx="19"/>
          </p:nvPr>
        </p:nvSpPr>
        <p:spPr/>
        <p:txBody>
          <a:bodyPr/>
          <a:lstStyle/>
          <a:p>
            <a:endParaRPr lang="en-US"/>
          </a:p>
        </p:txBody>
      </p:sp>
      <p:sp>
        <p:nvSpPr>
          <p:cNvPr id="13" name="Slide Number Placeholder 12"/>
          <p:cNvSpPr>
            <a:spLocks noGrp="1"/>
          </p:cNvSpPr>
          <p:nvPr>
            <p:ph type="sldNum" sz="quarter" idx="20"/>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65919882"/>
      </p:ext>
    </p:extLst>
  </p:cSld>
  <p:clrMapOvr>
    <a:masterClrMapping/>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Agenda</a:t>
            </a:r>
            <a:endParaRPr lang="en-US" dirty="0"/>
          </a:p>
        </p:txBody>
      </p:sp>
      <p:sp>
        <p:nvSpPr>
          <p:cNvPr id="12" name="Table Placeholder 9"/>
          <p:cNvSpPr>
            <a:spLocks noGrp="1"/>
          </p:cNvSpPr>
          <p:nvPr>
            <p:ph type="tbl" sz="quarter" idx="13"/>
          </p:nvPr>
        </p:nvSpPr>
        <p:spPr>
          <a:xfrm>
            <a:off x="628650" y="1335089"/>
            <a:ext cx="7886700" cy="4841875"/>
          </a:xfrm>
        </p:spPr>
        <p:txBody>
          <a:bodyPr/>
          <a:lstStyle/>
          <a:p>
            <a:r>
              <a:rPr lang="en-US" smtClean="0"/>
              <a:t>Click icon to add table</a:t>
            </a:r>
            <a:endParaRPr lang="en-US"/>
          </a:p>
        </p:txBody>
      </p:sp>
      <p:sp>
        <p:nvSpPr>
          <p:cNvPr id="4" name="Date Placeholder 3"/>
          <p:cNvSpPr>
            <a:spLocks noGrp="1"/>
          </p:cNvSpPr>
          <p:nvPr>
            <p:ph type="dt" sz="half" idx="10"/>
          </p:nvPr>
        </p:nvSpPr>
        <p:spPr/>
        <p:txBody>
          <a:bodyPr/>
          <a:lstStyle/>
          <a:p>
            <a:fld id="{C0E04943-3CBC-41E2-BAA2-4B0A0F908CF1}" type="datetime1">
              <a:rPr lang="en-US" smtClean="0"/>
              <a:t>4/5/2018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
        <p:nvSpPr>
          <p:cNvPr id="9" name="Rectangle 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83087570"/>
      </p:ext>
    </p:extLst>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543" y="609243"/>
            <a:ext cx="2710151" cy="497602"/>
          </a:xfrm>
          <a:prstGeom prst="rect">
            <a:avLst/>
          </a:prstGeom>
        </p:spPr>
      </p:pic>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smtClean="0"/>
              <a:t>Click to edit section title</a:t>
            </a:r>
            <a:endParaRPr lang="en-US" dirty="0"/>
          </a:p>
        </p:txBody>
      </p:sp>
      <p:sp>
        <p:nvSpPr>
          <p:cNvPr id="3" name="Rectangle 2"/>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644884"/>
            <a:ext cx="4940300" cy="440970"/>
          </a:xfrm>
        </p:spPr>
        <p:txBody>
          <a:bodyPr>
            <a:normAutofit/>
          </a:bodyPr>
          <a:lstStyle>
            <a:lvl1pPr marL="0" indent="0" algn="ctr">
              <a:buNone/>
              <a:defRPr sz="1350" baseline="0"/>
            </a:lvl1pPr>
          </a:lstStyle>
          <a:p>
            <a:r>
              <a:rPr lang="en-US" sz="1350" dirty="0" err="1" smtClean="0"/>
              <a:t>Firstname</a:t>
            </a:r>
            <a:r>
              <a:rPr lang="en-US" sz="1350" dirty="0" smtClean="0"/>
              <a:t> </a:t>
            </a:r>
            <a:r>
              <a:rPr lang="en-US" sz="1350" dirty="0" err="1" smtClean="0"/>
              <a:t>Lastname</a:t>
            </a:r>
            <a:r>
              <a:rPr lang="en-US" sz="1350" dirty="0" smtClean="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smtClean="0"/>
              <a:t>Click Icon to add picture</a:t>
            </a:r>
            <a:endParaRPr lang="en-US" dirty="0"/>
          </a:p>
        </p:txBody>
      </p:sp>
      <p:sp>
        <p:nvSpPr>
          <p:cNvPr id="18" name="Date Placeholder 17"/>
          <p:cNvSpPr>
            <a:spLocks noGrp="1"/>
          </p:cNvSpPr>
          <p:nvPr>
            <p:ph type="dt" sz="half" idx="15"/>
          </p:nvPr>
        </p:nvSpPr>
        <p:spPr/>
        <p:txBody>
          <a:bodyPr/>
          <a:lstStyle/>
          <a:p>
            <a:fld id="{C0E04943-3CBC-41E2-BAA2-4B0A0F908CF1}" type="datetime1">
              <a:rPr lang="en-US" smtClean="0"/>
              <a:t>4/5/2018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4120851164"/>
      </p:ext>
    </p:extLst>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04943-3CBC-41E2-BAA2-4B0A0F908CF1}" type="datetime1">
              <a:rPr lang="en-US" smtClean="0"/>
              <a:t>4/5/2018</a:t>
            </a:fld>
            <a:endParaRPr lang="en-US"/>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5447740"/>
      </p:ext>
    </p:extLst>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E04943-3CBC-41E2-BAA2-4B0A0F908CF1}" type="datetime1">
              <a:rPr lang="en-US" smtClean="0"/>
              <a:t>4/5/2018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7" name="Slide Number Placeholder 6"/>
          <p:cNvSpPr>
            <a:spLocks noGrp="1"/>
          </p:cNvSpPr>
          <p:nvPr>
            <p:ph type="sldNum" sz="quarter" idx="12"/>
          </p:nvPr>
        </p:nvSpPr>
        <p:spPr/>
        <p:txBody>
          <a:bodyPr/>
          <a:lstStyle/>
          <a:p>
            <a:fld id="{AD579F89-F9D2-443A-AAE2-15134F68DCF9}" type="slidenum">
              <a:rPr lang="en-US" smtClean="0"/>
              <a:t>‹#›</a:t>
            </a:fld>
            <a:endParaRPr lang="en-US"/>
          </a:p>
        </p:txBody>
      </p:sp>
      <p:sp>
        <p:nvSpPr>
          <p:cNvPr id="10" name="Rectangle 9"/>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2"/>
              </a:solidFill>
            </a:endParaRPr>
          </a:p>
        </p:txBody>
      </p:sp>
    </p:spTree>
    <p:extLst>
      <p:ext uri="{BB962C8B-B14F-4D97-AF65-F5344CB8AC3E}">
        <p14:creationId xmlns:p14="http://schemas.microsoft.com/office/powerpoint/2010/main" val="2699956475"/>
      </p:ext>
    </p:extLst>
  </p:cSld>
  <p:clrMapOvr>
    <a:masterClrMapping/>
  </p:clrMapOvr>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257175" indent="-257175">
              <a:lnSpc>
                <a:spcPct val="100000"/>
              </a:lnSpc>
              <a:spcAft>
                <a:spcPts val="750"/>
              </a:spcAft>
              <a:buClr>
                <a:schemeClr val="accent1"/>
              </a:buClr>
              <a:buFont typeface="Arial" panose="020B0604020202020204" pitchFamily="34" charset="0"/>
              <a:buChar char="•"/>
              <a:defRPr sz="1875"/>
            </a:lvl1pPr>
            <a:lvl2pPr marL="600075" indent="-257175">
              <a:lnSpc>
                <a:spcPct val="100000"/>
              </a:lnSpc>
              <a:spcAft>
                <a:spcPts val="750"/>
              </a:spcAft>
              <a:buClr>
                <a:schemeClr val="accent1"/>
              </a:buClr>
              <a:buFont typeface="Arial" panose="020B0604020202020204" pitchFamily="34" charset="0"/>
              <a:buChar char="•"/>
              <a:defRPr sz="1575"/>
            </a:lvl2pPr>
            <a:lvl3pPr marL="900113" indent="-214313">
              <a:lnSpc>
                <a:spcPct val="100000"/>
              </a:lnSpc>
              <a:spcAft>
                <a:spcPts val="750"/>
              </a:spcAft>
              <a:buClr>
                <a:schemeClr val="accent1"/>
              </a:buClr>
              <a:buFont typeface="Arial" panose="020B0604020202020204" pitchFamily="34" charset="0"/>
              <a:buChar char="•"/>
              <a:defRPr sz="1275"/>
            </a:lvl3pPr>
            <a:lvl4pPr marL="1243013" indent="-214313">
              <a:lnSpc>
                <a:spcPct val="100000"/>
              </a:lnSpc>
              <a:spcAft>
                <a:spcPts val="750"/>
              </a:spcAft>
              <a:buClr>
                <a:schemeClr val="accent1"/>
              </a:buClr>
              <a:buFont typeface="Arial" panose="020B0604020202020204" pitchFamily="34" charset="0"/>
              <a:buChar char="•"/>
              <a:defRPr sz="1275"/>
            </a:lvl4pPr>
            <a:lvl5pPr marL="1585913" indent="-214313">
              <a:lnSpc>
                <a:spcPct val="100000"/>
              </a:lnSpc>
              <a:spcAft>
                <a:spcPts val="750"/>
              </a:spcAft>
              <a:buClr>
                <a:schemeClr val="accent1"/>
              </a:buClr>
              <a:buFont typeface="Arial" panose="020B0604020202020204" pitchFamily="34" charset="0"/>
              <a:buChar char="•"/>
              <a:defRPr sz="1275"/>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04943-3CBC-41E2-BAA2-4B0A0F908CF1}" type="datetime1">
              <a:rPr lang="en-US" smtClean="0"/>
              <a:t>4/5/2018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
        <p:nvSpPr>
          <p:cNvPr id="9" name="Rectangle 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24032746"/>
      </p:ext>
    </p:extLst>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E04943-3CBC-41E2-BAA2-4B0A0F908CF1}" type="datetime1">
              <a:rPr lang="en-US" smtClean="0"/>
              <a:t>4/5/2018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7" name="Slide Number Placeholder 6"/>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791649914"/>
      </p:ext>
    </p:extLst>
  </p:cSld>
  <p:clrMapOvr>
    <a:masterClrMapping/>
  </p:clrMapOvr>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ck Overlay, Gray Titl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chemeClr val="tx1">
              <a:alpha val="88000"/>
            </a:schemeClr>
          </a:solidFill>
        </p:spPr>
        <p:txBody>
          <a:bodyPr rIns="274320" anchor="ctr"/>
          <a:lstStyle>
            <a:lvl1pPr marL="514350" indent="-171450">
              <a:lnSpc>
                <a:spcPct val="100000"/>
              </a:lnSpc>
              <a:spcBef>
                <a:spcPts val="0"/>
              </a:spcBef>
              <a:buClr>
                <a:schemeClr val="accent2"/>
              </a:buClr>
              <a:defRPr sz="1875">
                <a:solidFill>
                  <a:schemeClr val="bg1"/>
                </a:solidFill>
              </a:defRPr>
            </a:lvl1pPr>
            <a:lvl2pPr marL="857250" indent="-171450">
              <a:lnSpc>
                <a:spcPct val="100000"/>
              </a:lnSpc>
              <a:buClr>
                <a:schemeClr val="accent2"/>
              </a:buClr>
              <a:defRPr sz="1575">
                <a:solidFill>
                  <a:schemeClr val="bg1"/>
                </a:solidFill>
              </a:defRPr>
            </a:lvl2pPr>
            <a:lvl3pPr marL="1200150" indent="-171450">
              <a:lnSpc>
                <a:spcPct val="100000"/>
              </a:lnSpc>
              <a:buClr>
                <a:schemeClr val="accent2"/>
              </a:buClr>
              <a:defRPr sz="1275">
                <a:solidFill>
                  <a:schemeClr val="bg1"/>
                </a:solidFill>
              </a:defRPr>
            </a:lvl3pPr>
            <a:lvl4pPr marL="1543050" indent="-171450">
              <a:lnSpc>
                <a:spcPct val="100000"/>
              </a:lnSpc>
              <a:buClr>
                <a:schemeClr val="accent2"/>
              </a:buClr>
              <a:defRPr sz="1275">
                <a:solidFill>
                  <a:schemeClr val="bg1"/>
                </a:solidFill>
              </a:defRPr>
            </a:lvl4pPr>
            <a:lvl5pPr marL="1885950" indent="-171450">
              <a:lnSpc>
                <a:spcPct val="100000"/>
              </a:lnSpc>
              <a:buClr>
                <a:schemeClr val="accent2"/>
              </a:buClr>
              <a:defRPr sz="1275">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04943-3CBC-41E2-BAA2-4B0A0F908CF1}" type="datetime1">
              <a:rPr lang="en-US" smtClean="0"/>
              <a:t>4/5/2018</a:t>
            </a:fld>
            <a:endParaRPr lang="en-US"/>
          </a:p>
        </p:txBody>
      </p:sp>
      <p:sp>
        <p:nvSpPr>
          <p:cNvPr id="13"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2149592209"/>
      </p:ext>
    </p:extLst>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chemeClr val="tx1">
              <a:alpha val="88000"/>
            </a:schemeClr>
          </a:solidFill>
        </p:spPr>
        <p:txBody>
          <a:bodyPr rIns="274320" anchor="ctr"/>
          <a:lstStyle>
            <a:lvl1pPr marL="514350" indent="-171450">
              <a:lnSpc>
                <a:spcPct val="100000"/>
              </a:lnSpc>
              <a:spcBef>
                <a:spcPts val="0"/>
              </a:spcBef>
              <a:buClr>
                <a:schemeClr val="accent2"/>
              </a:buClr>
              <a:defRPr>
                <a:solidFill>
                  <a:schemeClr val="bg1"/>
                </a:solidFill>
              </a:defRPr>
            </a:lvl1pPr>
            <a:lvl2pPr marL="857250" indent="-171450">
              <a:lnSpc>
                <a:spcPct val="100000"/>
              </a:lnSpc>
              <a:buClr>
                <a:schemeClr val="accent2"/>
              </a:buClr>
              <a:defRPr>
                <a:solidFill>
                  <a:schemeClr val="bg1"/>
                </a:solidFill>
              </a:defRPr>
            </a:lvl2pPr>
            <a:lvl3pPr marL="1200150" indent="-171450">
              <a:lnSpc>
                <a:spcPct val="100000"/>
              </a:lnSpc>
              <a:buClr>
                <a:schemeClr val="accent2"/>
              </a:buClr>
              <a:defRPr>
                <a:solidFill>
                  <a:schemeClr val="bg1"/>
                </a:solidFill>
              </a:defRPr>
            </a:lvl3pPr>
            <a:lvl4pPr marL="1543050" indent="-171450">
              <a:lnSpc>
                <a:spcPct val="100000"/>
              </a:lnSpc>
              <a:buClr>
                <a:schemeClr val="accent2"/>
              </a:buClr>
              <a:defRPr>
                <a:solidFill>
                  <a:schemeClr val="bg1"/>
                </a:solidFill>
              </a:defRPr>
            </a:lvl4pPr>
            <a:lvl5pPr marL="1885950" indent="-171450">
              <a:lnSpc>
                <a:spcPct val="100000"/>
              </a:lnSpc>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04943-3CBC-41E2-BAA2-4B0A0F908CF1}" type="datetime1">
              <a:rPr lang="en-US" smtClean="0"/>
              <a:t>4/5/2018</a:t>
            </a:fld>
            <a:endParaRPr lang="en-US"/>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620781273"/>
      </p:ext>
    </p:extLst>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0" y="6356351"/>
            <a:ext cx="1018943" cy="365125"/>
          </a:xfrm>
        </p:spPr>
        <p:txBody>
          <a:body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037303334"/>
      </p:ext>
    </p:extLst>
  </p:cSld>
  <p:clrMapOvr>
    <a:masterClrMapping/>
  </p:clrMapOvr>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222423520"/>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218739543"/>
      </p:ext>
    </p:extLst>
  </p:cSld>
  <p:clrMapOvr>
    <a:masterClrMapping/>
  </p:clrMapOvr>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fld id="{C0E04943-3CBC-41E2-BAA2-4B0A0F908CF1}" type="datetime1">
              <a:rPr lang="en-US" smtClean="0"/>
              <a:t>4/5/2018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330100662"/>
      </p:ext>
    </p:extLst>
  </p:cSld>
  <p:clrMapOvr>
    <a:masterClrMapping/>
  </p:clrMapOvr>
  <p:timing>
    <p:tnLst>
      <p:par>
        <p:cTn id="1" dur="indefinite" restart="never" nodeType="tmRoot"/>
      </p:par>
    </p:tnLst>
  </p:timing>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11"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991670508"/>
      </p:ext>
    </p:extLst>
  </p:cSld>
  <p:clrMapOvr>
    <a:masterClrMapping/>
  </p:clrMapOvr>
  <p:timing>
    <p:tnLst>
      <p:par>
        <p:cTn id="1" dur="indefinite" restart="never" nodeType="tmRoot"/>
      </p:par>
    </p:tnLst>
  </p:timing>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10"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975464792"/>
      </p:ext>
    </p:extLst>
  </p:cSld>
  <p:clrMapOvr>
    <a:masterClrMapping/>
  </p:clrMapOvr>
  <p:timing>
    <p:tnLst>
      <p:par>
        <p:cTn id="1" dur="indefinite" restart="never" nodeType="tmRoot"/>
      </p:par>
    </p:tnLst>
  </p:timing>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7" name="Content Placeholder 4"/>
          <p:cNvSpPr>
            <a:spLocks noGrp="1"/>
          </p:cNvSpPr>
          <p:nvPr>
            <p:ph sz="quarter" idx="10"/>
          </p:nvPr>
        </p:nvSpPr>
        <p:spPr>
          <a:xfrm>
            <a:off x="628650"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r>
              <a:rPr lang="en-US" smtClean="0"/>
              <a:t>Click icon to add picture</a:t>
            </a:r>
            <a:endParaRPr lang="en-US" dirty="0"/>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fld id="{C0E04943-3CBC-41E2-BAA2-4B0A0F908CF1}" type="datetime1">
              <a:rPr lang="en-US" smtClean="0"/>
              <a:t>4/5/2018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630300575"/>
      </p:ext>
    </p:extLst>
  </p:cSld>
  <p:clrMapOvr>
    <a:masterClrMapping/>
  </p:clrMapOvr>
  <p:timing>
    <p:tnLst>
      <p:par>
        <p:cTn id="1" dur="indefinite" restart="never" nodeType="tmRoot"/>
      </p:par>
    </p:tnLst>
  </p:timing>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Page (4 Up)">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2734632"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4864515"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4" name="Picture Placeholder 2"/>
          <p:cNvSpPr>
            <a:spLocks noGrp="1"/>
          </p:cNvSpPr>
          <p:nvPr>
            <p:ph type="pic" sz="quarter" idx="20" hasCustomPrompt="1"/>
          </p:nvPr>
        </p:nvSpPr>
        <p:spPr>
          <a:xfrm>
            <a:off x="6994398"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fld id="{C0E04943-3CBC-41E2-BAA2-4B0A0F908CF1}" type="datetime1">
              <a:rPr lang="en-US" smtClean="0"/>
              <a:t>4/5/2018</a:t>
            </a:fld>
            <a:endParaRPr lang="en-US"/>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472940754"/>
      </p:ext>
    </p:extLst>
  </p:cSld>
  <p:clrMapOvr>
    <a:masterClrMapping/>
  </p:clrMapOvr>
  <p:timing>
    <p:tnLst>
      <p:par>
        <p:cTn id="1" dur="indefinite" restart="never" nodeType="tmRoot"/>
      </p:par>
    </p:tnLst>
  </p:timing>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Page (3 Up)">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2"/>
          <p:cNvSpPr>
            <a:spLocks noGrp="1"/>
          </p:cNvSpPr>
          <p:nvPr>
            <p:ph type="pic" sz="quarter" idx="13" hasCustomPrompt="1"/>
          </p:nvPr>
        </p:nvSpPr>
        <p:spPr>
          <a:xfrm>
            <a:off x="1179610" y="1964392"/>
            <a:ext cx="1749143" cy="2332190"/>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1101919"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3618406"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6050663"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5966434"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fld id="{C0E04943-3CBC-41E2-BAA2-4B0A0F908CF1}" type="datetime1">
              <a:rPr lang="en-US" smtClean="0"/>
              <a:t>4/5/2018</a:t>
            </a:fld>
            <a:endParaRPr lang="en-US"/>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2123266946"/>
      </p:ext>
    </p:extLst>
  </p:cSld>
  <p:clrMapOvr>
    <a:masterClrMapping/>
  </p:clrMapOvr>
  <p:timing>
    <p:tnLst>
      <p:par>
        <p:cTn id="1" dur="indefinite" restart="never" nodeType="tmRoot"/>
      </p:par>
    </p:tnLst>
  </p:timing>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am Page 4-Up White Vertic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7"/>
            <a:ext cx="1906858" cy="1623853"/>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smtClean="0"/>
              <a:t>Click to edit text</a:t>
            </a:r>
            <a:endParaRPr lang="en-US" dirty="0"/>
          </a:p>
        </p:txBody>
      </p:sp>
      <p:sp>
        <p:nvSpPr>
          <p:cNvPr id="10" name="Picture Placeholder 2"/>
          <p:cNvSpPr>
            <a:spLocks noGrp="1"/>
          </p:cNvSpPr>
          <p:nvPr>
            <p:ph type="pic" sz="quarter" idx="16" hasCustomPrompt="1"/>
          </p:nvPr>
        </p:nvSpPr>
        <p:spPr>
          <a:xfrm>
            <a:off x="2734632"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smtClean="0"/>
              <a:t>Click to edit text</a:t>
            </a:r>
            <a:endParaRPr lang="en-US" dirty="0"/>
          </a:p>
        </p:txBody>
      </p:sp>
      <p:sp>
        <p:nvSpPr>
          <p:cNvPr id="12" name="Picture Placeholder 2"/>
          <p:cNvSpPr>
            <a:spLocks noGrp="1"/>
          </p:cNvSpPr>
          <p:nvPr>
            <p:ph type="pic" sz="quarter" idx="18" hasCustomPrompt="1"/>
          </p:nvPr>
        </p:nvSpPr>
        <p:spPr>
          <a:xfrm>
            <a:off x="4864515"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smtClean="0"/>
              <a:t>Click to edit text</a:t>
            </a:r>
            <a:endParaRPr lang="en-US" dirty="0"/>
          </a:p>
        </p:txBody>
      </p:sp>
      <p:sp>
        <p:nvSpPr>
          <p:cNvPr id="14" name="Picture Placeholder 2"/>
          <p:cNvSpPr>
            <a:spLocks noGrp="1"/>
          </p:cNvSpPr>
          <p:nvPr>
            <p:ph type="pic" sz="quarter" idx="20" hasCustomPrompt="1"/>
          </p:nvPr>
        </p:nvSpPr>
        <p:spPr>
          <a:xfrm>
            <a:off x="6994398"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smtClean="0"/>
              <a:t>Click to edit text</a:t>
            </a:r>
            <a:endParaRPr lang="en-US" dirty="0"/>
          </a:p>
        </p:txBody>
      </p:sp>
      <p:sp>
        <p:nvSpPr>
          <p:cNvPr id="19" name="Rectangle 1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fld id="{C0E04943-3CBC-41E2-BAA2-4B0A0F908CF1}" type="datetime1">
              <a:rPr lang="en-US" smtClean="0"/>
              <a:t>4/5/2018</a:t>
            </a:fld>
            <a:endParaRPr lang="en-US"/>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514605224"/>
      </p:ext>
    </p:extLst>
  </p:cSld>
  <p:clrMapOvr>
    <a:masterClrMapping/>
  </p:clrMapOvr>
  <p:timing>
    <p:tnLst>
      <p:par>
        <p:cTn id="1" dur="indefinite" restart="never" nodeType="tmRoot"/>
      </p:par>
    </p:tnLst>
  </p:timing>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am Page 4-Up Gray BG Horizont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Picture Placeholder 2"/>
          <p:cNvSpPr>
            <a:spLocks noGrp="1"/>
          </p:cNvSpPr>
          <p:nvPr>
            <p:ph type="pic" sz="quarter" idx="13" hasCustomPrompt="1"/>
          </p:nvPr>
        </p:nvSpPr>
        <p:spPr>
          <a:xfrm>
            <a:off x="604749"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157413"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23" name="Picture Placeholder 2"/>
          <p:cNvSpPr>
            <a:spLocks noGrp="1"/>
          </p:cNvSpPr>
          <p:nvPr>
            <p:ph type="pic" sz="quarter" idx="14" hasCustomPrompt="1"/>
          </p:nvPr>
        </p:nvSpPr>
        <p:spPr>
          <a:xfrm>
            <a:off x="604749"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4" name="Text Placeholder 3"/>
          <p:cNvSpPr>
            <a:spLocks noGrp="1"/>
          </p:cNvSpPr>
          <p:nvPr>
            <p:ph type="body" sz="quarter" idx="15"/>
          </p:nvPr>
        </p:nvSpPr>
        <p:spPr>
          <a:xfrm>
            <a:off x="2157413" y="3939362"/>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25" name="Picture Placeholder 2"/>
          <p:cNvSpPr>
            <a:spLocks noGrp="1"/>
          </p:cNvSpPr>
          <p:nvPr>
            <p:ph type="pic" sz="quarter" idx="17" hasCustomPrompt="1"/>
          </p:nvPr>
        </p:nvSpPr>
        <p:spPr>
          <a:xfrm>
            <a:off x="4649854"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202517"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27" name="Picture Placeholder 2"/>
          <p:cNvSpPr>
            <a:spLocks noGrp="1"/>
          </p:cNvSpPr>
          <p:nvPr>
            <p:ph type="pic" sz="quarter" idx="19" hasCustomPrompt="1"/>
          </p:nvPr>
        </p:nvSpPr>
        <p:spPr>
          <a:xfrm>
            <a:off x="4649854"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8" name="Text Placeholder 3"/>
          <p:cNvSpPr>
            <a:spLocks noGrp="1"/>
          </p:cNvSpPr>
          <p:nvPr>
            <p:ph type="body" sz="quarter" idx="20"/>
          </p:nvPr>
        </p:nvSpPr>
        <p:spPr>
          <a:xfrm>
            <a:off x="6202517" y="3939361"/>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fld id="{C0E04943-3CBC-41E2-BAA2-4B0A0F908CF1}" type="datetime1">
              <a:rPr lang="en-US" smtClean="0"/>
              <a:t>4/5/2018</a:t>
            </a:fld>
            <a:endParaRPr lang="en-US"/>
          </a:p>
        </p:txBody>
      </p:sp>
      <p:sp>
        <p:nvSpPr>
          <p:cNvPr id="2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501842027"/>
      </p:ext>
    </p:extLst>
  </p:cSld>
  <p:clrMapOvr>
    <a:masterClrMapping/>
  </p:clrMapOvr>
  <p:timing>
    <p:tnLst>
      <p:par>
        <p:cTn id="1" dur="indefinite" restart="never" nodeType="tmRoot"/>
      </p:par>
    </p:tnLst>
  </p:timing>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Page 4 Up White BG Horizontal">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604749"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13" name="Picture Placeholder 2"/>
          <p:cNvSpPr>
            <a:spLocks noGrp="1"/>
          </p:cNvSpPr>
          <p:nvPr>
            <p:ph type="pic" sz="quarter" idx="14" hasCustomPrompt="1"/>
          </p:nvPr>
        </p:nvSpPr>
        <p:spPr>
          <a:xfrm>
            <a:off x="604749"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4" name="Text Placeholder 3"/>
          <p:cNvSpPr>
            <a:spLocks noGrp="1"/>
          </p:cNvSpPr>
          <p:nvPr>
            <p:ph type="body" sz="quarter" idx="15"/>
          </p:nvPr>
        </p:nvSpPr>
        <p:spPr>
          <a:xfrm>
            <a:off x="2157413" y="3939362"/>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16" name="Picture Placeholder 2"/>
          <p:cNvSpPr>
            <a:spLocks noGrp="1"/>
          </p:cNvSpPr>
          <p:nvPr>
            <p:ph type="pic" sz="quarter" idx="17" hasCustomPrompt="1"/>
          </p:nvPr>
        </p:nvSpPr>
        <p:spPr>
          <a:xfrm>
            <a:off x="4649854"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18" name="Picture Placeholder 2"/>
          <p:cNvSpPr>
            <a:spLocks noGrp="1"/>
          </p:cNvSpPr>
          <p:nvPr>
            <p:ph type="pic" sz="quarter" idx="19" hasCustomPrompt="1"/>
          </p:nvPr>
        </p:nvSpPr>
        <p:spPr>
          <a:xfrm>
            <a:off x="4649854"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9" name="Text Placeholder 3"/>
          <p:cNvSpPr>
            <a:spLocks noGrp="1"/>
          </p:cNvSpPr>
          <p:nvPr>
            <p:ph type="body" sz="quarter" idx="20"/>
          </p:nvPr>
        </p:nvSpPr>
        <p:spPr>
          <a:xfrm>
            <a:off x="6202517" y="393936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p:txBody>
          <a:bodyPr/>
          <a:lstStyle/>
          <a:p>
            <a:fld id="{C0E04943-3CBC-41E2-BAA2-4B0A0F908CF1}" type="datetime1">
              <a:rPr lang="en-US" smtClean="0"/>
              <a:t>4/5/2018</a:t>
            </a:fld>
            <a:endParaRPr lang="en-US"/>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573151170"/>
      </p:ext>
    </p:extLst>
  </p:cSld>
  <p:clrMapOvr>
    <a:masterClrMapping/>
  </p:clrMapOvr>
  <p:timing>
    <p:tnLst>
      <p:par>
        <p:cTn id="1" dur="indefinite" restart="never" nodeType="tmRoot"/>
      </p:par>
    </p:tnLst>
  </p:timing>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Page Duo Gray Horizont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Picture Placeholder 2"/>
          <p:cNvSpPr>
            <a:spLocks noGrp="1"/>
          </p:cNvSpPr>
          <p:nvPr>
            <p:ph type="pic" sz="quarter" idx="13" hasCustomPrompt="1"/>
          </p:nvPr>
        </p:nvSpPr>
        <p:spPr>
          <a:xfrm>
            <a:off x="604749"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157413"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25" name="Picture Placeholder 2"/>
          <p:cNvSpPr>
            <a:spLocks noGrp="1"/>
          </p:cNvSpPr>
          <p:nvPr>
            <p:ph type="pic" sz="quarter" idx="17" hasCustomPrompt="1"/>
          </p:nvPr>
        </p:nvSpPr>
        <p:spPr>
          <a:xfrm>
            <a:off x="4649854"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202517"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fld id="{C0E04943-3CBC-41E2-BAA2-4B0A0F908CF1}" type="datetime1">
              <a:rPr lang="en-US" smtClean="0"/>
              <a:t>4/5/2018</a:t>
            </a:fld>
            <a:endParaRPr lang="en-US"/>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4175416847"/>
      </p:ext>
    </p:extLst>
  </p:cSld>
  <p:clrMapOvr>
    <a:masterClrMapping/>
  </p:clrMapOvr>
  <p:timing>
    <p:tnLst>
      <p:par>
        <p:cTn id="1" dur="indefinite" restart="never" nodeType="tmRoot"/>
      </p:par>
    </p:tnLst>
  </p:timing>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am Page 2 Up White BG Horizontal">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2"/>
          <p:cNvSpPr>
            <a:spLocks noGrp="1"/>
          </p:cNvSpPr>
          <p:nvPr>
            <p:ph type="pic" sz="quarter" idx="13" hasCustomPrompt="1"/>
          </p:nvPr>
        </p:nvSpPr>
        <p:spPr>
          <a:xfrm>
            <a:off x="604749"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16" name="Picture Placeholder 2"/>
          <p:cNvSpPr>
            <a:spLocks noGrp="1"/>
          </p:cNvSpPr>
          <p:nvPr>
            <p:ph type="pic" sz="quarter" idx="17" hasCustomPrompt="1"/>
          </p:nvPr>
        </p:nvSpPr>
        <p:spPr>
          <a:xfrm>
            <a:off x="4649854"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C0E04943-3CBC-41E2-BAA2-4B0A0F908CF1}" type="datetime1">
              <a:rPr lang="en-US" smtClean="0"/>
              <a:t>4/5/2018</a:t>
            </a:fld>
            <a:endParaRPr lang="en-US"/>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833959587"/>
      </p:ext>
    </p:extLst>
  </p:cSld>
  <p:clrMapOvr>
    <a:masterClrMapping/>
  </p:clrMapOvr>
  <p:timing>
    <p:tnLst>
      <p:par>
        <p:cTn id="1" dur="indefinite" restart="never" nodeType="tmRoot"/>
      </p:par>
    </p:tnLst>
  </p:timing>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9144000" cy="6857998"/>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2700">
                <a:solidFill>
                  <a:schemeClr val="bg1"/>
                </a:solidFill>
              </a:defRPr>
            </a:lvl1pPr>
          </a:lstStyle>
          <a:p>
            <a:r>
              <a:rPr lang="en-US" dirty="0" smtClean="0"/>
              <a:t>Click to edit title</a:t>
            </a:r>
            <a:endParaRPr lang="en-US" dirty="0"/>
          </a:p>
        </p:txBody>
      </p:sp>
      <p:sp>
        <p:nvSpPr>
          <p:cNvPr id="5" name="Date Placeholder 3"/>
          <p:cNvSpPr>
            <a:spLocks noGrp="1"/>
          </p:cNvSpPr>
          <p:nvPr>
            <p:ph type="dt" sz="half" idx="11"/>
          </p:nvPr>
        </p:nvSpPr>
        <p:spPr>
          <a:xfrm>
            <a:off x="628650" y="6356351"/>
            <a:ext cx="1018943" cy="365125"/>
          </a:xfrm>
        </p:spPr>
        <p:txBody>
          <a:bodyPr/>
          <a:lstStyle/>
          <a:p>
            <a:fld id="{C0E04943-3CBC-41E2-BAA2-4B0A0F908CF1}" type="datetime1">
              <a:rPr lang="en-US" smtClean="0"/>
              <a:t>4/5/2018</a:t>
            </a:fld>
            <a:endParaRPr lang="en-US"/>
          </a:p>
        </p:txBody>
      </p:sp>
      <p:sp>
        <p:nvSpPr>
          <p:cNvPr id="6"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7" name="Slide Number Placeholder 5"/>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831395527"/>
      </p:ext>
    </p:extLst>
  </p:cSld>
  <p:clrMapOvr>
    <a:masterClrMapping/>
  </p:clrMapOvr>
  <p:timing>
    <p:tnLst>
      <p:par>
        <p:cTn id="1" dur="indefinite" restart="never" nodeType="tmRoot"/>
      </p:par>
    </p:tnLst>
  </p:timing>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3"/>
            <a:ext cx="9144000" cy="6857999"/>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2700">
                <a:solidFill>
                  <a:schemeClr val="bg1"/>
                </a:solidFill>
              </a:defRPr>
            </a:lvl1pPr>
          </a:lstStyle>
          <a:p>
            <a:r>
              <a:rPr lang="en-US" dirty="0" smtClean="0"/>
              <a:t>Click to edit title</a:t>
            </a:r>
            <a:endParaRPr lang="en-US" dirty="0"/>
          </a:p>
        </p:txBody>
      </p:sp>
      <p:sp>
        <p:nvSpPr>
          <p:cNvPr id="5" name="Date Placeholder 3"/>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6"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7" name="Slide Number Placeholder 5"/>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161810113"/>
      </p:ext>
    </p:extLst>
  </p:cSld>
  <p:clrMapOvr>
    <a:masterClrMapping/>
  </p:clrMapOvr>
  <p:timing>
    <p:tnLst>
      <p:par>
        <p:cTn id="1" dur="indefinite" restart="never" nodeType="tmRoot"/>
      </p:par>
    </p:tnLst>
  </p:timing>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3"/>
            <a:ext cx="9144000" cy="6857999"/>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2700">
                <a:solidFill>
                  <a:schemeClr val="tx2"/>
                </a:solidFill>
              </a:defRPr>
            </a:lvl1pPr>
          </a:lstStyle>
          <a:p>
            <a:r>
              <a:rPr lang="en-US" dirty="0" smtClean="0"/>
              <a:t>Click to edit title</a:t>
            </a:r>
            <a:endParaRPr lang="en-US" dirty="0"/>
          </a:p>
        </p:txBody>
      </p:sp>
      <p:sp>
        <p:nvSpPr>
          <p:cNvPr id="5" name="Date Placeholder 3"/>
          <p:cNvSpPr>
            <a:spLocks noGrp="1"/>
          </p:cNvSpPr>
          <p:nvPr>
            <p:ph type="dt" sz="half" idx="11"/>
          </p:nvPr>
        </p:nvSpPr>
        <p:spPr>
          <a:xfrm>
            <a:off x="628650" y="6356351"/>
            <a:ext cx="1018943" cy="365125"/>
          </a:xfrm>
        </p:spPr>
        <p:txBody>
          <a:bodyPr/>
          <a:lstStyle/>
          <a:p>
            <a:fld id="{C0E04943-3CBC-41E2-BAA2-4B0A0F908CF1}" type="datetime1">
              <a:rPr lang="en-US" smtClean="0"/>
              <a:t>4/5/2018</a:t>
            </a:fld>
            <a:endParaRPr lang="en-US"/>
          </a:p>
        </p:txBody>
      </p:sp>
      <p:sp>
        <p:nvSpPr>
          <p:cNvPr id="6"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7" name="Slide Number Placeholder 5"/>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2500846157"/>
      </p:ext>
    </p:extLst>
  </p:cSld>
  <p:clrMapOvr>
    <a:masterClrMapping/>
  </p:clrMapOvr>
  <p:timing>
    <p:tnLst>
      <p:par>
        <p:cTn id="1" dur="indefinite" restart="never" nodeType="tmRoot"/>
      </p:par>
    </p:tnLst>
  </p:timing>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Code Demo (Click to Edit)</a:t>
            </a:r>
            <a:endParaRPr lang="en-US" dirty="0"/>
          </a:p>
        </p:txBody>
      </p:sp>
      <p:sp>
        <p:nvSpPr>
          <p:cNvPr id="10" name="Table Placeholder 8"/>
          <p:cNvSpPr>
            <a:spLocks noGrp="1"/>
          </p:cNvSpPr>
          <p:nvPr>
            <p:ph type="tbl" sz="quarter" idx="13"/>
          </p:nvPr>
        </p:nvSpPr>
        <p:spPr>
          <a:xfrm>
            <a:off x="1524000" y="2233263"/>
            <a:ext cx="6096000" cy="2966751"/>
          </a:xfrm>
        </p:spPr>
        <p:txBody>
          <a:bodyPr/>
          <a:lstStyle/>
          <a:p>
            <a:r>
              <a:rPr lang="en-US" smtClean="0"/>
              <a:t>Click icon to add table</a:t>
            </a:r>
            <a:endParaRPr lang="en-US"/>
          </a:p>
        </p:txBody>
      </p:sp>
      <p:sp>
        <p:nvSpPr>
          <p:cNvPr id="8" name="Date Placeholder 4"/>
          <p:cNvSpPr>
            <a:spLocks noGrp="1"/>
          </p:cNvSpPr>
          <p:nvPr>
            <p:ph type="dt" sz="half" idx="11"/>
          </p:nvPr>
        </p:nvSpPr>
        <p:spPr>
          <a:xfrm>
            <a:off x="628650" y="6356351"/>
            <a:ext cx="1018943" cy="365125"/>
          </a:xfrm>
        </p:spPr>
        <p:txBody>
          <a:body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575250317"/>
      </p:ext>
    </p:extLst>
  </p:cSld>
  <p:clrMapOvr>
    <a:masterClrMapping/>
  </p:clrMapOvr>
  <p:timing>
    <p:tnLst>
      <p:par>
        <p:cTn id="1" dur="indefinite" restart="never" nodeType="tmRoot"/>
      </p:par>
    </p:tnLst>
  </p:timing>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Code Demo (Click to Edit)</a:t>
            </a:r>
            <a:endParaRPr lang="en-US" dirty="0"/>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r>
              <a:rPr lang="en-US" smtClean="0"/>
              <a:t>Click icon to add table</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012131085"/>
      </p:ext>
    </p:extLst>
  </p:cSld>
  <p:clrMapOvr>
    <a:masterClrMapping/>
  </p:clrMapOvr>
  <p:timing>
    <p:tnLst>
      <p:par>
        <p:cTn id="1" dur="indefinite" restart="never" nodeType="tmRoot"/>
      </p:par>
    </p:tnLst>
  </p:timing>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smtClean="0"/>
              <a:t>Click icon to insert screenshot</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770273771"/>
      </p:ext>
    </p:extLst>
  </p:cSld>
  <p:clrMapOvr>
    <a:masterClrMapping/>
  </p:clrMapOvr>
  <p:timing>
    <p:tnLst>
      <p:par>
        <p:cTn id="1" dur="indefinite" restart="never" nodeType="tmRoot"/>
      </p:par>
    </p:tnLst>
  </p:timing>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11"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smtClean="0"/>
              <a:t>Click icon to insert screenshot</a:t>
            </a:r>
            <a:endParaRPr lang="en-US" dirty="0"/>
          </a:p>
        </p:txBody>
      </p:sp>
      <p:sp>
        <p:nvSpPr>
          <p:cNvPr id="6" name="Date Placeholder 3"/>
          <p:cNvSpPr>
            <a:spLocks noGrp="1"/>
          </p:cNvSpPr>
          <p:nvPr>
            <p:ph type="dt" sz="half" idx="11"/>
          </p:nvPr>
        </p:nvSpPr>
        <p:spPr>
          <a:xfrm>
            <a:off x="628650" y="6356351"/>
            <a:ext cx="1018943" cy="365125"/>
          </a:xfrm>
        </p:spPr>
        <p:txBody>
          <a:body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8" name="Slide Number Placeholder 5"/>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353006288"/>
      </p:ext>
    </p:extLst>
  </p:cSld>
  <p:clrMapOvr>
    <a:masterClrMapping/>
  </p:clrMapOvr>
  <p:timing>
    <p:tnLst>
      <p:par>
        <p:cTn id="1" dur="indefinite" restart="never" nodeType="tmRoot"/>
      </p:par>
    </p:tnLst>
  </p:timing>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3" y="287066"/>
            <a:ext cx="2641445" cy="2734914"/>
          </a:xfrm>
        </p:spPr>
        <p:txBody>
          <a:bodyPr/>
          <a:lstStyle>
            <a:lvl1pPr>
              <a:defRPr>
                <a:solidFill>
                  <a:schemeClr val="accent1"/>
                </a:solidFill>
              </a:defRPr>
            </a:lvl1pPr>
          </a:lstStyle>
          <a:p>
            <a:r>
              <a:rPr lang="en-US" dirty="0" smtClean="0"/>
              <a:t>Click to edit title</a:t>
            </a:r>
            <a:endParaRPr lang="en-US" dirty="0"/>
          </a:p>
        </p:txBody>
      </p:sp>
      <p:sp>
        <p:nvSpPr>
          <p:cNvPr id="4" name="Text Placeholder 3"/>
          <p:cNvSpPr>
            <a:spLocks noGrp="1"/>
          </p:cNvSpPr>
          <p:nvPr>
            <p:ph type="body" sz="quarter" idx="11"/>
          </p:nvPr>
        </p:nvSpPr>
        <p:spPr>
          <a:xfrm>
            <a:off x="611982" y="3211514"/>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2"/>
          </p:nvPr>
        </p:nvSpPr>
        <p:spPr>
          <a:xfrm>
            <a:off x="628650" y="6356351"/>
            <a:ext cx="1018943" cy="365125"/>
          </a:xfrm>
        </p:spPr>
        <p:txBody>
          <a:body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1" name="Slide Number Placeholder 6"/>
          <p:cNvSpPr>
            <a:spLocks noGrp="1"/>
          </p:cNvSpPr>
          <p:nvPr>
            <p:ph type="sldNum" sz="quarter" idx="13"/>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958894296"/>
      </p:ext>
    </p:extLst>
  </p:cSld>
  <p:clrMapOvr>
    <a:masterClrMapping/>
  </p:clrMapOvr>
  <p:timing>
    <p:tnLst>
      <p:par>
        <p:cTn id="1" dur="indefinite" restart="never" nodeType="tmRoot"/>
      </p:par>
    </p:tnLst>
  </p:timing>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7" name="Text Placeholder 3"/>
          <p:cNvSpPr>
            <a:spLocks noGrp="1"/>
          </p:cNvSpPr>
          <p:nvPr>
            <p:ph type="body" sz="quarter" idx="11"/>
          </p:nvPr>
        </p:nvSpPr>
        <p:spPr>
          <a:xfrm>
            <a:off x="611921" y="1365204"/>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2"/>
            <a:ext cx="6965427" cy="4733889"/>
          </a:xfrm>
        </p:spPr>
        <p:txBody>
          <a:bodyPr/>
          <a:lstStyle>
            <a:lvl1pPr>
              <a:defRPr/>
            </a:lvl1pPr>
          </a:lstStyle>
          <a:p>
            <a:r>
              <a:rPr lang="en-US" dirty="0" smtClean="0"/>
              <a:t>Click icon to insert screenshot</a:t>
            </a:r>
            <a:endParaRPr lang="en-US" dirty="0"/>
          </a:p>
        </p:txBody>
      </p:sp>
      <p:sp>
        <p:nvSpPr>
          <p:cNvPr id="9" name="Date Placeholder 3"/>
          <p:cNvSpPr>
            <a:spLocks noGrp="1"/>
          </p:cNvSpPr>
          <p:nvPr>
            <p:ph type="dt" sz="half" idx="12"/>
          </p:nvPr>
        </p:nvSpPr>
        <p:spPr>
          <a:xfrm>
            <a:off x="628650" y="6356351"/>
            <a:ext cx="1018943" cy="365125"/>
          </a:xfrm>
        </p:spPr>
        <p:txBody>
          <a:bodyPr/>
          <a:lstStyle/>
          <a:p>
            <a:fld id="{C0E04943-3CBC-41E2-BAA2-4B0A0F908CF1}" type="datetime1">
              <a:rPr lang="en-US" smtClean="0"/>
              <a:t>4/5/2018</a:t>
            </a:fld>
            <a:endParaRPr lang="en-US"/>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1" name="Slide Number Placeholder 5"/>
          <p:cNvSpPr>
            <a:spLocks noGrp="1"/>
          </p:cNvSpPr>
          <p:nvPr>
            <p:ph type="sldNum" sz="quarter" idx="13"/>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173971761"/>
      </p:ext>
    </p:extLst>
  </p:cSld>
  <p:clrMapOvr>
    <a:masterClrMapping/>
  </p:clrMapOvr>
  <p:timing>
    <p:tnLst>
      <p:par>
        <p:cTn id="1" dur="indefinite" restart="never" nodeType="tmRoot"/>
      </p:par>
    </p:tnLst>
  </p:timing>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6"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descr="Compu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1" y="691883"/>
            <a:ext cx="4725590" cy="3411537"/>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763136080"/>
      </p:ext>
    </p:extLst>
  </p:cSld>
  <p:clrMapOvr>
    <a:masterClrMapping/>
  </p:clrMapOvr>
  <p:timing>
    <p:tnLst>
      <p:par>
        <p:cTn id="1" dur="indefinite" restart="never" nodeType="tmRoot"/>
      </p:par>
    </p:tnLst>
  </p:timing>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28146109"/>
      </p:ext>
    </p:extLst>
  </p:cSld>
  <p:clrMapOvr>
    <a:masterClrMapping/>
  </p:clrMapOvr>
  <p:timing>
    <p:tnLst>
      <p:par>
        <p:cTn id="1" dur="indefinite" restart="never" nodeType="tmRoot"/>
      </p:par>
    </p:tnLst>
  </p:timing>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14"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smtClean="0"/>
              <a:t>Click icon to insert screenshot</a:t>
            </a:r>
            <a:endParaRPr lang="en-US" dirty="0"/>
          </a:p>
        </p:txBody>
      </p:sp>
      <p:sp>
        <p:nvSpPr>
          <p:cNvPr id="6" name="Date Placeholder 3"/>
          <p:cNvSpPr>
            <a:spLocks noGrp="1"/>
          </p:cNvSpPr>
          <p:nvPr>
            <p:ph type="dt" sz="half" idx="11"/>
          </p:nvPr>
        </p:nvSpPr>
        <p:spPr>
          <a:xfrm>
            <a:off x="628650" y="6356351"/>
            <a:ext cx="1018943" cy="365125"/>
          </a:xfrm>
        </p:spPr>
        <p:txBody>
          <a:bodyPr/>
          <a:lstStyle/>
          <a:p>
            <a:fld id="{C0E04943-3CBC-41E2-BAA2-4B0A0F908CF1}" type="datetime1">
              <a:rPr lang="en-US" smtClean="0"/>
              <a:t>4/5/2018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8" name="Slide Number Placeholder 5"/>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560259170"/>
      </p:ext>
    </p:extLst>
  </p:cSld>
  <p:clrMapOvr>
    <a:masterClrMapping/>
  </p:clrMapOvr>
  <p:timing>
    <p:tnLst>
      <p:par>
        <p:cTn id="1" dur="indefinite" restart="never" nodeType="tmRoot"/>
      </p:par>
    </p:tnLst>
  </p:timing>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smtClean="0"/>
              <a:t>“Click to edit quote.”</a:t>
            </a:r>
            <a:endParaRPr lang="en-US" dirty="0"/>
          </a:p>
        </p:txBody>
      </p:sp>
      <p:sp>
        <p:nvSpPr>
          <p:cNvPr id="8"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smtClean="0"/>
              <a:t>- Click to edit name or subtext</a:t>
            </a:r>
            <a:endParaRPr lang="en-US" dirty="0"/>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729759953"/>
      </p:ext>
    </p:extLst>
  </p:cSld>
  <p:clrMapOvr>
    <a:masterClrMapping/>
  </p:clrMapOvr>
  <p:timing>
    <p:tnLst>
      <p:par>
        <p:cTn id="1" dur="indefinite" restart="never" nodeType="tmRoot"/>
      </p:par>
    </p:tnLst>
  </p:timing>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smtClean="0"/>
              <a:t>“Click to edit quote.”</a:t>
            </a:r>
            <a:endParaRPr lang="en-US" dirty="0"/>
          </a:p>
        </p:txBody>
      </p:sp>
      <p:sp>
        <p:nvSpPr>
          <p:cNvPr id="15"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smtClean="0"/>
              <a:t>- Click to edit name or subtext</a:t>
            </a:r>
            <a:endParaRPr lang="en-US" dirty="0"/>
          </a:p>
        </p:txBody>
      </p:sp>
      <p:sp>
        <p:nvSpPr>
          <p:cNvPr id="16"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4/5/2018</a:t>
            </a:fld>
            <a:endParaRPr lang="en-US"/>
          </a:p>
        </p:txBody>
      </p:sp>
      <p:sp>
        <p:nvSpPr>
          <p:cNvPr id="1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1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680465915"/>
      </p:ext>
    </p:extLst>
  </p:cSld>
  <p:clrMapOvr>
    <a:masterClrMapping/>
  </p:clrMapOvr>
  <p:timing>
    <p:tnLst>
      <p:par>
        <p:cTn id="1" dur="indefinite" restart="never" nodeType="tmRoot"/>
      </p:par>
    </p:tnLst>
  </p:timing>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609968" y="685800"/>
            <a:ext cx="4114800" cy="5486400"/>
          </a:xfrm>
          <a:prstGeom prst="ellipse">
            <a:avLst/>
          </a:prstGeom>
          <a:solidFill>
            <a:srgbClr val="003865">
              <a:alpha val="87843"/>
            </a:srgbClr>
          </a:solidFill>
        </p:spPr>
        <p:txBody>
          <a:bodyPr>
            <a:noAutofit/>
          </a:bodyPr>
          <a:lstStyle>
            <a:lvl1pPr algn="ctr">
              <a:tabLst>
                <a:tab pos="1756172" algn="l"/>
                <a:tab pos="2827735" algn="l"/>
              </a:tabLst>
              <a:defRPr sz="4125" baseline="0">
                <a:solidFill>
                  <a:schemeClr val="bg1"/>
                </a:solidFill>
              </a:defRPr>
            </a:lvl1pPr>
          </a:lstStyle>
          <a:p>
            <a:r>
              <a:rPr lang="en-US" dirty="0" smtClean="0"/>
              <a:t>Click to edit title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203208715"/>
      </p:ext>
    </p:extLst>
  </p:cSld>
  <p:clrMapOvr>
    <a:masterClrMapping/>
  </p:clrMapOvr>
  <p:timing>
    <p:tnLst>
      <p:par>
        <p:cTn id="1" dur="indefinite" restart="never" nodeType="tmRoot"/>
      </p:par>
    </p:tnLst>
  </p:timing>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290298" y="912530"/>
            <a:ext cx="3496041" cy="4661388"/>
          </a:xfrm>
          <a:prstGeom prst="ellipse">
            <a:avLst/>
          </a:prstGeom>
          <a:solidFill>
            <a:srgbClr val="003865">
              <a:alpha val="87843"/>
            </a:srgbClr>
          </a:solidFill>
        </p:spPr>
        <p:txBody>
          <a:bodyPr>
            <a:noAutofit/>
          </a:bodyPr>
          <a:lstStyle>
            <a:lvl1pPr algn="ctr">
              <a:tabLst>
                <a:tab pos="2827735" algn="l"/>
              </a:tabLst>
              <a:defRPr sz="3375" baseline="0">
                <a:solidFill>
                  <a:schemeClr val="bg1"/>
                </a:solidFill>
              </a:defRPr>
            </a:lvl1pPr>
          </a:lstStyle>
          <a:p>
            <a:r>
              <a:rPr lang="en-US" dirty="0" smtClean="0"/>
              <a:t>Click to edit title</a:t>
            </a:r>
            <a:endParaRPr lang="en-US" dirty="0"/>
          </a:p>
        </p:txBody>
      </p:sp>
      <p:sp>
        <p:nvSpPr>
          <p:cNvPr id="9" name="Text Placeholder 7"/>
          <p:cNvSpPr>
            <a:spLocks noGrp="1"/>
          </p:cNvSpPr>
          <p:nvPr>
            <p:ph type="body" sz="quarter" idx="14" hasCustomPrompt="1"/>
          </p:nvPr>
        </p:nvSpPr>
        <p:spPr>
          <a:xfrm>
            <a:off x="7158612" y="524007"/>
            <a:ext cx="1616475" cy="2155300"/>
          </a:xfrm>
          <a:prstGeom prst="ellipse">
            <a:avLst/>
          </a:prstGeom>
          <a:solidFill>
            <a:srgbClr val="78BE21">
              <a:alpha val="87843"/>
            </a:srgbClr>
          </a:solidFill>
        </p:spPr>
        <p:txBody>
          <a:bodyPr anchor="ctr">
            <a:normAutofit/>
          </a:bodyPr>
          <a:lstStyle>
            <a:lvl1pPr marL="0" indent="0" algn="ctr">
              <a:buNone/>
              <a:defRPr sz="1875" baseline="0">
                <a:solidFill>
                  <a:schemeClr val="tx2"/>
                </a:solidFill>
                <a:latin typeface="+mn-lt"/>
              </a:defRPr>
            </a:lvl1pPr>
          </a:lstStyle>
          <a:p>
            <a:pPr lvl="0"/>
            <a:r>
              <a:rPr lang="en-US" dirty="0" smtClean="0"/>
              <a:t>Second Point</a:t>
            </a:r>
            <a:endParaRPr lang="en-US" dirty="0"/>
          </a:p>
        </p:txBody>
      </p:sp>
      <p:sp>
        <p:nvSpPr>
          <p:cNvPr id="8" name="Text Placeholder 7"/>
          <p:cNvSpPr>
            <a:spLocks noGrp="1"/>
          </p:cNvSpPr>
          <p:nvPr>
            <p:ph type="body" sz="quarter" idx="13" hasCustomPrompt="1"/>
          </p:nvPr>
        </p:nvSpPr>
        <p:spPr>
          <a:xfrm>
            <a:off x="6938251" y="3581845"/>
            <a:ext cx="1978484" cy="2637978"/>
          </a:xfrm>
          <a:prstGeom prst="ellipse">
            <a:avLst/>
          </a:prstGeom>
          <a:solidFill>
            <a:srgbClr val="000000">
              <a:alpha val="87843"/>
            </a:srgbClr>
          </a:solidFill>
        </p:spPr>
        <p:txBody>
          <a:bodyPr anchor="ctr">
            <a:normAutofit/>
          </a:bodyPr>
          <a:lstStyle>
            <a:lvl1pPr marL="0" indent="0" algn="ctr">
              <a:buNone/>
              <a:defRPr sz="1875" baseline="0">
                <a:solidFill>
                  <a:schemeClr val="bg1"/>
                </a:solidFill>
                <a:latin typeface="+mn-lt"/>
              </a:defRPr>
            </a:lvl1pPr>
          </a:lstStyle>
          <a:p>
            <a:pPr lvl="0"/>
            <a:r>
              <a:rPr lang="en-US" dirty="0" smtClean="0"/>
              <a:t>Third Point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882635597"/>
      </p:ext>
    </p:extLst>
  </p:cSld>
  <p:clrMapOvr>
    <a:masterClrMapping/>
  </p:clrMapOvr>
  <p:timing>
    <p:tnLst>
      <p:par>
        <p:cTn id="1" dur="indefinite" restart="never" nodeType="tmRoot"/>
      </p:par>
    </p:tnLst>
  </p:timing>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1724607" y="1609867"/>
            <a:ext cx="5694788" cy="3638266"/>
          </a:xfrm>
          <a:solidFill>
            <a:srgbClr val="003865">
              <a:alpha val="87843"/>
            </a:srgbClr>
          </a:solidFill>
        </p:spPr>
        <p:txBody>
          <a:bodyPr>
            <a:noAutofit/>
          </a:bodyPr>
          <a:lstStyle>
            <a:lvl1pPr algn="ctr">
              <a:spcAft>
                <a:spcPts val="750"/>
              </a:spcAft>
              <a:tabLst>
                <a:tab pos="2827735" algn="l"/>
              </a:tabLst>
              <a:defRPr sz="5250" baseline="0">
                <a:solidFill>
                  <a:schemeClr val="bg1"/>
                </a:solidFill>
              </a:defRPr>
            </a:lvl1pPr>
          </a:lstStyle>
          <a:p>
            <a:r>
              <a:rPr lang="en-US" dirty="0" smtClean="0"/>
              <a:t>Quote or </a:t>
            </a:r>
            <a:br>
              <a:rPr lang="en-US" dirty="0" smtClean="0"/>
            </a:br>
            <a:r>
              <a:rPr lang="en-US" dirty="0" smtClean="0"/>
              <a:t>Statement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81733733"/>
      </p:ext>
    </p:extLst>
  </p:cSld>
  <p:clrMapOvr>
    <a:masterClrMapping/>
  </p:clrMapOvr>
  <p:timing>
    <p:tnLst>
      <p:par>
        <p:cTn id="1" dur="indefinite" restart="never" nodeType="tmRoot"/>
      </p:par>
    </p:tnLst>
  </p:timing>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accent2"/>
                </a:solidFill>
              </a:defRPr>
            </a:lvl1pPr>
          </a:lstStyle>
          <a:p>
            <a:r>
              <a:rPr lang="en-US" dirty="0" smtClean="0"/>
              <a:t>Quote or Statement</a:t>
            </a:r>
            <a:endParaRPr lang="en-US" dirty="0"/>
          </a:p>
        </p:txBody>
      </p:sp>
      <p:sp>
        <p:nvSpPr>
          <p:cNvPr id="10"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642182315"/>
      </p:ext>
    </p:extLst>
  </p:cSld>
  <p:clrMapOvr>
    <a:masterClrMapping/>
  </p:clrMapOvr>
  <p:timing>
    <p:tnLst>
      <p:par>
        <p:cTn id="1" dur="indefinite" restart="never" nodeType="tmRoot"/>
      </p:par>
    </p:tnLst>
  </p:timing>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2827735" algn="l"/>
              </a:tabLst>
              <a:defRPr sz="5250">
                <a:solidFill>
                  <a:schemeClr val="accent2"/>
                </a:solidFill>
              </a:defRPr>
            </a:lvl1pPr>
          </a:lstStyle>
          <a:p>
            <a:r>
              <a:rPr lang="en-US" dirty="0" smtClean="0"/>
              <a:t>Quote or Statement</a:t>
            </a:r>
            <a:endParaRPr lang="en-US" dirty="0"/>
          </a:p>
        </p:txBody>
      </p:sp>
      <p:sp>
        <p:nvSpPr>
          <p:cNvPr id="8"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a:p>
        </p:txBody>
      </p:sp>
      <p:sp>
        <p:nvSpPr>
          <p:cNvPr id="4" name="Slide Number Placeholder 3"/>
          <p:cNvSpPr>
            <a:spLocks noGrp="1"/>
          </p:cNvSpPr>
          <p:nvPr>
            <p:ph type="sldNum" sz="quarter" idx="11"/>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14064555"/>
      </p:ext>
    </p:extLst>
  </p:cSld>
  <p:clrMapOvr>
    <a:masterClrMapping/>
  </p:clrMapOvr>
  <p:timing>
    <p:tnLst>
      <p:par>
        <p:cTn id="1" dur="indefinite" restart="never" nodeType="tmRoot"/>
      </p:par>
    </p:tnLst>
  </p:timing>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smtClean="0"/>
              <a:t>Click icon to edit background picture</a:t>
            </a:r>
            <a:endParaRPr lang="en-US" dirty="0"/>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bg1"/>
                </a:solidFill>
              </a:defRPr>
            </a:lvl1pPr>
          </a:lstStyle>
          <a:p>
            <a:r>
              <a:rPr lang="en-US" dirty="0" smtClean="0"/>
              <a:t>Quote or Statement</a:t>
            </a:r>
            <a:endParaRPr lang="en-US" dirty="0"/>
          </a:p>
        </p:txBody>
      </p:sp>
      <p:sp>
        <p:nvSpPr>
          <p:cNvPr id="13"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337816099"/>
      </p:ext>
    </p:extLst>
  </p:cSld>
  <p:clrMapOvr>
    <a:masterClrMapping/>
  </p:clrMapOvr>
  <p:timing>
    <p:tnLst>
      <p:par>
        <p:cTn id="1" dur="indefinite" restart="never" nodeType="tmRoot"/>
      </p:par>
    </p:tnLst>
  </p:timing>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smtClean="0"/>
              <a:t>Click to edit title.</a:t>
            </a:r>
            <a:endParaRPr lang="en-US" dirty="0"/>
          </a:p>
        </p:txBody>
      </p:sp>
      <p:sp>
        <p:nvSpPr>
          <p:cNvPr id="9"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613293500"/>
      </p:ext>
    </p:extLst>
  </p:cSld>
  <p:clrMapOvr>
    <a:masterClrMapping/>
  </p:clrMapOvr>
  <p:timing>
    <p:tnLst>
      <p:par>
        <p:cTn id="1" dur="indefinite" restart="never" nodeType="tmRoot"/>
      </p:par>
    </p:tnLst>
  </p:timing>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smtClean="0"/>
              <a:t>Click to edit title.</a:t>
            </a:r>
            <a:endParaRPr lang="en-US" dirty="0"/>
          </a:p>
        </p:txBody>
      </p:sp>
      <p:sp>
        <p:nvSpPr>
          <p:cNvPr id="10"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78904262"/>
      </p:ext>
    </p:extLst>
  </p:cSld>
  <p:clrMapOvr>
    <a:masterClrMapping/>
  </p:clrMapOvr>
  <p:timing>
    <p:tnLst>
      <p:par>
        <p:cTn id="1" dur="indefinite" restart="never" nodeType="tmRoot"/>
      </p:par>
    </p:tnLst>
  </p:timing>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Rectangle 7"/>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3294" y="544615"/>
            <a:ext cx="2710151" cy="497602"/>
          </a:xfrm>
          <a:prstGeom prst="rect">
            <a:avLst/>
          </a:prstGeom>
        </p:spPr>
      </p:pic>
      <p:sp>
        <p:nvSpPr>
          <p:cNvPr id="7" name="Title 1"/>
          <p:cNvSpPr>
            <a:spLocks noGrp="1"/>
          </p:cNvSpPr>
          <p:nvPr>
            <p:ph type="title" hasCustomPrompt="1"/>
          </p:nvPr>
        </p:nvSpPr>
        <p:spPr>
          <a:xfrm>
            <a:off x="628650" y="2212734"/>
            <a:ext cx="7886700" cy="1472163"/>
          </a:xfrm>
        </p:spPr>
        <p:txBody>
          <a:bodyPr>
            <a:noAutofit/>
          </a:bodyPr>
          <a:lstStyle>
            <a:lvl1pPr algn="ctr">
              <a:tabLst>
                <a:tab pos="2827735" algn="l"/>
              </a:tabLst>
              <a:defRPr sz="5250">
                <a:solidFill>
                  <a:schemeClr val="bg1"/>
                </a:solidFill>
              </a:defRPr>
            </a:lvl1pPr>
          </a:lstStyle>
          <a:p>
            <a:r>
              <a:rPr lang="en-US" dirty="0" smtClean="0"/>
              <a:t>Thank you!</a:t>
            </a:r>
            <a:endParaRPr lang="en-US" dirty="0"/>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418705415"/>
      </p:ext>
    </p:extLst>
  </p:cSld>
  <p:clrMapOvr>
    <a:masterClrMapping/>
  </p:clrMapOvr>
  <p:timing>
    <p:tnLst>
      <p:par>
        <p:cTn id="1" dur="indefinite" restart="never" nodeType="tmRoot"/>
      </p:par>
    </p:tnLst>
  </p:timing>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6" name="Rectangle 5"/>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3294" y="544615"/>
            <a:ext cx="2710151" cy="497602"/>
          </a:xfrm>
          <a:prstGeom prst="rect">
            <a:avLst/>
          </a:prstGeom>
        </p:spPr>
      </p:pic>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2827735" algn="l"/>
              </a:tabLst>
              <a:defRPr sz="5250">
                <a:solidFill>
                  <a:schemeClr val="bg1"/>
                </a:solidFill>
              </a:defRPr>
            </a:lvl1pPr>
          </a:lstStyle>
          <a:p>
            <a:r>
              <a:rPr lang="en-US" dirty="0" smtClean="0"/>
              <a:t>Thank you!</a:t>
            </a:r>
            <a:endParaRPr lang="en-US" dirty="0"/>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C0E04943-3CBC-41E2-BAA2-4B0A0F908CF1}" type="datetime1">
              <a:rPr lang="en-US" smtClean="0"/>
              <a:t>4/5/2018</a:t>
            </a:fld>
            <a:endParaRPr lang="en-US"/>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tx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964656623"/>
      </p:ext>
    </p:extLst>
  </p:cSld>
  <p:clrMapOvr>
    <a:masterClrMapping/>
  </p:clrMapOvr>
  <p:timing>
    <p:tnLst>
      <p:par>
        <p:cTn id="1" dur="indefinite" restart="never" nodeType="tmRoot"/>
      </p:par>
    </p:tnLst>
  </p:timing>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11CF0EC-8798-4E9A-A58A-19ECD6196FF4}" type="datetime1">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FE794-379A-4367-A010-41D18B3FDF30}" type="slidenum">
              <a:rPr lang="en-US" smtClean="0"/>
              <a:t>‹#›</a:t>
            </a:fld>
            <a:endParaRPr lang="en-US"/>
          </a:p>
        </p:txBody>
      </p:sp>
    </p:spTree>
    <p:extLst>
      <p:ext uri="{BB962C8B-B14F-4D97-AF65-F5344CB8AC3E}">
        <p14:creationId xmlns:p14="http://schemas.microsoft.com/office/powerpoint/2010/main" val="37603821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CD66C2E-253D-4337-ABE1-D35EC87799B3}" type="datetime1">
              <a:rPr lang="en-US" smtClean="0"/>
              <a:t>4/5/2018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0312539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51EA2BD-EAA9-466B-97D5-1CAA57F8A466}" type="datetime1">
              <a:rPr lang="en-US" smtClean="0"/>
              <a:t>4/5/2018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79F89-F9D2-443A-AAE2-15134F68DCF9}"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13190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fld id="{C0E04943-3CBC-41E2-BAA2-4B0A0F908CF1}" type="datetime1">
              <a:rPr lang="en-US" smtClean="0"/>
              <a:t>4/5/2018</a:t>
            </a:fld>
            <a:endParaRPr lang="en-US"/>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00833369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 id="2147483791" r:id="rId35"/>
    <p:sldLayoutId id="2147483792" r:id="rId36"/>
    <p:sldLayoutId id="2147483793" r:id="rId37"/>
    <p:sldLayoutId id="2147483794" r:id="rId38"/>
    <p:sldLayoutId id="2147483795" r:id="rId39"/>
    <p:sldLayoutId id="2147483796" r:id="rId40"/>
    <p:sldLayoutId id="2147483797" r:id="rId41"/>
    <p:sldLayoutId id="2147483798" r:id="rId42"/>
    <p:sldLayoutId id="2147483799" r:id="rId43"/>
    <p:sldLayoutId id="2147483800" r:id="rId44"/>
    <p:sldLayoutId id="2147483801" r:id="rId45"/>
    <p:sldLayoutId id="2147483802" r:id="rId46"/>
    <p:sldLayoutId id="2147483803" r:id="rId47"/>
    <p:sldLayoutId id="2147483804" r:id="rId48"/>
    <p:sldLayoutId id="2147483805" r:id="rId49"/>
    <p:sldLayoutId id="2147483806" r:id="rId50"/>
    <p:sldLayoutId id="2147483807" r:id="rId51"/>
    <p:sldLayoutId id="2147483808" r:id="rId52"/>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Dk_WvdKXfM93qM&amp;tbnid=ul7xctIZi30TSM:&amp;ved=0CAUQjRw&amp;url=http://www.motherearthnews.com/homesteading-and-livestock/hatch-your-own-chicks.aspx&amp;ei=3Ns6U9zrGPKisQS4hIDoDg&amp;bvm=bv.63934634,d.aWM&amp;psig=AFQjCNHO7bP2huGLDtXRpfZnEWDjCt6tGA&amp;ust=1396452034649718"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w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ww.health.state.mn.us/divs/eh/food/license/contactmap.html" TargetMode="External"/><Relationship Id="rId2" Type="http://schemas.openxmlformats.org/officeDocument/2006/relationships/notesSlide" Target="../notesSlides/notesSlide23.xml"/><Relationship Id="rId1" Type="http://schemas.openxmlformats.org/officeDocument/2006/relationships/slideLayout" Target="../slideLayouts/slideLayout52.xml"/><Relationship Id="rId6" Type="http://schemas.openxmlformats.org/officeDocument/2006/relationships/image" Target="../media/image24.jpeg"/><Relationship Id="rId5" Type="http://schemas.openxmlformats.org/officeDocument/2006/relationships/image" Target="../media/image19.wmf"/><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5.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tags" Target="../tags/tag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tags" Target="../tags/tag3.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ags" Target="../tags/tag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8.xml"/><Relationship Id="rId1" Type="http://schemas.openxmlformats.org/officeDocument/2006/relationships/tags" Target="../tags/tag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0.xml"/><Relationship Id="rId1" Type="http://schemas.openxmlformats.org/officeDocument/2006/relationships/tags" Target="../tags/tag9.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2.xml"/><Relationship Id="rId1" Type="http://schemas.openxmlformats.org/officeDocument/2006/relationships/tags" Target="../tags/tag1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xml"/><Relationship Id="rId1" Type="http://schemas.openxmlformats.org/officeDocument/2006/relationships/tags" Target="../tags/tag13.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6.xml"/><Relationship Id="rId1" Type="http://schemas.openxmlformats.org/officeDocument/2006/relationships/tags" Target="../tags/tag15.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28700"/>
            <a:ext cx="7886700" cy="840230"/>
          </a:xfrm>
        </p:spPr>
        <p:txBody>
          <a:bodyPr>
            <a:spAutoFit/>
          </a:bodyPr>
          <a:lstStyle/>
          <a:p>
            <a:pPr algn="ctr"/>
            <a:r>
              <a:rPr lang="en-US" sz="5400" dirty="0" smtClean="0"/>
              <a:t>Minnesota Food Licensing</a:t>
            </a:r>
            <a:endParaRPr lang="en-US" sz="5400" i="1" dirty="0"/>
          </a:p>
        </p:txBody>
      </p:sp>
      <p:sp>
        <p:nvSpPr>
          <p:cNvPr id="3" name="Subtitle 2"/>
          <p:cNvSpPr>
            <a:spLocks noGrp="1"/>
          </p:cNvSpPr>
          <p:nvPr>
            <p:ph type="body" sz="quarter" idx="13"/>
          </p:nvPr>
        </p:nvSpPr>
        <p:spPr/>
        <p:txBody>
          <a:bodyPr/>
          <a:lstStyle/>
          <a:p>
            <a:endParaRPr lang="en-US" dirty="0" smtClean="0"/>
          </a:p>
          <a:p>
            <a:endParaRPr lang="en-US" dirty="0"/>
          </a:p>
        </p:txBody>
      </p:sp>
      <p:sp>
        <p:nvSpPr>
          <p:cNvPr id="5" name="Slide Number Placeholder 4"/>
          <p:cNvSpPr>
            <a:spLocks noGrp="1"/>
          </p:cNvSpPr>
          <p:nvPr>
            <p:ph type="sldNum" sz="quarter" idx="11"/>
          </p:nvPr>
        </p:nvSpPr>
        <p:spPr/>
        <p:txBody>
          <a:bodyPr/>
          <a:lstStyle/>
          <a:p>
            <a:fld id="{AB5FE794-379A-4367-A010-41D18B3FDF30}" type="slidenum">
              <a:rPr lang="en-US" smtClean="0"/>
              <a:t>1</a:t>
            </a:fld>
            <a:endParaRPr lang="en-US"/>
          </a:p>
        </p:txBody>
      </p:sp>
      <p:sp>
        <p:nvSpPr>
          <p:cNvPr id="8" name="TextBox 7"/>
          <p:cNvSpPr txBox="1"/>
          <p:nvPr/>
        </p:nvSpPr>
        <p:spPr>
          <a:xfrm>
            <a:off x="2667000" y="3743368"/>
            <a:ext cx="3810000" cy="1200329"/>
          </a:xfrm>
          <a:prstGeom prst="rect">
            <a:avLst/>
          </a:prstGeom>
          <a:noFill/>
        </p:spPr>
        <p:txBody>
          <a:bodyPr wrap="square" rtlCol="0">
            <a:spAutoFit/>
          </a:bodyPr>
          <a:lstStyle/>
          <a:p>
            <a:pPr algn="ctr"/>
            <a:r>
              <a:rPr lang="en-US" sz="2400" b="1" dirty="0" smtClean="0">
                <a:solidFill>
                  <a:schemeClr val="bg1"/>
                </a:solidFill>
              </a:rPr>
              <a:t>Minnesota Department of Agriculture</a:t>
            </a:r>
          </a:p>
          <a:p>
            <a:pPr algn="ctr"/>
            <a:r>
              <a:rPr lang="en-US" sz="2400" b="1" dirty="0" smtClean="0">
                <a:solidFill>
                  <a:schemeClr val="bg1"/>
                </a:solidFill>
              </a:rPr>
              <a:t>651-201-6000</a:t>
            </a:r>
            <a:endParaRPr lang="en-US" sz="2400" b="1" dirty="0">
              <a:solidFill>
                <a:schemeClr val="bg1"/>
              </a:solidFill>
            </a:endParaRPr>
          </a:p>
        </p:txBody>
      </p:sp>
    </p:spTree>
    <p:extLst>
      <p:ext uri="{BB962C8B-B14F-4D97-AF65-F5344CB8AC3E}">
        <p14:creationId xmlns:p14="http://schemas.microsoft.com/office/powerpoint/2010/main" val="1068184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b="1" dirty="0" smtClean="0"/>
              <a:t>What Will You Learn?</a:t>
            </a:r>
            <a:endParaRPr lang="en-US" sz="3200" b="1" dirty="0"/>
          </a:p>
        </p:txBody>
      </p:sp>
      <p:sp>
        <p:nvSpPr>
          <p:cNvPr id="2" name="Content Placeholder 1"/>
          <p:cNvSpPr>
            <a:spLocks noGrp="1"/>
          </p:cNvSpPr>
          <p:nvPr>
            <p:ph idx="1"/>
          </p:nvPr>
        </p:nvSpPr>
        <p:spPr>
          <a:xfrm>
            <a:off x="457200" y="1897327"/>
            <a:ext cx="8229600" cy="3611563"/>
          </a:xfrm>
        </p:spPr>
        <p:txBody>
          <a:bodyPr>
            <a:normAutofit/>
          </a:bodyPr>
          <a:lstStyle/>
          <a:p>
            <a:pPr lvl="0">
              <a:spcAft>
                <a:spcPts val="1200"/>
              </a:spcAft>
            </a:pPr>
            <a:r>
              <a:rPr lang="en-US" sz="2800" b="1" dirty="0" smtClean="0"/>
              <a:t>Understand the benefits of being licensed and how to begin the licensing process.</a:t>
            </a:r>
          </a:p>
          <a:p>
            <a:pPr lvl="0">
              <a:spcAft>
                <a:spcPts val="1200"/>
              </a:spcAft>
            </a:pPr>
            <a:r>
              <a:rPr lang="en-US" sz="2800" b="1" dirty="0" smtClean="0"/>
              <a:t>Learn about different types of food licenses and license exclusions</a:t>
            </a:r>
            <a:endParaRPr lang="en-US" sz="2800" b="1" dirty="0"/>
          </a:p>
          <a:p>
            <a:pPr lvl="0">
              <a:spcAft>
                <a:spcPts val="1200"/>
              </a:spcAft>
            </a:pPr>
            <a:r>
              <a:rPr lang="en-US" sz="2800" b="1" dirty="0" smtClean="0"/>
              <a:t>Learn about MDA and MDH resources</a:t>
            </a:r>
          </a:p>
          <a:p>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2</a:t>
            </a:fld>
            <a:endParaRPr lang="en-US"/>
          </a:p>
        </p:txBody>
      </p:sp>
    </p:spTree>
    <p:extLst>
      <p:ext uri="{BB962C8B-B14F-4D97-AF65-F5344CB8AC3E}">
        <p14:creationId xmlns:p14="http://schemas.microsoft.com/office/powerpoint/2010/main" val="3453212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MN Statute 28A.04</a:t>
            </a:r>
            <a:endParaRPr lang="en-US" sz="3200" b="1" dirty="0"/>
          </a:p>
        </p:txBody>
      </p:sp>
      <p:sp>
        <p:nvSpPr>
          <p:cNvPr id="3" name="Content Placeholder 2"/>
          <p:cNvSpPr>
            <a:spLocks noGrp="1"/>
          </p:cNvSpPr>
          <p:nvPr>
            <p:ph idx="1"/>
          </p:nvPr>
        </p:nvSpPr>
        <p:spPr/>
        <p:txBody>
          <a:bodyPr>
            <a:normAutofit/>
          </a:bodyPr>
          <a:lstStyle/>
          <a:p>
            <a:r>
              <a:rPr lang="en-US" sz="2800" b="1" dirty="0" smtClean="0"/>
              <a:t>License Required</a:t>
            </a:r>
          </a:p>
          <a:p>
            <a:pPr lvl="1"/>
            <a:r>
              <a:rPr lang="en-US" sz="2800" b="1" dirty="0" smtClean="0"/>
              <a:t>No </a:t>
            </a:r>
            <a:r>
              <a:rPr lang="en-US" sz="2800" b="1" dirty="0"/>
              <a:t>person shall engage in the business of manufacturing, processing, selling, handling, or storing food without having first obtained from the commissioner a license for doing such </a:t>
            </a:r>
            <a:r>
              <a:rPr lang="en-US" sz="2800" b="1" dirty="0" smtClean="0"/>
              <a:t>business</a:t>
            </a:r>
            <a:endParaRPr lang="en-US" sz="2800" b="1" dirty="0"/>
          </a:p>
          <a:p>
            <a:pPr lvl="1"/>
            <a:endParaRPr lang="en-US" sz="2500" dirty="0"/>
          </a:p>
        </p:txBody>
      </p:sp>
      <p:sp>
        <p:nvSpPr>
          <p:cNvPr id="4" name="Slide Number Placeholder 3"/>
          <p:cNvSpPr>
            <a:spLocks noGrp="1"/>
          </p:cNvSpPr>
          <p:nvPr>
            <p:ph type="sldNum" sz="quarter" idx="12"/>
          </p:nvPr>
        </p:nvSpPr>
        <p:spPr/>
        <p:txBody>
          <a:bodyPr/>
          <a:lstStyle/>
          <a:p>
            <a:fld id="{AD579F89-F9D2-443A-AAE2-15134F68DCF9}" type="slidenum">
              <a:rPr lang="en-US" smtClean="0"/>
              <a:t>3</a:t>
            </a:fld>
            <a:endParaRPr lang="en-US"/>
          </a:p>
        </p:txBody>
      </p:sp>
    </p:spTree>
    <p:extLst>
      <p:ext uri="{BB962C8B-B14F-4D97-AF65-F5344CB8AC3E}">
        <p14:creationId xmlns:p14="http://schemas.microsoft.com/office/powerpoint/2010/main" val="503902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smtClean="0"/>
              <a:t>34A.01 </a:t>
            </a:r>
            <a:r>
              <a:rPr lang="en-US" sz="3200" b="1" dirty="0" err="1" smtClean="0"/>
              <a:t>Subd</a:t>
            </a:r>
            <a:r>
              <a:rPr lang="en-US" sz="3200" b="1" dirty="0" smtClean="0"/>
              <a:t>. 12: </a:t>
            </a:r>
            <a:r>
              <a:rPr lang="en-US" sz="3200" b="1" dirty="0"/>
              <a:t>"Sell" and "sale" </a:t>
            </a:r>
          </a:p>
        </p:txBody>
      </p:sp>
      <p:sp>
        <p:nvSpPr>
          <p:cNvPr id="2" name="Content Placeholder 1"/>
          <p:cNvSpPr>
            <a:spLocks noGrp="1"/>
          </p:cNvSpPr>
          <p:nvPr>
            <p:ph idx="1"/>
          </p:nvPr>
        </p:nvSpPr>
        <p:spPr>
          <a:xfrm>
            <a:off x="266700" y="1600200"/>
            <a:ext cx="8610600" cy="4495800"/>
          </a:xfrm>
        </p:spPr>
        <p:txBody>
          <a:bodyPr>
            <a:normAutofit/>
          </a:bodyPr>
          <a:lstStyle/>
          <a:p>
            <a:r>
              <a:rPr lang="en-US" sz="2800" b="1" dirty="0" smtClean="0"/>
              <a:t>Definition: keeping</a:t>
            </a:r>
            <a:r>
              <a:rPr lang="en-US" sz="2800" b="1" dirty="0"/>
              <a:t>, offering, or exposing for sale, use, transporting, transferring, negotiating, soliciting, or exchanging food; having in possession with intent to sell, use, transport, negotiate, solicit, or exchange food; storing, manufacturing, producing, processing, packing, and holding of food for sale; dispensing or giving food; or supplying or applying food in the conduct of any food operation or carrying food in aid of traffic in food whether done or permitted in person or through others.</a:t>
            </a:r>
          </a:p>
          <a:p>
            <a:endParaRPr lang="en-US" dirty="0"/>
          </a:p>
        </p:txBody>
      </p:sp>
      <p:sp>
        <p:nvSpPr>
          <p:cNvPr id="3" name="Slide Number Placeholder 2"/>
          <p:cNvSpPr>
            <a:spLocks noGrp="1"/>
          </p:cNvSpPr>
          <p:nvPr>
            <p:ph type="sldNum" sz="quarter" idx="12"/>
          </p:nvPr>
        </p:nvSpPr>
        <p:spPr/>
        <p:txBody>
          <a:bodyPr/>
          <a:lstStyle/>
          <a:p>
            <a:fld id="{AD579F89-F9D2-443A-AAE2-15134F68DCF9}" type="slidenum">
              <a:rPr lang="en-US" smtClean="0"/>
              <a:t>4</a:t>
            </a:fld>
            <a:endParaRPr lang="en-US"/>
          </a:p>
        </p:txBody>
      </p:sp>
    </p:spTree>
    <p:extLst>
      <p:ext uri="{BB962C8B-B14F-4D97-AF65-F5344CB8AC3E}">
        <p14:creationId xmlns:p14="http://schemas.microsoft.com/office/powerpoint/2010/main" val="1634603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82674"/>
          </a:xfrm>
        </p:spPr>
        <p:txBody>
          <a:bodyPr>
            <a:normAutofit/>
          </a:bodyPr>
          <a:lstStyle/>
          <a:p>
            <a:r>
              <a:rPr lang="en-US" sz="3200" b="1" dirty="0" smtClean="0"/>
              <a:t>Why Get a License?</a:t>
            </a:r>
            <a:endParaRPr lang="en-US" sz="3200" b="1" dirty="0"/>
          </a:p>
        </p:txBody>
      </p:sp>
      <p:sp>
        <p:nvSpPr>
          <p:cNvPr id="4" name="Content Placeholder 3"/>
          <p:cNvSpPr>
            <a:spLocks noGrp="1"/>
          </p:cNvSpPr>
          <p:nvPr>
            <p:ph sz="half" idx="2"/>
          </p:nvPr>
        </p:nvSpPr>
        <p:spPr>
          <a:xfrm>
            <a:off x="990600" y="1473200"/>
            <a:ext cx="7239000" cy="4470399"/>
          </a:xfrm>
        </p:spPr>
        <p:txBody>
          <a:bodyPr>
            <a:normAutofit/>
          </a:bodyPr>
          <a:lstStyle/>
          <a:p>
            <a:pPr marL="0" indent="0">
              <a:spcBef>
                <a:spcPts val="600"/>
              </a:spcBef>
              <a:buNone/>
            </a:pPr>
            <a:r>
              <a:rPr lang="en-US" sz="2800" b="1" dirty="0"/>
              <a:t>Licensing provides:</a:t>
            </a:r>
          </a:p>
          <a:p>
            <a:pPr>
              <a:spcBef>
                <a:spcPts val="600"/>
              </a:spcBef>
            </a:pPr>
            <a:r>
              <a:rPr lang="en-US" sz="2800" b="1" dirty="0" smtClean="0"/>
              <a:t>Resources and education.</a:t>
            </a:r>
            <a:endParaRPr lang="en-US" sz="2800" b="1" dirty="0"/>
          </a:p>
          <a:p>
            <a:pPr>
              <a:spcBef>
                <a:spcPts val="600"/>
              </a:spcBef>
            </a:pPr>
            <a:r>
              <a:rPr lang="en-US" sz="2800" b="1" dirty="0" smtClean="0"/>
              <a:t>Routine inspections.</a:t>
            </a:r>
            <a:endParaRPr lang="en-US" sz="2800" b="1" dirty="0"/>
          </a:p>
          <a:p>
            <a:pPr>
              <a:spcBef>
                <a:spcPts val="600"/>
              </a:spcBef>
            </a:pPr>
            <a:r>
              <a:rPr lang="en-US" sz="2800" b="1" dirty="0" smtClean="0"/>
              <a:t>Follow-up.</a:t>
            </a:r>
          </a:p>
          <a:p>
            <a:pPr>
              <a:spcBef>
                <a:spcPts val="600"/>
              </a:spcBef>
            </a:pPr>
            <a:r>
              <a:rPr lang="en-US" sz="2800" b="1" dirty="0" smtClean="0"/>
              <a:t>Consumer confidence.</a:t>
            </a:r>
          </a:p>
          <a:p>
            <a:pPr>
              <a:spcBef>
                <a:spcPts val="600"/>
              </a:spcBef>
            </a:pPr>
            <a:r>
              <a:rPr lang="en-US" sz="2800" b="1" dirty="0" smtClean="0"/>
              <a:t>Level playing field.</a:t>
            </a:r>
          </a:p>
          <a:p>
            <a:pPr marL="0" indent="0">
              <a:spcBef>
                <a:spcPts val="600"/>
              </a:spcBef>
              <a:buNone/>
            </a:pPr>
            <a:endParaRPr lang="en-US" sz="2800" b="1" dirty="0"/>
          </a:p>
        </p:txBody>
      </p:sp>
      <p:sp>
        <p:nvSpPr>
          <p:cNvPr id="7" name="Slide Number Placeholder 6"/>
          <p:cNvSpPr>
            <a:spLocks noGrp="1"/>
          </p:cNvSpPr>
          <p:nvPr>
            <p:ph type="sldNum" sz="quarter" idx="12"/>
          </p:nvPr>
        </p:nvSpPr>
        <p:spPr/>
        <p:txBody>
          <a:bodyPr/>
          <a:lstStyle/>
          <a:p>
            <a:fld id="{AD579F89-F9D2-443A-AAE2-15134F68DCF9}" type="slidenum">
              <a:rPr lang="en-US" smtClean="0"/>
              <a:t>5</a:t>
            </a:fld>
            <a:endParaRPr lang="en-US" dirty="0"/>
          </a:p>
        </p:txBody>
      </p:sp>
    </p:spTree>
    <p:extLst>
      <p:ext uri="{BB962C8B-B14F-4D97-AF65-F5344CB8AC3E}">
        <p14:creationId xmlns:p14="http://schemas.microsoft.com/office/powerpoint/2010/main" val="1012496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Who is Exempt </a:t>
            </a:r>
            <a:r>
              <a:rPr lang="en-US" sz="3200" b="1" dirty="0"/>
              <a:t>F</a:t>
            </a:r>
            <a:r>
              <a:rPr lang="en-US" sz="3200" b="1" dirty="0" smtClean="0"/>
              <a:t>rom Licensure?</a:t>
            </a:r>
            <a:endParaRPr lang="en-US" sz="3200" b="1" dirty="0"/>
          </a:p>
        </p:txBody>
      </p:sp>
      <p:sp>
        <p:nvSpPr>
          <p:cNvPr id="3" name="Content Placeholder 2"/>
          <p:cNvSpPr>
            <a:spLocks noGrp="1"/>
          </p:cNvSpPr>
          <p:nvPr>
            <p:ph idx="1"/>
          </p:nvPr>
        </p:nvSpPr>
        <p:spPr>
          <a:xfrm>
            <a:off x="285750" y="1616295"/>
            <a:ext cx="8229600" cy="4191000"/>
          </a:xfrm>
        </p:spPr>
        <p:txBody>
          <a:bodyPr>
            <a:normAutofit lnSpcReduction="10000"/>
          </a:bodyPr>
          <a:lstStyle/>
          <a:p>
            <a:r>
              <a:rPr lang="en-US" sz="2800" b="1" dirty="0" smtClean="0"/>
              <a:t>Church </a:t>
            </a:r>
            <a:r>
              <a:rPr lang="en-US" sz="2800" b="1" dirty="0"/>
              <a:t>L</a:t>
            </a:r>
            <a:r>
              <a:rPr lang="en-US" sz="2800" b="1" dirty="0" smtClean="0"/>
              <a:t>ady Bill.</a:t>
            </a:r>
          </a:p>
          <a:p>
            <a:r>
              <a:rPr lang="en-US" sz="2800" b="1" dirty="0" smtClean="0"/>
              <a:t>Potluck.</a:t>
            </a:r>
          </a:p>
          <a:p>
            <a:r>
              <a:rPr lang="en-US" sz="2800" b="1" dirty="0" smtClean="0"/>
              <a:t>Chili or Soup Cook-off Fundraisers.</a:t>
            </a:r>
          </a:p>
          <a:p>
            <a:r>
              <a:rPr lang="en-US" sz="2800" b="1" dirty="0"/>
              <a:t>Charitable organizations.</a:t>
            </a:r>
          </a:p>
          <a:p>
            <a:r>
              <a:rPr lang="en-US" sz="2800" b="1" dirty="0" smtClean="0"/>
              <a:t>Cottage Foods.</a:t>
            </a:r>
          </a:p>
          <a:p>
            <a:r>
              <a:rPr lang="en-US" sz="2800" b="1" dirty="0" smtClean="0"/>
              <a:t>Product of the farm.</a:t>
            </a:r>
          </a:p>
          <a:p>
            <a:r>
              <a:rPr lang="en-US" sz="2800" b="1" dirty="0" smtClean="0"/>
              <a:t>Sampling &amp; demonstration only.</a:t>
            </a:r>
          </a:p>
          <a:p>
            <a:pPr marL="0" indent="0">
              <a:buNone/>
            </a:pPr>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6</a:t>
            </a:fld>
            <a:endParaRPr lang="en-US"/>
          </a:p>
        </p:txBody>
      </p:sp>
      <p:pic>
        <p:nvPicPr>
          <p:cNvPr id="4099" name="Picture 3" descr="C:\Users\leachs1\AppData\Local\Microsoft\Windows\Temporary Internet Files\Content.IE5\LPP1YXM3\MP90038469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0877" y="4984312"/>
            <a:ext cx="1823545" cy="17974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leachs1\AppData\Local\Microsoft\Windows\Temporary Internet Files\Content.IE5\8INBQEZU\MP90004977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2581914"/>
            <a:ext cx="1981200" cy="13042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images2.wikia.nocookie.net/__cb20130628120016/tlaststand/images/f/f6/Pickles.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2600" y="4021574"/>
            <a:ext cx="1594945" cy="1600200"/>
          </a:xfrm>
          <a:prstGeom prst="rect">
            <a:avLst/>
          </a:prstGeom>
          <a:noFill/>
          <a:ln>
            <a:noFill/>
          </a:ln>
        </p:spPr>
      </p:pic>
    </p:spTree>
    <p:extLst>
      <p:ext uri="{BB962C8B-B14F-4D97-AF65-F5344CB8AC3E}">
        <p14:creationId xmlns:p14="http://schemas.microsoft.com/office/powerpoint/2010/main" val="901928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smtClean="0"/>
              <a:t>Do you fall into an Exclusion?</a:t>
            </a:r>
            <a:endParaRPr lang="en-US" sz="3200" b="1" dirty="0"/>
          </a:p>
        </p:txBody>
      </p:sp>
      <p:sp>
        <p:nvSpPr>
          <p:cNvPr id="2" name="Content Placeholder 1"/>
          <p:cNvSpPr>
            <a:spLocks noGrp="1"/>
          </p:cNvSpPr>
          <p:nvPr>
            <p:ph idx="1"/>
          </p:nvPr>
        </p:nvSpPr>
        <p:spPr/>
        <p:txBody>
          <a:bodyPr>
            <a:normAutofit/>
          </a:bodyPr>
          <a:lstStyle/>
          <a:p>
            <a:r>
              <a:rPr lang="en-US" sz="2800" b="1" dirty="0"/>
              <a:t>Assume a license is </a:t>
            </a:r>
            <a:r>
              <a:rPr lang="en-US" sz="2800" b="1" dirty="0" smtClean="0"/>
              <a:t>required.</a:t>
            </a:r>
            <a:endParaRPr lang="en-US" sz="2800" b="1" dirty="0"/>
          </a:p>
          <a:p>
            <a:r>
              <a:rPr lang="en-US" sz="2800" b="1" dirty="0" smtClean="0"/>
              <a:t>Talk </a:t>
            </a:r>
            <a:r>
              <a:rPr lang="en-US" sz="2800" b="1" dirty="0"/>
              <a:t>with a Food </a:t>
            </a:r>
            <a:r>
              <a:rPr lang="en-US" sz="2800" b="1" dirty="0" smtClean="0"/>
              <a:t>Inspector.</a:t>
            </a:r>
          </a:p>
          <a:p>
            <a:r>
              <a:rPr lang="en-US" sz="2800" b="1" dirty="0" smtClean="0"/>
              <a:t>Restrictive  &amp; Specific</a:t>
            </a:r>
          </a:p>
          <a:p>
            <a:pPr lvl="1"/>
            <a:r>
              <a:rPr lang="en-US" sz="2800" b="1" dirty="0" smtClean="0"/>
              <a:t>Many businesses cannot fit into the restrictions  set forth in the statutes.</a:t>
            </a:r>
          </a:p>
          <a:p>
            <a:pPr marL="301943" lvl="1" indent="0">
              <a:buNone/>
            </a:pPr>
            <a:endParaRPr lang="en-US" sz="2800" b="1" dirty="0"/>
          </a:p>
        </p:txBody>
      </p:sp>
      <p:sp>
        <p:nvSpPr>
          <p:cNvPr id="3" name="Slide Number Placeholder 2"/>
          <p:cNvSpPr>
            <a:spLocks noGrp="1"/>
          </p:cNvSpPr>
          <p:nvPr>
            <p:ph type="sldNum" sz="quarter" idx="12"/>
          </p:nvPr>
        </p:nvSpPr>
        <p:spPr/>
        <p:txBody>
          <a:bodyPr/>
          <a:lstStyle/>
          <a:p>
            <a:fld id="{AD579F89-F9D2-443A-AAE2-15134F68DCF9}" type="slidenum">
              <a:rPr lang="en-US" smtClean="0"/>
              <a:t>7</a:t>
            </a:fld>
            <a:endParaRPr lang="en-US"/>
          </a:p>
        </p:txBody>
      </p:sp>
    </p:spTree>
    <p:extLst>
      <p:ext uri="{BB962C8B-B14F-4D97-AF65-F5344CB8AC3E}">
        <p14:creationId xmlns:p14="http://schemas.microsoft.com/office/powerpoint/2010/main" val="20947883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Cottage Foods</a:t>
            </a:r>
            <a:br>
              <a:rPr lang="en-US" sz="3200" b="1" dirty="0" smtClean="0"/>
            </a:br>
            <a:r>
              <a:rPr lang="en-US" sz="3200" b="1" dirty="0" smtClean="0"/>
              <a:t>MN Statute 28A.152</a:t>
            </a:r>
            <a:endParaRPr lang="en-US" sz="3200" b="1" dirty="0"/>
          </a:p>
        </p:txBody>
      </p:sp>
      <p:sp>
        <p:nvSpPr>
          <p:cNvPr id="3" name="Content Placeholder 2"/>
          <p:cNvSpPr>
            <a:spLocks noGrp="1"/>
          </p:cNvSpPr>
          <p:nvPr>
            <p:ph idx="1"/>
          </p:nvPr>
        </p:nvSpPr>
        <p:spPr>
          <a:xfrm>
            <a:off x="0" y="1295400"/>
            <a:ext cx="9144000" cy="6400800"/>
          </a:xfrm>
        </p:spPr>
        <p:txBody>
          <a:bodyPr>
            <a:noAutofit/>
          </a:bodyPr>
          <a:lstStyle/>
          <a:p>
            <a:r>
              <a:rPr lang="en-US" sz="2800" b="1" dirty="0"/>
              <a:t>Register with the Minnesota Department of Agriculture (MDA) before selling </a:t>
            </a:r>
            <a:r>
              <a:rPr lang="en-US" sz="2800" b="1" dirty="0" smtClean="0"/>
              <a:t>food </a:t>
            </a:r>
            <a:r>
              <a:rPr lang="en-US" sz="2800" b="1" dirty="0"/>
              <a:t>regardless of the amount of food sold </a:t>
            </a:r>
          </a:p>
          <a:p>
            <a:pPr lvl="1"/>
            <a:r>
              <a:rPr lang="en-US" sz="2400" b="1" dirty="0"/>
              <a:t>Registration is not the same as a retail food handler license. Cottage food producers are not approved sources of food for other licensed food establishments</a:t>
            </a:r>
          </a:p>
          <a:p>
            <a:r>
              <a:rPr lang="en-US" sz="2800" b="1" dirty="0"/>
              <a:t>Take an approved food safety course once every 3 years</a:t>
            </a:r>
          </a:p>
          <a:p>
            <a:pPr lvl="1"/>
            <a:r>
              <a:rPr lang="en-US" sz="2400" b="1" dirty="0"/>
              <a:t>For $0-5,000 in sales an online training course is provided</a:t>
            </a:r>
          </a:p>
          <a:p>
            <a:pPr lvl="1"/>
            <a:r>
              <a:rPr lang="en-US" sz="2400" b="1" dirty="0"/>
              <a:t>For $5,001-18,000 individuals must take an advanced training course in person offered by the University of Minnesota Extension Food Safety Program</a:t>
            </a:r>
          </a:p>
          <a:p>
            <a:pPr marL="342900" lvl="1" indent="0">
              <a:buNone/>
            </a:pPr>
            <a:endParaRPr lang="en-US" sz="1500" dirty="0"/>
          </a:p>
        </p:txBody>
      </p:sp>
    </p:spTree>
    <p:extLst>
      <p:ext uri="{BB962C8B-B14F-4D97-AF65-F5344CB8AC3E}">
        <p14:creationId xmlns:p14="http://schemas.microsoft.com/office/powerpoint/2010/main" val="14905031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Cottage Foods</a:t>
            </a:r>
            <a:br>
              <a:rPr lang="en-US" sz="3200" b="1" dirty="0" smtClean="0"/>
            </a:br>
            <a:r>
              <a:rPr lang="en-US" sz="3200" b="1" dirty="0" smtClean="0"/>
              <a:t>MN Statute 28A.152</a:t>
            </a:r>
            <a:endParaRPr lang="en-US" sz="3200" b="1" dirty="0"/>
          </a:p>
        </p:txBody>
      </p:sp>
      <p:sp>
        <p:nvSpPr>
          <p:cNvPr id="3" name="Content Placeholder 2"/>
          <p:cNvSpPr>
            <a:spLocks noGrp="1"/>
          </p:cNvSpPr>
          <p:nvPr>
            <p:ph idx="1"/>
          </p:nvPr>
        </p:nvSpPr>
        <p:spPr>
          <a:xfrm>
            <a:off x="0" y="1371600"/>
            <a:ext cx="7886700" cy="4351338"/>
          </a:xfrm>
        </p:spPr>
        <p:txBody>
          <a:bodyPr>
            <a:noAutofit/>
          </a:bodyPr>
          <a:lstStyle/>
          <a:p>
            <a:r>
              <a:rPr lang="en-US" sz="2800" b="1" dirty="0" smtClean="0"/>
              <a:t>Only non-potentially hazardous foods can be prepared or sold</a:t>
            </a:r>
          </a:p>
          <a:p>
            <a:r>
              <a:rPr lang="en-US" sz="2800" b="1" dirty="0" smtClean="0"/>
              <a:t>Products with a low water activity or a pH of 4.6 or lower</a:t>
            </a:r>
          </a:p>
          <a:p>
            <a:pPr lvl="1"/>
            <a:r>
              <a:rPr lang="en-US" sz="2400" b="1" dirty="0" smtClean="0"/>
              <a:t>No meat products of any kind are allowed</a:t>
            </a:r>
          </a:p>
          <a:p>
            <a:pPr lvl="1"/>
            <a:r>
              <a:rPr lang="en-US" sz="2400" b="1" dirty="0" smtClean="0"/>
              <a:t>Baked goods that do not require refrigeration </a:t>
            </a:r>
          </a:p>
          <a:p>
            <a:pPr lvl="1"/>
            <a:r>
              <a:rPr lang="en-US" sz="2400" b="1" dirty="0" smtClean="0"/>
              <a:t>Home canned jams/jellies or canned pickles, vegetables or fruit that meet the pH requirements</a:t>
            </a:r>
            <a:endParaRPr lang="en-US" sz="2400"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2912004"/>
            <a:ext cx="2237670" cy="149784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5027037"/>
            <a:ext cx="2316302" cy="1544201"/>
          </a:xfrm>
          <a:prstGeom prst="rect">
            <a:avLst/>
          </a:prstGeom>
        </p:spPr>
      </p:pic>
    </p:spTree>
    <p:extLst>
      <p:ext uri="{BB962C8B-B14F-4D97-AF65-F5344CB8AC3E}">
        <p14:creationId xmlns:p14="http://schemas.microsoft.com/office/powerpoint/2010/main" val="282422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Question 1</a:t>
            </a:r>
            <a:endParaRPr lang="en-US" dirty="0"/>
          </a:p>
        </p:txBody>
      </p:sp>
      <p:sp>
        <p:nvSpPr>
          <p:cNvPr id="3" name="Content Placeholder 2"/>
          <p:cNvSpPr>
            <a:spLocks noGrp="1"/>
          </p:cNvSpPr>
          <p:nvPr>
            <p:ph idx="1"/>
          </p:nvPr>
        </p:nvSpPr>
        <p:spPr/>
        <p:txBody>
          <a:bodyPr>
            <a:normAutofit/>
          </a:bodyPr>
          <a:lstStyle/>
          <a:p>
            <a:r>
              <a:rPr lang="en-US" sz="3200" b="1" dirty="0" smtClean="0"/>
              <a:t>Why is a low water activity or pH of 4.6 or less critical for the canning process of foods?</a:t>
            </a:r>
            <a:endParaRPr lang="en-US" sz="3200" b="1" dirty="0"/>
          </a:p>
        </p:txBody>
      </p:sp>
      <p:sp>
        <p:nvSpPr>
          <p:cNvPr id="4" name="Slide Number Placeholder 3"/>
          <p:cNvSpPr>
            <a:spLocks noGrp="1"/>
          </p:cNvSpPr>
          <p:nvPr>
            <p:ph type="sldNum" sz="quarter" idx="12"/>
          </p:nvPr>
        </p:nvSpPr>
        <p:spPr/>
        <p:txBody>
          <a:bodyPr/>
          <a:lstStyle/>
          <a:p>
            <a:fld id="{AD579F89-F9D2-443A-AAE2-15134F68DCF9}" type="slidenum">
              <a:rPr lang="en-US" smtClean="0"/>
              <a:t>10</a:t>
            </a:fld>
            <a:endParaRPr lang="en-US"/>
          </a:p>
        </p:txBody>
      </p:sp>
    </p:spTree>
    <p:extLst>
      <p:ext uri="{BB962C8B-B14F-4D97-AF65-F5344CB8AC3E}">
        <p14:creationId xmlns:p14="http://schemas.microsoft.com/office/powerpoint/2010/main" val="34505675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Cottage Foods</a:t>
            </a:r>
            <a:br>
              <a:rPr lang="en-US" sz="3200" b="1" dirty="0" smtClean="0"/>
            </a:br>
            <a:r>
              <a:rPr lang="en-US" sz="3200" b="1" dirty="0" smtClean="0"/>
              <a:t>MN Statute 28A.152</a:t>
            </a:r>
            <a:endParaRPr lang="en-US" sz="3200" b="1" dirty="0"/>
          </a:p>
        </p:txBody>
      </p:sp>
      <p:sp>
        <p:nvSpPr>
          <p:cNvPr id="3" name="Content Placeholder 2"/>
          <p:cNvSpPr>
            <a:spLocks noGrp="1"/>
          </p:cNvSpPr>
          <p:nvPr>
            <p:ph idx="1"/>
          </p:nvPr>
        </p:nvSpPr>
        <p:spPr/>
        <p:txBody>
          <a:bodyPr>
            <a:noAutofit/>
          </a:bodyPr>
          <a:lstStyle/>
          <a:p>
            <a:r>
              <a:rPr lang="en-US" sz="2800" b="1" dirty="0" smtClean="0"/>
              <a:t>Labels must include</a:t>
            </a:r>
          </a:p>
          <a:p>
            <a:pPr lvl="1"/>
            <a:r>
              <a:rPr lang="en-US" sz="2800" b="1" dirty="0" smtClean="0"/>
              <a:t>Name and Address</a:t>
            </a:r>
          </a:p>
          <a:p>
            <a:pPr lvl="1"/>
            <a:r>
              <a:rPr lang="en-US" sz="2800" b="1" dirty="0" smtClean="0"/>
              <a:t>Ingredients including declared allergens</a:t>
            </a:r>
          </a:p>
          <a:p>
            <a:pPr lvl="1"/>
            <a:r>
              <a:rPr lang="en-US" sz="2800" b="1" dirty="0" smtClean="0"/>
              <a:t>Date Produced</a:t>
            </a:r>
          </a:p>
          <a:p>
            <a:r>
              <a:rPr lang="en-US" sz="2800" b="1" dirty="0" smtClean="0"/>
              <a:t>A sign at the point of sale that states “these products are homemade and not subject to state inspection”. If the products are sold over the internet this statement should be posted on the website</a:t>
            </a:r>
            <a:endParaRPr lang="en-US" sz="2800" b="1" dirty="0"/>
          </a:p>
        </p:txBody>
      </p:sp>
    </p:spTree>
    <p:extLst>
      <p:ext uri="{BB962C8B-B14F-4D97-AF65-F5344CB8AC3E}">
        <p14:creationId xmlns:p14="http://schemas.microsoft.com/office/powerpoint/2010/main" val="25079544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Cottage Foods</a:t>
            </a:r>
            <a:br>
              <a:rPr lang="en-US" sz="3200" b="1" dirty="0" smtClean="0"/>
            </a:br>
            <a:r>
              <a:rPr lang="en-US" sz="3200" b="1" dirty="0" smtClean="0"/>
              <a:t>MN Statute 28A.152</a:t>
            </a:r>
            <a:endParaRPr lang="en-US" sz="3200" b="1" dirty="0"/>
          </a:p>
        </p:txBody>
      </p:sp>
      <p:sp>
        <p:nvSpPr>
          <p:cNvPr id="3" name="Content Placeholder 2"/>
          <p:cNvSpPr>
            <a:spLocks noGrp="1"/>
          </p:cNvSpPr>
          <p:nvPr>
            <p:ph idx="1"/>
          </p:nvPr>
        </p:nvSpPr>
        <p:spPr>
          <a:xfrm>
            <a:off x="304800" y="1524000"/>
            <a:ext cx="7886700" cy="4351338"/>
          </a:xfrm>
        </p:spPr>
        <p:txBody>
          <a:bodyPr>
            <a:normAutofit/>
          </a:bodyPr>
          <a:lstStyle/>
          <a:p>
            <a:r>
              <a:rPr lang="en-US" sz="2800" b="1" dirty="0" smtClean="0"/>
              <a:t>Products can be sold from the individual’s home, at community events, at farmer’s markets or over the internet</a:t>
            </a:r>
          </a:p>
          <a:p>
            <a:r>
              <a:rPr lang="en-US" sz="2800" b="1" dirty="0" smtClean="0"/>
              <a:t>The person that made the product must be the one that sells and delivers the product.</a:t>
            </a:r>
          </a:p>
          <a:p>
            <a:r>
              <a:rPr lang="en-US" sz="2800" b="1" dirty="0" smtClean="0"/>
              <a:t>Products can only be sold to the ultimate consumer.</a:t>
            </a:r>
          </a:p>
          <a:p>
            <a:endParaRPr lang="en-US" dirty="0" smtClean="0"/>
          </a:p>
          <a:p>
            <a:endParaRPr lang="en-US" dirty="0"/>
          </a:p>
          <a:p>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9185" y="4572000"/>
            <a:ext cx="3106165" cy="2071787"/>
          </a:xfrm>
          <a:prstGeom prst="rect">
            <a:avLst/>
          </a:prstGeom>
        </p:spPr>
      </p:pic>
    </p:spTree>
    <p:extLst>
      <p:ext uri="{BB962C8B-B14F-4D97-AF65-F5344CB8AC3E}">
        <p14:creationId xmlns:p14="http://schemas.microsoft.com/office/powerpoint/2010/main" val="36005296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cs typeface="Times New Roman" panose="02020603050405020304" pitchFamily="18" charset="0"/>
              </a:rPr>
              <a:t>Product of the Farm</a:t>
            </a:r>
            <a:br>
              <a:rPr lang="en-US" sz="3200" b="1" dirty="0" smtClean="0">
                <a:cs typeface="Times New Roman" panose="02020603050405020304" pitchFamily="18" charset="0"/>
              </a:rPr>
            </a:br>
            <a:r>
              <a:rPr lang="en-US" sz="3200" b="1" dirty="0" smtClean="0">
                <a:cs typeface="Times New Roman" panose="02020603050405020304" pitchFamily="18" charset="0"/>
              </a:rPr>
              <a:t>Minnesota Statutes, part 28A.15</a:t>
            </a:r>
            <a:endParaRPr lang="en-US" sz="3200" b="1" dirty="0">
              <a:cs typeface="Times New Roman" panose="02020603050405020304" pitchFamily="18" charset="0"/>
            </a:endParaRPr>
          </a:p>
        </p:txBody>
      </p:sp>
      <p:sp>
        <p:nvSpPr>
          <p:cNvPr id="3" name="Content Placeholder 2"/>
          <p:cNvSpPr>
            <a:spLocks noGrp="1"/>
          </p:cNvSpPr>
          <p:nvPr>
            <p:ph idx="1"/>
          </p:nvPr>
        </p:nvSpPr>
        <p:spPr>
          <a:xfrm>
            <a:off x="186070" y="1600199"/>
            <a:ext cx="8771860" cy="4736139"/>
          </a:xfrm>
        </p:spPr>
        <p:txBody>
          <a:bodyPr>
            <a:noAutofit/>
          </a:bodyPr>
          <a:lstStyle/>
          <a:p>
            <a:r>
              <a:rPr lang="en-US" sz="2800" b="1" dirty="0" smtClean="0">
                <a:cs typeface="Times New Roman" panose="02020603050405020304" pitchFamily="18" charset="0"/>
              </a:rPr>
              <a:t>Fruits </a:t>
            </a:r>
            <a:r>
              <a:rPr lang="en-US" sz="2800" b="1" dirty="0">
                <a:cs typeface="Times New Roman" panose="02020603050405020304" pitchFamily="18" charset="0"/>
              </a:rPr>
              <a:t>&amp;</a:t>
            </a:r>
            <a:r>
              <a:rPr lang="en-US" sz="2800" b="1" dirty="0" smtClean="0">
                <a:cs typeface="Times New Roman" panose="02020603050405020304" pitchFamily="18" charset="0"/>
              </a:rPr>
              <a:t> vegetables directly from the farmer/ producer.</a:t>
            </a:r>
          </a:p>
          <a:p>
            <a:r>
              <a:rPr lang="en-US" sz="2800" b="1" dirty="0" smtClean="0">
                <a:cs typeface="Times New Roman" panose="02020603050405020304" pitchFamily="18" charset="0"/>
              </a:rPr>
              <a:t>Other items can include:</a:t>
            </a:r>
          </a:p>
          <a:p>
            <a:pPr lvl="1"/>
            <a:r>
              <a:rPr lang="en-US" sz="2800" b="1" dirty="0" smtClean="0">
                <a:cs typeface="Times New Roman" panose="02020603050405020304" pitchFamily="18" charset="0"/>
              </a:rPr>
              <a:t>Dried Herbs, Honey, Maple syrup, Cider</a:t>
            </a:r>
          </a:p>
          <a:p>
            <a:pPr lvl="1"/>
            <a:endParaRPr lang="en-US" sz="2800" b="1" dirty="0" smtClean="0">
              <a:cs typeface="Times New Roman" panose="02020603050405020304" pitchFamily="18" charset="0"/>
            </a:endParaRPr>
          </a:p>
          <a:p>
            <a:r>
              <a:rPr lang="en-US" sz="2800" b="1" dirty="0" smtClean="0">
                <a:cs typeface="Times New Roman" panose="02020603050405020304" pitchFamily="18" charset="0"/>
              </a:rPr>
              <a:t>Products CAN be processed </a:t>
            </a:r>
            <a:r>
              <a:rPr lang="en-US" sz="2800" b="1" dirty="0">
                <a:cs typeface="Times New Roman" panose="02020603050405020304" pitchFamily="18" charset="0"/>
              </a:rPr>
              <a:t>and/or stored in a licensed facility </a:t>
            </a:r>
            <a:r>
              <a:rPr lang="en-US" sz="2800" b="1" dirty="0" smtClean="0">
                <a:cs typeface="Times New Roman" panose="02020603050405020304" pitchFamily="18" charset="0"/>
              </a:rPr>
              <a:t>(i.e.. </a:t>
            </a:r>
            <a:r>
              <a:rPr lang="en-US" sz="2800" b="1" dirty="0">
                <a:cs typeface="Times New Roman" panose="02020603050405020304" pitchFamily="18" charset="0"/>
              </a:rPr>
              <a:t>commercial kitchen, warehouse</a:t>
            </a:r>
            <a:r>
              <a:rPr lang="en-US" sz="2800" b="1" dirty="0" smtClean="0">
                <a:cs typeface="Times New Roman" panose="02020603050405020304" pitchFamily="18" charset="0"/>
              </a:rPr>
              <a:t>) NOT a private home</a:t>
            </a:r>
          </a:p>
          <a:p>
            <a:endParaRPr lang="en-US" sz="2800" b="1" dirty="0" smtClean="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D579F89-F9D2-443A-AAE2-15134F68DCF9}" type="slidenum">
              <a:rPr lang="en-US" smtClean="0"/>
              <a:t>13</a:t>
            </a:fld>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7509" y="2209800"/>
            <a:ext cx="142875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5394" y="4920788"/>
            <a:ext cx="1642909" cy="1859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5379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smtClean="0"/>
              <a:t>Product of the Farm (Shell Eggs)</a:t>
            </a:r>
            <a:br>
              <a:rPr lang="en-US" sz="3200" b="1" dirty="0" smtClean="0"/>
            </a:br>
            <a:r>
              <a:rPr lang="en-US" sz="3200" b="1" dirty="0">
                <a:solidFill>
                  <a:schemeClr val="bg1"/>
                </a:solidFill>
                <a:cs typeface="Times New Roman" panose="02020603050405020304" pitchFamily="18" charset="0"/>
              </a:rPr>
              <a:t>Minnesota Statutes, part 28A.15</a:t>
            </a:r>
            <a:endParaRPr lang="en-US" sz="3200" b="1" dirty="0">
              <a:solidFill>
                <a:schemeClr val="bg1"/>
              </a:solidFill>
            </a:endParaRPr>
          </a:p>
        </p:txBody>
      </p:sp>
      <p:sp>
        <p:nvSpPr>
          <p:cNvPr id="2" name="Content Placeholder 1"/>
          <p:cNvSpPr>
            <a:spLocks noGrp="1"/>
          </p:cNvSpPr>
          <p:nvPr>
            <p:ph idx="1"/>
          </p:nvPr>
        </p:nvSpPr>
        <p:spPr>
          <a:xfrm>
            <a:off x="179085" y="1667722"/>
            <a:ext cx="8336265" cy="4343400"/>
          </a:xfrm>
        </p:spPr>
        <p:txBody>
          <a:bodyPr>
            <a:normAutofit fontScale="40000" lnSpcReduction="20000"/>
          </a:bodyPr>
          <a:lstStyle/>
          <a:p>
            <a:r>
              <a:rPr lang="en-US" sz="6500" b="1" dirty="0" smtClean="0">
                <a:cs typeface="Times New Roman" panose="02020603050405020304" pitchFamily="18" charset="0"/>
              </a:rPr>
              <a:t>Shell eggs sold directly by the farmer or producer.</a:t>
            </a:r>
          </a:p>
          <a:p>
            <a:r>
              <a:rPr lang="en-US" sz="6500" b="1" dirty="0" smtClean="0">
                <a:cs typeface="Times New Roman" panose="02020603050405020304" pitchFamily="18" charset="0"/>
              </a:rPr>
              <a:t>Packaging must include:</a:t>
            </a:r>
          </a:p>
          <a:p>
            <a:pPr lvl="1"/>
            <a:r>
              <a:rPr lang="en-US" sz="6500" b="1" dirty="0" smtClean="0">
                <a:cs typeface="Times New Roman" panose="02020603050405020304" pitchFamily="18" charset="0"/>
              </a:rPr>
              <a:t>Grade and size.</a:t>
            </a:r>
          </a:p>
          <a:p>
            <a:pPr lvl="1"/>
            <a:r>
              <a:rPr lang="en-US" sz="6500" b="1" dirty="0" smtClean="0">
                <a:cs typeface="Times New Roman" panose="02020603050405020304" pitchFamily="18" charset="0"/>
              </a:rPr>
              <a:t>Name, address and zip code of the farmer.</a:t>
            </a:r>
          </a:p>
          <a:p>
            <a:pPr lvl="1"/>
            <a:r>
              <a:rPr lang="en-US" sz="6500" b="1" dirty="0" smtClean="0">
                <a:cs typeface="Times New Roman" panose="02020603050405020304" pitchFamily="18" charset="0"/>
              </a:rPr>
              <a:t>Julian package date</a:t>
            </a:r>
          </a:p>
          <a:p>
            <a:pPr lvl="1"/>
            <a:r>
              <a:rPr lang="en-US" sz="6500" b="1" dirty="0" smtClean="0">
                <a:cs typeface="Times New Roman" panose="02020603050405020304" pitchFamily="18" charset="0"/>
              </a:rPr>
              <a:t>Freshness date not exceeding 30 days from packaging</a:t>
            </a:r>
          </a:p>
          <a:p>
            <a:pPr lvl="1"/>
            <a:r>
              <a:rPr lang="en-US" sz="6500" b="1" dirty="0" smtClean="0">
                <a:cs typeface="Times New Roman" panose="02020603050405020304" pitchFamily="18" charset="0"/>
              </a:rPr>
              <a:t>Safe handling instructions</a:t>
            </a:r>
          </a:p>
          <a:p>
            <a:pPr lvl="1"/>
            <a:r>
              <a:rPr lang="en-US" sz="6500" b="1" dirty="0"/>
              <a:t>http://www.mda.state.mn.us/home.aspx</a:t>
            </a:r>
            <a:endParaRPr lang="en-US" sz="6500" b="1" dirty="0" smtClean="0">
              <a:cs typeface="Times New Roman" panose="02020603050405020304" pitchFamily="18" charset="0"/>
            </a:endParaRPr>
          </a:p>
          <a:p>
            <a:endParaRPr lang="en-US" dirty="0"/>
          </a:p>
        </p:txBody>
      </p:sp>
      <p:sp>
        <p:nvSpPr>
          <p:cNvPr id="3" name="Slide Number Placeholder 2"/>
          <p:cNvSpPr>
            <a:spLocks noGrp="1"/>
          </p:cNvSpPr>
          <p:nvPr>
            <p:ph type="sldNum" sz="quarter" idx="12"/>
          </p:nvPr>
        </p:nvSpPr>
        <p:spPr/>
        <p:txBody>
          <a:bodyPr/>
          <a:lstStyle/>
          <a:p>
            <a:fld id="{AD579F89-F9D2-443A-AAE2-15134F68DCF9}" type="slidenum">
              <a:rPr lang="en-US" smtClean="0"/>
              <a:t>14</a:t>
            </a:fld>
            <a:endParaRPr lang="en-US" dirty="0"/>
          </a:p>
        </p:txBody>
      </p:sp>
      <p:pic>
        <p:nvPicPr>
          <p:cNvPr id="1028" name="Picture 4" descr="http://www.motherearthnews.com/~/media/Images/MEN/Editorial/Blogs/Mother%20Earth%20News%20Fair/Hatch%20Your%20Own%20Chicks/pascale4.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5150" y="4702069"/>
            <a:ext cx="1600200" cy="1481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6006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smtClean="0"/>
              <a:t>Product of the Farm: Meat &amp; Poultry</a:t>
            </a:r>
            <a:br>
              <a:rPr lang="en-US" sz="3200" b="1" dirty="0" smtClean="0"/>
            </a:br>
            <a:r>
              <a:rPr lang="en-US" sz="3200" b="1" dirty="0">
                <a:cs typeface="Times New Roman" panose="02020603050405020304" pitchFamily="18" charset="0"/>
              </a:rPr>
              <a:t>Minnesota Statutes, part 28A.15</a:t>
            </a:r>
            <a:endParaRPr lang="en-US" sz="3200" b="1" dirty="0"/>
          </a:p>
        </p:txBody>
      </p:sp>
      <p:sp>
        <p:nvSpPr>
          <p:cNvPr id="2" name="Content Placeholder 1"/>
          <p:cNvSpPr>
            <a:spLocks noGrp="1"/>
          </p:cNvSpPr>
          <p:nvPr>
            <p:ph idx="1"/>
          </p:nvPr>
        </p:nvSpPr>
        <p:spPr>
          <a:xfrm>
            <a:off x="304800" y="1752600"/>
            <a:ext cx="7975600" cy="3611563"/>
          </a:xfrm>
        </p:spPr>
        <p:txBody>
          <a:bodyPr>
            <a:noAutofit/>
          </a:bodyPr>
          <a:lstStyle/>
          <a:p>
            <a:r>
              <a:rPr lang="en-US" sz="2800" b="1" dirty="0">
                <a:cs typeface="Times New Roman" panose="02020603050405020304" pitchFamily="18" charset="0"/>
              </a:rPr>
              <a:t>Poultry, waterfowl and game birds processed on the farm and sold directly to the individual consumers or households. </a:t>
            </a:r>
            <a:endParaRPr lang="en-US" sz="2800" b="1" dirty="0" smtClean="0">
              <a:cs typeface="Times New Roman" panose="02020603050405020304" pitchFamily="18" charset="0"/>
            </a:endParaRPr>
          </a:p>
          <a:p>
            <a:pPr lvl="1"/>
            <a:r>
              <a:rPr lang="en-US" sz="2800" b="1" i="1" dirty="0" smtClean="0">
                <a:cs typeface="Times New Roman" panose="02020603050405020304" pitchFamily="18" charset="0"/>
              </a:rPr>
              <a:t>Additional </a:t>
            </a:r>
            <a:r>
              <a:rPr lang="en-US" sz="2800" b="1" i="1" dirty="0">
                <a:cs typeface="Times New Roman" panose="02020603050405020304" pitchFamily="18" charset="0"/>
              </a:rPr>
              <a:t>requirements apply for on-the-farm slaughter. </a:t>
            </a:r>
            <a:endParaRPr lang="en-US" sz="2800" b="1" i="1" dirty="0" smtClean="0">
              <a:cs typeface="Times New Roman" panose="02020603050405020304" pitchFamily="18" charset="0"/>
            </a:endParaRPr>
          </a:p>
          <a:p>
            <a:r>
              <a:rPr lang="en-US" sz="2800" b="1" dirty="0" smtClean="0"/>
              <a:t>USDA inspected or Equal </a:t>
            </a:r>
            <a:r>
              <a:rPr lang="en-US" sz="2800" b="1" dirty="0"/>
              <a:t>to </a:t>
            </a:r>
            <a:r>
              <a:rPr lang="en-US" sz="2800" b="1" dirty="0" smtClean="0"/>
              <a:t>plant</a:t>
            </a:r>
          </a:p>
          <a:p>
            <a:r>
              <a:rPr lang="en-US" sz="2800" b="1" dirty="0" smtClean="0"/>
              <a:t>Talk with Inspector</a:t>
            </a:r>
            <a:endParaRPr lang="en-US" sz="2800" b="1" dirty="0"/>
          </a:p>
        </p:txBody>
      </p:sp>
      <p:sp>
        <p:nvSpPr>
          <p:cNvPr id="3" name="Slide Number Placeholder 2"/>
          <p:cNvSpPr>
            <a:spLocks noGrp="1"/>
          </p:cNvSpPr>
          <p:nvPr>
            <p:ph type="sldNum" sz="quarter" idx="12"/>
          </p:nvPr>
        </p:nvSpPr>
        <p:spPr/>
        <p:txBody>
          <a:bodyPr/>
          <a:lstStyle/>
          <a:p>
            <a:fld id="{AD579F89-F9D2-443A-AAE2-15134F68DCF9}" type="slidenum">
              <a:rPr lang="en-US" smtClean="0"/>
              <a:t>15</a:t>
            </a:fld>
            <a:endParaRPr lang="en-US"/>
          </a:p>
        </p:txBody>
      </p:sp>
      <p:pic>
        <p:nvPicPr>
          <p:cNvPr id="5" name="Picture 2" descr="https://encrypted-tbn2.gstatic.com/images?q=tbn:ANd9GcR4FkPobERgkR21wi2hlZ3wvn86TayJ7hAkNszH5dCNWSjGoI4o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49" y="4419600"/>
            <a:ext cx="2667000" cy="152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2899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MN Food Code: Wild Mushrooms</a:t>
            </a:r>
            <a:endParaRPr lang="en-US" sz="3200" b="1" dirty="0"/>
          </a:p>
        </p:txBody>
      </p:sp>
      <p:sp>
        <p:nvSpPr>
          <p:cNvPr id="3" name="Content Placeholder 2"/>
          <p:cNvSpPr>
            <a:spLocks noGrp="1"/>
          </p:cNvSpPr>
          <p:nvPr>
            <p:ph idx="1"/>
          </p:nvPr>
        </p:nvSpPr>
        <p:spPr/>
        <p:txBody>
          <a:bodyPr>
            <a:normAutofit/>
          </a:bodyPr>
          <a:lstStyle/>
          <a:p>
            <a:r>
              <a:rPr lang="en-US" sz="2800" b="1" dirty="0" smtClean="0"/>
              <a:t>Mushrooms harvested from an individual’s own land or rented land might be exempt from licensing</a:t>
            </a:r>
          </a:p>
          <a:p>
            <a:r>
              <a:rPr lang="en-US" sz="2800" b="1" dirty="0" smtClean="0"/>
              <a:t>Mushroom Identification Expert – must have a letter from a college, university or mycological society stating the individual completed a mushroom identification course</a:t>
            </a:r>
          </a:p>
        </p:txBody>
      </p:sp>
      <p:pic>
        <p:nvPicPr>
          <p:cNvPr id="4" name="Picture 3"/>
          <p:cNvPicPr>
            <a:picLocks noChangeAspect="1"/>
          </p:cNvPicPr>
          <p:nvPr/>
        </p:nvPicPr>
        <p:blipFill>
          <a:blip r:embed="rId3"/>
          <a:stretch>
            <a:fillRect/>
          </a:stretch>
        </p:blipFill>
        <p:spPr>
          <a:xfrm>
            <a:off x="4569915" y="3427362"/>
            <a:ext cx="4170" cy="327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3600" y="4724400"/>
            <a:ext cx="2323531" cy="1742648"/>
          </a:xfrm>
          <a:prstGeom prst="rect">
            <a:avLst/>
          </a:prstGeom>
        </p:spPr>
      </p:pic>
    </p:spTree>
    <p:extLst>
      <p:ext uri="{BB962C8B-B14F-4D97-AF65-F5344CB8AC3E}">
        <p14:creationId xmlns:p14="http://schemas.microsoft.com/office/powerpoint/2010/main" val="29870168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smtClean="0"/>
              <a:t>MN Statutes: Fish</a:t>
            </a:r>
            <a:endParaRPr lang="en-US" sz="3200" b="1" dirty="0"/>
          </a:p>
        </p:txBody>
      </p:sp>
      <p:sp>
        <p:nvSpPr>
          <p:cNvPr id="2" name="Content Placeholder 1"/>
          <p:cNvSpPr>
            <a:spLocks noGrp="1"/>
          </p:cNvSpPr>
          <p:nvPr>
            <p:ph idx="1"/>
          </p:nvPr>
        </p:nvSpPr>
        <p:spPr>
          <a:xfrm>
            <a:off x="0" y="1676400"/>
            <a:ext cx="8763000" cy="3687763"/>
          </a:xfrm>
        </p:spPr>
        <p:txBody>
          <a:bodyPr>
            <a:normAutofit/>
          </a:bodyPr>
          <a:lstStyle/>
          <a:p>
            <a:r>
              <a:rPr lang="en-US" sz="2800" b="1" dirty="0"/>
              <a:t>Applies to farmed (aquaculture) fish only, not wild </a:t>
            </a:r>
            <a:r>
              <a:rPr lang="en-US" sz="2800" b="1" dirty="0" smtClean="0"/>
              <a:t>caught.</a:t>
            </a:r>
          </a:p>
          <a:p>
            <a:r>
              <a:rPr lang="en-US" sz="2800" b="1" dirty="0" smtClean="0"/>
              <a:t>Aquaculture </a:t>
            </a:r>
            <a:r>
              <a:rPr lang="en-US" sz="2800" b="1" dirty="0"/>
              <a:t>is the breeding, rearing, and harvesting of fish, shellfish, plants, algae and other organisms in all types of water environments</a:t>
            </a:r>
            <a:r>
              <a:rPr lang="en-US" sz="2800" b="1" dirty="0" smtClean="0"/>
              <a:t>.</a:t>
            </a:r>
          </a:p>
          <a:p>
            <a:r>
              <a:rPr lang="en-US" sz="2800" b="1" dirty="0" smtClean="0"/>
              <a:t>Must </a:t>
            </a:r>
            <a:r>
              <a:rPr lang="en-US" sz="2800" b="1" dirty="0"/>
              <a:t>also meet MN </a:t>
            </a:r>
            <a:r>
              <a:rPr lang="en-US" sz="2800" b="1" dirty="0" smtClean="0"/>
              <a:t>DNR requirements. </a:t>
            </a:r>
            <a:endParaRPr lang="en-US" sz="2800" b="1" dirty="0"/>
          </a:p>
        </p:txBody>
      </p:sp>
      <p:sp>
        <p:nvSpPr>
          <p:cNvPr id="3" name="Slide Number Placeholder 2"/>
          <p:cNvSpPr>
            <a:spLocks noGrp="1"/>
          </p:cNvSpPr>
          <p:nvPr>
            <p:ph type="sldNum" sz="quarter" idx="12"/>
          </p:nvPr>
        </p:nvSpPr>
        <p:spPr/>
        <p:txBody>
          <a:bodyPr/>
          <a:lstStyle/>
          <a:p>
            <a:fld id="{AD579F89-F9D2-443A-AAE2-15134F68DCF9}" type="slidenum">
              <a:rPr lang="en-US" smtClean="0"/>
              <a:t>17</a:t>
            </a:fld>
            <a:endParaRPr 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0349" y="4800600"/>
            <a:ext cx="2794010" cy="186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9904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smtClean="0"/>
              <a:t>Food Product Sampling </a:t>
            </a:r>
            <a:r>
              <a:rPr lang="en-US" sz="3200" b="1" dirty="0"/>
              <a:t>&amp;</a:t>
            </a:r>
            <a:r>
              <a:rPr lang="en-US" sz="3200" b="1" dirty="0" smtClean="0"/>
              <a:t> Demonstration</a:t>
            </a:r>
            <a:br>
              <a:rPr lang="en-US" sz="3200" b="1" dirty="0" smtClean="0"/>
            </a:br>
            <a:r>
              <a:rPr lang="en-US" sz="3200" b="1" dirty="0">
                <a:solidFill>
                  <a:schemeClr val="bg1"/>
                </a:solidFill>
                <a:cs typeface="Times New Roman" panose="02020603050405020304" pitchFamily="18" charset="0"/>
              </a:rPr>
              <a:t>Minnesota Statutes, part </a:t>
            </a:r>
            <a:r>
              <a:rPr lang="en-US" sz="3200" b="1" dirty="0" smtClean="0">
                <a:solidFill>
                  <a:schemeClr val="bg1"/>
                </a:solidFill>
                <a:cs typeface="Times New Roman" panose="02020603050405020304" pitchFamily="18" charset="0"/>
              </a:rPr>
              <a:t>28A.151</a:t>
            </a:r>
            <a:endParaRPr lang="en-US" sz="3200" b="1" dirty="0">
              <a:solidFill>
                <a:schemeClr val="bg1"/>
              </a:solidFill>
            </a:endParaRPr>
          </a:p>
        </p:txBody>
      </p:sp>
      <p:sp>
        <p:nvSpPr>
          <p:cNvPr id="2" name="Content Placeholder 1"/>
          <p:cNvSpPr>
            <a:spLocks noGrp="1"/>
          </p:cNvSpPr>
          <p:nvPr>
            <p:ph idx="1"/>
          </p:nvPr>
        </p:nvSpPr>
        <p:spPr>
          <a:xfrm>
            <a:off x="304800" y="1752600"/>
            <a:ext cx="8534399" cy="3733800"/>
          </a:xfrm>
        </p:spPr>
        <p:txBody>
          <a:bodyPr>
            <a:noAutofit/>
          </a:bodyPr>
          <a:lstStyle/>
          <a:p>
            <a:r>
              <a:rPr lang="en-US" sz="2800" b="1" dirty="0"/>
              <a:t>Only applicable at a farmer’s market or community </a:t>
            </a:r>
            <a:r>
              <a:rPr lang="en-US" sz="2800" b="1" dirty="0" smtClean="0"/>
              <a:t>events.</a:t>
            </a:r>
            <a:endParaRPr lang="en-US" sz="2800" b="1" dirty="0"/>
          </a:p>
          <a:p>
            <a:r>
              <a:rPr lang="en-US" sz="2800" b="1" dirty="0" smtClean="0"/>
              <a:t>Food Sampling</a:t>
            </a:r>
            <a:r>
              <a:rPr lang="en-US" sz="2800" b="1" dirty="0"/>
              <a:t>: a 3 ounce portion or less of a food or beverage provided at no cost to promote or educate the </a:t>
            </a:r>
            <a:r>
              <a:rPr lang="en-US" sz="2800" b="1" dirty="0" smtClean="0"/>
              <a:t>public </a:t>
            </a:r>
            <a:r>
              <a:rPr lang="en-US" sz="2800" b="1" dirty="0"/>
              <a:t>about the product being sold by the </a:t>
            </a:r>
            <a:r>
              <a:rPr lang="en-US" sz="2800" b="1" dirty="0" smtClean="0"/>
              <a:t>vendor.</a:t>
            </a:r>
            <a:endParaRPr lang="en-US" sz="2800" b="1" dirty="0"/>
          </a:p>
          <a:p>
            <a:r>
              <a:rPr lang="en-US" sz="2800" b="1" dirty="0" smtClean="0"/>
              <a:t>Food </a:t>
            </a:r>
            <a:r>
              <a:rPr lang="en-US" sz="2800" b="1" dirty="0"/>
              <a:t>Product Demonstration: cooking or preparing foods to distribute to the public to promote or educate about the </a:t>
            </a:r>
            <a:r>
              <a:rPr lang="en-US" sz="2800" b="1" dirty="0" smtClean="0"/>
              <a:t>product.</a:t>
            </a:r>
            <a:endParaRPr lang="en-US" sz="2800" b="1" dirty="0"/>
          </a:p>
        </p:txBody>
      </p:sp>
      <p:sp>
        <p:nvSpPr>
          <p:cNvPr id="3" name="Slide Number Placeholder 2"/>
          <p:cNvSpPr>
            <a:spLocks noGrp="1"/>
          </p:cNvSpPr>
          <p:nvPr>
            <p:ph type="sldNum" sz="quarter" idx="12"/>
          </p:nvPr>
        </p:nvSpPr>
        <p:spPr/>
        <p:txBody>
          <a:bodyPr/>
          <a:lstStyle/>
          <a:p>
            <a:fld id="{AD579F89-F9D2-443A-AAE2-15134F68DCF9}" type="slidenum">
              <a:rPr lang="en-US" smtClean="0"/>
              <a:t>18</a:t>
            </a:fld>
            <a:endParaRPr lang="en-US"/>
          </a:p>
        </p:txBody>
      </p:sp>
    </p:spTree>
    <p:extLst>
      <p:ext uri="{BB962C8B-B14F-4D97-AF65-F5344CB8AC3E}">
        <p14:creationId xmlns:p14="http://schemas.microsoft.com/office/powerpoint/2010/main" val="2743113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smtClean="0"/>
              <a:t>28A.151: Farmers Market</a:t>
            </a:r>
            <a:endParaRPr lang="en-US" sz="3200" b="1" dirty="0"/>
          </a:p>
        </p:txBody>
      </p:sp>
      <p:sp>
        <p:nvSpPr>
          <p:cNvPr id="3" name="Slide Number Placeholder 2"/>
          <p:cNvSpPr>
            <a:spLocks noGrp="1"/>
          </p:cNvSpPr>
          <p:nvPr>
            <p:ph type="sldNum" sz="quarter" idx="12"/>
          </p:nvPr>
        </p:nvSpPr>
        <p:spPr/>
        <p:txBody>
          <a:bodyPr/>
          <a:lstStyle/>
          <a:p>
            <a:fld id="{AD579F89-F9D2-443A-AAE2-15134F68DCF9}" type="slidenum">
              <a:rPr lang="en-US" smtClean="0"/>
              <a:t>19</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009599"/>
            <a:ext cx="4522749" cy="2749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30480" y="1447800"/>
            <a:ext cx="8381999" cy="3581400"/>
          </a:xfrm>
        </p:spPr>
        <p:txBody>
          <a:bodyPr>
            <a:normAutofit/>
          </a:bodyPr>
          <a:lstStyle/>
          <a:p>
            <a:r>
              <a:rPr lang="en-US" sz="2800" b="1" dirty="0"/>
              <a:t>Farmers' market" means an association of three or more persons who assemble at a defined location that is open to the public for the purpose of selling directly to the consumer the products of a farm or garden occupied and cultivated by the person selling the product</a:t>
            </a:r>
            <a:r>
              <a:rPr lang="en-US" sz="2800" b="1" dirty="0" smtClean="0"/>
              <a:t>.</a:t>
            </a:r>
          </a:p>
          <a:p>
            <a:endParaRPr lang="en-US" b="1" dirty="0">
              <a:solidFill>
                <a:schemeClr val="bg1"/>
              </a:solidFill>
            </a:endParaRPr>
          </a:p>
        </p:txBody>
      </p:sp>
    </p:spTree>
    <p:extLst>
      <p:ext uri="{BB962C8B-B14F-4D97-AF65-F5344CB8AC3E}">
        <p14:creationId xmlns:p14="http://schemas.microsoft.com/office/powerpoint/2010/main" val="11827490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smtClean="0"/>
              <a:t>Community Event or Social Event</a:t>
            </a:r>
            <a:endParaRPr lang="en-US" sz="3200" b="1" dirty="0"/>
          </a:p>
        </p:txBody>
      </p:sp>
      <p:sp>
        <p:nvSpPr>
          <p:cNvPr id="2" name="Content Placeholder 1"/>
          <p:cNvSpPr>
            <a:spLocks noGrp="1"/>
          </p:cNvSpPr>
          <p:nvPr>
            <p:ph idx="1"/>
          </p:nvPr>
        </p:nvSpPr>
        <p:spPr>
          <a:xfrm>
            <a:off x="342900" y="1646237"/>
            <a:ext cx="8458200" cy="4114800"/>
          </a:xfrm>
        </p:spPr>
        <p:txBody>
          <a:bodyPr>
            <a:noAutofit/>
          </a:bodyPr>
          <a:lstStyle/>
          <a:p>
            <a:r>
              <a:rPr lang="en-US" sz="2800" b="1" dirty="0" smtClean="0"/>
              <a:t>A </a:t>
            </a:r>
            <a:r>
              <a:rPr lang="en-US" sz="2800" b="1" dirty="0"/>
              <a:t>public gathering sponsored or hosted by a town, county, city, or municipality or  religious, charitable, or educational organization where food is </a:t>
            </a:r>
            <a:r>
              <a:rPr lang="en-US" sz="2800" b="1" dirty="0" smtClean="0"/>
              <a:t>sold.</a:t>
            </a:r>
          </a:p>
          <a:p>
            <a:pPr lvl="1"/>
            <a:r>
              <a:rPr lang="en-US" sz="2800" b="1" dirty="0"/>
              <a:t>C</a:t>
            </a:r>
            <a:r>
              <a:rPr lang="en-US" sz="2800" b="1" dirty="0" smtClean="0"/>
              <a:t>haritable organization </a:t>
            </a:r>
          </a:p>
          <a:p>
            <a:pPr lvl="1"/>
            <a:r>
              <a:rPr lang="en-US" sz="2800" b="1" dirty="0" smtClean="0"/>
              <a:t>Open </a:t>
            </a:r>
            <a:r>
              <a:rPr lang="en-US" sz="2800" b="1" dirty="0"/>
              <a:t>to the public</a:t>
            </a:r>
          </a:p>
          <a:p>
            <a:pPr lvl="1"/>
            <a:r>
              <a:rPr lang="en-US" sz="2800" b="1" dirty="0" smtClean="0"/>
              <a:t>The </a:t>
            </a:r>
            <a:r>
              <a:rPr lang="en-US" sz="2800" b="1" dirty="0"/>
              <a:t>event is not intended for profit </a:t>
            </a:r>
            <a:endParaRPr lang="en-US" sz="2800" b="1" dirty="0" smtClean="0"/>
          </a:p>
          <a:p>
            <a:pPr lvl="1"/>
            <a:endParaRPr lang="en-US" sz="800" b="1" dirty="0" smtClean="0"/>
          </a:p>
          <a:p>
            <a:r>
              <a:rPr lang="en-US" sz="2800" b="1" dirty="0" smtClean="0"/>
              <a:t>Ex: County Fair </a:t>
            </a:r>
          </a:p>
          <a:p>
            <a:r>
              <a:rPr lang="en-US" sz="2800" b="1" dirty="0" smtClean="0"/>
              <a:t>NOT a </a:t>
            </a:r>
            <a:r>
              <a:rPr lang="en-US" sz="2800" b="1" dirty="0"/>
              <a:t>private party/event </a:t>
            </a:r>
          </a:p>
        </p:txBody>
      </p:sp>
      <p:sp>
        <p:nvSpPr>
          <p:cNvPr id="3" name="Slide Number Placeholder 2"/>
          <p:cNvSpPr>
            <a:spLocks noGrp="1"/>
          </p:cNvSpPr>
          <p:nvPr>
            <p:ph type="sldNum" sz="quarter" idx="12"/>
          </p:nvPr>
        </p:nvSpPr>
        <p:spPr>
          <a:xfrm>
            <a:off x="3991088" y="6340475"/>
            <a:ext cx="1161826" cy="365125"/>
          </a:xfrm>
        </p:spPr>
        <p:txBody>
          <a:bodyPr/>
          <a:lstStyle/>
          <a:p>
            <a:fld id="{AD579F89-F9D2-443A-AAE2-15134F68DCF9}" type="slidenum">
              <a:rPr lang="en-US" smtClean="0"/>
              <a:t>20</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750" y="4348542"/>
            <a:ext cx="2419350" cy="1991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523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a:t>Food Product Sampling &amp; Demonstration</a:t>
            </a:r>
            <a:br>
              <a:rPr lang="en-US" sz="3200" b="1" dirty="0"/>
            </a:br>
            <a:r>
              <a:rPr lang="en-US" sz="3200" b="1" dirty="0">
                <a:solidFill>
                  <a:schemeClr val="bg1"/>
                </a:solidFill>
                <a:cs typeface="Times New Roman" panose="02020603050405020304" pitchFamily="18" charset="0"/>
              </a:rPr>
              <a:t>Minnesota Statutes, part 28A.151</a:t>
            </a:r>
            <a:endParaRPr lang="en-US" sz="3200" b="1" dirty="0"/>
          </a:p>
        </p:txBody>
      </p:sp>
      <p:sp>
        <p:nvSpPr>
          <p:cNvPr id="2" name="Content Placeholder 1"/>
          <p:cNvSpPr>
            <a:spLocks noGrp="1"/>
          </p:cNvSpPr>
          <p:nvPr>
            <p:ph idx="1"/>
          </p:nvPr>
        </p:nvSpPr>
        <p:spPr>
          <a:xfrm>
            <a:off x="190500" y="1628246"/>
            <a:ext cx="8762999" cy="4876800"/>
          </a:xfrm>
        </p:spPr>
        <p:txBody>
          <a:bodyPr>
            <a:normAutofit fontScale="77500" lnSpcReduction="20000"/>
          </a:bodyPr>
          <a:lstStyle/>
          <a:p>
            <a:r>
              <a:rPr lang="en-US" sz="3400" b="1" dirty="0"/>
              <a:t>Upon request from the inspector, plan review officer, or supervisor; the person conducting the sampling or demonstration must provide information about the following:</a:t>
            </a:r>
          </a:p>
          <a:p>
            <a:pPr lvl="1"/>
            <a:r>
              <a:rPr lang="en-US" sz="3400" b="1" dirty="0"/>
              <a:t>Source of the food, type and volume of food to be served, equipment to be used to serve the food, location and time of the event, availability of </a:t>
            </a:r>
            <a:r>
              <a:rPr lang="en-US" sz="3400" b="1" dirty="0" err="1"/>
              <a:t>handwashing</a:t>
            </a:r>
            <a:r>
              <a:rPr lang="en-US" sz="3400" b="1" dirty="0"/>
              <a:t> and dishwashing facilities at the event, water source at the event, and means of garbage disposal.</a:t>
            </a:r>
          </a:p>
          <a:p>
            <a:r>
              <a:rPr lang="en-US" sz="3400" b="1" dirty="0"/>
              <a:t>Vendors are required to meet the food safety standards that are required of a Special Event Food Stand as outlined in the Minnesota food code 4626.1855 items B to O, Q, R and 4626.0330 (consumer self-service requirements)</a:t>
            </a:r>
          </a:p>
          <a:p>
            <a:endParaRPr lang="en-US" b="1" dirty="0"/>
          </a:p>
        </p:txBody>
      </p:sp>
      <p:sp>
        <p:nvSpPr>
          <p:cNvPr id="3" name="Slide Number Placeholder 2"/>
          <p:cNvSpPr>
            <a:spLocks noGrp="1"/>
          </p:cNvSpPr>
          <p:nvPr>
            <p:ph type="sldNum" sz="quarter" idx="12"/>
          </p:nvPr>
        </p:nvSpPr>
        <p:spPr/>
        <p:txBody>
          <a:bodyPr/>
          <a:lstStyle/>
          <a:p>
            <a:fld id="{AD579F89-F9D2-443A-AAE2-15134F68DCF9}" type="slidenum">
              <a:rPr lang="en-US" smtClean="0"/>
              <a:t>21</a:t>
            </a:fld>
            <a:endParaRPr lang="en-US"/>
          </a:p>
        </p:txBody>
      </p:sp>
    </p:spTree>
    <p:extLst>
      <p:ext uri="{BB962C8B-B14F-4D97-AF65-F5344CB8AC3E}">
        <p14:creationId xmlns:p14="http://schemas.microsoft.com/office/powerpoint/2010/main" val="27014517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35560"/>
            <a:ext cx="8229600" cy="1252728"/>
          </a:xfrm>
        </p:spPr>
        <p:txBody>
          <a:bodyPr>
            <a:normAutofit/>
          </a:bodyPr>
          <a:lstStyle/>
          <a:p>
            <a:pPr algn="ctr"/>
            <a:r>
              <a:rPr lang="en-US" sz="3200" b="1" dirty="0" smtClean="0"/>
              <a:t>Shared Responsibility</a:t>
            </a:r>
            <a:br>
              <a:rPr lang="en-US" sz="3200" b="1" dirty="0" smtClean="0"/>
            </a:br>
            <a:r>
              <a:rPr lang="en-US" sz="3200" b="1" dirty="0" smtClean="0"/>
              <a:t>Licensing Agencies</a:t>
            </a:r>
            <a:endParaRPr lang="en-US" sz="3200" b="1" dirty="0"/>
          </a:p>
        </p:txBody>
      </p:sp>
      <p:sp>
        <p:nvSpPr>
          <p:cNvPr id="3" name="Content Placeholder 2"/>
          <p:cNvSpPr>
            <a:spLocks noGrp="1"/>
          </p:cNvSpPr>
          <p:nvPr>
            <p:ph idx="1"/>
          </p:nvPr>
        </p:nvSpPr>
        <p:spPr>
          <a:xfrm>
            <a:off x="457200" y="1828800"/>
            <a:ext cx="8153400" cy="4267200"/>
          </a:xfrm>
        </p:spPr>
        <p:txBody>
          <a:bodyPr>
            <a:normAutofit fontScale="77500" lnSpcReduction="20000"/>
          </a:bodyPr>
          <a:lstStyle/>
          <a:p>
            <a:r>
              <a:rPr lang="en-US" sz="3600" b="1" dirty="0"/>
              <a:t>Minnesota Department of Health (MDH</a:t>
            </a:r>
            <a:r>
              <a:rPr lang="en-US" sz="3600" b="1" dirty="0" smtClean="0"/>
              <a:t>).</a:t>
            </a:r>
          </a:p>
          <a:p>
            <a:endParaRPr lang="en-US" sz="3600" b="1" dirty="0"/>
          </a:p>
          <a:p>
            <a:r>
              <a:rPr lang="en-US" sz="3600" b="1" dirty="0" smtClean="0"/>
              <a:t>Minnesota Department of Agriculture (MDA).</a:t>
            </a:r>
          </a:p>
          <a:p>
            <a:endParaRPr lang="en-US" sz="3600" b="1" dirty="0" smtClean="0"/>
          </a:p>
          <a:p>
            <a:r>
              <a:rPr lang="en-US" sz="3600" b="1" dirty="0" smtClean="0"/>
              <a:t>Local public </a:t>
            </a:r>
            <a:r>
              <a:rPr lang="en-US" sz="3600" b="1" dirty="0"/>
              <a:t>h</a:t>
            </a:r>
            <a:r>
              <a:rPr lang="en-US" sz="3600" b="1" dirty="0" smtClean="0"/>
              <a:t>ealth agencies with</a:t>
            </a:r>
            <a:r>
              <a:rPr lang="en-US" sz="3600" b="1" dirty="0"/>
              <a:t> d</a:t>
            </a:r>
            <a:r>
              <a:rPr lang="en-US" sz="3600" b="1" dirty="0" smtClean="0"/>
              <a:t>elegated </a:t>
            </a:r>
            <a:r>
              <a:rPr lang="en-US" sz="3600" b="1" dirty="0"/>
              <a:t>a</a:t>
            </a:r>
            <a:r>
              <a:rPr lang="en-US" sz="3600" b="1" dirty="0" smtClean="0"/>
              <a:t>uthority from MDH and/or MDA.</a:t>
            </a:r>
          </a:p>
          <a:p>
            <a:pPr lvl="2">
              <a:buFont typeface="Wingdings" pitchFamily="2" charset="2"/>
              <a:buChar char="§"/>
            </a:pPr>
            <a:r>
              <a:rPr lang="en-US" sz="3600" b="1" dirty="0"/>
              <a:t> </a:t>
            </a:r>
            <a:r>
              <a:rPr lang="en-US" sz="3600" b="1" dirty="0" smtClean="0"/>
              <a:t>County.</a:t>
            </a:r>
          </a:p>
          <a:p>
            <a:pPr lvl="2">
              <a:buFont typeface="Wingdings" pitchFamily="2" charset="2"/>
              <a:buChar char="§"/>
            </a:pPr>
            <a:r>
              <a:rPr lang="en-US" sz="3600" b="1" dirty="0" smtClean="0"/>
              <a:t> City.</a:t>
            </a:r>
          </a:p>
          <a:p>
            <a:pPr marL="627063" lvl="2" indent="0">
              <a:buNone/>
            </a:pPr>
            <a:endParaRPr lang="en-US" sz="3200" dirty="0"/>
          </a:p>
        </p:txBody>
      </p:sp>
      <p:sp>
        <p:nvSpPr>
          <p:cNvPr id="5" name="Slide Number Placeholder 4"/>
          <p:cNvSpPr>
            <a:spLocks noGrp="1"/>
          </p:cNvSpPr>
          <p:nvPr>
            <p:ph type="sldNum" sz="quarter" idx="12"/>
          </p:nvPr>
        </p:nvSpPr>
        <p:spPr/>
        <p:txBody>
          <a:bodyPr/>
          <a:lstStyle/>
          <a:p>
            <a:fld id="{AD579F89-F9D2-443A-AAE2-15134F68DCF9}" type="slidenum">
              <a:rPr lang="en-US" smtClean="0"/>
              <a:t>22</a:t>
            </a:fld>
            <a:endParaRPr lang="en-US"/>
          </a:p>
        </p:txBody>
      </p:sp>
      <p:pic>
        <p:nvPicPr>
          <p:cNvPr id="4" name="Picture 4" descr="C:\Users\leachs1\AppData\Local\Microsoft\Windows\Temporary Internet Files\Content.IE5\EHNWWROQ\MC90007874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13614" y="1371600"/>
            <a:ext cx="1706469"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926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080" y="228600"/>
            <a:ext cx="8229600" cy="1252728"/>
          </a:xfrm>
        </p:spPr>
        <p:txBody>
          <a:bodyPr>
            <a:normAutofit/>
          </a:bodyPr>
          <a:lstStyle/>
          <a:p>
            <a:pPr algn="r"/>
            <a:r>
              <a:rPr lang="en-US" sz="3200" b="1" dirty="0"/>
              <a:t>Delegated Agency</a:t>
            </a:r>
            <a:endParaRPr lang="en-US" sz="3200" dirty="0"/>
          </a:p>
        </p:txBody>
      </p:sp>
      <p:sp>
        <p:nvSpPr>
          <p:cNvPr id="3" name="Text Placeholder 2"/>
          <p:cNvSpPr>
            <a:spLocks noGrp="1"/>
          </p:cNvSpPr>
          <p:nvPr>
            <p:ph type="body" idx="1"/>
          </p:nvPr>
        </p:nvSpPr>
        <p:spPr>
          <a:xfrm>
            <a:off x="228600" y="2209800"/>
            <a:ext cx="8686800" cy="1371600"/>
          </a:xfrm>
        </p:spPr>
        <p:txBody>
          <a:bodyPr>
            <a:noAutofit/>
          </a:bodyPr>
          <a:lstStyle/>
          <a:p>
            <a:pPr algn="l"/>
            <a:r>
              <a:rPr lang="en-US" sz="2800" b="1" dirty="0"/>
              <a:t>What is </a:t>
            </a:r>
            <a:r>
              <a:rPr lang="en-US" sz="2800" b="1" dirty="0" smtClean="0"/>
              <a:t>it?</a:t>
            </a:r>
          </a:p>
          <a:p>
            <a:pPr algn="l"/>
            <a:r>
              <a:rPr lang="en-US" sz="2800" b="1" dirty="0" smtClean="0"/>
              <a:t>City </a:t>
            </a:r>
            <a:r>
              <a:rPr lang="en-US" sz="2800" b="1" dirty="0"/>
              <a:t>or County that conducts inspectional and licensing work on behalf of the State agency</a:t>
            </a:r>
          </a:p>
          <a:p>
            <a:endParaRPr lang="en-US" sz="2800" dirty="0"/>
          </a:p>
        </p:txBody>
      </p:sp>
      <p:sp>
        <p:nvSpPr>
          <p:cNvPr id="4" name="Content Placeholder 3"/>
          <p:cNvSpPr>
            <a:spLocks noGrp="1"/>
          </p:cNvSpPr>
          <p:nvPr>
            <p:ph sz="half" idx="2"/>
          </p:nvPr>
        </p:nvSpPr>
        <p:spPr>
          <a:xfrm>
            <a:off x="381000" y="4389437"/>
            <a:ext cx="4114800" cy="2332039"/>
          </a:xfrm>
        </p:spPr>
        <p:txBody>
          <a:bodyPr>
            <a:normAutofit/>
          </a:bodyPr>
          <a:lstStyle/>
          <a:p>
            <a:pPr lvl="1"/>
            <a:r>
              <a:rPr lang="en-US" sz="2600" b="1" dirty="0"/>
              <a:t>Hennepin County</a:t>
            </a:r>
          </a:p>
          <a:p>
            <a:pPr lvl="1"/>
            <a:r>
              <a:rPr lang="en-US" sz="2600" b="1" dirty="0"/>
              <a:t>Ramsey County – except St. Paul</a:t>
            </a:r>
          </a:p>
          <a:p>
            <a:pPr lvl="1"/>
            <a:r>
              <a:rPr lang="en-US" sz="2600" b="1" dirty="0" smtClean="0"/>
              <a:t>City </a:t>
            </a:r>
            <a:r>
              <a:rPr lang="en-US" sz="2600" b="1" dirty="0"/>
              <a:t>of </a:t>
            </a:r>
            <a:r>
              <a:rPr lang="en-US" sz="2600" b="1" dirty="0" smtClean="0"/>
              <a:t>Bloomington</a:t>
            </a:r>
            <a:endParaRPr lang="en-US" sz="2600" dirty="0"/>
          </a:p>
          <a:p>
            <a:endParaRPr lang="en-US" dirty="0"/>
          </a:p>
        </p:txBody>
      </p:sp>
      <p:sp>
        <p:nvSpPr>
          <p:cNvPr id="5" name="Text Placeholder 4"/>
          <p:cNvSpPr>
            <a:spLocks noGrp="1"/>
          </p:cNvSpPr>
          <p:nvPr>
            <p:ph type="body" sz="quarter" idx="3"/>
          </p:nvPr>
        </p:nvSpPr>
        <p:spPr>
          <a:xfrm>
            <a:off x="228600" y="3932238"/>
            <a:ext cx="6477000" cy="639762"/>
          </a:xfrm>
        </p:spPr>
        <p:txBody>
          <a:bodyPr>
            <a:normAutofit/>
          </a:bodyPr>
          <a:lstStyle/>
          <a:p>
            <a:pPr algn="l"/>
            <a:r>
              <a:rPr lang="en-US" sz="2800" b="1" dirty="0"/>
              <a:t>MDA – Delegated agencies – Only Retail </a:t>
            </a:r>
          </a:p>
          <a:p>
            <a:pPr algn="l"/>
            <a:endParaRPr lang="en-US" dirty="0"/>
          </a:p>
        </p:txBody>
      </p:sp>
      <p:sp>
        <p:nvSpPr>
          <p:cNvPr id="6" name="Content Placeholder 5"/>
          <p:cNvSpPr>
            <a:spLocks noGrp="1"/>
          </p:cNvSpPr>
          <p:nvPr>
            <p:ph sz="quarter" idx="4"/>
          </p:nvPr>
        </p:nvSpPr>
        <p:spPr>
          <a:xfrm>
            <a:off x="4648200" y="4343400"/>
            <a:ext cx="4114800" cy="2209800"/>
          </a:xfrm>
        </p:spPr>
        <p:txBody>
          <a:bodyPr>
            <a:normAutofit fontScale="92500" lnSpcReduction="10000"/>
          </a:bodyPr>
          <a:lstStyle/>
          <a:p>
            <a:pPr lvl="1"/>
            <a:r>
              <a:rPr lang="en-US" sz="2800" b="1" dirty="0"/>
              <a:t>City of </a:t>
            </a:r>
            <a:r>
              <a:rPr lang="en-US" sz="2800" b="1" dirty="0" smtClean="0"/>
              <a:t>Minneapolis</a:t>
            </a:r>
          </a:p>
          <a:p>
            <a:pPr lvl="1"/>
            <a:r>
              <a:rPr lang="en-US" sz="2800" b="1" dirty="0" smtClean="0"/>
              <a:t>City </a:t>
            </a:r>
            <a:r>
              <a:rPr lang="en-US" sz="2800" b="1" dirty="0"/>
              <a:t>of </a:t>
            </a:r>
            <a:r>
              <a:rPr lang="en-US" sz="2800" b="1" dirty="0" smtClean="0"/>
              <a:t>Minnetonka</a:t>
            </a:r>
          </a:p>
          <a:p>
            <a:pPr lvl="1"/>
            <a:r>
              <a:rPr lang="en-US" sz="2800" b="1" dirty="0"/>
              <a:t>City of Brooklyn Park</a:t>
            </a:r>
          </a:p>
          <a:p>
            <a:pPr lvl="1"/>
            <a:r>
              <a:rPr lang="en-US" sz="2800" b="1" dirty="0"/>
              <a:t>City of St. Cloud</a:t>
            </a:r>
          </a:p>
          <a:p>
            <a:pPr lvl="1"/>
            <a:endParaRPr lang="en-US" sz="2400" b="1" dirty="0"/>
          </a:p>
          <a:p>
            <a:endParaRPr lang="en-US" dirty="0"/>
          </a:p>
        </p:txBody>
      </p:sp>
      <p:sp>
        <p:nvSpPr>
          <p:cNvPr id="7" name="Slide Number Placeholder 6"/>
          <p:cNvSpPr>
            <a:spLocks noGrp="1"/>
          </p:cNvSpPr>
          <p:nvPr>
            <p:ph type="sldNum" sz="quarter" idx="12"/>
          </p:nvPr>
        </p:nvSpPr>
        <p:spPr/>
        <p:txBody>
          <a:bodyPr/>
          <a:lstStyle/>
          <a:p>
            <a:fld id="{AD579F89-F9D2-443A-AAE2-15134F68DCF9}" type="slidenum">
              <a:rPr lang="en-US" smtClean="0"/>
              <a:t>23</a:t>
            </a:fld>
            <a:endParaRPr lang="en-US"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08280"/>
            <a:ext cx="1706563"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52529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769"/>
            <a:ext cx="8763000" cy="990600"/>
          </a:xfrm>
        </p:spPr>
        <p:txBody>
          <a:bodyPr>
            <a:noAutofit/>
          </a:bodyPr>
          <a:lstStyle/>
          <a:p>
            <a:r>
              <a:rPr lang="en-US" sz="3200" b="1" dirty="0"/>
              <a:t>Shared Responsibility</a:t>
            </a:r>
            <a:br>
              <a:rPr lang="en-US" sz="3200" b="1" dirty="0"/>
            </a:br>
            <a:r>
              <a:rPr lang="en-US" sz="3200" b="1" dirty="0"/>
              <a:t>Licensing Agencies</a:t>
            </a:r>
          </a:p>
        </p:txBody>
      </p:sp>
      <p:sp>
        <p:nvSpPr>
          <p:cNvPr id="3" name="Content Placeholder 2"/>
          <p:cNvSpPr>
            <a:spLocks noGrp="1"/>
          </p:cNvSpPr>
          <p:nvPr>
            <p:ph idx="1"/>
          </p:nvPr>
        </p:nvSpPr>
        <p:spPr>
          <a:xfrm>
            <a:off x="0" y="1524000"/>
            <a:ext cx="8458199" cy="3962400"/>
          </a:xfrm>
        </p:spPr>
        <p:txBody>
          <a:bodyPr>
            <a:noAutofit/>
          </a:bodyPr>
          <a:lstStyle/>
          <a:p>
            <a:r>
              <a:rPr lang="en-US" sz="2800" b="1" dirty="0" smtClean="0"/>
              <a:t>MDH – Food Service - restaurants</a:t>
            </a:r>
            <a:r>
              <a:rPr lang="en-US" sz="2800" b="1" dirty="0"/>
              <a:t>, fast food establishments, bars, caterers, schools, hospitals, nursing homes, etc. </a:t>
            </a:r>
            <a:endParaRPr lang="en-US" sz="2800" b="1" dirty="0" smtClean="0"/>
          </a:p>
          <a:p>
            <a:endParaRPr lang="en-US" sz="800" b="1" dirty="0"/>
          </a:p>
          <a:p>
            <a:r>
              <a:rPr lang="en-US" sz="2800" b="1" dirty="0" smtClean="0"/>
              <a:t>MDA – Retail food such as packaged food products, bakery items, grocery stores etc., &amp; wholesale food manufacturing and distribution.</a:t>
            </a:r>
          </a:p>
          <a:p>
            <a:pPr marL="0" indent="0">
              <a:buNone/>
            </a:pPr>
            <a:endParaRPr lang="en-US" sz="800" b="1" dirty="0"/>
          </a:p>
          <a:p>
            <a:r>
              <a:rPr lang="en-US" sz="2800" b="1" dirty="0" smtClean="0"/>
              <a:t>Memorandum of understanding and statute prevents duplication of licensing.</a:t>
            </a:r>
            <a:endParaRPr lang="en-US" sz="2800" b="1" dirty="0"/>
          </a:p>
        </p:txBody>
      </p:sp>
      <p:sp>
        <p:nvSpPr>
          <p:cNvPr id="4" name="Slide Number Placeholder 3"/>
          <p:cNvSpPr>
            <a:spLocks noGrp="1"/>
          </p:cNvSpPr>
          <p:nvPr>
            <p:ph type="sldNum" sz="quarter" idx="12"/>
          </p:nvPr>
        </p:nvSpPr>
        <p:spPr/>
        <p:txBody>
          <a:bodyPr/>
          <a:lstStyle/>
          <a:p>
            <a:fld id="{AD579F89-F9D2-443A-AAE2-15134F68DCF9}" type="slidenum">
              <a:rPr lang="en-US" smtClean="0"/>
              <a:t>24</a:t>
            </a:fld>
            <a:endParaRPr lang="en-US"/>
          </a:p>
        </p:txBody>
      </p:sp>
      <p:pic>
        <p:nvPicPr>
          <p:cNvPr id="6148" name="Picture 4" descr="C:\Users\leachs1\AppData\Local\Microsoft\Windows\Temporary Internet Files\Content.IE5\EHNWWROQ\MC90007874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8669" y="1752600"/>
            <a:ext cx="1589358"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6252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6972"/>
            <a:ext cx="8229600" cy="1252728"/>
          </a:xfrm>
        </p:spPr>
        <p:txBody>
          <a:bodyPr>
            <a:normAutofit/>
          </a:bodyPr>
          <a:lstStyle/>
          <a:p>
            <a:r>
              <a:rPr lang="en-US" sz="3200" b="1" dirty="0"/>
              <a:t>Shared </a:t>
            </a:r>
            <a:r>
              <a:rPr lang="en-US" sz="3200" b="1" dirty="0" smtClean="0"/>
              <a:t>Responsibility</a:t>
            </a:r>
            <a:br>
              <a:rPr lang="en-US" sz="3200" b="1" dirty="0" smtClean="0"/>
            </a:br>
            <a:r>
              <a:rPr lang="en-US" sz="3200" b="1" dirty="0" smtClean="0"/>
              <a:t>Predominant Mode of Business</a:t>
            </a:r>
            <a:endParaRPr lang="en-US" sz="3200" b="1" dirty="0"/>
          </a:p>
        </p:txBody>
      </p:sp>
      <p:sp>
        <p:nvSpPr>
          <p:cNvPr id="3" name="Content Placeholder 2"/>
          <p:cNvSpPr>
            <a:spLocks noGrp="1"/>
          </p:cNvSpPr>
          <p:nvPr>
            <p:ph idx="1"/>
          </p:nvPr>
        </p:nvSpPr>
        <p:spPr>
          <a:xfrm>
            <a:off x="152400" y="1892808"/>
            <a:ext cx="8686800" cy="4191000"/>
          </a:xfrm>
        </p:spPr>
        <p:txBody>
          <a:bodyPr>
            <a:normAutofit fontScale="40000" lnSpcReduction="20000"/>
          </a:bodyPr>
          <a:lstStyle/>
          <a:p>
            <a:r>
              <a:rPr lang="en-US" sz="7000" b="1" dirty="0" smtClean="0"/>
              <a:t>Licensed by MDH if &gt;50% of sales consists of food served for immediate consumption such as:</a:t>
            </a:r>
          </a:p>
          <a:p>
            <a:pPr lvl="1">
              <a:buFont typeface="Wingdings" panose="05000000000000000000" pitchFamily="2" charset="2"/>
              <a:buChar char="§"/>
            </a:pPr>
            <a:r>
              <a:rPr lang="en-US" sz="7000" b="1" dirty="0" smtClean="0"/>
              <a:t>Served cooked hot dogs or hamburgers.</a:t>
            </a:r>
          </a:p>
          <a:p>
            <a:pPr lvl="1">
              <a:buFont typeface="Wingdings" panose="05000000000000000000" pitchFamily="2" charset="2"/>
              <a:buChar char="§"/>
            </a:pPr>
            <a:r>
              <a:rPr lang="en-US" sz="7000" b="1" dirty="0" smtClean="0"/>
              <a:t>Pizzas made to order.</a:t>
            </a:r>
          </a:p>
          <a:p>
            <a:pPr lvl="1">
              <a:buFont typeface="Wingdings" panose="05000000000000000000" pitchFamily="2" charset="2"/>
              <a:buChar char="§"/>
            </a:pPr>
            <a:r>
              <a:rPr lang="en-US" sz="7000" b="1" dirty="0" smtClean="0"/>
              <a:t>Fountain beverages.</a:t>
            </a:r>
          </a:p>
          <a:p>
            <a:pPr lvl="1">
              <a:buFont typeface="Wingdings" panose="05000000000000000000" pitchFamily="2" charset="2"/>
              <a:buChar char="§"/>
            </a:pPr>
            <a:r>
              <a:rPr lang="en-US" sz="7000" b="1" dirty="0" smtClean="0"/>
              <a:t>Deli counter that serves meatloaf or chicken dinners.</a:t>
            </a:r>
          </a:p>
          <a:p>
            <a:pPr lvl="1">
              <a:buFont typeface="Wingdings" panose="05000000000000000000" pitchFamily="2" charset="2"/>
              <a:buChar char="§"/>
            </a:pPr>
            <a:r>
              <a:rPr lang="en-US" sz="7000" b="1" dirty="0" smtClean="0"/>
              <a:t>Salad bar.</a:t>
            </a:r>
          </a:p>
          <a:p>
            <a:pPr lvl="1">
              <a:buFont typeface="Wingdings" panose="05000000000000000000" pitchFamily="2" charset="2"/>
              <a:buChar char="§"/>
            </a:pPr>
            <a:r>
              <a:rPr lang="en-US" sz="7000" b="1" dirty="0" smtClean="0"/>
              <a:t>Breakfast or pizza on the farm.</a:t>
            </a:r>
          </a:p>
          <a:p>
            <a:pPr lvl="1"/>
            <a:endParaRPr lang="en-US" sz="3100" dirty="0"/>
          </a:p>
          <a:p>
            <a:endParaRPr lang="en-US" dirty="0"/>
          </a:p>
        </p:txBody>
      </p:sp>
      <p:sp>
        <p:nvSpPr>
          <p:cNvPr id="5" name="Slide Number Placeholder 4"/>
          <p:cNvSpPr>
            <a:spLocks noGrp="1"/>
          </p:cNvSpPr>
          <p:nvPr>
            <p:ph type="sldNum" sz="quarter" idx="12"/>
          </p:nvPr>
        </p:nvSpPr>
        <p:spPr/>
        <p:txBody>
          <a:bodyPr/>
          <a:lstStyle/>
          <a:p>
            <a:fld id="{AD579F89-F9D2-443A-AAE2-15134F68DCF9}" type="slidenum">
              <a:rPr lang="en-US" smtClean="0"/>
              <a:t>25</a:t>
            </a:fld>
            <a:endParaRPr lang="en-US" dirty="0"/>
          </a:p>
        </p:txBody>
      </p:sp>
      <p:pic>
        <p:nvPicPr>
          <p:cNvPr id="4" name="Picture 4" descr="C:\Users\leachs1\AppData\Local\Microsoft\Windows\Temporary Internet Files\Content.IE5\EHNWWROQ\MC90007874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87452"/>
            <a:ext cx="1706469" cy="15544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5247974" y="5698871"/>
            <a:ext cx="3589841" cy="657480"/>
          </a:xfrm>
          <a:prstGeom prst="rect">
            <a:avLst/>
          </a:prstGeom>
        </p:spPr>
      </p:pic>
    </p:spTree>
    <p:extLst>
      <p:ext uri="{BB962C8B-B14F-4D97-AF65-F5344CB8AC3E}">
        <p14:creationId xmlns:p14="http://schemas.microsoft.com/office/powerpoint/2010/main" val="3161072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35703"/>
            <a:ext cx="8229600" cy="1252728"/>
          </a:xfrm>
        </p:spPr>
        <p:txBody>
          <a:bodyPr>
            <a:normAutofit/>
          </a:bodyPr>
          <a:lstStyle/>
          <a:p>
            <a:r>
              <a:rPr lang="en-US" sz="3200" b="1" dirty="0"/>
              <a:t>Shared Responsibility</a:t>
            </a:r>
            <a:br>
              <a:rPr lang="en-US" sz="3200" b="1" dirty="0"/>
            </a:br>
            <a:r>
              <a:rPr lang="en-US" sz="3200" b="1" dirty="0"/>
              <a:t>Predominant Mode of Business</a:t>
            </a:r>
          </a:p>
        </p:txBody>
      </p:sp>
      <p:sp>
        <p:nvSpPr>
          <p:cNvPr id="2" name="Content Placeholder 1"/>
          <p:cNvSpPr>
            <a:spLocks noGrp="1"/>
          </p:cNvSpPr>
          <p:nvPr>
            <p:ph idx="1"/>
          </p:nvPr>
        </p:nvSpPr>
        <p:spPr>
          <a:xfrm>
            <a:off x="293716" y="1996763"/>
            <a:ext cx="8229600" cy="3766081"/>
          </a:xfrm>
        </p:spPr>
        <p:txBody>
          <a:bodyPr>
            <a:normAutofit fontScale="40000" lnSpcReduction="20000"/>
          </a:bodyPr>
          <a:lstStyle/>
          <a:p>
            <a:r>
              <a:rPr lang="en-US" sz="7000" b="1" dirty="0"/>
              <a:t>Licensed by MDA if &gt;50% of sales consists of packaged food </a:t>
            </a:r>
            <a:r>
              <a:rPr lang="en-US" sz="7000" b="1" dirty="0" smtClean="0"/>
              <a:t> OR wholesaling such </a:t>
            </a:r>
            <a:r>
              <a:rPr lang="en-US" sz="7000" b="1" dirty="0"/>
              <a:t>as:</a:t>
            </a:r>
          </a:p>
          <a:p>
            <a:pPr lvl="1">
              <a:buFont typeface="Wingdings" panose="05000000000000000000" pitchFamily="2" charset="2"/>
              <a:buChar char="§"/>
            </a:pPr>
            <a:r>
              <a:rPr lang="en-US" sz="7000" b="1" dirty="0"/>
              <a:t>Packaged hot dogs.</a:t>
            </a:r>
          </a:p>
          <a:p>
            <a:pPr lvl="1">
              <a:buFont typeface="Wingdings" panose="05000000000000000000" pitchFamily="2" charset="2"/>
              <a:buChar char="§"/>
            </a:pPr>
            <a:r>
              <a:rPr lang="en-US" sz="7000" b="1" dirty="0"/>
              <a:t>Frozen pizzas and dinners.</a:t>
            </a:r>
          </a:p>
          <a:p>
            <a:pPr lvl="1">
              <a:buFont typeface="Wingdings" panose="05000000000000000000" pitchFamily="2" charset="2"/>
              <a:buChar char="§"/>
            </a:pPr>
            <a:r>
              <a:rPr lang="en-US" sz="7000" b="1" dirty="0"/>
              <a:t>Bottled beverages.</a:t>
            </a:r>
          </a:p>
          <a:p>
            <a:pPr lvl="1">
              <a:buFont typeface="Wingdings" panose="05000000000000000000" pitchFamily="2" charset="2"/>
              <a:buChar char="§"/>
            </a:pPr>
            <a:r>
              <a:rPr lang="en-US" sz="7000" b="1" dirty="0"/>
              <a:t>Any boxed, bagged, or </a:t>
            </a:r>
            <a:r>
              <a:rPr lang="en-US" sz="7000" b="1" dirty="0" smtClean="0"/>
              <a:t>pre-packaged </a:t>
            </a:r>
            <a:r>
              <a:rPr lang="en-US" sz="7000" b="1" dirty="0"/>
              <a:t>items</a:t>
            </a:r>
            <a:r>
              <a:rPr lang="en-US" sz="7000" b="1" dirty="0" smtClean="0"/>
              <a:t>.</a:t>
            </a:r>
          </a:p>
          <a:p>
            <a:pPr lvl="1">
              <a:buFont typeface="Wingdings" panose="05000000000000000000" pitchFamily="2" charset="2"/>
              <a:buChar char="§"/>
            </a:pPr>
            <a:r>
              <a:rPr lang="en-US" sz="7000" b="1" dirty="0" smtClean="0"/>
              <a:t>Wholesale Operations – not selling directly to the ultimate consumers</a:t>
            </a:r>
            <a:endParaRPr lang="en-US" sz="7000" b="1" dirty="0"/>
          </a:p>
        </p:txBody>
      </p:sp>
      <p:sp>
        <p:nvSpPr>
          <p:cNvPr id="3" name="Slide Number Placeholder 2"/>
          <p:cNvSpPr>
            <a:spLocks noGrp="1"/>
          </p:cNvSpPr>
          <p:nvPr>
            <p:ph type="sldNum" sz="quarter" idx="12"/>
          </p:nvPr>
        </p:nvSpPr>
        <p:spPr>
          <a:xfrm>
            <a:off x="3991088" y="6416675"/>
            <a:ext cx="1161826" cy="365125"/>
          </a:xfrm>
        </p:spPr>
        <p:txBody>
          <a:bodyPr/>
          <a:lstStyle/>
          <a:p>
            <a:fld id="{AD579F89-F9D2-443A-AAE2-15134F68DCF9}" type="slidenum">
              <a:rPr lang="en-US" smtClean="0"/>
              <a:t>26</a:t>
            </a:fld>
            <a:endParaRPr lang="en-US" dirty="0"/>
          </a:p>
        </p:txBody>
      </p:sp>
      <p:pic>
        <p:nvPicPr>
          <p:cNvPr id="6" name="Picture 4" descr="C:\Users\leachs1\AppData\Local\Microsoft\Windows\Temporary Internet Files\Content.IE5\EHNWWROQ\MC90007874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39937"/>
            <a:ext cx="1706469" cy="15544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4800600" y="5575737"/>
            <a:ext cx="3922779" cy="638592"/>
          </a:xfrm>
          <a:prstGeom prst="rect">
            <a:avLst/>
          </a:prstGeom>
        </p:spPr>
      </p:pic>
    </p:spTree>
    <p:extLst>
      <p:ext uri="{BB962C8B-B14F-4D97-AF65-F5344CB8AC3E}">
        <p14:creationId xmlns:p14="http://schemas.microsoft.com/office/powerpoint/2010/main" val="1020308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Plan Review</a:t>
            </a:r>
            <a:endParaRPr lang="en-US" dirty="0"/>
          </a:p>
        </p:txBody>
      </p:sp>
      <p:sp>
        <p:nvSpPr>
          <p:cNvPr id="3" name="Content Placeholder 2"/>
          <p:cNvSpPr>
            <a:spLocks noGrp="1"/>
          </p:cNvSpPr>
          <p:nvPr>
            <p:ph idx="1"/>
          </p:nvPr>
        </p:nvSpPr>
        <p:spPr/>
        <p:txBody>
          <a:bodyPr/>
          <a:lstStyle/>
          <a:p>
            <a:r>
              <a:rPr lang="en-US" sz="2400" b="1" dirty="0" smtClean="0"/>
              <a:t>Both MDH and MDA conduct plan review</a:t>
            </a:r>
          </a:p>
          <a:p>
            <a:r>
              <a:rPr lang="en-US" sz="2400" b="1" dirty="0" smtClean="0"/>
              <a:t>Review of facility layout and equipment and verifies building, plumbing, electrical, mechanical safety/code.</a:t>
            </a:r>
          </a:p>
          <a:p>
            <a:r>
              <a:rPr lang="en-US" sz="2400" b="1" dirty="0" smtClean="0"/>
              <a:t>Most commonly required for new buildings, facilities that have never sold food or major food process changes, remodels/construction projects/vast amounts of new equipment.</a:t>
            </a:r>
          </a:p>
          <a:p>
            <a:r>
              <a:rPr lang="en-US" sz="2400" b="1" dirty="0" smtClean="0"/>
              <a:t>Occurs prior to licensing.</a:t>
            </a:r>
          </a:p>
          <a:p>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27</a:t>
            </a:fld>
            <a:endParaRPr lang="en-US"/>
          </a:p>
        </p:txBody>
      </p:sp>
    </p:spTree>
    <p:extLst>
      <p:ext uri="{BB962C8B-B14F-4D97-AF65-F5344CB8AC3E}">
        <p14:creationId xmlns:p14="http://schemas.microsoft.com/office/powerpoint/2010/main" val="23035928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75640" y="140208"/>
            <a:ext cx="8229600" cy="1719072"/>
          </a:xfrm>
        </p:spPr>
        <p:txBody>
          <a:bodyPr>
            <a:normAutofit/>
          </a:bodyPr>
          <a:lstStyle/>
          <a:p>
            <a:pPr algn="r"/>
            <a:r>
              <a:rPr lang="en-US" sz="3200" b="1" dirty="0" smtClean="0"/>
              <a:t>Shared Responsibility</a:t>
            </a:r>
            <a:br>
              <a:rPr lang="en-US" sz="3200" b="1" dirty="0" smtClean="0"/>
            </a:br>
            <a:r>
              <a:rPr lang="en-US" sz="3200" b="1" dirty="0" smtClean="0"/>
              <a:t>MDH </a:t>
            </a:r>
            <a:r>
              <a:rPr lang="en-US" sz="3200" b="1" dirty="0"/>
              <a:t>Delegation Map</a:t>
            </a:r>
            <a:r>
              <a:rPr lang="en-US" sz="3200" dirty="0"/>
              <a:t/>
            </a:r>
            <a:br>
              <a:rPr lang="en-US" sz="3200" dirty="0"/>
            </a:br>
            <a:endParaRPr lang="en-US" sz="3200" dirty="0"/>
          </a:p>
        </p:txBody>
      </p:sp>
      <p:sp>
        <p:nvSpPr>
          <p:cNvPr id="4" name="Slide Number Placeholder 3"/>
          <p:cNvSpPr>
            <a:spLocks noGrp="1"/>
          </p:cNvSpPr>
          <p:nvPr>
            <p:ph type="sldNum" sz="quarter" idx="12"/>
          </p:nvPr>
        </p:nvSpPr>
        <p:spPr/>
        <p:txBody>
          <a:bodyPr/>
          <a:lstStyle/>
          <a:p>
            <a:fld id="{AD579F89-F9D2-443A-AAE2-15134F68DCF9}" type="slidenum">
              <a:rPr lang="en-US" smtClean="0"/>
              <a:t>28</a:t>
            </a:fld>
            <a:endParaRPr lang="en-US" dirty="0"/>
          </a:p>
        </p:txBody>
      </p:sp>
      <p:sp>
        <p:nvSpPr>
          <p:cNvPr id="11" name="Content Placeholder 10"/>
          <p:cNvSpPr>
            <a:spLocks noGrp="1"/>
          </p:cNvSpPr>
          <p:nvPr>
            <p:ph sz="quarter" idx="14"/>
          </p:nvPr>
        </p:nvSpPr>
        <p:spPr>
          <a:xfrm>
            <a:off x="4645152" y="2679192"/>
            <a:ext cx="4270248" cy="3264408"/>
          </a:xfrm>
        </p:spPr>
        <p:txBody>
          <a:bodyPr>
            <a:normAutofit fontScale="92500" lnSpcReduction="20000"/>
          </a:bodyPr>
          <a:lstStyle/>
          <a:p>
            <a:pPr marL="0" indent="0">
              <a:buNone/>
            </a:pPr>
            <a:r>
              <a:rPr lang="en-US" sz="3000" b="1" dirty="0" smtClean="0">
                <a:hlinkClick r:id="rId3"/>
              </a:rPr>
              <a:t>www.health.state.mn.us/divs/eh/food/license/contactmap.html</a:t>
            </a:r>
            <a:endParaRPr lang="en-US" sz="3000" b="1" dirty="0" smtClean="0"/>
          </a:p>
          <a:p>
            <a:pPr>
              <a:spcBef>
                <a:spcPts val="1200"/>
              </a:spcBef>
            </a:pPr>
            <a:r>
              <a:rPr lang="en-US" sz="3000" b="1" dirty="0" smtClean="0"/>
              <a:t>Useful tool to determine which counties have one or more delegation agreements.</a:t>
            </a:r>
            <a:r>
              <a:rPr lang="en-US" dirty="0"/>
              <a:t/>
            </a:r>
            <a:br>
              <a:rPr lang="en-US" dirty="0"/>
            </a:br>
            <a:endParaRPr lang="en-US" dirty="0"/>
          </a:p>
        </p:txBody>
      </p:sp>
      <p:pic>
        <p:nvPicPr>
          <p:cNvPr id="9" name="Picture 2"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5591175"/>
            <a:ext cx="10477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C:\Users\leachs1\AppData\Local\Microsoft\Windows\Temporary Internet Files\Content.IE5\EHNWWROQ\MC90007874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0" y="304800"/>
            <a:ext cx="1706469" cy="15544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mnma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199" y="1859280"/>
            <a:ext cx="4094451" cy="4497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25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192"/>
            <a:ext cx="8229600" cy="1252728"/>
          </a:xfrm>
        </p:spPr>
        <p:txBody>
          <a:bodyPr>
            <a:normAutofit/>
          </a:bodyPr>
          <a:lstStyle/>
          <a:p>
            <a:r>
              <a:rPr lang="en-US" sz="3200" b="1" dirty="0" smtClean="0"/>
              <a:t>Shared Responsibility</a:t>
            </a:r>
            <a:br>
              <a:rPr lang="en-US" sz="3200" b="1" dirty="0" smtClean="0"/>
            </a:br>
            <a:r>
              <a:rPr lang="en-US" sz="3200" b="1" dirty="0" smtClean="0"/>
              <a:t>Find Your MDA Inspector</a:t>
            </a:r>
            <a:endParaRPr lang="en-US" sz="3200" b="1" dirty="0"/>
          </a:p>
        </p:txBody>
      </p:sp>
      <p:sp>
        <p:nvSpPr>
          <p:cNvPr id="4" name="Slide Number Placeholder 3"/>
          <p:cNvSpPr>
            <a:spLocks noGrp="1"/>
          </p:cNvSpPr>
          <p:nvPr>
            <p:ph type="sldNum" sz="quarter" idx="12"/>
          </p:nvPr>
        </p:nvSpPr>
        <p:spPr/>
        <p:txBody>
          <a:bodyPr/>
          <a:lstStyle/>
          <a:p>
            <a:fld id="{AD579F89-F9D2-443A-AAE2-15134F68DCF9}" type="slidenum">
              <a:rPr lang="en-US" smtClean="0"/>
              <a:t>29</a:t>
            </a:fld>
            <a:endParaRPr lang="en-US"/>
          </a:p>
        </p:txBody>
      </p:sp>
      <p:pic>
        <p:nvPicPr>
          <p:cNvPr id="6" name="Picture 4" descr="C:\Users\leachs1\AppData\Local\Microsoft\Windows\Temporary Internet Files\Content.IE5\EHNWWROQ\MC90007874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16768"/>
            <a:ext cx="1706469" cy="15544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34138"/>
            <a:ext cx="9144000" cy="5523862"/>
          </a:xfrm>
          <a:prstGeom prst="rect">
            <a:avLst/>
          </a:prstGeom>
        </p:spPr>
      </p:pic>
      <p:sp>
        <p:nvSpPr>
          <p:cNvPr id="5" name="Content Placeholder 4"/>
          <p:cNvSpPr>
            <a:spLocks noGrp="1"/>
          </p:cNvSpPr>
          <p:nvPr>
            <p:ph idx="1"/>
          </p:nvPr>
        </p:nvSpPr>
        <p:spPr>
          <a:xfrm>
            <a:off x="76200" y="1441787"/>
            <a:ext cx="4495800" cy="2841625"/>
          </a:xfrm>
        </p:spPr>
        <p:txBody>
          <a:bodyPr>
            <a:normAutofit/>
          </a:bodyPr>
          <a:lstStyle/>
          <a:p>
            <a:r>
              <a:rPr lang="en-US" sz="2800" b="1" dirty="0" smtClean="0"/>
              <a:t>MDA Contact Information</a:t>
            </a:r>
          </a:p>
          <a:p>
            <a:pPr lvl="1"/>
            <a:r>
              <a:rPr lang="en-US" sz="2800" b="1" dirty="0" smtClean="0"/>
              <a:t>651-201-6000</a:t>
            </a:r>
          </a:p>
          <a:p>
            <a:pPr lvl="1"/>
            <a:r>
              <a:rPr lang="en-US" sz="2800" b="1" dirty="0" smtClean="0"/>
              <a:t>800-967-2474</a:t>
            </a:r>
            <a:endParaRPr lang="en-US" sz="2800" b="1" dirty="0"/>
          </a:p>
        </p:txBody>
      </p:sp>
    </p:spTree>
    <p:extLst>
      <p:ext uri="{BB962C8B-B14F-4D97-AF65-F5344CB8AC3E}">
        <p14:creationId xmlns:p14="http://schemas.microsoft.com/office/powerpoint/2010/main" val="872539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Licensing Process </a:t>
            </a:r>
            <a:endParaRPr lang="en-US" sz="3200" b="1" dirty="0">
              <a:solidFill>
                <a:srgbClr val="FF0000"/>
              </a:solidFill>
            </a:endParaRPr>
          </a:p>
        </p:txBody>
      </p:sp>
      <p:sp>
        <p:nvSpPr>
          <p:cNvPr id="3" name="Content Placeholder 2"/>
          <p:cNvSpPr>
            <a:spLocks noGrp="1"/>
          </p:cNvSpPr>
          <p:nvPr>
            <p:ph idx="1"/>
          </p:nvPr>
        </p:nvSpPr>
        <p:spPr>
          <a:xfrm>
            <a:off x="190499" y="1600200"/>
            <a:ext cx="8763001" cy="3810000"/>
          </a:xfrm>
        </p:spPr>
        <p:txBody>
          <a:bodyPr>
            <a:noAutofit/>
          </a:bodyPr>
          <a:lstStyle/>
          <a:p>
            <a:pPr marL="457200" indent="-457200">
              <a:spcAft>
                <a:spcPts val="1200"/>
              </a:spcAft>
              <a:buFont typeface="+mj-lt"/>
              <a:buAutoNum type="arabicPeriod"/>
            </a:pPr>
            <a:r>
              <a:rPr lang="en-US" sz="2800" b="1" dirty="0" smtClean="0"/>
              <a:t>Identify the menu/foods you want to sell.</a:t>
            </a:r>
          </a:p>
          <a:p>
            <a:pPr marL="457200" indent="-457200">
              <a:spcAft>
                <a:spcPts val="1200"/>
              </a:spcAft>
              <a:buFont typeface="+mj-lt"/>
              <a:buAutoNum type="arabicPeriod"/>
            </a:pPr>
            <a:r>
              <a:rPr lang="en-US" sz="2800" b="1" dirty="0" smtClean="0"/>
              <a:t>Identify </a:t>
            </a:r>
            <a:r>
              <a:rPr lang="en-US" sz="2800" b="1" dirty="0"/>
              <a:t>who you will be selling the product to</a:t>
            </a:r>
            <a:r>
              <a:rPr lang="en-US" sz="2800" b="1" dirty="0" smtClean="0"/>
              <a:t>.</a:t>
            </a:r>
          </a:p>
          <a:p>
            <a:pPr marL="457200" indent="-457200">
              <a:spcAft>
                <a:spcPts val="1200"/>
              </a:spcAft>
              <a:buFont typeface="+mj-lt"/>
              <a:buAutoNum type="arabicPeriod"/>
            </a:pPr>
            <a:r>
              <a:rPr lang="en-US" sz="2800" b="1" dirty="0" smtClean="0"/>
              <a:t>Identify predominant mode of business. </a:t>
            </a:r>
          </a:p>
          <a:p>
            <a:pPr marL="457200" indent="-457200">
              <a:spcAft>
                <a:spcPts val="1200"/>
              </a:spcAft>
              <a:buFont typeface="+mj-lt"/>
              <a:buAutoNum type="arabicPeriod"/>
            </a:pPr>
            <a:r>
              <a:rPr lang="en-US" sz="2800" b="1" dirty="0"/>
              <a:t>Identify ALL locations where the food will be prepared, served and stored</a:t>
            </a:r>
            <a:r>
              <a:rPr lang="en-US" sz="2800" b="1" dirty="0" smtClean="0"/>
              <a:t>.</a:t>
            </a:r>
          </a:p>
          <a:p>
            <a:pPr marL="457200" indent="-457200">
              <a:spcAft>
                <a:spcPts val="1200"/>
              </a:spcAft>
              <a:buFont typeface="+mj-lt"/>
              <a:buAutoNum type="arabicPeriod"/>
            </a:pPr>
            <a:r>
              <a:rPr lang="en-US" sz="2800" b="1" dirty="0" smtClean="0"/>
              <a:t>Contact Inspector or licensing agency.</a:t>
            </a:r>
          </a:p>
        </p:txBody>
      </p:sp>
      <p:sp>
        <p:nvSpPr>
          <p:cNvPr id="4" name="Slide Number Placeholder 3"/>
          <p:cNvSpPr>
            <a:spLocks noGrp="1"/>
          </p:cNvSpPr>
          <p:nvPr>
            <p:ph type="sldNum" sz="quarter" idx="12"/>
          </p:nvPr>
        </p:nvSpPr>
        <p:spPr/>
        <p:txBody>
          <a:bodyPr/>
          <a:lstStyle/>
          <a:p>
            <a:fld id="{AD579F89-F9D2-443A-AAE2-15134F68DCF9}" type="slidenum">
              <a:rPr lang="en-US" smtClean="0"/>
              <a:t>30</a:t>
            </a:fld>
            <a:endParaRPr lang="en-US"/>
          </a:p>
        </p:txBody>
      </p:sp>
    </p:spTree>
    <p:extLst>
      <p:ext uri="{BB962C8B-B14F-4D97-AF65-F5344CB8AC3E}">
        <p14:creationId xmlns:p14="http://schemas.microsoft.com/office/powerpoint/2010/main" val="3118851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smtClean="0"/>
              <a:t>Types of Licenses</a:t>
            </a:r>
            <a:endParaRPr lang="en-US" sz="3200" b="1" dirty="0"/>
          </a:p>
        </p:txBody>
      </p:sp>
      <p:sp>
        <p:nvSpPr>
          <p:cNvPr id="2" name="Content Placeholder 1"/>
          <p:cNvSpPr>
            <a:spLocks noGrp="1"/>
          </p:cNvSpPr>
          <p:nvPr>
            <p:ph idx="1"/>
          </p:nvPr>
        </p:nvSpPr>
        <p:spPr>
          <a:xfrm>
            <a:off x="228600" y="1641474"/>
            <a:ext cx="8686800" cy="4835525"/>
          </a:xfrm>
        </p:spPr>
        <p:txBody>
          <a:bodyPr>
            <a:normAutofit fontScale="92500" lnSpcReduction="20000"/>
          </a:bodyPr>
          <a:lstStyle/>
          <a:p>
            <a:r>
              <a:rPr lang="en-US" sz="2800" b="1" dirty="0" smtClean="0"/>
              <a:t>Retail License – MDH, MDA or delegated agency</a:t>
            </a:r>
          </a:p>
          <a:p>
            <a:endParaRPr lang="en-US" sz="900" b="1" dirty="0" smtClean="0"/>
          </a:p>
          <a:p>
            <a:r>
              <a:rPr lang="en-US" sz="2800" b="1" dirty="0" smtClean="0"/>
              <a:t>Wholesale/Manufacturer – MDA</a:t>
            </a:r>
          </a:p>
          <a:p>
            <a:endParaRPr lang="en-US" sz="900" b="1" dirty="0" smtClean="0"/>
          </a:p>
          <a:p>
            <a:r>
              <a:rPr lang="en-US" sz="2800" b="1" dirty="0" smtClean="0"/>
              <a:t>Mobile Food License – </a:t>
            </a:r>
            <a:r>
              <a:rPr lang="en-US" sz="2800" b="1" dirty="0"/>
              <a:t>MDH, MDA or delegated </a:t>
            </a:r>
            <a:r>
              <a:rPr lang="en-US" sz="2800" b="1" dirty="0" smtClean="0"/>
              <a:t>agency</a:t>
            </a:r>
          </a:p>
          <a:p>
            <a:pPr lvl="1"/>
            <a:r>
              <a:rPr lang="en-US" sz="2800" b="1" dirty="0" smtClean="0"/>
              <a:t>Seasonal Permanent Food Stand</a:t>
            </a:r>
          </a:p>
          <a:p>
            <a:pPr lvl="1"/>
            <a:r>
              <a:rPr lang="en-US" sz="2800" b="1" dirty="0" smtClean="0"/>
              <a:t>Seasonal Temporary Food Stand</a:t>
            </a:r>
          </a:p>
          <a:p>
            <a:pPr lvl="1"/>
            <a:r>
              <a:rPr lang="en-US" sz="2800" b="1" dirty="0" smtClean="0"/>
              <a:t>Mobile Food Unit / Food Truck</a:t>
            </a:r>
          </a:p>
          <a:p>
            <a:pPr lvl="1"/>
            <a:r>
              <a:rPr lang="en-US" sz="2800" b="1" dirty="0" smtClean="0"/>
              <a:t>Food Vehicle/ Portable Structure or cart</a:t>
            </a:r>
          </a:p>
          <a:p>
            <a:pPr lvl="1"/>
            <a:r>
              <a:rPr lang="en-US" sz="2800" b="1" dirty="0"/>
              <a:t>Special Event License</a:t>
            </a:r>
          </a:p>
          <a:p>
            <a:pPr lvl="1"/>
            <a:endParaRPr lang="en-US" dirty="0" smtClean="0"/>
          </a:p>
          <a:p>
            <a:endParaRPr lang="en-US" dirty="0"/>
          </a:p>
        </p:txBody>
      </p:sp>
      <p:sp>
        <p:nvSpPr>
          <p:cNvPr id="3" name="Slide Number Placeholder 2"/>
          <p:cNvSpPr>
            <a:spLocks noGrp="1"/>
          </p:cNvSpPr>
          <p:nvPr>
            <p:ph type="sldNum" sz="quarter" idx="12"/>
          </p:nvPr>
        </p:nvSpPr>
        <p:spPr/>
        <p:txBody>
          <a:bodyPr/>
          <a:lstStyle/>
          <a:p>
            <a:fld id="{AD579F89-F9D2-443A-AAE2-15134F68DCF9}" type="slidenum">
              <a:rPr lang="en-US" smtClean="0"/>
              <a:t>31</a:t>
            </a:fld>
            <a:endParaRPr lang="en-US"/>
          </a:p>
        </p:txBody>
      </p:sp>
    </p:spTree>
    <p:extLst>
      <p:ext uri="{BB962C8B-B14F-4D97-AF65-F5344CB8AC3E}">
        <p14:creationId xmlns:p14="http://schemas.microsoft.com/office/powerpoint/2010/main" val="8463731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smtClean="0"/>
              <a:t>License Fees</a:t>
            </a:r>
            <a:endParaRPr lang="en-US" sz="3200" b="1" dirty="0"/>
          </a:p>
        </p:txBody>
      </p:sp>
      <p:sp>
        <p:nvSpPr>
          <p:cNvPr id="2" name="Content Placeholder 1"/>
          <p:cNvSpPr>
            <a:spLocks noGrp="1"/>
          </p:cNvSpPr>
          <p:nvPr>
            <p:ph idx="1"/>
          </p:nvPr>
        </p:nvSpPr>
        <p:spPr>
          <a:xfrm>
            <a:off x="304800" y="1676400"/>
            <a:ext cx="8686799" cy="3450696"/>
          </a:xfrm>
        </p:spPr>
        <p:txBody>
          <a:bodyPr>
            <a:normAutofit fontScale="92500" lnSpcReduction="10000"/>
          </a:bodyPr>
          <a:lstStyle/>
          <a:p>
            <a:r>
              <a:rPr lang="en-US" sz="2800" b="1" dirty="0" smtClean="0"/>
              <a:t>The license fees are different depending on the licensing agency.</a:t>
            </a:r>
          </a:p>
          <a:p>
            <a:endParaRPr lang="en-US" sz="2800" b="1" dirty="0" smtClean="0"/>
          </a:p>
          <a:p>
            <a:r>
              <a:rPr lang="en-US" sz="2800" b="1" dirty="0" smtClean="0"/>
              <a:t>Within the agency license fees vary by the type of license required, assigned risk or gross sales.</a:t>
            </a:r>
          </a:p>
          <a:p>
            <a:endParaRPr lang="en-US" sz="2800" b="1" dirty="0" smtClean="0"/>
          </a:p>
          <a:p>
            <a:r>
              <a:rPr lang="en-US" sz="2800" b="1" dirty="0" smtClean="0"/>
              <a:t>Talk with your area inspector for specific details.</a:t>
            </a:r>
            <a:endParaRPr lang="en-US" sz="2800" b="1" dirty="0"/>
          </a:p>
        </p:txBody>
      </p:sp>
      <p:sp>
        <p:nvSpPr>
          <p:cNvPr id="3" name="Slide Number Placeholder 2"/>
          <p:cNvSpPr>
            <a:spLocks noGrp="1"/>
          </p:cNvSpPr>
          <p:nvPr>
            <p:ph type="sldNum" sz="quarter" idx="12"/>
          </p:nvPr>
        </p:nvSpPr>
        <p:spPr/>
        <p:txBody>
          <a:bodyPr/>
          <a:lstStyle/>
          <a:p>
            <a:fld id="{AD579F89-F9D2-443A-AAE2-15134F68DCF9}" type="slidenum">
              <a:rPr lang="en-US" smtClean="0"/>
              <a:t>32</a:t>
            </a:fld>
            <a:endParaRPr lang="en-US"/>
          </a:p>
        </p:txBody>
      </p:sp>
    </p:spTree>
    <p:extLst>
      <p:ext uri="{BB962C8B-B14F-4D97-AF65-F5344CB8AC3E}">
        <p14:creationId xmlns:p14="http://schemas.microsoft.com/office/powerpoint/2010/main" val="37029276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Have You Learned?</a:t>
            </a:r>
            <a:endParaRPr lang="en-US" sz="3200" b="1" dirty="0"/>
          </a:p>
        </p:txBody>
      </p:sp>
      <p:sp>
        <p:nvSpPr>
          <p:cNvPr id="3" name="Content Placeholder 2"/>
          <p:cNvSpPr>
            <a:spLocks noGrp="1"/>
          </p:cNvSpPr>
          <p:nvPr>
            <p:ph idx="1"/>
          </p:nvPr>
        </p:nvSpPr>
        <p:spPr>
          <a:xfrm>
            <a:off x="190500" y="1709737"/>
            <a:ext cx="8762999" cy="4114800"/>
          </a:xfrm>
        </p:spPr>
        <p:txBody>
          <a:bodyPr>
            <a:noAutofit/>
          </a:bodyPr>
          <a:lstStyle/>
          <a:p>
            <a:pPr>
              <a:spcAft>
                <a:spcPts val="1200"/>
              </a:spcAft>
            </a:pPr>
            <a:r>
              <a:rPr lang="en-US" sz="2800" b="1" dirty="0" smtClean="0"/>
              <a:t>Not everyone needs a license, but everyone is required to offer safe food to the public.</a:t>
            </a:r>
          </a:p>
          <a:p>
            <a:pPr>
              <a:spcAft>
                <a:spcPts val="1200"/>
              </a:spcAft>
            </a:pPr>
            <a:r>
              <a:rPr lang="en-US" sz="2800" b="1" dirty="0" smtClean="0"/>
              <a:t>MDH, MDA and some delegated agencies license food establishments in Minnesota, based on menu items and method of preparation.</a:t>
            </a:r>
          </a:p>
          <a:p>
            <a:pPr>
              <a:spcAft>
                <a:spcPts val="1200"/>
              </a:spcAft>
            </a:pPr>
            <a:r>
              <a:rPr lang="en-US" sz="2800" b="1" dirty="0" smtClean="0"/>
              <a:t>A variety of licenses for selling food exist.</a:t>
            </a:r>
          </a:p>
          <a:p>
            <a:pPr>
              <a:spcAft>
                <a:spcPts val="1200"/>
              </a:spcAft>
            </a:pPr>
            <a:r>
              <a:rPr lang="en-US" sz="2800" b="1" dirty="0" smtClean="0"/>
              <a:t>Inspectors are a resource to ensure your success.</a:t>
            </a:r>
          </a:p>
        </p:txBody>
      </p:sp>
      <p:sp>
        <p:nvSpPr>
          <p:cNvPr id="4" name="Slide Number Placeholder 3"/>
          <p:cNvSpPr>
            <a:spLocks noGrp="1"/>
          </p:cNvSpPr>
          <p:nvPr>
            <p:ph type="sldNum" sz="quarter" idx="12"/>
          </p:nvPr>
        </p:nvSpPr>
        <p:spPr>
          <a:xfrm>
            <a:off x="3991088" y="6416675"/>
            <a:ext cx="1161826" cy="365125"/>
          </a:xfrm>
        </p:spPr>
        <p:txBody>
          <a:bodyPr/>
          <a:lstStyle/>
          <a:p>
            <a:fld id="{AD579F89-F9D2-443A-AAE2-15134F68DCF9}" type="slidenum">
              <a:rPr lang="en-US" smtClean="0"/>
              <a:t>33</a:t>
            </a:fld>
            <a:endParaRPr lang="en-US"/>
          </a:p>
        </p:txBody>
      </p:sp>
    </p:spTree>
    <p:extLst>
      <p:ext uri="{BB962C8B-B14F-4D97-AF65-F5344CB8AC3E}">
        <p14:creationId xmlns:p14="http://schemas.microsoft.com/office/powerpoint/2010/main" val="18582288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dirty="0" smtClean="0"/>
              <a:t>Question 2</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Say you want to build a brand new food establishment from the ground up, what might you do?</a:t>
            </a:r>
          </a:p>
          <a:p>
            <a:pPr marL="457200" indent="-457200">
              <a:buAutoNum type="alphaUcParenR"/>
            </a:pPr>
            <a:r>
              <a:rPr lang="en-US" sz="2400" b="1" dirty="0"/>
              <a:t>Begin the project as soon as possible</a:t>
            </a:r>
          </a:p>
          <a:p>
            <a:pPr marL="457200" indent="-457200">
              <a:buAutoNum type="alphaUcParenR"/>
            </a:pPr>
            <a:r>
              <a:rPr lang="en-US" sz="2400" b="1" dirty="0"/>
              <a:t>Contact a MDH or MDA inspector</a:t>
            </a:r>
          </a:p>
          <a:p>
            <a:pPr marL="457200" indent="-457200">
              <a:buAutoNum type="alphaUcParenR"/>
            </a:pPr>
            <a:r>
              <a:rPr lang="en-US" sz="2400" b="1" dirty="0"/>
              <a:t>Contact a plan review officer</a:t>
            </a:r>
          </a:p>
          <a:p>
            <a:pPr marL="457200" indent="-457200">
              <a:buAutoNum type="alphaUcParenR"/>
            </a:pPr>
            <a:r>
              <a:rPr lang="en-US" sz="2400" b="1" dirty="0"/>
              <a:t>B &amp; C</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34</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8650" y="2819400"/>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6" name="Rectangle 4"/>
          <p:cNvSpPr>
            <a:spLocks noChangeArrowheads="1"/>
          </p:cNvSpPr>
          <p:nvPr/>
        </p:nvSpPr>
        <p:spPr bwMode="auto">
          <a:xfrm>
            <a:off x="650274" y="3352800"/>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7" name="Rectangle 5"/>
          <p:cNvSpPr>
            <a:spLocks noChangeArrowheads="1"/>
          </p:cNvSpPr>
          <p:nvPr/>
        </p:nvSpPr>
        <p:spPr bwMode="auto">
          <a:xfrm>
            <a:off x="650273" y="3983304"/>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8" name="Rectangle 6"/>
          <p:cNvSpPr>
            <a:spLocks noChangeArrowheads="1"/>
          </p:cNvSpPr>
          <p:nvPr/>
        </p:nvSpPr>
        <p:spPr bwMode="auto">
          <a:xfrm>
            <a:off x="650273" y="459187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7883743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dirty="0" smtClean="0"/>
              <a:t>Question 2</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Say you want to build a brand new food establishment from the ground up, what might you do?</a:t>
            </a:r>
          </a:p>
          <a:p>
            <a:pPr marL="457200" indent="-457200">
              <a:buAutoNum type="alphaUcParenR"/>
            </a:pPr>
            <a:endParaRPr lang="en-US" sz="2400" b="1" dirty="0" smtClean="0"/>
          </a:p>
          <a:p>
            <a:pPr marL="457200" indent="-457200">
              <a:buAutoNum type="alphaUcParenR"/>
            </a:pPr>
            <a:endParaRPr lang="en-US" sz="2400" b="1" dirty="0"/>
          </a:p>
          <a:p>
            <a:pPr marL="457200" indent="-457200">
              <a:buAutoNum type="alphaUcParenR"/>
            </a:pPr>
            <a:endParaRPr lang="en-US" sz="2400" b="1" dirty="0" smtClean="0"/>
          </a:p>
          <a:p>
            <a:pPr marL="457200" indent="-457200">
              <a:buAutoNum type="alphaUcParenR"/>
            </a:pPr>
            <a:r>
              <a:rPr lang="en-US" sz="2400" b="1" dirty="0" smtClean="0"/>
              <a:t>B </a:t>
            </a:r>
            <a:r>
              <a:rPr lang="en-US" sz="2400" b="1" dirty="0"/>
              <a:t>&amp; C</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35</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8" name="Rectangle 6"/>
          <p:cNvSpPr>
            <a:spLocks noChangeArrowheads="1"/>
          </p:cNvSpPr>
          <p:nvPr/>
        </p:nvSpPr>
        <p:spPr bwMode="auto">
          <a:xfrm>
            <a:off x="650273" y="459187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39035368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dirty="0" smtClean="0"/>
              <a:t>Question 3</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What should you do if you desire to sell food to the general public</a:t>
            </a:r>
            <a:r>
              <a:rPr lang="en-US" sz="2400" b="1" dirty="0" smtClean="0"/>
              <a:t>?</a:t>
            </a:r>
            <a:endParaRPr lang="en-US" sz="2400" b="1" dirty="0"/>
          </a:p>
          <a:p>
            <a:pPr marL="0" indent="0">
              <a:buNone/>
            </a:pPr>
            <a:r>
              <a:rPr lang="en-US" sz="2400" b="1" dirty="0"/>
              <a:t>A) </a:t>
            </a:r>
            <a:r>
              <a:rPr lang="en-US" sz="2400" b="1" dirty="0" smtClean="0"/>
              <a:t> Get </a:t>
            </a:r>
            <a:r>
              <a:rPr lang="en-US" sz="2400" b="1" dirty="0"/>
              <a:t>to cooking</a:t>
            </a:r>
          </a:p>
          <a:p>
            <a:pPr marL="0" indent="0">
              <a:buNone/>
            </a:pPr>
            <a:r>
              <a:rPr lang="en-US" sz="2400" b="1" dirty="0"/>
              <a:t>B) </a:t>
            </a:r>
            <a:r>
              <a:rPr lang="en-US" sz="2400" b="1" dirty="0" smtClean="0"/>
              <a:t> Assume </a:t>
            </a:r>
            <a:r>
              <a:rPr lang="en-US" sz="2400" b="1" dirty="0"/>
              <a:t>a license is required and contact a food agency MDH/MDA</a:t>
            </a:r>
          </a:p>
          <a:p>
            <a:pPr marL="0" indent="0">
              <a:buNone/>
            </a:pPr>
            <a:r>
              <a:rPr lang="en-US" sz="2400" b="1" dirty="0"/>
              <a:t>C) </a:t>
            </a:r>
            <a:r>
              <a:rPr lang="en-US" sz="2400" b="1" dirty="0" smtClean="0"/>
              <a:t> Buy </a:t>
            </a:r>
            <a:r>
              <a:rPr lang="en-US" sz="2400" b="1" dirty="0"/>
              <a:t>all new equipment for your new business</a:t>
            </a:r>
          </a:p>
          <a:p>
            <a:pPr marL="0" indent="0">
              <a:buNone/>
            </a:pPr>
            <a:r>
              <a:rPr lang="en-US" sz="2400" b="1" dirty="0"/>
              <a:t>D) </a:t>
            </a:r>
            <a:r>
              <a:rPr lang="en-US" sz="2400" b="1" dirty="0" smtClean="0"/>
              <a:t> Tell </a:t>
            </a:r>
            <a:r>
              <a:rPr lang="en-US" sz="2400" b="1" dirty="0"/>
              <a:t>all of your friends and social media </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36</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8650" y="2819400"/>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6" name="Rectangle 4"/>
          <p:cNvSpPr>
            <a:spLocks noChangeArrowheads="1"/>
          </p:cNvSpPr>
          <p:nvPr/>
        </p:nvSpPr>
        <p:spPr bwMode="auto">
          <a:xfrm>
            <a:off x="650274" y="3352800"/>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7" name="Rectangle 5"/>
          <p:cNvSpPr>
            <a:spLocks noChangeArrowheads="1"/>
          </p:cNvSpPr>
          <p:nvPr/>
        </p:nvSpPr>
        <p:spPr bwMode="auto">
          <a:xfrm>
            <a:off x="650273" y="4332254"/>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8" name="Rectangle 6"/>
          <p:cNvSpPr>
            <a:spLocks noChangeArrowheads="1"/>
          </p:cNvSpPr>
          <p:nvPr/>
        </p:nvSpPr>
        <p:spPr bwMode="auto">
          <a:xfrm>
            <a:off x="650273" y="4901329"/>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21425248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dirty="0" smtClean="0"/>
              <a:t>Question 3</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What should you do if you desire to sell food to the general public</a:t>
            </a:r>
            <a:r>
              <a:rPr lang="en-US" sz="2400" b="1" dirty="0" smtClean="0"/>
              <a:t>?</a:t>
            </a:r>
            <a:endParaRPr lang="en-US" sz="2400" b="1" dirty="0"/>
          </a:p>
          <a:p>
            <a:pPr marL="0" indent="0">
              <a:buNone/>
            </a:pPr>
            <a:endParaRPr lang="en-US" sz="2400" b="1" dirty="0" smtClean="0"/>
          </a:p>
          <a:p>
            <a:pPr marL="0" indent="0">
              <a:buNone/>
            </a:pPr>
            <a:r>
              <a:rPr lang="en-US" sz="2400" b="1" dirty="0" smtClean="0"/>
              <a:t>B</a:t>
            </a:r>
            <a:r>
              <a:rPr lang="en-US" sz="2400" b="1" dirty="0"/>
              <a:t>) </a:t>
            </a:r>
            <a:r>
              <a:rPr lang="en-US" sz="2400" b="1" dirty="0" smtClean="0"/>
              <a:t> Assume </a:t>
            </a:r>
            <a:r>
              <a:rPr lang="en-US" sz="2400" b="1" dirty="0"/>
              <a:t>a license is required and contact a food agency </a:t>
            </a:r>
            <a:r>
              <a:rPr lang="en-US" sz="2400" b="1" dirty="0" smtClean="0"/>
              <a:t>MDH/MDA</a:t>
            </a: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37</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6" name="Rectangle 4"/>
          <p:cNvSpPr>
            <a:spLocks noChangeArrowheads="1"/>
          </p:cNvSpPr>
          <p:nvPr/>
        </p:nvSpPr>
        <p:spPr bwMode="auto">
          <a:xfrm>
            <a:off x="650274" y="3352800"/>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7240760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dirty="0" smtClean="0"/>
              <a:t>Question 4</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What type of products can be sold/served to the public and are exempt from licensing?</a:t>
            </a:r>
          </a:p>
          <a:p>
            <a:pPr marL="457200" indent="-457200">
              <a:buFont typeface="+mj-lt"/>
              <a:buAutoNum type="alphaLcPeriod"/>
            </a:pPr>
            <a:r>
              <a:rPr lang="en-US" sz="2400" b="1" dirty="0" smtClean="0"/>
              <a:t>Hamburger </a:t>
            </a:r>
            <a:r>
              <a:rPr lang="en-US" sz="2400" b="1" dirty="0"/>
              <a:t>and hot dog grill out!!!</a:t>
            </a:r>
          </a:p>
          <a:p>
            <a:pPr marL="457200" indent="-457200">
              <a:buFont typeface="+mj-lt"/>
              <a:buAutoNum type="alphaLcPeriod"/>
            </a:pPr>
            <a:r>
              <a:rPr lang="en-US" sz="2400" b="1" dirty="0"/>
              <a:t>Products of the farm or garden</a:t>
            </a:r>
          </a:p>
          <a:p>
            <a:pPr marL="457200" indent="-457200">
              <a:buFont typeface="+mj-lt"/>
              <a:buAutoNum type="alphaLcPeriod"/>
            </a:pPr>
            <a:r>
              <a:rPr lang="en-US" sz="2400" b="1" dirty="0"/>
              <a:t>Pre-packaged foods- chips, ice cream, frozen dinners</a:t>
            </a:r>
          </a:p>
          <a:p>
            <a:pPr marL="457200" indent="-457200">
              <a:buFont typeface="+mj-lt"/>
              <a:buAutoNum type="alphaLcPeriod"/>
            </a:pPr>
            <a:r>
              <a:rPr lang="en-US" sz="2400" b="1" dirty="0"/>
              <a:t>Sushi </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38</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8650" y="2819400"/>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6" name="Rectangle 4"/>
          <p:cNvSpPr>
            <a:spLocks noChangeArrowheads="1"/>
          </p:cNvSpPr>
          <p:nvPr/>
        </p:nvSpPr>
        <p:spPr bwMode="auto">
          <a:xfrm>
            <a:off x="628649" y="3357474"/>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7" name="Rectangle 5"/>
          <p:cNvSpPr>
            <a:spLocks noChangeArrowheads="1"/>
          </p:cNvSpPr>
          <p:nvPr/>
        </p:nvSpPr>
        <p:spPr bwMode="auto">
          <a:xfrm>
            <a:off x="628650" y="4001294"/>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8" name="Rectangle 6"/>
          <p:cNvSpPr>
            <a:spLocks noChangeArrowheads="1"/>
          </p:cNvSpPr>
          <p:nvPr/>
        </p:nvSpPr>
        <p:spPr bwMode="auto">
          <a:xfrm>
            <a:off x="628649" y="455382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34788536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dirty="0" smtClean="0"/>
              <a:t>Question 4</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What type of products can be sold/served to the public and are exempt from licensing?</a:t>
            </a:r>
          </a:p>
          <a:p>
            <a:pPr marL="457200" indent="-457200">
              <a:buFont typeface="+mj-lt"/>
              <a:buAutoNum type="alphaLcPeriod"/>
            </a:pPr>
            <a:endParaRPr lang="en-US" sz="2400" b="1" dirty="0" smtClean="0"/>
          </a:p>
          <a:p>
            <a:pPr marL="457200" indent="-457200">
              <a:buFont typeface="+mj-lt"/>
              <a:buAutoNum type="alphaLcPeriod"/>
            </a:pPr>
            <a:r>
              <a:rPr lang="en-US" sz="2400" b="1" dirty="0" smtClean="0"/>
              <a:t>Products </a:t>
            </a:r>
            <a:r>
              <a:rPr lang="en-US" sz="2400" b="1" dirty="0"/>
              <a:t>of the farm or </a:t>
            </a:r>
            <a:r>
              <a:rPr lang="en-US" sz="2400" b="1" dirty="0" smtClean="0"/>
              <a:t>garden</a:t>
            </a: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39</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6" name="Rectangle 4"/>
          <p:cNvSpPr>
            <a:spLocks noChangeArrowheads="1"/>
          </p:cNvSpPr>
          <p:nvPr/>
        </p:nvSpPr>
        <p:spPr bwMode="auto">
          <a:xfrm>
            <a:off x="628649" y="3357474"/>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23455517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dirty="0" smtClean="0"/>
              <a:t>Question 5</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Which method of sale is NOT allowed under the cottage food registration?</a:t>
            </a:r>
          </a:p>
          <a:p>
            <a:pPr marL="457200" indent="-457200">
              <a:buAutoNum type="alphaUcParenR"/>
            </a:pPr>
            <a:r>
              <a:rPr lang="en-US" sz="2400" b="1" dirty="0"/>
              <a:t>Cottage food products may be sold to grocery stores</a:t>
            </a:r>
          </a:p>
          <a:p>
            <a:pPr marL="457200" indent="-457200">
              <a:buAutoNum type="alphaUcParenR"/>
            </a:pPr>
            <a:r>
              <a:rPr lang="en-US" sz="2400" b="1" dirty="0"/>
              <a:t>Cottage food products may be sold at farmers markets</a:t>
            </a:r>
          </a:p>
          <a:p>
            <a:pPr marL="457200" indent="-457200">
              <a:buAutoNum type="alphaUcParenR"/>
            </a:pPr>
            <a:r>
              <a:rPr lang="en-US" sz="2400" b="1" dirty="0"/>
              <a:t>Cottage food products may be sold over the internet</a:t>
            </a:r>
          </a:p>
          <a:p>
            <a:pPr marL="457200" indent="-457200">
              <a:buAutoNum type="alphaUcParenR"/>
            </a:pPr>
            <a:r>
              <a:rPr lang="en-US" sz="2400" b="1" dirty="0"/>
              <a:t>Cottage food products may be sold from the home</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40</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8650" y="2819400"/>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6" name="Rectangle 4"/>
          <p:cNvSpPr>
            <a:spLocks noChangeArrowheads="1"/>
          </p:cNvSpPr>
          <p:nvPr/>
        </p:nvSpPr>
        <p:spPr bwMode="auto">
          <a:xfrm>
            <a:off x="628649" y="3357474"/>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7" name="Rectangle 5"/>
          <p:cNvSpPr>
            <a:spLocks noChangeArrowheads="1"/>
          </p:cNvSpPr>
          <p:nvPr/>
        </p:nvSpPr>
        <p:spPr bwMode="auto">
          <a:xfrm>
            <a:off x="628650" y="4001294"/>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8" name="Rectangle 6"/>
          <p:cNvSpPr>
            <a:spLocks noChangeArrowheads="1"/>
          </p:cNvSpPr>
          <p:nvPr/>
        </p:nvSpPr>
        <p:spPr bwMode="auto">
          <a:xfrm>
            <a:off x="628649" y="455382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12861556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dirty="0" smtClean="0"/>
              <a:t>Question 5</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Which method of sale is NOT allowed under the cottage food registration?</a:t>
            </a:r>
          </a:p>
          <a:p>
            <a:pPr marL="457200" indent="-457200">
              <a:buAutoNum type="alphaUcParenR"/>
            </a:pPr>
            <a:r>
              <a:rPr lang="en-US" sz="2400" b="1" dirty="0"/>
              <a:t>Cottage food products may be sold to grocery </a:t>
            </a:r>
            <a:r>
              <a:rPr lang="en-US" sz="2400" b="1" dirty="0" smtClean="0"/>
              <a:t>stores</a:t>
            </a: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41</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8650" y="2819400"/>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21588962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Questions</a:t>
            </a:r>
            <a:endParaRPr lang="en-US" sz="5400" b="1" dirty="0"/>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718718" y="3337719"/>
            <a:ext cx="1920081" cy="1920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AD579F89-F9D2-443A-AAE2-15134F68DCF9}" type="slidenum">
              <a:rPr lang="en-US" smtClean="0"/>
              <a:t>42</a:t>
            </a:fld>
            <a:endParaRPr lang="en-US"/>
          </a:p>
        </p:txBody>
      </p:sp>
    </p:spTree>
    <p:extLst>
      <p:ext uri="{BB962C8B-B14F-4D97-AF65-F5344CB8AC3E}">
        <p14:creationId xmlns:p14="http://schemas.microsoft.com/office/powerpoint/2010/main" val="335826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2.xml><?xml version="1.0" encoding="utf-8"?>
<p:tagLst xmlns:a="http://schemas.openxmlformats.org/drawingml/2006/main" xmlns:r="http://schemas.openxmlformats.org/officeDocument/2006/relationships" xmlns:p="http://schemas.openxmlformats.org/presentationml/2006/main">
  <p:tag name="ZEROBASED" val="False"/>
</p:tagLst>
</file>

<file path=ppt/tags/tag3.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8.xml><?xml version="1.0" encoding="utf-8"?>
<p:tagLst xmlns:a="http://schemas.openxmlformats.org/drawingml/2006/main" xmlns:r="http://schemas.openxmlformats.org/officeDocument/2006/relationships" xmlns:p="http://schemas.openxmlformats.org/presentationml/2006/main">
  <p:tag name="ZEROBASED" val="False"/>
</p:tagLst>
</file>

<file path=ppt/tags/tag9.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0.xml><?xml version="1.0" encoding="utf-8"?>
<p:tagLst xmlns:a="http://schemas.openxmlformats.org/drawingml/2006/main" xmlns:r="http://schemas.openxmlformats.org/officeDocument/2006/relationships" xmlns:p="http://schemas.openxmlformats.org/presentationml/2006/main">
  <p:tag name="ZEROBASED" val="False"/>
</p:tagLst>
</file>

<file path=ppt/tags/tag11.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2.xml><?xml version="1.0" encoding="utf-8"?>
<p:tagLst xmlns:a="http://schemas.openxmlformats.org/drawingml/2006/main" xmlns:r="http://schemas.openxmlformats.org/officeDocument/2006/relationships" xmlns:p="http://schemas.openxmlformats.org/presentationml/2006/main">
  <p:tag name="ZEROBASED" val="False"/>
</p:tagLst>
</file>

<file path=ppt/tags/tag13.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4.xml><?xml version="1.0" encoding="utf-8"?>
<p:tagLst xmlns:a="http://schemas.openxmlformats.org/drawingml/2006/main" xmlns:r="http://schemas.openxmlformats.org/officeDocument/2006/relationships" xmlns:p="http://schemas.openxmlformats.org/presentationml/2006/main">
  <p:tag name="ZEROBASED" val="False"/>
</p:tagLst>
</file>

<file path=ppt/tags/tag15.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6.xml><?xml version="1.0" encoding="utf-8"?>
<p:tagLst xmlns:a="http://schemas.openxmlformats.org/drawingml/2006/main" xmlns:r="http://schemas.openxmlformats.org/officeDocument/2006/relationships" xmlns:p="http://schemas.openxmlformats.org/presentationml/2006/main">
  <p:tag name="ZEROBASED" val="False"/>
</p:tagLst>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_x0020_of_x0020_Outreach_x0020_Activity xmlns="11afad5a-fcdb-468b-aaab-b8d7042e0923">2015-05-13T05:00:00+00:00</Date_x0020_of_x0020_Outreach_x0020_Activity>
    <Primary_x0020_Participant xmlns="11afad5a-fcdb-468b-aaab-b8d7042e0923">
      <UserInfo>
        <DisplayName>Baysal, Nicole (MDA)</DisplayName>
        <AccountId>185</AccountId>
        <AccountType/>
      </UserInfo>
    </Primary_x0020_Participant>
    <Type_x0020_of_x0020_Document xmlns="88a461aa-e079-4936-83d1-2e1173733324">Handout</Type_x0020_of_x0020_Document>
    <Manufacturing_x002c__x0020_Retail_x002c__x0020_or_x0020_Both xmlns="88a461aa-e079-4936-83d1-2e1173733324">Retail Food</Manufacturing_x002c__x0020_Retail_x002c__x0020_or_x0020_Both>
    <End_x0020_Date_x0020_of_x0020_Outreach_x0020_Activity xmlns="88a461aa-e079-4936-83d1-2e1173733324">2015-05-19T05:00:00+00:00</End_x0020_Date_x0020_of_x0020_Outreach_x0020_Activity>
    <Standard xmlns="88a461aa-e079-4936-83d1-2e1173733324"/>
    <Outreach_x0020_Notifications_x0020__x002d__x0020_Designer xmlns="88a461aa-e079-4936-83d1-2e1173733324">
      <Url xsi:nil="true"/>
      <Description xsi:nil="true"/>
    </Outreach_x0020_Notifications_x0020__x002d__x0020_Design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EFDE157E9F74448A20C2C028764014F" ma:contentTypeVersion="38" ma:contentTypeDescription="Create a new document." ma:contentTypeScope="" ma:versionID="d378f26b83cc2bd69d5270c30bf349de">
  <xsd:schema xmlns:xsd="http://www.w3.org/2001/XMLSchema" xmlns:xs="http://www.w3.org/2001/XMLSchema" xmlns:p="http://schemas.microsoft.com/office/2006/metadata/properties" xmlns:ns2="88a461aa-e079-4936-83d1-2e1173733324" xmlns:ns3="11afad5a-fcdb-468b-aaab-b8d7042e0923" targetNamespace="http://schemas.microsoft.com/office/2006/metadata/properties" ma:root="true" ma:fieldsID="4b85d28dbfe6a185683a52f06bbdeaca" ns2:_="" ns3:_="">
    <xsd:import namespace="88a461aa-e079-4936-83d1-2e1173733324"/>
    <xsd:import namespace="11afad5a-fcdb-468b-aaab-b8d7042e0923"/>
    <xsd:element name="properties">
      <xsd:complexType>
        <xsd:sequence>
          <xsd:element name="documentManagement">
            <xsd:complexType>
              <xsd:all>
                <xsd:element ref="ns2:Type_x0020_of_x0020_Document" minOccurs="0"/>
                <xsd:element ref="ns2:Manufacturing_x002c__x0020_Retail_x002c__x0020_or_x0020_Both" minOccurs="0"/>
                <xsd:element ref="ns3:Primary_x0020_Participant" minOccurs="0"/>
                <xsd:element ref="ns3:Date_x0020_of_x0020_Outreach_x0020_Activity" minOccurs="0"/>
                <xsd:element ref="ns2:End_x0020_Date_x0020_of_x0020_Outreach_x0020_Activity" minOccurs="0"/>
                <xsd:element ref="ns2:Standard" minOccurs="0"/>
                <xsd:element ref="ns2:Outreach_x0020_Notifications_x0020__x002d__x0020_Designer" minOccurs="0"/>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a461aa-e079-4936-83d1-2e1173733324" elementFormDefault="qualified">
    <xsd:import namespace="http://schemas.microsoft.com/office/2006/documentManagement/types"/>
    <xsd:import namespace="http://schemas.microsoft.com/office/infopath/2007/PartnerControls"/>
    <xsd:element name="Type_x0020_of_x0020_Document" ma:index="2" nillable="true" ma:displayName="Type of Document" ma:default="Handout" ma:description="Indicate the type of document (Do not change Content Type above)" ma:format="Dropdown" ma:internalName="Type_x0020_of_x0020_Document">
      <xsd:simpleType>
        <xsd:union memberTypes="dms:Text">
          <xsd:simpleType>
            <xsd:restriction base="dms:Choice">
              <xsd:enumeration value="Handout"/>
              <xsd:enumeration value="Presentation"/>
              <xsd:enumeration value="Activity"/>
              <xsd:enumeration value="Supporting Documentation"/>
            </xsd:restriction>
          </xsd:simpleType>
        </xsd:union>
      </xsd:simpleType>
    </xsd:element>
    <xsd:element name="Manufacturing_x002c__x0020_Retail_x002c__x0020_or_x0020_Both" ma:index="3" nillable="true" ma:displayName="Program/Unit" ma:format="Dropdown" ma:internalName="Manufacturing_x002c__x0020_Retail_x002c__x0020_or_x0020_Both">
      <xsd:simpleType>
        <xsd:restriction base="dms:Choice">
          <xsd:enumeration value="Manufactured Food"/>
          <xsd:enumeration value="Retail Food"/>
          <xsd:enumeration value="Food"/>
          <xsd:enumeration value="Feed"/>
          <xsd:enumeration value="Pet Food"/>
          <xsd:enumeration value="Compliance"/>
          <xsd:enumeration value="RTO"/>
          <xsd:enumeration value="BQM"/>
          <xsd:enumeration value="ASU"/>
          <xsd:enumeration value="Produce Safety"/>
        </xsd:restriction>
      </xsd:simpleType>
    </xsd:element>
    <xsd:element name="End_x0020_Date_x0020_of_x0020_Outreach_x0020_Activity" ma:index="6" nillable="true" ma:displayName="End Date of Outreach Activity" ma:format="DateTime" ma:internalName="End_x0020_Date_x0020_of_x0020_Outreach_x0020_Activity">
      <xsd:simpleType>
        <xsd:restriction base="dms:DateTime"/>
      </xsd:simpleType>
    </xsd:element>
    <xsd:element name="Standard" ma:index="7" nillable="true" ma:displayName="Standard" ma:internalName="Standard">
      <xsd:complexType>
        <xsd:complexContent>
          <xsd:extension base="dms:MultiChoice">
            <xsd:sequence>
              <xsd:element name="Value" maxOccurs="unbounded" minOccurs="0" nillable="true">
                <xsd:simpleType>
                  <xsd:restriction base="dms:Choice">
                    <xsd:enumeration value="Manufactured Food"/>
                    <xsd:enumeration value="Retail Food"/>
                    <xsd:enumeration value="Feed"/>
                    <xsd:enumeration value="Produce Safety"/>
                  </xsd:restriction>
                </xsd:simpleType>
              </xsd:element>
            </xsd:sequence>
          </xsd:extension>
        </xsd:complexContent>
      </xsd:complexType>
    </xsd:element>
    <xsd:element name="Outreach_x0020_Notifications_x0020__x002d__x0020_Designer" ma:index="14" nillable="true" ma:displayName="Outreach Notifications - Designer" ma:internalName="Outreach_x0020_Notifications_x0020__x002d__x0020_Designer">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afad5a-fcdb-468b-aaab-b8d7042e0923" elementFormDefault="qualified">
    <xsd:import namespace="http://schemas.microsoft.com/office/2006/documentManagement/types"/>
    <xsd:import namespace="http://schemas.microsoft.com/office/infopath/2007/PartnerControls"/>
    <xsd:element name="Primary_x0020_Participant" ma:index="4" nillable="true" ma:displayName="Leader" ma:list="UserInfo" ma:SharePointGroup="0" ma:internalName="Primary_x0020_Participant"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ate_x0020_of_x0020_Outreach_x0020_Activity" ma:index="5" nillable="true" ma:displayName="Start Date of Outreach Activity" ma:format="DateTime" ma:internalName="Date_x0020_of_x0020_Outreach_x0020_Activity">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FB5FEA-18C2-4E1D-9AB7-455AAB7DE47C}">
  <ds:schemaRefs>
    <ds:schemaRef ds:uri="88a461aa-e079-4936-83d1-2e1173733324"/>
    <ds:schemaRef ds:uri="http://schemas.microsoft.com/office/2006/documentManagement/types"/>
    <ds:schemaRef ds:uri="http://schemas.microsoft.com/office/2006/metadata/properties"/>
    <ds:schemaRef ds:uri="http://purl.org/dc/elements/1.1/"/>
    <ds:schemaRef ds:uri="11afad5a-fcdb-468b-aaab-b8d7042e0923"/>
    <ds:schemaRef ds:uri="http://purl.org/dc/dcmitype/"/>
    <ds:schemaRef ds:uri="http://schemas.openxmlformats.org/package/2006/metadata/core-properti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5BAB26A3-6583-45A8-B4A9-586B80711727}">
  <ds:schemaRefs>
    <ds:schemaRef ds:uri="http://schemas.microsoft.com/sharepoint/v3/contenttype/forms"/>
  </ds:schemaRefs>
</ds:datastoreItem>
</file>

<file path=customXml/itemProps3.xml><?xml version="1.0" encoding="utf-8"?>
<ds:datastoreItem xmlns:ds="http://schemas.openxmlformats.org/officeDocument/2006/customXml" ds:itemID="{9525190A-B8CD-40C9-9262-FA065491C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a461aa-e079-4936-83d1-2e1173733324"/>
    <ds:schemaRef ds:uri="11afad5a-fcdb-468b-aaab-b8d7042e09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MDA PowerPoint Template</Template>
  <TotalTime>6871</TotalTime>
  <Words>3408</Words>
  <Application>Microsoft Office PowerPoint</Application>
  <PresentationFormat>On-screen Show (4:3)</PresentationFormat>
  <Paragraphs>342</Paragraphs>
  <Slides>42</Slides>
  <Notes>29</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Times New Roman</vt:lpstr>
      <vt:lpstr>Wingdings</vt:lpstr>
      <vt:lpstr>MN.IT</vt:lpstr>
      <vt:lpstr>Minnesota Food Licensing</vt:lpstr>
      <vt:lpstr>What Will You Learn?</vt:lpstr>
      <vt:lpstr>MN Statute 28A.04</vt:lpstr>
      <vt:lpstr>34A.01 Subd. 12: "Sell" and "sale" </vt:lpstr>
      <vt:lpstr>Why Get a License?</vt:lpstr>
      <vt:lpstr>Who is Exempt From Licensure?</vt:lpstr>
      <vt:lpstr>Do you fall into an Exclusion?</vt:lpstr>
      <vt:lpstr>Cottage Foods MN Statute 28A.152</vt:lpstr>
      <vt:lpstr>Cottage Foods MN Statute 28A.152</vt:lpstr>
      <vt:lpstr>Question 1</vt:lpstr>
      <vt:lpstr>Cottage Foods MN Statute 28A.152</vt:lpstr>
      <vt:lpstr>Cottage Foods MN Statute 28A.152</vt:lpstr>
      <vt:lpstr>Product of the Farm Minnesota Statutes, part 28A.15</vt:lpstr>
      <vt:lpstr>Product of the Farm (Shell Eggs) Minnesota Statutes, part 28A.15</vt:lpstr>
      <vt:lpstr>Product of the Farm: Meat &amp; Poultry Minnesota Statutes, part 28A.15</vt:lpstr>
      <vt:lpstr>MN Food Code: Wild Mushrooms</vt:lpstr>
      <vt:lpstr>MN Statutes: Fish</vt:lpstr>
      <vt:lpstr>Food Product Sampling &amp; Demonstration Minnesota Statutes, part 28A.151</vt:lpstr>
      <vt:lpstr>28A.151: Farmers Market</vt:lpstr>
      <vt:lpstr>Community Event or Social Event</vt:lpstr>
      <vt:lpstr>Food Product Sampling &amp; Demonstration Minnesota Statutes, part 28A.151</vt:lpstr>
      <vt:lpstr>Shared Responsibility Licensing Agencies</vt:lpstr>
      <vt:lpstr>Delegated Agency</vt:lpstr>
      <vt:lpstr>Shared Responsibility Licensing Agencies</vt:lpstr>
      <vt:lpstr>Shared Responsibility Predominant Mode of Business</vt:lpstr>
      <vt:lpstr>Shared Responsibility Predominant Mode of Business</vt:lpstr>
      <vt:lpstr>Plan Review</vt:lpstr>
      <vt:lpstr>Shared Responsibility MDH Delegation Map </vt:lpstr>
      <vt:lpstr>Shared Responsibility Find Your MDA Inspector</vt:lpstr>
      <vt:lpstr>Licensing Process </vt:lpstr>
      <vt:lpstr>Types of Licenses</vt:lpstr>
      <vt:lpstr>License Fees</vt:lpstr>
      <vt:lpstr>What Have You Learned?</vt:lpstr>
      <vt:lpstr>Question 2</vt:lpstr>
      <vt:lpstr>Question 2</vt:lpstr>
      <vt:lpstr>Question 3</vt:lpstr>
      <vt:lpstr>Question 3</vt:lpstr>
      <vt:lpstr>Question 4</vt:lpstr>
      <vt:lpstr>Question 4</vt:lpstr>
      <vt:lpstr>Question 5</vt:lpstr>
      <vt:lpstr>Question 5</vt:lpstr>
      <vt:lpstr>Questions</vt:lpstr>
    </vt:vector>
  </TitlesOfParts>
  <Company>Minnesota Department of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Licensing Module 2014</dc:title>
  <dc:creator>Steven Diaz</dc:creator>
  <cp:lastModifiedBy>Johnson, Stephanie S (MDH)</cp:lastModifiedBy>
  <cp:revision>533</cp:revision>
  <cp:lastPrinted>2014-04-11T15:33:01Z</cp:lastPrinted>
  <dcterms:created xsi:type="dcterms:W3CDTF">2012-03-21T14:57:42Z</dcterms:created>
  <dcterms:modified xsi:type="dcterms:W3CDTF">2018-04-05T15:01:11Z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0x010100EEFDE157E9F74448A20C2C028764014F</vt:lpwstr>
  </property>
  <property fmtid="{D5CDD505-2E9C-101B-9397-08002B2CF9AE}" pid="3" name="Year">
    <vt:lpwstr>2014</vt:lpwstr>
  </property>
  <property fmtid="{D5CDD505-2E9C-101B-9397-08002B2CF9AE}" pid="4" name="_docset_NoMedatataSyncRequired">
    <vt:lpwstr>False</vt:lpwstr>
  </property>
  <property fmtid="{D5CDD505-2E9C-101B-9397-08002B2CF9AE}" pid="5" name="Order">
    <vt:r8>20300</vt:r8>
  </property>
</Properties>
</file>