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charts/chart1.xml" ContentType="application/vnd.openxmlformats-officedocument.drawingml.char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89"/>
  </p:notesMasterIdLst>
  <p:sldIdLst>
    <p:sldId id="409" r:id="rId2"/>
    <p:sldId id="442" r:id="rId3"/>
    <p:sldId id="454" r:id="rId4"/>
    <p:sldId id="455" r:id="rId5"/>
    <p:sldId id="456" r:id="rId6"/>
    <p:sldId id="275" r:id="rId7"/>
    <p:sldId id="278" r:id="rId8"/>
    <p:sldId id="276" r:id="rId9"/>
    <p:sldId id="457" r:id="rId10"/>
    <p:sldId id="475" r:id="rId11"/>
    <p:sldId id="459" r:id="rId12"/>
    <p:sldId id="476" r:id="rId13"/>
    <p:sldId id="279" r:id="rId14"/>
    <p:sldId id="280" r:id="rId15"/>
    <p:sldId id="281" r:id="rId16"/>
    <p:sldId id="282" r:id="rId17"/>
    <p:sldId id="284" r:id="rId18"/>
    <p:sldId id="473" r:id="rId19"/>
    <p:sldId id="285" r:id="rId20"/>
    <p:sldId id="474" r:id="rId21"/>
    <p:sldId id="354" r:id="rId22"/>
    <p:sldId id="355" r:id="rId23"/>
    <p:sldId id="353" r:id="rId24"/>
    <p:sldId id="358" r:id="rId25"/>
    <p:sldId id="359" r:id="rId26"/>
    <p:sldId id="360" r:id="rId27"/>
    <p:sldId id="443" r:id="rId28"/>
    <p:sldId id="444" r:id="rId29"/>
    <p:sldId id="445" r:id="rId30"/>
    <p:sldId id="365" r:id="rId31"/>
    <p:sldId id="368" r:id="rId32"/>
    <p:sldId id="461" r:id="rId33"/>
    <p:sldId id="478" r:id="rId34"/>
    <p:sldId id="463" r:id="rId35"/>
    <p:sldId id="479" r:id="rId36"/>
    <p:sldId id="411" r:id="rId37"/>
    <p:sldId id="306" r:id="rId38"/>
    <p:sldId id="446" r:id="rId39"/>
    <p:sldId id="310" r:id="rId40"/>
    <p:sldId id="369" r:id="rId41"/>
    <p:sldId id="370" r:id="rId42"/>
    <p:sldId id="372" r:id="rId43"/>
    <p:sldId id="413" r:id="rId44"/>
    <p:sldId id="447" r:id="rId45"/>
    <p:sldId id="412" r:id="rId46"/>
    <p:sldId id="448" r:id="rId47"/>
    <p:sldId id="373" r:id="rId48"/>
    <p:sldId id="377" r:id="rId49"/>
    <p:sldId id="378" r:id="rId50"/>
    <p:sldId id="449" r:id="rId51"/>
    <p:sldId id="384" r:id="rId52"/>
    <p:sldId id="465" r:id="rId53"/>
    <p:sldId id="466" r:id="rId54"/>
    <p:sldId id="325" r:id="rId55"/>
    <p:sldId id="414" r:id="rId56"/>
    <p:sldId id="415" r:id="rId57"/>
    <p:sldId id="387" r:id="rId58"/>
    <p:sldId id="380" r:id="rId59"/>
    <p:sldId id="439" r:id="rId60"/>
    <p:sldId id="381" r:id="rId61"/>
    <p:sldId id="416" r:id="rId62"/>
    <p:sldId id="386" r:id="rId63"/>
    <p:sldId id="469" r:id="rId64"/>
    <p:sldId id="470" r:id="rId65"/>
    <p:sldId id="341" r:id="rId66"/>
    <p:sldId id="450" r:id="rId67"/>
    <p:sldId id="451" r:id="rId68"/>
    <p:sldId id="452" r:id="rId69"/>
    <p:sldId id="394" r:id="rId70"/>
    <p:sldId id="395" r:id="rId71"/>
    <p:sldId id="453" r:id="rId72"/>
    <p:sldId id="417" r:id="rId73"/>
    <p:sldId id="330" r:id="rId74"/>
    <p:sldId id="400" r:id="rId75"/>
    <p:sldId id="401" r:id="rId76"/>
    <p:sldId id="403" r:id="rId77"/>
    <p:sldId id="404" r:id="rId78"/>
    <p:sldId id="402" r:id="rId79"/>
    <p:sldId id="405" r:id="rId80"/>
    <p:sldId id="471" r:id="rId81"/>
    <p:sldId id="472" r:id="rId82"/>
    <p:sldId id="407" r:id="rId83"/>
    <p:sldId id="348" r:id="rId84"/>
    <p:sldId id="434" r:id="rId85"/>
    <p:sldId id="352" r:id="rId86"/>
    <p:sldId id="408" r:id="rId87"/>
    <p:sldId id="418" r:id="rId88"/>
  </p:sldIdLst>
  <p:sldSz cx="12192000" cy="6858000"/>
  <p:notesSz cx="6858000" cy="9144000"/>
  <p:custDataLst>
    <p:tags r:id="rId9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lia Ireland" initials="MI" lastIdx="265" clrIdx="0">
    <p:extLst>
      <p:ext uri="{19B8F6BF-5375-455C-9EA6-DF929625EA0E}">
        <p15:presenceInfo xmlns:p15="http://schemas.microsoft.com/office/powerpoint/2012/main" userId="S-1-5-21-1314793539-288207475-437156019-269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87" autoAdjust="0"/>
    <p:restoredTop sz="86744" autoAdjust="0"/>
  </p:normalViewPr>
  <p:slideViewPr>
    <p:cSldViewPr snapToGrid="0">
      <p:cViewPr varScale="1">
        <p:scale>
          <a:sx n="101" d="100"/>
          <a:sy n="101" d="100"/>
        </p:scale>
        <p:origin x="852" y="10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14268"/>
    </p:cViewPr>
  </p:sorter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gs" Target="tags/tag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1A0-4A65-BCA7-9B7EBB192328}"/>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1A0-4A65-BCA7-9B7EBB192328}"/>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1A0-4A65-BCA7-9B7EBB192328}"/>
            </c:ext>
          </c:extLst>
        </c:ser>
        <c:dLbls>
          <c:showLegendKey val="0"/>
          <c:showVal val="0"/>
          <c:showCatName val="0"/>
          <c:showSerName val="0"/>
          <c:showPercent val="0"/>
          <c:showBubbleSize val="0"/>
        </c:dLbls>
        <c:gapWidth val="150"/>
        <c:shape val="box"/>
        <c:axId val="427046624"/>
        <c:axId val="582714280"/>
        <c:axId val="582918584"/>
      </c:bar3DChart>
      <c:catAx>
        <c:axId val="427046624"/>
        <c:scaling>
          <c:orientation val="minMax"/>
        </c:scaling>
        <c:delete val="0"/>
        <c:axPos val="b"/>
        <c:numFmt formatCode="General" sourceLinked="1"/>
        <c:majorTickMark val="out"/>
        <c:minorTickMark val="none"/>
        <c:tickLblPos val="nextTo"/>
        <c:crossAx val="582714280"/>
        <c:crosses val="autoZero"/>
        <c:auto val="1"/>
        <c:lblAlgn val="ctr"/>
        <c:lblOffset val="100"/>
        <c:noMultiLvlLbl val="0"/>
      </c:catAx>
      <c:valAx>
        <c:axId val="582714280"/>
        <c:scaling>
          <c:orientation val="minMax"/>
        </c:scaling>
        <c:delete val="0"/>
        <c:axPos val="l"/>
        <c:majorGridlines/>
        <c:numFmt formatCode="General" sourceLinked="1"/>
        <c:majorTickMark val="out"/>
        <c:minorTickMark val="none"/>
        <c:tickLblPos val="nextTo"/>
        <c:crossAx val="427046624"/>
        <c:crosses val="autoZero"/>
        <c:crossBetween val="between"/>
      </c:valAx>
      <c:serAx>
        <c:axId val="582918584"/>
        <c:scaling>
          <c:orientation val="minMax"/>
        </c:scaling>
        <c:delete val="0"/>
        <c:axPos val="b"/>
        <c:majorTickMark val="out"/>
        <c:minorTickMark val="none"/>
        <c:tickLblPos val="nextTo"/>
        <c:crossAx val="582714280"/>
        <c:crosses val="autoZero"/>
      </c:ser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D634DA-06CC-41FA-A4FA-3196A8A92A64}" type="datetimeFigureOut">
              <a:rPr lang="en-US" smtClean="0"/>
              <a:t>4/18/2018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BCE55-AF9D-49D5-8B8B-5E0D9FA1C6D3}" type="slidenum">
              <a:rPr lang="en-US" smtClean="0"/>
              <a:t>‹#›</a:t>
            </a:fld>
            <a:endParaRPr lang="en-US"/>
          </a:p>
        </p:txBody>
      </p:sp>
    </p:spTree>
    <p:extLst>
      <p:ext uri="{BB962C8B-B14F-4D97-AF65-F5344CB8AC3E}">
        <p14:creationId xmlns:p14="http://schemas.microsoft.com/office/powerpoint/2010/main" val="4140102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www.mda.state.mn.us/en/grants/grants/valueaddedgrant.aspx"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1</a:t>
            </a:fld>
            <a:endParaRPr lang="en-US"/>
          </a:p>
        </p:txBody>
      </p:sp>
    </p:spTree>
    <p:extLst>
      <p:ext uri="{BB962C8B-B14F-4D97-AF65-F5344CB8AC3E}">
        <p14:creationId xmlns:p14="http://schemas.microsoft.com/office/powerpoint/2010/main" val="333296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a:t>
            </a:r>
            <a:r>
              <a:rPr lang="en-US" baseline="0" dirty="0" smtClean="0"/>
              <a:t> are we here tonight? We’re here to hear about safety for you Agritourism venue, both in animal and non-animal areas. I’ll cover non-animal areas like corn mazes, hayrides, and corn pit safety.  As well as working farm safety issues. Carrie will cover the human-animal interaction areas. She’ll talk about the risks, and how to manage them to minimize them as much as possible. We’ll all provide resources and answer questions at the end of the presentation. So off we go!</a:t>
            </a:r>
            <a:endParaRPr lang="en-US" dirty="0"/>
          </a:p>
        </p:txBody>
      </p:sp>
      <p:sp>
        <p:nvSpPr>
          <p:cNvPr id="4" name="Slide Number Placeholder 3"/>
          <p:cNvSpPr>
            <a:spLocks noGrp="1"/>
          </p:cNvSpPr>
          <p:nvPr>
            <p:ph type="sldNum" sz="quarter" idx="10"/>
          </p:nvPr>
        </p:nvSpPr>
        <p:spPr/>
        <p:txBody>
          <a:bodyPr/>
          <a:lstStyle/>
          <a:p>
            <a:fld id="{3D8B1E4E-249E-4A40-B075-D77A2650B262}" type="slidenum">
              <a:rPr lang="en-US" altLang="en-US" smtClean="0">
                <a:solidFill>
                  <a:prstClr val="black"/>
                </a:solidFill>
              </a:rPr>
              <a:pPr/>
              <a:t>2</a:t>
            </a:fld>
            <a:endParaRPr lang="en-US" altLang="en-US" dirty="0">
              <a:solidFill>
                <a:prstClr val="black"/>
              </a:solidFill>
            </a:endParaRPr>
          </a:p>
        </p:txBody>
      </p:sp>
    </p:spTree>
    <p:extLst>
      <p:ext uri="{BB962C8B-B14F-4D97-AF65-F5344CB8AC3E}">
        <p14:creationId xmlns:p14="http://schemas.microsoft.com/office/powerpoint/2010/main" val="3772930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a:t>
            </a:r>
            <a:r>
              <a:rPr lang="en-US" baseline="0" dirty="0" smtClean="0"/>
              <a:t> we’ll start with corn mazes.  They’re really popular, but before they open to the public, make sure you’re being as safe as possible. Make sure you have signs around showing which way the exit and entrance are. At the entrance make sure you have a sign, that is big and easy to read that has the rules of the maze on it. Especially the no smoking part! We don’t want a fire to happen. On that list of rules, make sure you have a number or way that people in the maze can contact employees in case of an emergency or they get lost. The employee with the cell phone should be on an elevated platform monitoring the maze, keeping an eye out for a flag or whatever you choose to use to let those without phone communicate.  And unless specifically designed for young children, make sure they are accompanied by an adult</a:t>
            </a:r>
            <a:endParaRPr lang="en-US" dirty="0" smtClean="0"/>
          </a:p>
          <a:p>
            <a:endParaRPr lang="en-US" baseline="0" dirty="0" smtClean="0"/>
          </a:p>
          <a:p>
            <a:r>
              <a:rPr lang="en-US" baseline="0" dirty="0" smtClean="0"/>
              <a:t>Make sure that your maze is at least 75 feet away from anywhere a car might normally drive, and let your local fire department know exactly how big and where your maze is. That way, if a fire or other emergency happens, they can go straight there without having to wait for directions. Especially if it’s a big maze and a ways away from buildings. </a:t>
            </a:r>
          </a:p>
        </p:txBody>
      </p:sp>
      <p:sp>
        <p:nvSpPr>
          <p:cNvPr id="4" name="Slide Number Placeholder 3"/>
          <p:cNvSpPr>
            <a:spLocks noGrp="1"/>
          </p:cNvSpPr>
          <p:nvPr>
            <p:ph type="sldNum" sz="quarter" idx="10"/>
          </p:nvPr>
        </p:nvSpPr>
        <p:spPr/>
        <p:txBody>
          <a:bodyPr/>
          <a:lstStyle/>
          <a:p>
            <a:fld id="{990BCE55-AF9D-49D5-8B8B-5E0D9FA1C6D3}" type="slidenum">
              <a:rPr lang="en-US" smtClean="0"/>
              <a:t>3</a:t>
            </a:fld>
            <a:endParaRPr lang="en-US"/>
          </a:p>
        </p:txBody>
      </p:sp>
    </p:spTree>
    <p:extLst>
      <p:ext uri="{BB962C8B-B14F-4D97-AF65-F5344CB8AC3E}">
        <p14:creationId xmlns:p14="http://schemas.microsoft.com/office/powerpoint/2010/main" val="3495509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Before you start offering hayrides, make</a:t>
            </a:r>
            <a:r>
              <a:rPr lang="en-US" baseline="0" dirty="0" smtClean="0"/>
              <a:t> sure your routes are fairly level, and don’t cross roads, snowmobile trails, or other places that can affect wagon stability or throw people off the ride unexpectedly.  Make sure your wagon has sturdy steps and railings to keep people within the ride at all times, especially up front. Check before each ride that the wagon and other tack are in good condition and won’t cause any injures to people/horses/etc.  Don’t let children ride up front with the driver, to reduce distractions to the driver, and keep children safe. Make sure your driver has a valid drivers license, drives slowly and is prepared to stop when asked by the passengers.  Before you let anyone on the wagon for a ride, make sure everything is hitched up, all children have an adult with them, and that everyone knows the rules as they board the wagon. You can consider putting a sign with the rules both at the waiting area and the wagon itself so people can easily see them. </a:t>
            </a:r>
            <a:endParaRPr lang="en-US" dirty="0" smtClean="0"/>
          </a:p>
          <a:p>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4</a:t>
            </a:fld>
            <a:endParaRPr lang="en-US"/>
          </a:p>
        </p:txBody>
      </p:sp>
    </p:spTree>
    <p:extLst>
      <p:ext uri="{BB962C8B-B14F-4D97-AF65-F5344CB8AC3E}">
        <p14:creationId xmlns:p14="http://schemas.microsoft.com/office/powerpoint/2010/main" val="2254773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don’t recommend corn pits.  They can be a choking and health hazard for young children. Especially if they haven’t been exposed to corn before and have a bad allergy or asthma reaction.  They are also the perfect size to get in all sorts of nooks and crannies of your body, like noses and ears. As well as wonderful places for other animals such as rodents and snakes to live in.  </a:t>
            </a:r>
            <a:r>
              <a:rPr lang="en-US" dirty="0" smtClean="0"/>
              <a:t>If you are going to have a pit make sure they aren’t deep, i.e. drowning</a:t>
            </a:r>
            <a:r>
              <a:rPr lang="en-US" baseline="0" dirty="0" smtClean="0"/>
              <a:t> hazard, and try to cover it somehow so it doesn’t get wet and moldy. You should also have an employee there watching people in the pit.  An alternative to a corn pit is a sand pit. </a:t>
            </a:r>
            <a:endParaRPr lang="en-US" dirty="0"/>
          </a:p>
        </p:txBody>
      </p:sp>
      <p:sp>
        <p:nvSpPr>
          <p:cNvPr id="4" name="Date Placeholder 3"/>
          <p:cNvSpPr>
            <a:spLocks noGrp="1"/>
          </p:cNvSpPr>
          <p:nvPr>
            <p:ph type="dt"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C55368DA-E051-4888-A1DB-3F3C620A0199}" type="slidenum">
              <a:rPr lang="en-US" smtClean="0"/>
              <a:t>5</a:t>
            </a:fld>
            <a:endParaRPr lang="en-US" dirty="0"/>
          </a:p>
        </p:txBody>
      </p:sp>
    </p:spTree>
    <p:extLst>
      <p:ext uri="{BB962C8B-B14F-4D97-AF65-F5344CB8AC3E}">
        <p14:creationId xmlns:p14="http://schemas.microsoft.com/office/powerpoint/2010/main" val="3908707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Working on a farm is a tough job, and we respect those that do it. You</a:t>
            </a:r>
            <a:r>
              <a:rPr lang="en-US" baseline="0" dirty="0" smtClean="0"/>
              <a:t> deal with a lot of heavy machinery that the public doesn’t understand, and there can be accidents. And we know that when accidents happen, they usually aren’t pretty. </a:t>
            </a:r>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6</a:t>
            </a:fld>
            <a:endParaRPr lang="en-US"/>
          </a:p>
        </p:txBody>
      </p:sp>
    </p:spTree>
    <p:extLst>
      <p:ext uri="{BB962C8B-B14F-4D97-AF65-F5344CB8AC3E}">
        <p14:creationId xmlns:p14="http://schemas.microsoft.com/office/powerpoint/2010/main" val="717419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So some of the best ways</a:t>
            </a:r>
            <a:r>
              <a:rPr lang="en-US" baseline="0" dirty="0" smtClean="0"/>
              <a:t> to stop accidents from happening, is to not allow visitors to wander your farm alone. It’s also good if the guests don’t see you actually operating the machinery near them. </a:t>
            </a:r>
            <a:r>
              <a:rPr lang="en-US" dirty="0" smtClean="0"/>
              <a:t>If your machinery is in a visitor area, make sure equipment</a:t>
            </a:r>
            <a:r>
              <a:rPr lang="en-US" baseline="0" dirty="0" smtClean="0"/>
              <a:t> is on a level surface and it’s secured with buckets down, keys removed, and parking brakes on when not in use. Don’t let unsafe equipment (such as ones carrying chemicals, or without guardrails) sit within sight of guests. This does include unattended ladders! Make sure that children do not play on the equipment, even when not in use! If you have children that use the machinery, make sure they don’t do it while visitors are present.  It gives children who haven’t grown up on the farm ideas. </a:t>
            </a: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7</a:t>
            </a:fld>
            <a:endParaRPr lang="en-US"/>
          </a:p>
        </p:txBody>
      </p:sp>
    </p:spTree>
    <p:extLst>
      <p:ext uri="{BB962C8B-B14F-4D97-AF65-F5344CB8AC3E}">
        <p14:creationId xmlns:p14="http://schemas.microsoft.com/office/powerpoint/2010/main" val="569678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 these</a:t>
            </a:r>
            <a:r>
              <a:rPr lang="en-US" baseline="0" dirty="0" smtClean="0"/>
              <a:t> are the machines and environments that we are most concerned about safety in.  You can see the machinery we are most concerned about and potential injures that can happen to both visitors and workers. We also have these farm environments that we recommend you keeping visitors away from. </a:t>
            </a:r>
            <a:endParaRPr lang="en-US" dirty="0" smtClean="0"/>
          </a:p>
        </p:txBody>
      </p:sp>
      <p:sp>
        <p:nvSpPr>
          <p:cNvPr id="4" name="Slide Number Placeholder 3"/>
          <p:cNvSpPr>
            <a:spLocks noGrp="1"/>
          </p:cNvSpPr>
          <p:nvPr>
            <p:ph type="sldNum" sz="quarter" idx="10"/>
          </p:nvPr>
        </p:nvSpPr>
        <p:spPr/>
        <p:txBody>
          <a:bodyPr/>
          <a:lstStyle/>
          <a:p>
            <a:fld id="{990BCE55-AF9D-49D5-8B8B-5E0D9FA1C6D3}" type="slidenum">
              <a:rPr lang="en-US" smtClean="0"/>
              <a:t>8</a:t>
            </a:fld>
            <a:endParaRPr lang="en-US" dirty="0"/>
          </a:p>
        </p:txBody>
      </p:sp>
    </p:spTree>
    <p:extLst>
      <p:ext uri="{BB962C8B-B14F-4D97-AF65-F5344CB8AC3E}">
        <p14:creationId xmlns:p14="http://schemas.microsoft.com/office/powerpoint/2010/main" val="102865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9</a:t>
            </a:fld>
            <a:endParaRPr lang="en-US"/>
          </a:p>
        </p:txBody>
      </p:sp>
    </p:spTree>
    <p:extLst>
      <p:ext uri="{BB962C8B-B14F-4D97-AF65-F5344CB8AC3E}">
        <p14:creationId xmlns:p14="http://schemas.microsoft.com/office/powerpoint/2010/main" val="4169151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10</a:t>
            </a:fld>
            <a:endParaRPr lang="en-US"/>
          </a:p>
        </p:txBody>
      </p:sp>
    </p:spTree>
    <p:extLst>
      <p:ext uri="{BB962C8B-B14F-4D97-AF65-F5344CB8AC3E}">
        <p14:creationId xmlns:p14="http://schemas.microsoft.com/office/powerpoint/2010/main" val="3448813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 hope I was able to give you a brief overview of safety for farm visitors, and helped find a place to start.  I highly encourage everyone to check out the website on the slide. They do great walkthroughs and provide checklists for a wide variety of topics from general farm info, to water safety, to play area safety, with lots of others.  I’m going to hand the presentation over to Carrie to cover our animal portion. </a:t>
            </a:r>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13</a:t>
            </a:fld>
            <a:endParaRPr lang="en-US"/>
          </a:p>
        </p:txBody>
      </p:sp>
    </p:spTree>
    <p:extLst>
      <p:ext uri="{BB962C8B-B14F-4D97-AF65-F5344CB8AC3E}">
        <p14:creationId xmlns:p14="http://schemas.microsoft.com/office/powerpoint/2010/main" val="600671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14</a:t>
            </a:fld>
            <a:endParaRPr lang="en-US"/>
          </a:p>
        </p:txBody>
      </p:sp>
    </p:spTree>
    <p:extLst>
      <p:ext uri="{BB962C8B-B14F-4D97-AF65-F5344CB8AC3E}">
        <p14:creationId xmlns:p14="http://schemas.microsoft.com/office/powerpoint/2010/main" val="983414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16</a:t>
            </a:fld>
            <a:endParaRPr lang="en-US"/>
          </a:p>
        </p:txBody>
      </p:sp>
    </p:spTree>
    <p:extLst>
      <p:ext uri="{BB962C8B-B14F-4D97-AF65-F5344CB8AC3E}">
        <p14:creationId xmlns:p14="http://schemas.microsoft.com/office/powerpoint/2010/main" val="3971916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5368DA-E051-4888-A1DB-3F3C620A0199}" type="slidenum">
              <a:rPr lang="en-US" smtClean="0"/>
              <a:t>17</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68702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5368DA-E051-4888-A1DB-3F3C620A0199}" type="slidenum">
              <a:rPr lang="en-US" smtClean="0"/>
              <a:t>18</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4026696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21</a:t>
            </a:fld>
            <a:endParaRPr lang="en-US" dirty="0"/>
          </a:p>
        </p:txBody>
      </p:sp>
    </p:spTree>
    <p:extLst>
      <p:ext uri="{BB962C8B-B14F-4D97-AF65-F5344CB8AC3E}">
        <p14:creationId xmlns:p14="http://schemas.microsoft.com/office/powerpoint/2010/main" val="3426384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22</a:t>
            </a:fld>
            <a:endParaRPr lang="en-US" dirty="0"/>
          </a:p>
        </p:txBody>
      </p:sp>
    </p:spTree>
    <p:extLst>
      <p:ext uri="{BB962C8B-B14F-4D97-AF65-F5344CB8AC3E}">
        <p14:creationId xmlns:p14="http://schemas.microsoft.com/office/powerpoint/2010/main" val="457660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23</a:t>
            </a:fld>
            <a:endParaRPr lang="en-US" dirty="0"/>
          </a:p>
        </p:txBody>
      </p:sp>
    </p:spTree>
    <p:extLst>
      <p:ext uri="{BB962C8B-B14F-4D97-AF65-F5344CB8AC3E}">
        <p14:creationId xmlns:p14="http://schemas.microsoft.com/office/powerpoint/2010/main" val="2415853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24</a:t>
            </a:fld>
            <a:endParaRPr lang="en-US" dirty="0"/>
          </a:p>
        </p:txBody>
      </p:sp>
    </p:spTree>
    <p:extLst>
      <p:ext uri="{BB962C8B-B14F-4D97-AF65-F5344CB8AC3E}">
        <p14:creationId xmlns:p14="http://schemas.microsoft.com/office/powerpoint/2010/main" val="3404581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1181100"/>
            <a:ext cx="5667375" cy="318928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7E9F3FB-D5AF-4DDC-AC6C-BFE3B7A1A523}" type="slidenum">
              <a:rPr lang="en-US" smtClean="0"/>
              <a:pPr/>
              <a:t>25</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587061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sz="4700">
                <a:solidFill>
                  <a:schemeClr val="tx1"/>
                </a:solidFill>
                <a:latin typeface="Arial" charset="0"/>
              </a:defRPr>
            </a:lvl1pPr>
            <a:lvl2pPr marL="777403" indent="-299001" eaLnBrk="0" hangingPunct="0">
              <a:defRPr sz="4700">
                <a:solidFill>
                  <a:schemeClr val="tx1"/>
                </a:solidFill>
                <a:latin typeface="Arial" charset="0"/>
              </a:defRPr>
            </a:lvl2pPr>
            <a:lvl3pPr marL="1196003" indent="-239200" eaLnBrk="0" hangingPunct="0">
              <a:defRPr sz="4700">
                <a:solidFill>
                  <a:schemeClr val="tx1"/>
                </a:solidFill>
                <a:latin typeface="Arial" charset="0"/>
              </a:defRPr>
            </a:lvl3pPr>
            <a:lvl4pPr marL="1674406" indent="-239200" eaLnBrk="0" hangingPunct="0">
              <a:defRPr sz="4700">
                <a:solidFill>
                  <a:schemeClr val="tx1"/>
                </a:solidFill>
                <a:latin typeface="Arial" charset="0"/>
              </a:defRPr>
            </a:lvl4pPr>
            <a:lvl5pPr marL="2152809" indent="-239200" eaLnBrk="0" hangingPunct="0">
              <a:defRPr sz="4700">
                <a:solidFill>
                  <a:schemeClr val="tx1"/>
                </a:solidFill>
                <a:latin typeface="Arial" charset="0"/>
              </a:defRPr>
            </a:lvl5pPr>
            <a:lvl6pPr marL="2631210" indent="-239200" eaLnBrk="0" fontAlgn="base" hangingPunct="0">
              <a:spcBef>
                <a:spcPct val="0"/>
              </a:spcBef>
              <a:spcAft>
                <a:spcPct val="0"/>
              </a:spcAft>
              <a:defRPr sz="4700">
                <a:solidFill>
                  <a:schemeClr val="tx1"/>
                </a:solidFill>
                <a:latin typeface="Arial" charset="0"/>
              </a:defRPr>
            </a:lvl6pPr>
            <a:lvl7pPr marL="3109611" indent="-239200" eaLnBrk="0" fontAlgn="base" hangingPunct="0">
              <a:spcBef>
                <a:spcPct val="0"/>
              </a:spcBef>
              <a:spcAft>
                <a:spcPct val="0"/>
              </a:spcAft>
              <a:defRPr sz="4700">
                <a:solidFill>
                  <a:schemeClr val="tx1"/>
                </a:solidFill>
                <a:latin typeface="Arial" charset="0"/>
              </a:defRPr>
            </a:lvl7pPr>
            <a:lvl8pPr marL="3588014" indent="-239200" eaLnBrk="0" fontAlgn="base" hangingPunct="0">
              <a:spcBef>
                <a:spcPct val="0"/>
              </a:spcBef>
              <a:spcAft>
                <a:spcPct val="0"/>
              </a:spcAft>
              <a:defRPr sz="4700">
                <a:solidFill>
                  <a:schemeClr val="tx1"/>
                </a:solidFill>
                <a:latin typeface="Arial" charset="0"/>
              </a:defRPr>
            </a:lvl8pPr>
            <a:lvl9pPr marL="4066414" indent="-239200" eaLnBrk="0" fontAlgn="base" hangingPunct="0">
              <a:spcBef>
                <a:spcPct val="0"/>
              </a:spcBef>
              <a:spcAft>
                <a:spcPct val="0"/>
              </a:spcAft>
              <a:defRPr sz="4700">
                <a:solidFill>
                  <a:schemeClr val="tx1"/>
                </a:solidFill>
                <a:latin typeface="Arial" charset="0"/>
              </a:defRPr>
            </a:lvl9pPr>
          </a:lstStyle>
          <a:p>
            <a:pPr eaLnBrk="1" hangingPunct="1"/>
            <a:fld id="{41B2EDE7-AC2A-41CD-AE37-B8DD470CEF61}" type="slidenum">
              <a:rPr lang="en-US" sz="1100">
                <a:solidFill>
                  <a:prstClr val="black"/>
                </a:solidFill>
                <a:latin typeface="Arial Unicode MS" pitchFamily="34" charset="-128"/>
              </a:rPr>
              <a:pPr eaLnBrk="1" hangingPunct="1"/>
              <a:t>26</a:t>
            </a:fld>
            <a:endParaRPr lang="en-US" sz="1100" dirty="0">
              <a:solidFill>
                <a:prstClr val="black"/>
              </a:solidFill>
              <a:latin typeface="Arial Unicode MS" pitchFamily="34" charset="-128"/>
            </a:endParaRPr>
          </a:p>
        </p:txBody>
      </p:sp>
      <p:sp>
        <p:nvSpPr>
          <p:cNvPr id="49155" name="Rectangle 1026"/>
          <p:cNvSpPr>
            <a:spLocks noGrp="1" noRot="1" noChangeAspect="1" noChangeArrowheads="1" noTextEdit="1"/>
          </p:cNvSpPr>
          <p:nvPr>
            <p:ph type="sldImg"/>
          </p:nvPr>
        </p:nvSpPr>
        <p:spPr>
          <a:xfrm>
            <a:off x="461963" y="717550"/>
            <a:ext cx="6403975" cy="3603625"/>
          </a:xfrm>
          <a:ln/>
        </p:spPr>
      </p:sp>
      <p:sp>
        <p:nvSpPr>
          <p:cNvPr id="49156" name="Rectangle 1027"/>
          <p:cNvSpPr>
            <a:spLocks noGrp="1" noChangeArrowheads="1"/>
          </p:cNvSpPr>
          <p:nvPr>
            <p:ph type="body" idx="1"/>
          </p:nvPr>
        </p:nvSpPr>
        <p:spPr>
          <a:xfrm>
            <a:off x="733391" y="4564868"/>
            <a:ext cx="5858658" cy="4323661"/>
          </a:xfrm>
          <a:noFill/>
        </p:spPr>
        <p:txBody>
          <a:bodyPr/>
          <a:lstStyle/>
          <a:p>
            <a:pPr lvl="1" eaLnBrk="1" hangingPunct="1"/>
            <a:endParaRPr lang="en-US" dirty="0" smtClean="0">
              <a:latin typeface="Times New Roman" charset="0"/>
            </a:endParaRPr>
          </a:p>
        </p:txBody>
      </p:sp>
      <p:sp>
        <p:nvSpPr>
          <p:cNvPr id="2" name="Date Placeholder 1"/>
          <p:cNvSpPr>
            <a:spLocks noGrp="1"/>
          </p:cNvSpPr>
          <p:nvPr>
            <p:ph type="dt" idx="10"/>
          </p:nvPr>
        </p:nvSpPr>
        <p:spPr/>
        <p:txBody>
          <a:bodyPr/>
          <a:lstStyle/>
          <a:p>
            <a:endParaRPr lang="en-US" dirty="0"/>
          </a:p>
        </p:txBody>
      </p:sp>
    </p:spTree>
    <p:extLst>
      <p:ext uri="{BB962C8B-B14F-4D97-AF65-F5344CB8AC3E}">
        <p14:creationId xmlns:p14="http://schemas.microsoft.com/office/powerpoint/2010/main" val="1811518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People don’t know there is a risk! </a:t>
            </a:r>
          </a:p>
          <a:p>
            <a:r>
              <a:rPr lang="en-US" dirty="0" smtClean="0"/>
              <a:t>Most visitors have little understanding of agriculture.                          </a:t>
            </a:r>
            <a:r>
              <a:rPr lang="en-US" b="1" dirty="0" smtClean="0"/>
              <a:t>What is common sense to you is not common sense to them. </a:t>
            </a:r>
          </a:p>
          <a:p>
            <a:r>
              <a:rPr lang="en-US" dirty="0" smtClean="0"/>
              <a:t>Because you know the risks you use different clothes and shoes for working with animals. When you are done with work, you change them. </a:t>
            </a:r>
          </a:p>
          <a:p>
            <a:r>
              <a:rPr lang="en-US" dirty="0" smtClean="0"/>
              <a:t>But your visitors don’t know this. They don’t change clothes or shoes when they get home from visiting animals. They eat and drink in the animal areas. They don’t necessarily know how important it is to wash their hands immediately. </a:t>
            </a:r>
          </a:p>
          <a:p>
            <a:r>
              <a:rPr lang="en-US" b="1" dirty="0" smtClean="0"/>
              <a:t>It is very important that visitors understand the possible hazards of animal contact. It is your responsibility to help educate them. </a:t>
            </a:r>
          </a:p>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27</a:t>
            </a:fld>
            <a:endParaRPr lang="en-US" dirty="0"/>
          </a:p>
        </p:txBody>
      </p:sp>
    </p:spTree>
    <p:extLst>
      <p:ext uri="{BB962C8B-B14F-4D97-AF65-F5344CB8AC3E}">
        <p14:creationId xmlns:p14="http://schemas.microsoft.com/office/powerpoint/2010/main" val="3098498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28</a:t>
            </a:fld>
            <a:endParaRPr lang="en-US"/>
          </a:p>
        </p:txBody>
      </p:sp>
    </p:spTree>
    <p:extLst>
      <p:ext uri="{BB962C8B-B14F-4D97-AF65-F5344CB8AC3E}">
        <p14:creationId xmlns:p14="http://schemas.microsoft.com/office/powerpoint/2010/main" val="33413827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This boy, who lives on a Minnesota dairy farm, was hospitalized for 9 days.</a:t>
            </a:r>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29</a:t>
            </a:fld>
            <a:endParaRPr lang="en-US" dirty="0"/>
          </a:p>
        </p:txBody>
      </p:sp>
    </p:spTree>
    <p:extLst>
      <p:ext uri="{BB962C8B-B14F-4D97-AF65-F5344CB8AC3E}">
        <p14:creationId xmlns:p14="http://schemas.microsoft.com/office/powerpoint/2010/main" val="2659099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This boy, who lives on a Minnesota dairy farm, was hospitalized for 9 days.</a:t>
            </a:r>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30</a:t>
            </a:fld>
            <a:endParaRPr lang="en-US" dirty="0"/>
          </a:p>
        </p:txBody>
      </p:sp>
    </p:spTree>
    <p:extLst>
      <p:ext uri="{BB962C8B-B14F-4D97-AF65-F5344CB8AC3E}">
        <p14:creationId xmlns:p14="http://schemas.microsoft.com/office/powerpoint/2010/main" val="3660260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36</a:t>
            </a:fld>
            <a:endParaRPr lang="en-US"/>
          </a:p>
        </p:txBody>
      </p:sp>
    </p:spTree>
    <p:extLst>
      <p:ext uri="{BB962C8B-B14F-4D97-AF65-F5344CB8AC3E}">
        <p14:creationId xmlns:p14="http://schemas.microsoft.com/office/powerpoint/2010/main" val="4002243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smtClean="0"/>
              <a:t>Beginning in 2009, members from the National Association of State Public Health Veterinarians met in order to develop best practices for preventing  human disease associated with animals in pubic settings. These best practices were updated in 2011. This entire compendium has been included in your binder. These best practices are similar to what the Ag industry’s best practices for animal health. </a:t>
            </a: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55914" indent="-290736" eaLnBrk="0" hangingPunct="0">
              <a:spcBef>
                <a:spcPct val="30000"/>
              </a:spcBef>
              <a:defRPr sz="1200">
                <a:solidFill>
                  <a:schemeClr val="tx1"/>
                </a:solidFill>
                <a:latin typeface="Calibri" panose="020F0502020204030204" pitchFamily="34" charset="0"/>
              </a:defRPr>
            </a:lvl2pPr>
            <a:lvl3pPr marL="1164476" indent="-232589" eaLnBrk="0" hangingPunct="0">
              <a:spcBef>
                <a:spcPct val="30000"/>
              </a:spcBef>
              <a:defRPr sz="1200">
                <a:solidFill>
                  <a:schemeClr val="tx1"/>
                </a:solidFill>
                <a:latin typeface="Calibri" panose="020F0502020204030204" pitchFamily="34" charset="0"/>
              </a:defRPr>
            </a:lvl3pPr>
            <a:lvl4pPr marL="1629654" indent="-232589" eaLnBrk="0" hangingPunct="0">
              <a:spcBef>
                <a:spcPct val="30000"/>
              </a:spcBef>
              <a:defRPr sz="1200">
                <a:solidFill>
                  <a:schemeClr val="tx1"/>
                </a:solidFill>
                <a:latin typeface="Calibri" panose="020F0502020204030204" pitchFamily="34" charset="0"/>
              </a:defRPr>
            </a:lvl4pPr>
            <a:lvl5pPr marL="2096362" indent="-232589" eaLnBrk="0" hangingPunct="0">
              <a:spcBef>
                <a:spcPct val="30000"/>
              </a:spcBef>
              <a:defRPr sz="1200">
                <a:solidFill>
                  <a:schemeClr val="tx1"/>
                </a:solidFill>
                <a:latin typeface="Calibri" panose="020F0502020204030204" pitchFamily="34" charset="0"/>
              </a:defRPr>
            </a:lvl5pPr>
            <a:lvl6pPr marL="2537057" indent="-232589" eaLnBrk="0" fontAlgn="base" hangingPunct="0">
              <a:spcBef>
                <a:spcPct val="30000"/>
              </a:spcBef>
              <a:spcAft>
                <a:spcPct val="0"/>
              </a:spcAft>
              <a:defRPr sz="1200">
                <a:solidFill>
                  <a:schemeClr val="tx1"/>
                </a:solidFill>
                <a:latin typeface="Calibri" panose="020F0502020204030204" pitchFamily="34" charset="0"/>
              </a:defRPr>
            </a:lvl6pPr>
            <a:lvl7pPr marL="2977752" indent="-232589" eaLnBrk="0" fontAlgn="base" hangingPunct="0">
              <a:spcBef>
                <a:spcPct val="30000"/>
              </a:spcBef>
              <a:spcAft>
                <a:spcPct val="0"/>
              </a:spcAft>
              <a:defRPr sz="1200">
                <a:solidFill>
                  <a:schemeClr val="tx1"/>
                </a:solidFill>
                <a:latin typeface="Calibri" panose="020F0502020204030204" pitchFamily="34" charset="0"/>
              </a:defRPr>
            </a:lvl7pPr>
            <a:lvl8pPr marL="3418447" indent="-232589" eaLnBrk="0" fontAlgn="base" hangingPunct="0">
              <a:spcBef>
                <a:spcPct val="30000"/>
              </a:spcBef>
              <a:spcAft>
                <a:spcPct val="0"/>
              </a:spcAft>
              <a:defRPr sz="1200">
                <a:solidFill>
                  <a:schemeClr val="tx1"/>
                </a:solidFill>
                <a:latin typeface="Calibri" panose="020F0502020204030204" pitchFamily="34" charset="0"/>
              </a:defRPr>
            </a:lvl8pPr>
            <a:lvl9pPr marL="3859142" indent="-232589"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08BB15C-FD38-4C87-88FA-2C83970438F3}" type="slidenum">
              <a:rPr lang="en-US" altLang="en-US" sz="1300">
                <a:latin typeface="Times New Roman" panose="02020603050405020304" pitchFamily="18" charset="0"/>
              </a:rPr>
              <a:pPr eaLnBrk="1" hangingPunct="1">
                <a:spcBef>
                  <a:spcPct val="0"/>
                </a:spcBef>
              </a:pPr>
              <a:t>37</a:t>
            </a:fld>
            <a:endParaRPr lang="en-US" altLang="en-US" sz="1300" dirty="0">
              <a:latin typeface="Times New Roman" panose="02020603050405020304" pitchFamily="18" charset="0"/>
            </a:endParaRPr>
          </a:p>
        </p:txBody>
      </p:sp>
    </p:spTree>
    <p:extLst>
      <p:ext uri="{BB962C8B-B14F-4D97-AF65-F5344CB8AC3E}">
        <p14:creationId xmlns:p14="http://schemas.microsoft.com/office/powerpoint/2010/main" val="2765630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1181100"/>
            <a:ext cx="5667375"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90FC28-7420-4912-B532-7412D26A5614}"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29425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1181100"/>
            <a:ext cx="5667375"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90FC28-7420-4912-B532-7412D26A5614}" type="slidenum">
              <a:rPr lang="en-US" smtClean="0"/>
              <a:t>41</a:t>
            </a:fld>
            <a:endParaRPr lang="en-US" dirty="0"/>
          </a:p>
        </p:txBody>
      </p:sp>
    </p:spTree>
    <p:extLst>
      <p:ext uri="{BB962C8B-B14F-4D97-AF65-F5344CB8AC3E}">
        <p14:creationId xmlns:p14="http://schemas.microsoft.com/office/powerpoint/2010/main" val="33388535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42</a:t>
            </a:fld>
            <a:endParaRPr lang="en-US" dirty="0"/>
          </a:p>
        </p:txBody>
      </p:sp>
    </p:spTree>
    <p:extLst>
      <p:ext uri="{BB962C8B-B14F-4D97-AF65-F5344CB8AC3E}">
        <p14:creationId xmlns:p14="http://schemas.microsoft.com/office/powerpoint/2010/main" val="3993919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43</a:t>
            </a:fld>
            <a:endParaRPr lang="en-US"/>
          </a:p>
        </p:txBody>
      </p:sp>
    </p:spTree>
    <p:extLst>
      <p:ext uri="{BB962C8B-B14F-4D97-AF65-F5344CB8AC3E}">
        <p14:creationId xmlns:p14="http://schemas.microsoft.com/office/powerpoint/2010/main" val="3007971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44</a:t>
            </a:fld>
            <a:endParaRPr lang="en-US"/>
          </a:p>
        </p:txBody>
      </p:sp>
    </p:spTree>
    <p:extLst>
      <p:ext uri="{BB962C8B-B14F-4D97-AF65-F5344CB8AC3E}">
        <p14:creationId xmlns:p14="http://schemas.microsoft.com/office/powerpoint/2010/main" val="10962234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45</a:t>
            </a:fld>
            <a:endParaRPr lang="en-US"/>
          </a:p>
        </p:txBody>
      </p:sp>
    </p:spTree>
    <p:extLst>
      <p:ext uri="{BB962C8B-B14F-4D97-AF65-F5344CB8AC3E}">
        <p14:creationId xmlns:p14="http://schemas.microsoft.com/office/powerpoint/2010/main" val="3470277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46</a:t>
            </a:fld>
            <a:endParaRPr lang="en-US"/>
          </a:p>
        </p:txBody>
      </p:sp>
    </p:spTree>
    <p:extLst>
      <p:ext uri="{BB962C8B-B14F-4D97-AF65-F5344CB8AC3E}">
        <p14:creationId xmlns:p14="http://schemas.microsoft.com/office/powerpoint/2010/main" val="41909156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1181100"/>
            <a:ext cx="5667375" cy="3189288"/>
          </a:xfrm>
        </p:spPr>
      </p:sp>
      <p:sp>
        <p:nvSpPr>
          <p:cNvPr id="3" name="Notes Placeholder 2"/>
          <p:cNvSpPr>
            <a:spLocks noGrp="1"/>
          </p:cNvSpPr>
          <p:nvPr>
            <p:ph type="body" idx="1"/>
          </p:nvPr>
        </p:nvSpPr>
        <p:spPr/>
        <p:txBody>
          <a:bodyPr/>
          <a:lstStyle/>
          <a:p>
            <a:r>
              <a:rPr lang="en-US" dirty="0" smtClean="0"/>
              <a:t> Waste management</a:t>
            </a:r>
          </a:p>
          <a:p>
            <a:pPr lvl="1"/>
            <a:r>
              <a:rPr lang="en-US" dirty="0" smtClean="0"/>
              <a:t> Remove manure and soiled animal bedding promptly</a:t>
            </a:r>
          </a:p>
          <a:p>
            <a:pPr lvl="1"/>
            <a:r>
              <a:rPr lang="en-US" dirty="0" smtClean="0"/>
              <a:t> Store animal manure and tools for removal (shovels, pitchforks) in designated areas not accessible to public</a:t>
            </a:r>
          </a:p>
          <a:p>
            <a:pPr lvl="1"/>
            <a:r>
              <a:rPr lang="en-US" dirty="0" smtClean="0"/>
              <a:t> Avoid transporting manure and soiled bedding through public areas</a:t>
            </a:r>
          </a:p>
          <a:p>
            <a:endParaRPr lang="en-US" dirty="0"/>
          </a:p>
        </p:txBody>
      </p:sp>
      <p:sp>
        <p:nvSpPr>
          <p:cNvPr id="4" name="Slide Number Placeholder 3"/>
          <p:cNvSpPr>
            <a:spLocks noGrp="1"/>
          </p:cNvSpPr>
          <p:nvPr>
            <p:ph type="sldNum" sz="quarter" idx="10"/>
          </p:nvPr>
        </p:nvSpPr>
        <p:spPr/>
        <p:txBody>
          <a:bodyPr/>
          <a:lstStyle/>
          <a:p>
            <a:fld id="{2190FC28-7420-4912-B532-7412D26A5614}" type="slidenum">
              <a:rPr lang="en-US" smtClean="0"/>
              <a:t>47</a:t>
            </a:fld>
            <a:endParaRPr lang="en-US" dirty="0"/>
          </a:p>
        </p:txBody>
      </p:sp>
    </p:spTree>
    <p:extLst>
      <p:ext uri="{BB962C8B-B14F-4D97-AF65-F5344CB8AC3E}">
        <p14:creationId xmlns:p14="http://schemas.microsoft.com/office/powerpoint/2010/main" val="15833221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48</a:t>
            </a:fld>
            <a:endParaRPr lang="en-US" dirty="0"/>
          </a:p>
        </p:txBody>
      </p:sp>
    </p:spTree>
    <p:extLst>
      <p:ext uri="{BB962C8B-B14F-4D97-AF65-F5344CB8AC3E}">
        <p14:creationId xmlns:p14="http://schemas.microsoft.com/office/powerpoint/2010/main" val="5659969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49</a:t>
            </a:fld>
            <a:endParaRPr lang="en-US" dirty="0"/>
          </a:p>
        </p:txBody>
      </p:sp>
    </p:spTree>
    <p:extLst>
      <p:ext uri="{BB962C8B-B14F-4D97-AF65-F5344CB8AC3E}">
        <p14:creationId xmlns:p14="http://schemas.microsoft.com/office/powerpoint/2010/main" val="7024714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1181100"/>
            <a:ext cx="5667375"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90FC28-7420-4912-B532-7412D26A5614}" type="slidenum">
              <a:rPr lang="en-US" smtClean="0"/>
              <a:t>50</a:t>
            </a:fld>
            <a:endParaRPr lang="en-US"/>
          </a:p>
        </p:txBody>
      </p:sp>
    </p:spTree>
    <p:extLst>
      <p:ext uri="{BB962C8B-B14F-4D97-AF65-F5344CB8AC3E}">
        <p14:creationId xmlns:p14="http://schemas.microsoft.com/office/powerpoint/2010/main" val="2813005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51</a:t>
            </a:fld>
            <a:endParaRPr lang="en-US" dirty="0"/>
          </a:p>
        </p:txBody>
      </p:sp>
    </p:spTree>
    <p:extLst>
      <p:ext uri="{BB962C8B-B14F-4D97-AF65-F5344CB8AC3E}">
        <p14:creationId xmlns:p14="http://schemas.microsoft.com/office/powerpoint/2010/main" val="22475989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55</a:t>
            </a:fld>
            <a:endParaRPr lang="en-US"/>
          </a:p>
        </p:txBody>
      </p:sp>
    </p:spTree>
    <p:extLst>
      <p:ext uri="{BB962C8B-B14F-4D97-AF65-F5344CB8AC3E}">
        <p14:creationId xmlns:p14="http://schemas.microsoft.com/office/powerpoint/2010/main" val="6216992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9929524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57</a:t>
            </a:fld>
            <a:endParaRPr lang="en-US" dirty="0"/>
          </a:p>
        </p:txBody>
      </p:sp>
    </p:spTree>
    <p:extLst>
      <p:ext uri="{BB962C8B-B14F-4D97-AF65-F5344CB8AC3E}">
        <p14:creationId xmlns:p14="http://schemas.microsoft.com/office/powerpoint/2010/main" val="13172745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58</a:t>
            </a:fld>
            <a:endParaRPr lang="en-US" dirty="0"/>
          </a:p>
        </p:txBody>
      </p:sp>
    </p:spTree>
    <p:extLst>
      <p:ext uri="{BB962C8B-B14F-4D97-AF65-F5344CB8AC3E}">
        <p14:creationId xmlns:p14="http://schemas.microsoft.com/office/powerpoint/2010/main" val="11621323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C000"/>
                </a:solidFill>
              </a:rPr>
              <a:t>Link:</a:t>
            </a:r>
            <a:r>
              <a:rPr lang="en-US" sz="1200" baseline="0" dirty="0" smtClean="0">
                <a:solidFill>
                  <a:srgbClr val="FFC000"/>
                </a:solidFill>
              </a:rPr>
              <a:t>  </a:t>
            </a:r>
            <a:r>
              <a:rPr lang="en-US" sz="1200" dirty="0" smtClean="0">
                <a:solidFill>
                  <a:srgbClr val="FFC000"/>
                </a:solidFill>
              </a:rPr>
              <a:t>http://www.cfsph.iastate.edu/Disinfection/index.php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C000"/>
                </a:solidFill>
              </a:rPr>
              <a:t>Make “</a:t>
            </a:r>
            <a:r>
              <a:rPr lang="en-US" sz="1200" dirty="0" smtClean="0"/>
              <a:t>Iowa State University Center for Food Security and Public Health” the link 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Many disinfectants require 10 minutes contact time to work, so it’s best to apply and let dry</a:t>
            </a:r>
            <a:endParaRPr lang="en-US" sz="1200" dirty="0" smtClean="0">
              <a:solidFill>
                <a:srgbClr val="FFC000"/>
              </a:solidFill>
            </a:endParaRPr>
          </a:p>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59</a:t>
            </a:fld>
            <a:endParaRPr lang="en-US" dirty="0"/>
          </a:p>
        </p:txBody>
      </p:sp>
    </p:spTree>
    <p:extLst>
      <p:ext uri="{BB962C8B-B14F-4D97-AF65-F5344CB8AC3E}">
        <p14:creationId xmlns:p14="http://schemas.microsoft.com/office/powerpoint/2010/main" val="27435703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C000"/>
                </a:solidFill>
              </a:rPr>
              <a:t>Link:</a:t>
            </a:r>
            <a:r>
              <a:rPr lang="en-US" sz="1200" baseline="0" dirty="0" smtClean="0">
                <a:solidFill>
                  <a:srgbClr val="FFC000"/>
                </a:solidFill>
              </a:rPr>
              <a:t>  </a:t>
            </a:r>
            <a:r>
              <a:rPr lang="en-US" sz="1200" dirty="0" smtClean="0">
                <a:solidFill>
                  <a:srgbClr val="FFC000"/>
                </a:solidFill>
              </a:rPr>
              <a:t>http://www.cfsph.iastate.edu/Disinfection/index.php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C000"/>
                </a:solidFill>
              </a:rPr>
              <a:t>Make “</a:t>
            </a:r>
            <a:r>
              <a:rPr lang="en-US" sz="1200" dirty="0" smtClean="0"/>
              <a:t>Iowa State University Center for Food Security and Public Health” the link 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Many disinfectants require 10 minutes contact time to work, so it’s best to apply and let dry</a:t>
            </a:r>
            <a:endParaRPr lang="en-US" sz="1200" dirty="0" smtClean="0">
              <a:solidFill>
                <a:srgbClr val="FFC000"/>
              </a:solidFill>
            </a:endParaRPr>
          </a:p>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60</a:t>
            </a:fld>
            <a:endParaRPr lang="en-US" dirty="0"/>
          </a:p>
        </p:txBody>
      </p:sp>
    </p:spTree>
    <p:extLst>
      <p:ext uri="{BB962C8B-B14F-4D97-AF65-F5344CB8AC3E}">
        <p14:creationId xmlns:p14="http://schemas.microsoft.com/office/powerpoint/2010/main" val="10798804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61</a:t>
            </a:fld>
            <a:endParaRPr lang="en-US"/>
          </a:p>
        </p:txBody>
      </p:sp>
    </p:spTree>
    <p:extLst>
      <p:ext uri="{BB962C8B-B14F-4D97-AF65-F5344CB8AC3E}">
        <p14:creationId xmlns:p14="http://schemas.microsoft.com/office/powerpoint/2010/main" val="32973836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62</a:t>
            </a:fld>
            <a:endParaRPr lang="en-US" dirty="0"/>
          </a:p>
        </p:txBody>
      </p:sp>
    </p:spTree>
    <p:extLst>
      <p:ext uri="{BB962C8B-B14F-4D97-AF65-F5344CB8AC3E}">
        <p14:creationId xmlns:p14="http://schemas.microsoft.com/office/powerpoint/2010/main" val="41533757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66</a:t>
            </a:fld>
            <a:endParaRPr lang="en-US"/>
          </a:p>
        </p:txBody>
      </p:sp>
    </p:spTree>
    <p:extLst>
      <p:ext uri="{BB962C8B-B14F-4D97-AF65-F5344CB8AC3E}">
        <p14:creationId xmlns:p14="http://schemas.microsoft.com/office/powerpoint/2010/main" val="21653765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67200-50F7-4428-B48B-03B1181CB0C6}" type="slidenum">
              <a:rPr lang="en-US" smtClean="0"/>
              <a:t>67</a:t>
            </a:fld>
            <a:endParaRPr lang="en-US"/>
          </a:p>
        </p:txBody>
      </p:sp>
    </p:spTree>
    <p:extLst>
      <p:ext uri="{BB962C8B-B14F-4D97-AF65-F5344CB8AC3E}">
        <p14:creationId xmlns:p14="http://schemas.microsoft.com/office/powerpoint/2010/main" val="6931863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69</a:t>
            </a:fld>
            <a:endParaRPr lang="en-US" dirty="0"/>
          </a:p>
        </p:txBody>
      </p:sp>
    </p:spTree>
    <p:extLst>
      <p:ext uri="{BB962C8B-B14F-4D97-AF65-F5344CB8AC3E}">
        <p14:creationId xmlns:p14="http://schemas.microsoft.com/office/powerpoint/2010/main" val="7958459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1181100"/>
            <a:ext cx="5667375" cy="3189288"/>
          </a:xfrm>
        </p:spPr>
      </p:sp>
      <p:sp>
        <p:nvSpPr>
          <p:cNvPr id="3" name="Notes Placeholder 2"/>
          <p:cNvSpPr>
            <a:spLocks noGrp="1"/>
          </p:cNvSpPr>
          <p:nvPr>
            <p:ph type="body" idx="1"/>
          </p:nvPr>
        </p:nvSpPr>
        <p:spPr/>
        <p:txBody>
          <a:bodyPr/>
          <a:lstStyle/>
          <a:p>
            <a:r>
              <a:rPr lang="en-US" dirty="0" smtClean="0"/>
              <a:t>Use the topics 2 slides ago to verbally educate</a:t>
            </a:r>
            <a:r>
              <a:rPr lang="en-US" baseline="0" dirty="0" smtClean="0"/>
              <a:t> people; </a:t>
            </a:r>
          </a:p>
          <a:p>
            <a:r>
              <a:rPr lang="en-US" dirty="0" smtClean="0"/>
              <a:t>Healthy animals can carry germs that make people sick, and these illnesses are sometimes very serious.</a:t>
            </a:r>
          </a:p>
          <a:p>
            <a:r>
              <a:rPr lang="en-US" dirty="0" smtClean="0"/>
              <a:t>Visitors can pick up these germs when they touch animals or enter the animal’s environment.</a:t>
            </a:r>
          </a:p>
          <a:p>
            <a:r>
              <a:rPr lang="en-US" dirty="0" smtClean="0"/>
              <a:t>People should not eat or drink and should avoid hand-to-mouth activities while visiting the animals. </a:t>
            </a:r>
          </a:p>
          <a:p>
            <a:r>
              <a:rPr lang="en-US" dirty="0" smtClean="0"/>
              <a:t>Handwashing is the BEST prevention step visitors can take to reduce their risk of illness.</a:t>
            </a:r>
          </a:p>
          <a:p>
            <a:r>
              <a:rPr lang="en-US" dirty="0" smtClean="0"/>
              <a:t>Visitors should wash and dry their hands even if they didn’t touch animals.</a:t>
            </a:r>
          </a:p>
          <a:p>
            <a:endParaRPr lang="en-US" dirty="0"/>
          </a:p>
        </p:txBody>
      </p:sp>
      <p:sp>
        <p:nvSpPr>
          <p:cNvPr id="4" name="Slide Number Placeholder 3"/>
          <p:cNvSpPr>
            <a:spLocks noGrp="1"/>
          </p:cNvSpPr>
          <p:nvPr>
            <p:ph type="sldNum" sz="quarter" idx="10"/>
          </p:nvPr>
        </p:nvSpPr>
        <p:spPr/>
        <p:txBody>
          <a:bodyPr/>
          <a:lstStyle/>
          <a:p>
            <a:fld id="{2190FC28-7420-4912-B532-7412D26A5614}" type="slidenum">
              <a:rPr lang="en-US" smtClean="0"/>
              <a:t>70</a:t>
            </a:fld>
            <a:endParaRPr lang="en-US" dirty="0"/>
          </a:p>
        </p:txBody>
      </p:sp>
    </p:spTree>
    <p:extLst>
      <p:ext uri="{BB962C8B-B14F-4D97-AF65-F5344CB8AC3E}">
        <p14:creationId xmlns:p14="http://schemas.microsoft.com/office/powerpoint/2010/main" val="21857196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71</a:t>
            </a:fld>
            <a:endParaRPr lang="en-US"/>
          </a:p>
        </p:txBody>
      </p:sp>
    </p:spTree>
    <p:extLst>
      <p:ext uri="{BB962C8B-B14F-4D97-AF65-F5344CB8AC3E}">
        <p14:creationId xmlns:p14="http://schemas.microsoft.com/office/powerpoint/2010/main" val="34824005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72</a:t>
            </a:fld>
            <a:endParaRPr lang="en-US" dirty="0"/>
          </a:p>
        </p:txBody>
      </p:sp>
    </p:spTree>
    <p:extLst>
      <p:ext uri="{BB962C8B-B14F-4D97-AF65-F5344CB8AC3E}">
        <p14:creationId xmlns:p14="http://schemas.microsoft.com/office/powerpoint/2010/main" val="30464219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74</a:t>
            </a:fld>
            <a:endParaRPr lang="en-US" dirty="0"/>
          </a:p>
        </p:txBody>
      </p:sp>
    </p:spTree>
    <p:extLst>
      <p:ext uri="{BB962C8B-B14F-4D97-AF65-F5344CB8AC3E}">
        <p14:creationId xmlns:p14="http://schemas.microsoft.com/office/powerpoint/2010/main" val="35019153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75</a:t>
            </a:fld>
            <a:endParaRPr lang="en-US" dirty="0"/>
          </a:p>
        </p:txBody>
      </p:sp>
    </p:spTree>
    <p:extLst>
      <p:ext uri="{BB962C8B-B14F-4D97-AF65-F5344CB8AC3E}">
        <p14:creationId xmlns:p14="http://schemas.microsoft.com/office/powerpoint/2010/main" val="446741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76</a:t>
            </a:fld>
            <a:endParaRPr lang="en-US" dirty="0"/>
          </a:p>
        </p:txBody>
      </p:sp>
    </p:spTree>
    <p:extLst>
      <p:ext uri="{BB962C8B-B14F-4D97-AF65-F5344CB8AC3E}">
        <p14:creationId xmlns:p14="http://schemas.microsoft.com/office/powerpoint/2010/main" val="21273457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77</a:t>
            </a:fld>
            <a:endParaRPr lang="en-US" dirty="0"/>
          </a:p>
        </p:txBody>
      </p:sp>
    </p:spTree>
    <p:extLst>
      <p:ext uri="{BB962C8B-B14F-4D97-AF65-F5344CB8AC3E}">
        <p14:creationId xmlns:p14="http://schemas.microsoft.com/office/powerpoint/2010/main" val="16093400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167200-50F7-4428-B48B-03B1181CB0C6}" type="slidenum">
              <a:rPr lang="en-US" smtClean="0"/>
              <a:t>78</a:t>
            </a:fld>
            <a:endParaRPr lang="en-US" dirty="0"/>
          </a:p>
        </p:txBody>
      </p:sp>
    </p:spTree>
    <p:extLst>
      <p:ext uri="{BB962C8B-B14F-4D97-AF65-F5344CB8AC3E}">
        <p14:creationId xmlns:p14="http://schemas.microsoft.com/office/powerpoint/2010/main" val="5973972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1181100"/>
            <a:ext cx="5667375" cy="31892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3"/>
              </a:rPr>
              <a:t>http://www.mda.state.mn.us/en/grants/grants/valueaddedgrant.aspx</a:t>
            </a:r>
            <a:endParaRPr lang="en-US" dirty="0" smtClean="0"/>
          </a:p>
          <a:p>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C55368DA-E051-4888-A1DB-3F3C620A0199}" type="slidenum">
              <a:rPr lang="en-US" smtClean="0"/>
              <a:t>79</a:t>
            </a:fld>
            <a:endParaRPr lang="en-US"/>
          </a:p>
        </p:txBody>
      </p:sp>
    </p:spTree>
    <p:extLst>
      <p:ext uri="{BB962C8B-B14F-4D97-AF65-F5344CB8AC3E}">
        <p14:creationId xmlns:p14="http://schemas.microsoft.com/office/powerpoint/2010/main" val="16300719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83</a:t>
            </a:fld>
            <a:endParaRPr lang="en-US"/>
          </a:p>
        </p:txBody>
      </p:sp>
    </p:spTree>
    <p:extLst>
      <p:ext uri="{BB962C8B-B14F-4D97-AF65-F5344CB8AC3E}">
        <p14:creationId xmlns:p14="http://schemas.microsoft.com/office/powerpoint/2010/main" val="20844410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us as a resource; we’re the cheapest consultants you’ll ever get- free!</a:t>
            </a:r>
          </a:p>
          <a:p>
            <a:pPr lvl="1"/>
            <a:r>
              <a:rPr lang="en-US" dirty="0" smtClean="0"/>
              <a:t>In person</a:t>
            </a:r>
          </a:p>
          <a:p>
            <a:pPr lvl="1"/>
            <a:r>
              <a:rPr lang="en-US" dirty="0" smtClean="0"/>
              <a:t>Over the phone</a:t>
            </a:r>
          </a:p>
          <a:p>
            <a:pPr lvl="1"/>
            <a:r>
              <a:rPr lang="en-US" dirty="0" smtClean="0"/>
              <a:t>By email</a:t>
            </a:r>
          </a:p>
          <a:p>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85</a:t>
            </a:fld>
            <a:endParaRPr lang="en-US"/>
          </a:p>
        </p:txBody>
      </p:sp>
    </p:spTree>
    <p:extLst>
      <p:ext uri="{BB962C8B-B14F-4D97-AF65-F5344CB8AC3E}">
        <p14:creationId xmlns:p14="http://schemas.microsoft.com/office/powerpoint/2010/main" val="21192581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us as a resource; we’re the cheapest consultants you’ll ever get- free!</a:t>
            </a:r>
          </a:p>
          <a:p>
            <a:pPr lvl="1"/>
            <a:r>
              <a:rPr lang="en-US" dirty="0" smtClean="0"/>
              <a:t>In person</a:t>
            </a:r>
          </a:p>
          <a:p>
            <a:pPr lvl="1"/>
            <a:r>
              <a:rPr lang="en-US" dirty="0" smtClean="0"/>
              <a:t>Over the phone</a:t>
            </a:r>
          </a:p>
          <a:p>
            <a:pPr lvl="1"/>
            <a:r>
              <a:rPr lang="en-US" dirty="0" smtClean="0"/>
              <a:t>By email</a:t>
            </a:r>
          </a:p>
          <a:p>
            <a:endParaRPr lang="en-US" dirty="0"/>
          </a:p>
        </p:txBody>
      </p:sp>
      <p:sp>
        <p:nvSpPr>
          <p:cNvPr id="4" name="Slide Number Placeholder 3"/>
          <p:cNvSpPr>
            <a:spLocks noGrp="1"/>
          </p:cNvSpPr>
          <p:nvPr>
            <p:ph type="sldNum" sz="quarter" idx="10"/>
          </p:nvPr>
        </p:nvSpPr>
        <p:spPr/>
        <p:txBody>
          <a:bodyPr/>
          <a:lstStyle/>
          <a:p>
            <a:fld id="{990BCE55-AF9D-49D5-8B8B-5E0D9FA1C6D3}" type="slidenum">
              <a:rPr lang="en-US" smtClean="0"/>
              <a:t>86</a:t>
            </a:fld>
            <a:endParaRPr lang="en-US"/>
          </a:p>
        </p:txBody>
      </p:sp>
    </p:spTree>
    <p:extLst>
      <p:ext uri="{BB962C8B-B14F-4D97-AF65-F5344CB8AC3E}">
        <p14:creationId xmlns:p14="http://schemas.microsoft.com/office/powerpoint/2010/main" val="2288631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dirty="0" smtClean="0"/>
              <a:t>Click to enter the slideshow title</a:t>
            </a:r>
            <a:endParaRPr lang="en-US" dirty="0"/>
          </a:p>
        </p:txBody>
      </p:sp>
      <p:sp>
        <p:nvSpPr>
          <p:cNvPr id="3" name="Rectangle 2"/>
          <p:cNvSpPr/>
          <p:nvPr/>
        </p:nvSpPr>
        <p:spPr>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fld id="{6A3A18F0-27F8-4F4A-860F-F5E0AD136706}" type="datetimeFigureOut">
              <a:rPr lang="en-US" smtClean="0"/>
              <a:t>4/18/2018</a:t>
            </a:fld>
            <a:endParaRPr lang="en-US"/>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19" name="Slide Number Placeholder 18"/>
          <p:cNvSpPr>
            <a:spLocks noGrp="1"/>
          </p:cNvSpPr>
          <p:nvPr>
            <p:ph type="sldNum" sz="quarter" idx="16"/>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318910890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dirty="0" smtClean="0"/>
              <a:t>Click to enter the slideshow title</a:t>
            </a:r>
            <a:endParaRPr lang="en-US" dirty="0"/>
          </a:p>
        </p:txBody>
      </p:sp>
      <p:sp>
        <p:nvSpPr>
          <p:cNvPr id="3" name="Rectangle 2"/>
          <p:cNvSpPr/>
          <p:nvPr/>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sp>
        <p:nvSpPr>
          <p:cNvPr id="18" name="Date Placeholder 17"/>
          <p:cNvSpPr>
            <a:spLocks noGrp="1"/>
          </p:cNvSpPr>
          <p:nvPr>
            <p:ph type="dt" sz="half" idx="15"/>
          </p:nvPr>
        </p:nvSpPr>
        <p:spPr/>
        <p:txBody>
          <a:bodyPr/>
          <a:lstStyle/>
          <a:p>
            <a:fld id="{6A3A18F0-27F8-4F4A-860F-F5E0AD136706}" type="datetimeFigureOut">
              <a:rPr lang="en-US" smtClean="0"/>
              <a:t>4/18/2018</a:t>
            </a:fld>
            <a:endParaRPr lang="en-US"/>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19" name="Slide Number Placeholder 18"/>
          <p:cNvSpPr>
            <a:spLocks noGrp="1"/>
          </p:cNvSpPr>
          <p:nvPr>
            <p:ph type="sldNum" sz="quarter" idx="16"/>
          </p:nvPr>
        </p:nvSpPr>
        <p:spPr/>
        <p:txBody>
          <a:bodyPr/>
          <a:lstStyle/>
          <a:p>
            <a:fld id="{59037CDA-2CFC-4BC8-A6D8-A862E8B993A0}" type="slidenum">
              <a:rPr lang="en-US" smtClean="0"/>
              <a:t>‹#›</a:t>
            </a:fld>
            <a:endParaRPr lang="en-US"/>
          </a:p>
        </p:txBody>
      </p:sp>
      <p:pic>
        <p:nvPicPr>
          <p:cNvPr id="4" name="MN.IT Services Logo" descr="Minnesota Department of Healt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2377" y="1776213"/>
            <a:ext cx="5447246" cy="778956"/>
          </a:xfrm>
          <a:prstGeom prst="rect">
            <a:avLst/>
          </a:prstGeom>
        </p:spPr>
      </p:pic>
    </p:spTree>
    <p:extLst>
      <p:ext uri="{BB962C8B-B14F-4D97-AF65-F5344CB8AC3E}">
        <p14:creationId xmlns:p14="http://schemas.microsoft.com/office/powerpoint/2010/main" val="13367636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dirty="0" smtClean="0"/>
              <a:t>Click to enter the slideshow title</a:t>
            </a:r>
            <a:endParaRPr lang="en-US" dirty="0"/>
          </a:p>
        </p:txBody>
      </p:sp>
      <p:sp>
        <p:nvSpPr>
          <p:cNvPr id="3" name="Rectangle 2"/>
          <p:cNvSpPr/>
          <p:nvPr/>
        </p:nvSpPr>
        <p:spPr>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041204"/>
            <a:ext cx="6587067" cy="1097128"/>
          </a:xfrm>
        </p:spPr>
        <p:txBody>
          <a:bodyPr>
            <a:normAutofit/>
          </a:bodyPr>
          <a:lstStyle>
            <a:lvl1pPr marL="0" indent="0" algn="ctr">
              <a:spcBef>
                <a:spcPts val="0"/>
              </a:spcBef>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a:p>
            <a:r>
              <a:rPr lang="en-US" sz="1800" dirty="0" smtClean="0"/>
              <a:t>Date</a:t>
            </a:r>
            <a:endParaRPr lang="en-US" dirty="0"/>
          </a:p>
        </p:txBody>
      </p:sp>
      <p:pic>
        <p:nvPicPr>
          <p:cNvPr id="4" name="MN.IT Services Logo" descr="Minnesota Department of Healt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553" y="5964408"/>
            <a:ext cx="2968836" cy="424119"/>
          </a:xfrm>
          <a:prstGeom prst="rect">
            <a:avLst/>
          </a:prstGeom>
        </p:spPr>
      </p:pic>
      <p:sp>
        <p:nvSpPr>
          <p:cNvPr id="9" name="Footer Placeholder 4"/>
          <p:cNvSpPr>
            <a:spLocks noGrp="1"/>
          </p:cNvSpPr>
          <p:nvPr>
            <p:ph type="ftr" sz="quarter" idx="3"/>
          </p:nvPr>
        </p:nvSpPr>
        <p:spPr>
          <a:xfrm>
            <a:off x="6253560" y="6138332"/>
            <a:ext cx="5587647" cy="365125"/>
          </a:xfrm>
          <a:prstGeom prst="rect">
            <a:avLst/>
          </a:prstGeom>
        </p:spPr>
        <p:txBody>
          <a:bodyPr anchor="b"/>
          <a:lstStyle>
            <a:lvl1pPr algn="r">
              <a:defRPr sz="1200">
                <a:solidFill>
                  <a:schemeClr val="tx2"/>
                </a:solidFill>
              </a:defRPr>
            </a:lvl1pPr>
          </a:lstStyle>
          <a:p>
            <a:endParaRPr lang="en-US"/>
          </a:p>
        </p:txBody>
      </p:sp>
      <p:sp>
        <p:nvSpPr>
          <p:cNvPr id="6" name="Picture Placeholder 5"/>
          <p:cNvSpPr>
            <a:spLocks noGrp="1"/>
          </p:cNvSpPr>
          <p:nvPr>
            <p:ph type="pic" sz="quarter" idx="17"/>
          </p:nvPr>
        </p:nvSpPr>
        <p:spPr>
          <a:xfrm>
            <a:off x="0" y="0"/>
            <a:ext cx="12192000" cy="3380732"/>
          </a:xfrm>
        </p:spPr>
        <p:txBody>
          <a:bodyPr/>
          <a:lstStyle/>
          <a:p>
            <a:r>
              <a:rPr lang="en-US" smtClean="0"/>
              <a:t>Click icon to add picture</a:t>
            </a:r>
            <a:endParaRPr lang="en-US" dirty="0"/>
          </a:p>
        </p:txBody>
      </p:sp>
    </p:spTree>
    <p:extLst>
      <p:ext uri="{BB962C8B-B14F-4D97-AF65-F5344CB8AC3E}">
        <p14:creationId xmlns:p14="http://schemas.microsoft.com/office/powerpoint/2010/main" val="30343153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Agenda</a:t>
            </a:r>
            <a:endParaRPr lang="en-US" dirty="0"/>
          </a:p>
        </p:txBody>
      </p:sp>
      <p:sp>
        <p:nvSpPr>
          <p:cNvPr id="12" name="Table Placeholder 9"/>
          <p:cNvSpPr>
            <a:spLocks noGrp="1"/>
          </p:cNvSpPr>
          <p:nvPr>
            <p:ph type="tbl" sz="quarter" idx="13"/>
          </p:nvPr>
        </p:nvSpPr>
        <p:spPr>
          <a:xfrm>
            <a:off x="838200" y="1335088"/>
            <a:ext cx="10515600" cy="4841875"/>
          </a:xfrm>
        </p:spPr>
        <p:txBody>
          <a:bodyPr/>
          <a:lstStyle/>
          <a:p>
            <a:r>
              <a:rPr lang="en-US" smtClean="0"/>
              <a:t>Click icon to add table</a:t>
            </a:r>
            <a:endParaRPr lang="en-US"/>
          </a:p>
        </p:txBody>
      </p:sp>
      <p:sp>
        <p:nvSpPr>
          <p:cNvPr id="4" name="Date Placeholder 3"/>
          <p:cNvSpPr>
            <a:spLocks noGrp="1"/>
          </p:cNvSpPr>
          <p:nvPr>
            <p:ph type="dt" sz="half" idx="10"/>
          </p:nvPr>
        </p:nvSpPr>
        <p:spPr/>
        <p:txBody>
          <a:bodyPr/>
          <a:lstStyle/>
          <a:p>
            <a:fld id="{6A3A18F0-27F8-4F4A-860F-F5E0AD136706}" type="datetimeFigureOut">
              <a:rPr lang="en-US" smtClean="0"/>
              <a:t>4/18/2018</a:t>
            </a:fld>
            <a:endParaRPr lang="en-US"/>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59037CDA-2CFC-4BC8-A6D8-A862E8B993A0}" type="slidenum">
              <a:rPr lang="en-US" smtClean="0"/>
              <a:t>‹#›</a:t>
            </a:fld>
            <a:endParaRPr lang="en-US"/>
          </a:p>
        </p:txBody>
      </p:sp>
      <p:sp>
        <p:nvSpPr>
          <p:cNvPr id="9" name="Rectangle 8"/>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221208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dirty="0" smtClean="0"/>
              <a:t>Click to edit section title</a:t>
            </a:r>
            <a:endParaRPr lang="en-US" dirty="0"/>
          </a:p>
        </p:txBody>
      </p:sp>
      <p:sp>
        <p:nvSpPr>
          <p:cNvPr id="3" name="Rectangle 2"/>
          <p:cNvSpPr/>
          <p:nvPr/>
        </p:nvSpPr>
        <p:spPr>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a:xfrm>
            <a:off x="2802467" y="5644884"/>
            <a:ext cx="6587067" cy="440970"/>
          </a:xfrm>
        </p:spPr>
        <p:txBody>
          <a:bodyPr>
            <a:normAutofit/>
          </a:bodyPr>
          <a:lstStyle>
            <a:lvl1pPr marL="0" indent="0" algn="ctr">
              <a:buNone/>
              <a:defRPr sz="1800" baseline="0"/>
            </a:lvl1pPr>
          </a:lstStyle>
          <a:p>
            <a:r>
              <a:rPr lang="en-US" sz="1800" dirty="0" err="1" smtClean="0"/>
              <a:t>Firstname</a:t>
            </a:r>
            <a:r>
              <a:rPr lang="en-US" sz="1800" dirty="0" smtClean="0"/>
              <a:t> </a:t>
            </a:r>
            <a:r>
              <a:rPr lang="en-US" sz="1800" dirty="0" err="1" smtClean="0"/>
              <a:t>Lastname</a:t>
            </a:r>
            <a:r>
              <a:rPr lang="en-US" sz="1800" dirty="0" smtClean="0"/>
              <a:t> | Job Title</a:t>
            </a:r>
          </a:p>
        </p:txBody>
      </p:sp>
      <p:sp>
        <p:nvSpPr>
          <p:cNvPr id="11" name="Picture Placeholder 2"/>
          <p:cNvSpPr>
            <a:spLocks noGrp="1"/>
          </p:cNvSpPr>
          <p:nvPr>
            <p:ph type="pic" sz="quarter" idx="13" hasCustomPrompt="1"/>
          </p:nvPr>
        </p:nvSpPr>
        <p:spPr>
          <a:xfrm>
            <a:off x="0" y="1789113"/>
            <a:ext cx="12192000" cy="2298700"/>
          </a:xfrm>
        </p:spPr>
        <p:txBody>
          <a:bodyPr/>
          <a:lstStyle/>
          <a:p>
            <a:r>
              <a:rPr lang="en-US" dirty="0" smtClean="0"/>
              <a:t>Click Icon to add picture</a:t>
            </a:r>
            <a:endParaRPr lang="en-US" dirty="0"/>
          </a:p>
        </p:txBody>
      </p:sp>
      <p:sp>
        <p:nvSpPr>
          <p:cNvPr id="18" name="Date Placeholder 17"/>
          <p:cNvSpPr>
            <a:spLocks noGrp="1"/>
          </p:cNvSpPr>
          <p:nvPr>
            <p:ph type="dt" sz="half" idx="15"/>
          </p:nvPr>
        </p:nvSpPr>
        <p:spPr/>
        <p:txBody>
          <a:bodyPr/>
          <a:lstStyle/>
          <a:p>
            <a:fld id="{6A3A18F0-27F8-4F4A-860F-F5E0AD136706}" type="datetimeFigureOut">
              <a:rPr lang="en-US" smtClean="0"/>
              <a:t>4/18/2018</a:t>
            </a:fld>
            <a:endParaRPr lang="en-US"/>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19" name="Slide Number Placeholder 18"/>
          <p:cNvSpPr>
            <a:spLocks noGrp="1"/>
          </p:cNvSpPr>
          <p:nvPr>
            <p:ph type="sldNum" sz="quarter" idx="16"/>
          </p:nvPr>
        </p:nvSpPr>
        <p:spPr/>
        <p:txBody>
          <a:bodyPr/>
          <a:lstStyle/>
          <a:p>
            <a:fld id="{59037CDA-2CFC-4BC8-A6D8-A862E8B993A0}" type="slidenum">
              <a:rPr lang="en-US" smtClean="0"/>
              <a:t>‹#›</a:t>
            </a:fld>
            <a:endParaRPr lang="en-US"/>
          </a:p>
        </p:txBody>
      </p:sp>
      <p:pic>
        <p:nvPicPr>
          <p:cNvPr id="14" name="MN.IT Services Logo" descr="Minnesota Department of Healt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231541697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hasCustomPrompt="1"/>
          </p:nvPr>
        </p:nvSpPr>
        <p:spPr>
          <a:xfrm>
            <a:off x="838200" y="152400"/>
            <a:ext cx="10515600" cy="914400"/>
          </a:xfrm>
        </p:spPr>
        <p:txBody>
          <a:bodyPr>
            <a:normAutofit/>
          </a:bodyPr>
          <a:lstStyle>
            <a:lvl1pPr algn="ctr">
              <a:defRPr sz="3600" b="1">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p:txBody>
          <a:bodyPr>
            <a:normAutofit/>
          </a:bodyPr>
          <a:lstStyle>
            <a:lvl1pPr>
              <a:buClr>
                <a:schemeClr val="accent1"/>
              </a:buClr>
              <a:defRPr sz="2800" b="1"/>
            </a:lvl1pPr>
            <a:lvl2pPr>
              <a:buClr>
                <a:schemeClr val="accent1"/>
              </a:buClr>
              <a:defRPr sz="2800" b="1"/>
            </a:lvl2pPr>
            <a:lvl3pPr>
              <a:buClr>
                <a:schemeClr val="accent1"/>
              </a:buClr>
              <a:defRPr sz="2800" b="1"/>
            </a:lvl3pPr>
            <a:lvl4pPr>
              <a:buClr>
                <a:schemeClr val="accent1"/>
              </a:buClr>
              <a:defRPr sz="2800" b="1"/>
            </a:lvl4pPr>
            <a:lvl5pPr>
              <a:buClr>
                <a:schemeClr val="accent1"/>
              </a:buClr>
              <a:defRPr sz="2800" b="1"/>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A3A18F0-27F8-4F4A-860F-F5E0AD136706}" type="datetimeFigureOut">
              <a:rPr lang="en-US" smtClean="0"/>
              <a:t>4/18/2018</a:t>
            </a:fld>
            <a:endParaRPr lang="en-US"/>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59037CDA-2CFC-4BC8-A6D8-A862E8B993A0}" type="slidenum">
              <a:rPr lang="en-US" smtClean="0"/>
              <a:t>‹#›</a:t>
            </a:fld>
            <a:endParaRPr lang="en-US"/>
          </a:p>
        </p:txBody>
      </p:sp>
      <p:sp>
        <p:nvSpPr>
          <p:cNvPr id="8" name="Rectangle 7"/>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5812450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3A18F0-27F8-4F4A-860F-F5E0AD136706}" type="datetimeFigureOut">
              <a:rPr lang="en-US" smtClean="0"/>
              <a:t>4/18/2018</a:t>
            </a:fld>
            <a:endParaRPr lang="en-US"/>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7" name="Slide Number Placeholder 6"/>
          <p:cNvSpPr>
            <a:spLocks noGrp="1"/>
          </p:cNvSpPr>
          <p:nvPr>
            <p:ph type="sldNum" sz="quarter" idx="12"/>
          </p:nvPr>
        </p:nvSpPr>
        <p:spPr/>
        <p:txBody>
          <a:bodyPr/>
          <a:lstStyle/>
          <a:p>
            <a:fld id="{59037CDA-2CFC-4BC8-A6D8-A862E8B993A0}" type="slidenum">
              <a:rPr lang="en-US" smtClean="0"/>
              <a:t>‹#›</a:t>
            </a:fld>
            <a:endParaRPr lang="en-US"/>
          </a:p>
        </p:txBody>
      </p:sp>
      <p:sp>
        <p:nvSpPr>
          <p:cNvPr id="10" name="Rectangle 9"/>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219938387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l">
              <a:defRPr sz="3600" b="1">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a:xfrm>
            <a:off x="838200" y="1335281"/>
            <a:ext cx="10515600" cy="4841682"/>
          </a:xfrm>
          <a:solidFill>
            <a:schemeClr val="bg1"/>
          </a:solidFill>
        </p:spPr>
        <p:txBody>
          <a:bodyPr lIns="228600" tIns="548640" rIns="274320">
            <a:normAutofit/>
          </a:bodyPr>
          <a:lstStyle>
            <a:lvl1pPr marL="342900" indent="-342900">
              <a:lnSpc>
                <a:spcPct val="100000"/>
              </a:lnSpc>
              <a:spcAft>
                <a:spcPts val="1000"/>
              </a:spcAft>
              <a:buClr>
                <a:schemeClr val="accent1"/>
              </a:buClr>
              <a:buFont typeface="Arial" panose="020B0604020202020204" pitchFamily="34" charset="0"/>
              <a:buChar char="•"/>
              <a:defRPr sz="2800" b="1"/>
            </a:lvl1pPr>
            <a:lvl2pPr marL="800100" indent="-342900">
              <a:lnSpc>
                <a:spcPct val="100000"/>
              </a:lnSpc>
              <a:spcAft>
                <a:spcPts val="1000"/>
              </a:spcAft>
              <a:buClr>
                <a:schemeClr val="accent1"/>
              </a:buClr>
              <a:buFont typeface="Arial" panose="020B0604020202020204" pitchFamily="34" charset="0"/>
              <a:buChar char="•"/>
              <a:defRPr sz="2800" b="1"/>
            </a:lvl2pPr>
            <a:lvl3pPr marL="1200150" indent="-285750">
              <a:lnSpc>
                <a:spcPct val="100000"/>
              </a:lnSpc>
              <a:spcAft>
                <a:spcPts val="1000"/>
              </a:spcAft>
              <a:buClr>
                <a:schemeClr val="accent1"/>
              </a:buClr>
              <a:buFont typeface="Arial" panose="020B0604020202020204" pitchFamily="34" charset="0"/>
              <a:buChar char="•"/>
              <a:defRPr sz="2800" b="1"/>
            </a:lvl3pPr>
            <a:lvl4pPr marL="1657350" indent="-285750">
              <a:lnSpc>
                <a:spcPct val="100000"/>
              </a:lnSpc>
              <a:spcAft>
                <a:spcPts val="1000"/>
              </a:spcAft>
              <a:buClr>
                <a:schemeClr val="accent1"/>
              </a:buClr>
              <a:buFont typeface="Arial" panose="020B0604020202020204" pitchFamily="34" charset="0"/>
              <a:buChar char="•"/>
              <a:defRPr sz="2800" b="1"/>
            </a:lvl4pPr>
            <a:lvl5pPr marL="2114550" indent="-285750">
              <a:lnSpc>
                <a:spcPct val="100000"/>
              </a:lnSpc>
              <a:spcAft>
                <a:spcPts val="1000"/>
              </a:spcAft>
              <a:buClr>
                <a:schemeClr val="accent1"/>
              </a:buClr>
              <a:buFont typeface="Arial" panose="020B0604020202020204" pitchFamily="34" charset="0"/>
              <a:buChar char="•"/>
              <a:defRPr sz="2800" b="1"/>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A3A18F0-27F8-4F4A-860F-F5E0AD136706}" type="datetimeFigureOut">
              <a:rPr lang="en-US" smtClean="0"/>
              <a:t>4/18/2018</a:t>
            </a:fld>
            <a:endParaRPr lang="en-US"/>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59037CDA-2CFC-4BC8-A6D8-A862E8B993A0}" type="slidenum">
              <a:rPr lang="en-US" smtClean="0"/>
              <a:t>‹#›</a:t>
            </a:fld>
            <a:endParaRPr lang="en-US"/>
          </a:p>
        </p:txBody>
      </p:sp>
      <p:sp>
        <p:nvSpPr>
          <p:cNvPr id="9" name="Rectangle 8"/>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703571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838200" y="1594624"/>
            <a:ext cx="5181600" cy="4582339"/>
          </a:xfrm>
          <a:solidFill>
            <a:schemeClr val="bg1"/>
          </a:solid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594624"/>
            <a:ext cx="5181600" cy="4582339"/>
          </a:xfrm>
          <a:solidFill>
            <a:schemeClr val="bg1"/>
          </a:solid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3A18F0-27F8-4F4A-860F-F5E0AD136706}" type="datetimeFigureOut">
              <a:rPr lang="en-US" smtClean="0"/>
              <a:t>4/18/2018</a:t>
            </a:fld>
            <a:endParaRPr lang="en-US"/>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7" name="Slide Number Placeholder 6"/>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15240193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ck Overlay, Gray Title">
    <p:spTree>
      <p:nvGrpSpPr>
        <p:cNvPr id="1" name=""/>
        <p:cNvGrpSpPr/>
        <p:nvPr/>
      </p:nvGrpSpPr>
      <p:grpSpPr>
        <a:xfrm>
          <a:off x="0" y="0"/>
          <a:ext cx="0" cy="0"/>
          <a:chOff x="0" y="0"/>
          <a:chExt cx="0" cy="0"/>
        </a:xfrm>
      </p:grpSpPr>
      <p:sp>
        <p:nvSpPr>
          <p:cNvPr id="7" name="Rectangle 6"/>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12192000" cy="5638802"/>
          </a:xfrm>
        </p:spPr>
        <p:txBody>
          <a:bodyPr/>
          <a:lstStyle/>
          <a:p>
            <a:r>
              <a:rPr lang="en-US" dirty="0" smtClean="0"/>
              <a:t>Click Icon to add picture</a:t>
            </a:r>
            <a:endParaRPr lang="en-US" dirty="0"/>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3A18F0-27F8-4F4A-860F-F5E0AD136706}" type="datetimeFigureOut">
              <a:rPr lang="en-US" smtClean="0"/>
              <a:t>4/18/2018</a:t>
            </a:fld>
            <a:endParaRPr lang="en-US"/>
          </a:p>
        </p:txBody>
      </p:sp>
      <p:sp>
        <p:nvSpPr>
          <p:cNvPr id="13"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370094018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12192000" cy="5638802"/>
          </a:xfrm>
        </p:spPr>
        <p:txBody>
          <a:bodyPr/>
          <a:lstStyle>
            <a:lvl1pPr>
              <a:defRPr baseline="0"/>
            </a:lvl1pPr>
          </a:lstStyle>
          <a:p>
            <a:r>
              <a:rPr lang="en-US" dirty="0" smtClean="0"/>
              <a:t>Click Icon to add picture</a:t>
            </a:r>
            <a:endParaRPr lang="en-US" dirty="0"/>
          </a:p>
        </p:txBody>
      </p:sp>
      <p:sp>
        <p:nvSpPr>
          <p:cNvPr id="10" name="Content Placeholder 2"/>
          <p:cNvSpPr>
            <a:spLocks noGrp="1"/>
          </p:cNvSpPr>
          <p:nvPr>
            <p:ph idx="1"/>
          </p:nvPr>
        </p:nvSpPr>
        <p:spPr>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3A18F0-27F8-4F4A-860F-F5E0AD136706}" type="datetimeFigureOut">
              <a:rPr lang="en-US" smtClean="0"/>
              <a:t>4/18/2018</a:t>
            </a:fld>
            <a:endParaRPr lang="en-US"/>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114741750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9" name="Slide Number Placeholder 6"/>
          <p:cNvSpPr>
            <a:spLocks noGrp="1"/>
          </p:cNvSpPr>
          <p:nvPr>
            <p:ph type="sldNum" sz="quarter" idx="12"/>
          </p:nvPr>
        </p:nvSpPr>
        <p:spPr>
          <a:xfrm>
            <a:off x="9891132" y="6356350"/>
            <a:ext cx="1462668" cy="365125"/>
          </a:xfrm>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290517579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4184295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155587545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6A3A18F0-27F8-4F4A-860F-F5E0AD136706}" type="datetimeFigureOut">
              <a:rPr lang="en-US" smtClean="0"/>
              <a:t>4/18/2018</a:t>
            </a:fld>
            <a:endParaRPr lang="en-US"/>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172438658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1"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265966709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0" name="Content Placeholder 4"/>
          <p:cNvSpPr>
            <a:spLocks noGrp="1"/>
          </p:cNvSpPr>
          <p:nvPr>
            <p:ph sz="quarter" idx="10"/>
          </p:nvPr>
        </p:nvSpPr>
        <p:spPr>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Picture Placeholder 2"/>
          <p:cNvSpPr>
            <a:spLocks noGrp="1"/>
          </p:cNvSpPr>
          <p:nvPr>
            <p:ph type="pic" sz="quarter" idx="13"/>
          </p:nvPr>
        </p:nvSpPr>
        <p:spPr>
          <a:xfrm>
            <a:off x="7653566" y="1364826"/>
            <a:ext cx="4538434"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111994169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Content Placeholder 4"/>
          <p:cNvSpPr>
            <a:spLocks noGrp="1"/>
          </p:cNvSpPr>
          <p:nvPr>
            <p:ph sz="quarter" idx="10"/>
          </p:nvPr>
        </p:nvSpPr>
        <p:spPr>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Picture Placeholder 2"/>
          <p:cNvSpPr>
            <a:spLocks noGrp="1"/>
          </p:cNvSpPr>
          <p:nvPr>
            <p:ph type="pic" sz="quarter" idx="13"/>
          </p:nvPr>
        </p:nvSpPr>
        <p:spPr>
          <a:xfrm>
            <a:off x="7653566" y="1364826"/>
            <a:ext cx="4538434" cy="4538434"/>
          </a:xfrm>
        </p:spPr>
        <p:txBody>
          <a:bodyPr/>
          <a:lstStyle>
            <a:lvl1pPr>
              <a:buClr>
                <a:schemeClr val="tx1"/>
              </a:buClr>
              <a:defRPr>
                <a:solidFill>
                  <a:schemeClr val="tx1"/>
                </a:solidFill>
              </a:defRPr>
            </a:lvl1pPr>
          </a:lstStyle>
          <a:p>
            <a:r>
              <a:rPr lang="en-US" smtClean="0"/>
              <a:t>Click icon to add picture</a:t>
            </a:r>
            <a:endParaRPr lang="en-US" dirty="0"/>
          </a:p>
        </p:txBody>
      </p:sp>
      <p:sp>
        <p:nvSpPr>
          <p:cNvPr id="9"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6A3A18F0-27F8-4F4A-860F-F5E0AD136706}" type="datetimeFigureOut">
              <a:rPr lang="en-US" smtClean="0"/>
              <a:t>4/18/2018</a:t>
            </a:fld>
            <a:endParaRPr lang="en-US"/>
          </a:p>
        </p:txBody>
      </p:sp>
      <p:sp>
        <p:nvSpPr>
          <p:cNvPr id="11"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10"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319441437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Page (4 Up)">
    <p:spTree>
      <p:nvGrpSpPr>
        <p:cNvPr id="1" name=""/>
        <p:cNvGrpSpPr/>
        <p:nvPr/>
      </p:nvGrpSpPr>
      <p:grpSpPr>
        <a:xfrm>
          <a:off x="0" y="0"/>
          <a:ext cx="0" cy="0"/>
          <a:chOff x="0" y="0"/>
          <a:chExt cx="0" cy="0"/>
        </a:xfrm>
      </p:grpSpPr>
      <p:sp>
        <p:nvSpPr>
          <p:cNvPr id="8" name="Rectangle 7"/>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4" name="Picture Placeholder 2"/>
          <p:cNvSpPr>
            <a:spLocks noGrp="1"/>
          </p:cNvSpPr>
          <p:nvPr>
            <p:ph type="pic" sz="quarter" idx="20" hasCustomPrompt="1"/>
          </p:nvPr>
        </p:nvSpPr>
        <p:spPr>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3" name="Date Placeholder 2"/>
          <p:cNvSpPr>
            <a:spLocks noGrp="1"/>
          </p:cNvSpPr>
          <p:nvPr>
            <p:ph type="dt" sz="half" idx="10"/>
          </p:nvPr>
        </p:nvSpPr>
        <p:spPr/>
        <p:txBody>
          <a:bodyPr/>
          <a:lstStyle/>
          <a:p>
            <a:fld id="{6A3A18F0-27F8-4F4A-860F-F5E0AD136706}" type="datetimeFigureOut">
              <a:rPr lang="en-US" smtClean="0"/>
              <a:t>4/18/2018</a:t>
            </a:fld>
            <a:endParaRPr lang="en-US"/>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59037CDA-2CFC-4BC8-A6D8-A862E8B993A0}" type="slidenum">
              <a:rPr lang="en-US" smtClean="0"/>
              <a:t>‹#›</a:t>
            </a:fld>
            <a:endParaRPr lang="en-US"/>
          </a:p>
        </p:txBody>
      </p:sp>
      <p:sp>
        <p:nvSpPr>
          <p:cNvPr id="16" name="Rectangle 15"/>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7408601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Page (3 Up)">
    <p:spTree>
      <p:nvGrpSpPr>
        <p:cNvPr id="1" name=""/>
        <p:cNvGrpSpPr/>
        <p:nvPr/>
      </p:nvGrpSpPr>
      <p:grpSpPr>
        <a:xfrm>
          <a:off x="0" y="0"/>
          <a:ext cx="0" cy="0"/>
          <a:chOff x="0" y="0"/>
          <a:chExt cx="0" cy="0"/>
        </a:xfrm>
      </p:grpSpPr>
      <p:sp>
        <p:nvSpPr>
          <p:cNvPr id="8" name="Rectangle 7"/>
          <p:cNvSpPr/>
          <p:nvPr/>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3" name="Date Placeholder 2"/>
          <p:cNvSpPr>
            <a:spLocks noGrp="1"/>
          </p:cNvSpPr>
          <p:nvPr>
            <p:ph type="dt" sz="half" idx="10"/>
          </p:nvPr>
        </p:nvSpPr>
        <p:spPr/>
        <p:txBody>
          <a:bodyPr/>
          <a:lstStyle/>
          <a:p>
            <a:fld id="{6A3A18F0-27F8-4F4A-860F-F5E0AD136706}" type="datetimeFigureOut">
              <a:rPr lang="en-US" smtClean="0"/>
              <a:t>4/18/2018</a:t>
            </a:fld>
            <a:endParaRPr lang="en-US"/>
          </a:p>
        </p:txBody>
      </p:sp>
      <p:sp>
        <p:nvSpPr>
          <p:cNvPr id="1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59037CDA-2CFC-4BC8-A6D8-A862E8B993A0}" type="slidenum">
              <a:rPr lang="en-US" smtClean="0"/>
              <a:t>‹#›</a:t>
            </a:fld>
            <a:endParaRPr lang="en-US"/>
          </a:p>
        </p:txBody>
      </p:sp>
      <p:sp>
        <p:nvSpPr>
          <p:cNvPr id="16" name="Rectangle 15"/>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5274911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am Page 4-Up White Vertical">
    <p:spTree>
      <p:nvGrpSpPr>
        <p:cNvPr id="1" name=""/>
        <p:cNvGrpSpPr/>
        <p:nvPr/>
      </p:nvGrpSpPr>
      <p:grpSpPr>
        <a:xfrm>
          <a:off x="0" y="0"/>
          <a:ext cx="0" cy="0"/>
          <a:chOff x="0" y="0"/>
          <a:chExt cx="0" cy="0"/>
        </a:xfrm>
      </p:grpSpPr>
      <p:sp>
        <p:nvSpPr>
          <p:cNvPr id="8" name="Rectangle 7"/>
          <p:cNvSpPr/>
          <p:nvPr/>
        </p:nvSpPr>
        <p:spPr>
          <a:xfrm>
            <a:off x="0" y="0"/>
            <a:ext cx="12192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6" name="Picture Placeholder 2"/>
          <p:cNvSpPr>
            <a:spLocks noGrp="1"/>
          </p:cNvSpPr>
          <p:nvPr>
            <p:ph type="pic" sz="quarter" idx="13" hasCustomPrompt="1"/>
          </p:nvPr>
        </p:nvSpPr>
        <p:spPr>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0" name="Picture Placeholder 2"/>
          <p:cNvSpPr>
            <a:spLocks noGrp="1"/>
          </p:cNvSpPr>
          <p:nvPr>
            <p:ph type="pic" sz="quarter" idx="16" hasCustomPrompt="1"/>
          </p:nvPr>
        </p:nvSpPr>
        <p:spPr>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2" name="Picture Placeholder 2"/>
          <p:cNvSpPr>
            <a:spLocks noGrp="1"/>
          </p:cNvSpPr>
          <p:nvPr>
            <p:ph type="pic" sz="quarter" idx="18" hasCustomPrompt="1"/>
          </p:nvPr>
        </p:nvSpPr>
        <p:spPr>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14" name="Picture Placeholder 2"/>
          <p:cNvSpPr>
            <a:spLocks noGrp="1"/>
          </p:cNvSpPr>
          <p:nvPr>
            <p:ph type="pic" sz="quarter" idx="20" hasCustomPrompt="1"/>
          </p:nvPr>
        </p:nvSpPr>
        <p:spPr>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smtClean="0"/>
              <a:t>Click to edit text</a:t>
            </a:r>
            <a:endParaRPr lang="en-US" dirty="0"/>
          </a:p>
        </p:txBody>
      </p:sp>
      <p:sp>
        <p:nvSpPr>
          <p:cNvPr id="3" name="Date Placeholder 2"/>
          <p:cNvSpPr>
            <a:spLocks noGrp="1"/>
          </p:cNvSpPr>
          <p:nvPr>
            <p:ph type="dt" sz="half" idx="10"/>
          </p:nvPr>
        </p:nvSpPr>
        <p:spPr/>
        <p:txBody>
          <a:bodyPr/>
          <a:lstStyle/>
          <a:p>
            <a:fld id="{6A3A18F0-27F8-4F4A-860F-F5E0AD136706}" type="datetimeFigureOut">
              <a:rPr lang="en-US" smtClean="0"/>
              <a:t>4/18/2018</a:t>
            </a:fld>
            <a:endParaRPr lang="en-US"/>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59037CDA-2CFC-4BC8-A6D8-A862E8B993A0}" type="slidenum">
              <a:rPr lang="en-US" smtClean="0"/>
              <a:t>‹#›</a:t>
            </a:fld>
            <a:endParaRPr lang="en-US"/>
          </a:p>
        </p:txBody>
      </p:sp>
      <p:sp>
        <p:nvSpPr>
          <p:cNvPr id="19" name="Rectangle 18"/>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8406336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am Page 4-Up Gray BG Horizontal">
    <p:spTree>
      <p:nvGrpSpPr>
        <p:cNvPr id="1" name=""/>
        <p:cNvGrpSpPr/>
        <p:nvPr/>
      </p:nvGrpSpPr>
      <p:grpSpPr>
        <a:xfrm>
          <a:off x="0" y="0"/>
          <a:ext cx="0" cy="0"/>
          <a:chOff x="0" y="0"/>
          <a:chExt cx="0" cy="0"/>
        </a:xfrm>
      </p:grpSpPr>
      <p:sp>
        <p:nvSpPr>
          <p:cNvPr id="8" name="Rectangle 7"/>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23" name="Picture Placeholder 2"/>
          <p:cNvSpPr>
            <a:spLocks noGrp="1"/>
          </p:cNvSpPr>
          <p:nvPr>
            <p:ph type="pic" sz="quarter" idx="14" hasCustomPrompt="1"/>
          </p:nvPr>
        </p:nvSpPr>
        <p:spPr>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4" name="Text Placeholder 3"/>
          <p:cNvSpPr>
            <a:spLocks noGrp="1"/>
          </p:cNvSpPr>
          <p:nvPr>
            <p:ph type="body" sz="quarter" idx="15"/>
          </p:nvPr>
        </p:nvSpPr>
        <p:spPr>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25" name="Picture Placeholder 2"/>
          <p:cNvSpPr>
            <a:spLocks noGrp="1"/>
          </p:cNvSpPr>
          <p:nvPr>
            <p:ph type="pic" sz="quarter" idx="17" hasCustomPrompt="1"/>
          </p:nvPr>
        </p:nvSpPr>
        <p:spPr>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27" name="Picture Placeholder 2"/>
          <p:cNvSpPr>
            <a:spLocks noGrp="1"/>
          </p:cNvSpPr>
          <p:nvPr>
            <p:ph type="pic" sz="quarter" idx="19" hasCustomPrompt="1"/>
          </p:nvPr>
        </p:nvSpPr>
        <p:spPr>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8" name="Text Placeholder 3"/>
          <p:cNvSpPr>
            <a:spLocks noGrp="1"/>
          </p:cNvSpPr>
          <p:nvPr>
            <p:ph type="body" sz="quarter" idx="20"/>
          </p:nvPr>
        </p:nvSpPr>
        <p:spPr>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3" name="Date Placeholder 2"/>
          <p:cNvSpPr>
            <a:spLocks noGrp="1"/>
          </p:cNvSpPr>
          <p:nvPr>
            <p:ph type="dt" sz="half" idx="10"/>
          </p:nvPr>
        </p:nvSpPr>
        <p:spPr/>
        <p:txBody>
          <a:bodyPr/>
          <a:lstStyle/>
          <a:p>
            <a:fld id="{6A3A18F0-27F8-4F4A-860F-F5E0AD136706}" type="datetimeFigureOut">
              <a:rPr lang="en-US" smtClean="0"/>
              <a:t>4/18/2018</a:t>
            </a:fld>
            <a:endParaRPr lang="en-US"/>
          </a:p>
        </p:txBody>
      </p:sp>
      <p:sp>
        <p:nvSpPr>
          <p:cNvPr id="2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59037CDA-2CFC-4BC8-A6D8-A862E8B993A0}" type="slidenum">
              <a:rPr lang="en-US" smtClean="0"/>
              <a:t>‹#›</a:t>
            </a:fld>
            <a:endParaRPr lang="en-US"/>
          </a:p>
        </p:txBody>
      </p:sp>
      <p:sp>
        <p:nvSpPr>
          <p:cNvPr id="16" name="Rectangle 15"/>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6935282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Page 4 Up White BG Horizontal">
    <p:spTree>
      <p:nvGrpSpPr>
        <p:cNvPr id="1" name=""/>
        <p:cNvGrpSpPr/>
        <p:nvPr/>
      </p:nvGrpSpPr>
      <p:grpSpPr>
        <a:xfrm>
          <a:off x="0" y="0"/>
          <a:ext cx="0" cy="0"/>
          <a:chOff x="0" y="0"/>
          <a:chExt cx="0" cy="0"/>
        </a:xfrm>
      </p:grpSpPr>
      <p:sp>
        <p:nvSpPr>
          <p:cNvPr id="7" name="Rectangle 6"/>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13" name="Picture Placeholder 2"/>
          <p:cNvSpPr>
            <a:spLocks noGrp="1"/>
          </p:cNvSpPr>
          <p:nvPr>
            <p:ph type="pic" sz="quarter" idx="14" hasCustomPrompt="1"/>
          </p:nvPr>
        </p:nvSpPr>
        <p:spPr>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4" name="Text Placeholder 3"/>
          <p:cNvSpPr>
            <a:spLocks noGrp="1"/>
          </p:cNvSpPr>
          <p:nvPr>
            <p:ph type="body" sz="quarter" idx="15"/>
          </p:nvPr>
        </p:nvSpPr>
        <p:spPr>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16" name="Picture Placeholder 2"/>
          <p:cNvSpPr>
            <a:spLocks noGrp="1"/>
          </p:cNvSpPr>
          <p:nvPr>
            <p:ph type="pic" sz="quarter" idx="17" hasCustomPrompt="1"/>
          </p:nvPr>
        </p:nvSpPr>
        <p:spPr>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18" name="Picture Placeholder 2"/>
          <p:cNvSpPr>
            <a:spLocks noGrp="1"/>
          </p:cNvSpPr>
          <p:nvPr>
            <p:ph type="pic" sz="quarter" idx="19" hasCustomPrompt="1"/>
          </p:nvPr>
        </p:nvSpPr>
        <p:spPr>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9" name="Text Placeholder 3"/>
          <p:cNvSpPr>
            <a:spLocks noGrp="1"/>
          </p:cNvSpPr>
          <p:nvPr>
            <p:ph type="body" sz="quarter" idx="20"/>
          </p:nvPr>
        </p:nvSpPr>
        <p:spPr>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4" name="Date Placeholder 3"/>
          <p:cNvSpPr>
            <a:spLocks noGrp="1"/>
          </p:cNvSpPr>
          <p:nvPr>
            <p:ph type="dt" sz="half" idx="10"/>
          </p:nvPr>
        </p:nvSpPr>
        <p:spPr/>
        <p:txBody>
          <a:bodyPr/>
          <a:lstStyle/>
          <a:p>
            <a:fld id="{6A3A18F0-27F8-4F4A-860F-F5E0AD136706}" type="datetimeFigureOut">
              <a:rPr lang="en-US" smtClean="0"/>
              <a:t>4/18/2018</a:t>
            </a:fld>
            <a:endParaRPr lang="en-US"/>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59037CDA-2CFC-4BC8-A6D8-A862E8B993A0}" type="slidenum">
              <a:rPr lang="en-US" smtClean="0"/>
              <a:t>‹#›</a:t>
            </a:fld>
            <a:endParaRPr lang="en-US"/>
          </a:p>
        </p:txBody>
      </p:sp>
      <p:sp>
        <p:nvSpPr>
          <p:cNvPr id="8" name="Rectangle 7"/>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2941469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am Page Duo Gray Horizontal">
    <p:spTree>
      <p:nvGrpSpPr>
        <p:cNvPr id="1" name=""/>
        <p:cNvGrpSpPr/>
        <p:nvPr/>
      </p:nvGrpSpPr>
      <p:grpSpPr>
        <a:xfrm>
          <a:off x="0" y="0"/>
          <a:ext cx="0" cy="0"/>
          <a:chOff x="0" y="0"/>
          <a:chExt cx="0" cy="0"/>
        </a:xfrm>
      </p:grpSpPr>
      <p:sp>
        <p:nvSpPr>
          <p:cNvPr id="8" name="Rectangle 7"/>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7" name="Rectangle 16"/>
          <p:cNvSpPr/>
          <p:nvPr/>
        </p:nvSpPr>
        <p:spPr>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25" name="Picture Placeholder 2"/>
          <p:cNvSpPr>
            <a:spLocks noGrp="1"/>
          </p:cNvSpPr>
          <p:nvPr>
            <p:ph type="pic" sz="quarter" idx="17" hasCustomPrompt="1"/>
          </p:nvPr>
        </p:nvSpPr>
        <p:spPr>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3" name="Date Placeholder 2"/>
          <p:cNvSpPr>
            <a:spLocks noGrp="1"/>
          </p:cNvSpPr>
          <p:nvPr>
            <p:ph type="dt" sz="half" idx="10"/>
          </p:nvPr>
        </p:nvSpPr>
        <p:spPr/>
        <p:txBody>
          <a:bodyPr/>
          <a:lstStyle/>
          <a:p>
            <a:fld id="{6A3A18F0-27F8-4F4A-860F-F5E0AD136706}" type="datetimeFigureOut">
              <a:rPr lang="en-US" smtClean="0"/>
              <a:t>4/18/2018</a:t>
            </a:fld>
            <a:endParaRPr lang="en-US"/>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59037CDA-2CFC-4BC8-A6D8-A862E8B993A0}" type="slidenum">
              <a:rPr lang="en-US" smtClean="0"/>
              <a:t>‹#›</a:t>
            </a:fld>
            <a:endParaRPr lang="en-US"/>
          </a:p>
        </p:txBody>
      </p:sp>
      <p:sp>
        <p:nvSpPr>
          <p:cNvPr id="16" name="Rectangle 15"/>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0587660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am Page 2 Up White BG Horizontal">
    <p:spTree>
      <p:nvGrpSpPr>
        <p:cNvPr id="1" name=""/>
        <p:cNvGrpSpPr/>
        <p:nvPr/>
      </p:nvGrpSpPr>
      <p:grpSpPr>
        <a:xfrm>
          <a:off x="0" y="0"/>
          <a:ext cx="0" cy="0"/>
          <a:chOff x="0" y="0"/>
          <a:chExt cx="0" cy="0"/>
        </a:xfrm>
      </p:grpSpPr>
      <p:sp>
        <p:nvSpPr>
          <p:cNvPr id="7" name="Rectangle 6"/>
          <p:cNvSpPr/>
          <p:nvPr/>
        </p:nvSpPr>
        <p:spPr>
          <a:xfrm>
            <a:off x="0" y="0"/>
            <a:ext cx="12192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8200" y="152400"/>
            <a:ext cx="10515600" cy="914400"/>
          </a:xfrm>
        </p:spPr>
        <p:txBody>
          <a:bodyPr>
            <a:normAutofit/>
          </a:bodyPr>
          <a:lstStyle>
            <a:lvl1pPr algn="r">
              <a:defRPr sz="36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16" name="Picture Placeholder 2"/>
          <p:cNvSpPr>
            <a:spLocks noGrp="1"/>
          </p:cNvSpPr>
          <p:nvPr>
            <p:ph type="pic" sz="quarter" idx="17" hasCustomPrompt="1"/>
          </p:nvPr>
        </p:nvSpPr>
        <p:spPr>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smtClean="0"/>
              <a:t>Edit Master text styles</a:t>
            </a:r>
          </a:p>
        </p:txBody>
      </p:sp>
      <p:sp>
        <p:nvSpPr>
          <p:cNvPr id="4" name="Date Placeholder 3"/>
          <p:cNvSpPr>
            <a:spLocks noGrp="1"/>
          </p:cNvSpPr>
          <p:nvPr>
            <p:ph type="dt" sz="half" idx="10"/>
          </p:nvPr>
        </p:nvSpPr>
        <p:spPr/>
        <p:txBody>
          <a:bodyPr/>
          <a:lstStyle/>
          <a:p>
            <a:fld id="{6A3A18F0-27F8-4F4A-860F-F5E0AD136706}" type="datetimeFigureOut">
              <a:rPr lang="en-US" smtClean="0"/>
              <a:t>4/18/2018</a:t>
            </a:fld>
            <a:endParaRPr lang="en-US"/>
          </a:p>
        </p:txBody>
      </p:sp>
      <p:sp>
        <p:nvSpPr>
          <p:cNvPr id="2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59037CDA-2CFC-4BC8-A6D8-A862E8B993A0}" type="slidenum">
              <a:rPr lang="en-US" smtClean="0"/>
              <a:t>‹#›</a:t>
            </a:fld>
            <a:endParaRPr lang="en-US"/>
          </a:p>
        </p:txBody>
      </p:sp>
      <p:sp>
        <p:nvSpPr>
          <p:cNvPr id="8" name="Rectangle 7"/>
          <p:cNvSpPr/>
          <p:nvPr/>
        </p:nvSpPr>
        <p:spPr>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2654857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8"/>
          </a:xfrm>
        </p:spPr>
        <p:txBody>
          <a:bodyPr/>
          <a:lstStyle/>
          <a:p>
            <a:r>
              <a:rPr lang="en-US" smtClean="0"/>
              <a:t>Click icon to add picture</a:t>
            </a:r>
            <a:endParaRPr lang="en-US"/>
          </a:p>
        </p:txBody>
      </p:sp>
      <p:sp>
        <p:nvSpPr>
          <p:cNvPr id="9" name="Title 1"/>
          <p:cNvSpPr>
            <a:spLocks noGrp="1"/>
          </p:cNvSpPr>
          <p:nvPr>
            <p:ph type="title" hasCustomPrompt="1"/>
          </p:nvPr>
        </p:nvSpPr>
        <p:spPr>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6" name="Date Placeholder 3"/>
          <p:cNvSpPr>
            <a:spLocks noGrp="1"/>
          </p:cNvSpPr>
          <p:nvPr>
            <p:ph type="dt" sz="half" idx="11"/>
          </p:nvPr>
        </p:nvSpPr>
        <p:spPr>
          <a:xfrm>
            <a:off x="838200" y="6356350"/>
            <a:ext cx="1358590" cy="365125"/>
          </a:xfrm>
        </p:spPr>
        <p:txBody>
          <a:bodyPr/>
          <a:lstStyle/>
          <a:p>
            <a:fld id="{6A3A18F0-27F8-4F4A-860F-F5E0AD136706}" type="datetimeFigureOut">
              <a:rPr lang="en-US" smtClean="0"/>
              <a:t>4/18/2018</a:t>
            </a:fld>
            <a:endParaRPr lang="en-US"/>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7" name="Slide Number Placeholder 5"/>
          <p:cNvSpPr>
            <a:spLocks noGrp="1"/>
          </p:cNvSpPr>
          <p:nvPr>
            <p:ph type="sldNum" sz="quarter" idx="12"/>
          </p:nvPr>
        </p:nvSpPr>
        <p:spPr>
          <a:xfrm>
            <a:off x="9891132" y="6356350"/>
            <a:ext cx="1462668" cy="365125"/>
          </a:xfrm>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155026328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smtClean="0"/>
              <a:t>Click icon to add picture</a:t>
            </a:r>
            <a:endParaRPr lang="en-US"/>
          </a:p>
        </p:txBody>
      </p:sp>
      <p:sp>
        <p:nvSpPr>
          <p:cNvPr id="9" name="Title 1"/>
          <p:cNvSpPr>
            <a:spLocks noGrp="1"/>
          </p:cNvSpPr>
          <p:nvPr>
            <p:ph type="title" hasCustomPrompt="1"/>
          </p:nvPr>
        </p:nvSpPr>
        <p:spPr>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dirty="0" smtClean="0"/>
              <a:t>Click to edit title</a:t>
            </a:r>
            <a:endParaRPr lang="en-US" dirty="0"/>
          </a:p>
        </p:txBody>
      </p:sp>
      <p:sp>
        <p:nvSpPr>
          <p:cNvPr id="6" name="Date Placeholder 3"/>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7" name="Slide Number Placeholder 5"/>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162248835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12192000" cy="6857999"/>
          </a:xfrm>
        </p:spPr>
        <p:txBody>
          <a:bodyPr/>
          <a:lstStyle/>
          <a:p>
            <a:r>
              <a:rPr lang="en-US" smtClean="0"/>
              <a:t>Click icon to add picture</a:t>
            </a:r>
            <a:endParaRPr lang="en-US"/>
          </a:p>
        </p:txBody>
      </p:sp>
      <p:sp>
        <p:nvSpPr>
          <p:cNvPr id="9" name="Title 1"/>
          <p:cNvSpPr>
            <a:spLocks noGrp="1"/>
          </p:cNvSpPr>
          <p:nvPr>
            <p:ph type="title" hasCustomPrompt="1"/>
          </p:nvPr>
        </p:nvSpPr>
        <p:spPr>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dirty="0" smtClean="0"/>
              <a:t>Click to edit title</a:t>
            </a:r>
            <a:endParaRPr lang="en-US" dirty="0"/>
          </a:p>
        </p:txBody>
      </p:sp>
      <p:sp>
        <p:nvSpPr>
          <p:cNvPr id="8" name="Date Placeholder 3"/>
          <p:cNvSpPr>
            <a:spLocks noGrp="1"/>
          </p:cNvSpPr>
          <p:nvPr>
            <p:ph type="dt" sz="half" idx="11"/>
          </p:nvPr>
        </p:nvSpPr>
        <p:spPr>
          <a:xfrm>
            <a:off x="838200" y="6356350"/>
            <a:ext cx="1358590" cy="365125"/>
          </a:xfrm>
        </p:spPr>
        <p:txBody>
          <a:body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10" name="Slide Number Placeholder 5"/>
          <p:cNvSpPr>
            <a:spLocks noGrp="1"/>
          </p:cNvSpPr>
          <p:nvPr>
            <p:ph type="sldNum" sz="quarter" idx="12"/>
          </p:nvPr>
        </p:nvSpPr>
        <p:spPr>
          <a:xfrm>
            <a:off x="9891132" y="6356350"/>
            <a:ext cx="1462668" cy="365125"/>
          </a:xfrm>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127579340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0" name="Table Placeholder 8"/>
          <p:cNvSpPr>
            <a:spLocks noGrp="1"/>
          </p:cNvSpPr>
          <p:nvPr>
            <p:ph type="tbl" sz="quarter" idx="13"/>
          </p:nvPr>
        </p:nvSpPr>
        <p:spPr>
          <a:xfrm>
            <a:off x="2032000" y="2233262"/>
            <a:ext cx="8128000" cy="2966751"/>
          </a:xfrm>
        </p:spPr>
        <p:txBody>
          <a:bodyPr/>
          <a:lstStyle/>
          <a:p>
            <a:r>
              <a:rPr lang="en-US" smtClean="0"/>
              <a:t>Click icon to add table</a:t>
            </a:r>
            <a:endParaRPr lang="en-US"/>
          </a:p>
        </p:txBody>
      </p:sp>
      <p:sp>
        <p:nvSpPr>
          <p:cNvPr id="8" name="Date Placeholder 4"/>
          <p:cNvSpPr>
            <a:spLocks noGrp="1"/>
          </p:cNvSpPr>
          <p:nvPr>
            <p:ph type="dt" sz="half" idx="11"/>
          </p:nvPr>
        </p:nvSpPr>
        <p:spPr>
          <a:xfrm>
            <a:off x="838200" y="6356350"/>
            <a:ext cx="1358590" cy="365125"/>
          </a:xfrm>
        </p:spPr>
        <p:txBody>
          <a:body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9" name="Slide Number Placeholder 6"/>
          <p:cNvSpPr>
            <a:spLocks noGrp="1"/>
          </p:cNvSpPr>
          <p:nvPr>
            <p:ph type="sldNum" sz="quarter" idx="12"/>
          </p:nvPr>
        </p:nvSpPr>
        <p:spPr>
          <a:xfrm>
            <a:off x="9891132" y="6356350"/>
            <a:ext cx="1462668" cy="365125"/>
          </a:xfrm>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171536743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p:nvSpPr>
        <p:spPr>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Code Demo (Click to Edit)</a:t>
            </a:r>
            <a:endParaRPr lang="en-US" dirty="0"/>
          </a:p>
        </p:txBody>
      </p:sp>
      <p:sp>
        <p:nvSpPr>
          <p:cNvPr id="14" name="Table Placeholder 8"/>
          <p:cNvSpPr>
            <a:spLocks noGrp="1"/>
          </p:cNvSpPr>
          <p:nvPr>
            <p:ph type="tbl" sz="quarter" idx="13"/>
          </p:nvPr>
        </p:nvSpPr>
        <p:spPr>
          <a:xfrm>
            <a:off x="2032000" y="2233262"/>
            <a:ext cx="8128000" cy="2966751"/>
          </a:xfrm>
        </p:spPr>
        <p:txBody>
          <a:bodyPr/>
          <a:lstStyle>
            <a:lvl1pPr>
              <a:buClr>
                <a:schemeClr val="accent2"/>
              </a:buClr>
              <a:defRPr>
                <a:solidFill>
                  <a:schemeClr val="bg1"/>
                </a:solidFill>
              </a:defRPr>
            </a:lvl1pPr>
          </a:lstStyle>
          <a:p>
            <a:r>
              <a:rPr lang="en-US" smtClean="0"/>
              <a:t>Click icon to add table</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166877945"/>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smtClean="0"/>
              <a:t>Click icon to insert screenshot</a:t>
            </a:r>
            <a:endParaRPr lang="en-US" dirty="0"/>
          </a:p>
        </p:txBody>
      </p:sp>
      <p:sp>
        <p:nvSpPr>
          <p:cNvPr id="8"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61183081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1"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smtClean="0"/>
              <a:t>Click icon to insert screenshot</a:t>
            </a:r>
            <a:endParaRPr lang="en-US" dirty="0"/>
          </a:p>
        </p:txBody>
      </p:sp>
      <p:sp>
        <p:nvSpPr>
          <p:cNvPr id="6" name="Date Placeholder 3"/>
          <p:cNvSpPr>
            <a:spLocks noGrp="1"/>
          </p:cNvSpPr>
          <p:nvPr>
            <p:ph type="dt" sz="half" idx="14"/>
          </p:nvPr>
        </p:nvSpPr>
        <p:spPr>
          <a:xfrm>
            <a:off x="838200" y="6356350"/>
            <a:ext cx="1358590" cy="365125"/>
          </a:xfrm>
        </p:spPr>
        <p:txBody>
          <a:body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8" name="Slide Number Placeholder 5"/>
          <p:cNvSpPr>
            <a:spLocks noGrp="1"/>
          </p:cNvSpPr>
          <p:nvPr>
            <p:ph type="sldNum" sz="quarter" idx="12"/>
          </p:nvPr>
        </p:nvSpPr>
        <p:spPr>
          <a:xfrm>
            <a:off x="9891132" y="6356350"/>
            <a:ext cx="1462668" cy="365125"/>
          </a:xfrm>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377447833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15897" y="287066"/>
            <a:ext cx="3521927" cy="2734914"/>
          </a:xfrm>
        </p:spPr>
        <p:txBody>
          <a:bodyPr/>
          <a:lstStyle>
            <a:lvl1pPr>
              <a:defRPr>
                <a:solidFill>
                  <a:schemeClr val="accent1"/>
                </a:solidFill>
              </a:defRPr>
            </a:lvl1pPr>
          </a:lstStyle>
          <a:p>
            <a:r>
              <a:rPr lang="en-US" dirty="0" smtClean="0"/>
              <a:t>Click to edit title</a:t>
            </a:r>
            <a:endParaRPr lang="en-US" dirty="0"/>
          </a:p>
        </p:txBody>
      </p:sp>
      <p:sp>
        <p:nvSpPr>
          <p:cNvPr id="4" name="Text Placeholder 3"/>
          <p:cNvSpPr>
            <a:spLocks noGrp="1"/>
          </p:cNvSpPr>
          <p:nvPr>
            <p:ph type="body" sz="quarter" idx="11"/>
          </p:nvPr>
        </p:nvSpPr>
        <p:spPr>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2"/>
          </p:nvPr>
        </p:nvSpPr>
        <p:spPr>
          <a:xfrm>
            <a:off x="838200" y="6356350"/>
            <a:ext cx="1358590" cy="365125"/>
          </a:xfrm>
        </p:spPr>
        <p:txBody>
          <a:body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11" name="Slide Number Placeholder 6"/>
          <p:cNvSpPr>
            <a:spLocks noGrp="1"/>
          </p:cNvSpPr>
          <p:nvPr>
            <p:ph type="sldNum" sz="quarter" idx="13"/>
          </p:nvPr>
        </p:nvSpPr>
        <p:spPr>
          <a:xfrm>
            <a:off x="9891132" y="6356350"/>
            <a:ext cx="1462668" cy="365125"/>
          </a:xfrm>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284410986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52400"/>
            <a:ext cx="10515600" cy="914400"/>
          </a:xfrm>
        </p:spPr>
        <p:txBody>
          <a:bodyPr>
            <a:normAutofit/>
          </a:bodyPr>
          <a:lstStyle>
            <a:lvl1pPr algn="r">
              <a:defRPr sz="3600">
                <a:solidFill>
                  <a:schemeClr val="accent1"/>
                </a:solidFill>
              </a:defRPr>
            </a:lvl1pPr>
          </a:lstStyle>
          <a:p>
            <a:r>
              <a:rPr lang="en-US" dirty="0" smtClean="0"/>
              <a:t>Click to edit title</a:t>
            </a:r>
            <a:endParaRPr lang="en-US" dirty="0"/>
          </a:p>
        </p:txBody>
      </p:sp>
      <p:sp>
        <p:nvSpPr>
          <p:cNvPr id="7" name="Text Placeholder 3"/>
          <p:cNvSpPr>
            <a:spLocks noGrp="1"/>
          </p:cNvSpPr>
          <p:nvPr>
            <p:ph type="body" sz="quarter" idx="11"/>
          </p:nvPr>
        </p:nvSpPr>
        <p:spPr>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373459" y="3771871"/>
            <a:ext cx="9287236" cy="4733889"/>
          </a:xfrm>
        </p:spPr>
        <p:txBody>
          <a:bodyPr/>
          <a:lstStyle>
            <a:lvl1pPr>
              <a:defRPr/>
            </a:lvl1pPr>
          </a:lstStyle>
          <a:p>
            <a:r>
              <a:rPr lang="en-US" dirty="0" smtClean="0"/>
              <a:t>Click icon to insert screenshot</a:t>
            </a:r>
            <a:endParaRPr lang="en-US" dirty="0"/>
          </a:p>
        </p:txBody>
      </p:sp>
      <p:sp>
        <p:nvSpPr>
          <p:cNvPr id="9" name="Date Placeholder 3"/>
          <p:cNvSpPr>
            <a:spLocks noGrp="1"/>
          </p:cNvSpPr>
          <p:nvPr>
            <p:ph type="dt" sz="half" idx="12"/>
          </p:nvPr>
        </p:nvSpPr>
        <p:spPr>
          <a:xfrm>
            <a:off x="838200" y="6356350"/>
            <a:ext cx="1358590" cy="365125"/>
          </a:xfrm>
        </p:spPr>
        <p:txBody>
          <a:bodyPr/>
          <a:lstStyle/>
          <a:p>
            <a:fld id="{6A3A18F0-27F8-4F4A-860F-F5E0AD136706}" type="datetimeFigureOut">
              <a:rPr lang="en-US" smtClean="0"/>
              <a:t>4/18/2018</a:t>
            </a:fld>
            <a:endParaRPr lang="en-US"/>
          </a:p>
        </p:txBody>
      </p:sp>
      <p:sp>
        <p:nvSpPr>
          <p:cNvPr id="10"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endParaRPr lang="en-US"/>
          </a:p>
        </p:txBody>
      </p:sp>
      <p:sp>
        <p:nvSpPr>
          <p:cNvPr id="11" name="Slide Number Placeholder 5"/>
          <p:cNvSpPr>
            <a:spLocks noGrp="1"/>
          </p:cNvSpPr>
          <p:nvPr>
            <p:ph type="sldNum" sz="quarter" idx="13"/>
          </p:nvPr>
        </p:nvSpPr>
        <p:spPr>
          <a:xfrm>
            <a:off x="9891132" y="6356350"/>
            <a:ext cx="1462668" cy="365125"/>
          </a:xfrm>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3196954099"/>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smtClean="0"/>
              <a:t>Click to edit title</a:t>
            </a:r>
            <a:endParaRPr lang="en-US" dirty="0"/>
          </a:p>
        </p:txBody>
      </p:sp>
      <p:sp>
        <p:nvSpPr>
          <p:cNvPr id="16"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descr="Compu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4976787" y="691882"/>
            <a:ext cx="6300787" cy="3411537"/>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308839102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
        <p:nvSpPr>
          <p:cNvPr id="13" name="Title 1"/>
          <p:cNvSpPr>
            <a:spLocks noGrp="1"/>
          </p:cNvSpPr>
          <p:nvPr>
            <p:ph type="title" hasCustomPrompt="1"/>
          </p:nvPr>
        </p:nvSpPr>
        <p:spPr>
          <a:xfrm>
            <a:off x="815897" y="287066"/>
            <a:ext cx="3521927" cy="2734914"/>
          </a:xfrm>
        </p:spPr>
        <p:txBody>
          <a:bodyPr/>
          <a:lstStyle>
            <a:lvl1pPr>
              <a:defRPr b="0">
                <a:solidFill>
                  <a:schemeClr val="accent2"/>
                </a:solidFill>
              </a:defRPr>
            </a:lvl1pPr>
          </a:lstStyle>
          <a:p>
            <a:r>
              <a:rPr lang="en-US" dirty="0" smtClean="0"/>
              <a:t>Click to edit title</a:t>
            </a:r>
            <a:endParaRPr lang="en-US"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Picture Placeholder 12" descr="Screenshot"/>
          <p:cNvSpPr>
            <a:spLocks noGrp="1"/>
          </p:cNvSpPr>
          <p:nvPr>
            <p:ph type="pic" sz="quarter" idx="10" hasCustomPrompt="1"/>
          </p:nvPr>
        </p:nvSpPr>
        <p:spPr>
          <a:xfrm>
            <a:off x="4976787" y="1067565"/>
            <a:ext cx="9516215" cy="4850604"/>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2795142072"/>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838200" y="152400"/>
            <a:ext cx="10515600" cy="914400"/>
          </a:xfrm>
        </p:spPr>
        <p:txBody>
          <a:bodyPr>
            <a:normAutofit/>
          </a:bodyPr>
          <a:lstStyle>
            <a:lvl1pPr algn="r">
              <a:defRPr sz="3600">
                <a:solidFill>
                  <a:schemeClr val="accent2"/>
                </a:solidFill>
              </a:defRPr>
            </a:lvl1pPr>
          </a:lstStyle>
          <a:p>
            <a:r>
              <a:rPr lang="en-US" dirty="0" smtClean="0"/>
              <a:t>Click to edit title</a:t>
            </a:r>
            <a:endParaRPr lang="en-US" dirty="0"/>
          </a:p>
        </p:txBody>
      </p:sp>
      <p:sp>
        <p:nvSpPr>
          <p:cNvPr id="14" name="Text Placeholder 3"/>
          <p:cNvSpPr>
            <a:spLocks noGrp="1"/>
          </p:cNvSpPr>
          <p:nvPr>
            <p:ph type="body" sz="quarter" idx="13"/>
          </p:nvPr>
        </p:nvSpPr>
        <p:spPr>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373459" y="3771871"/>
            <a:ext cx="9287236" cy="4733889"/>
          </a:xfrm>
        </p:spPr>
        <p:txBody>
          <a:bodyPr/>
          <a:lstStyle>
            <a:lvl1pPr>
              <a:defRPr/>
            </a:lvl1pPr>
          </a:lstStyle>
          <a:p>
            <a:r>
              <a:rPr lang="en-US" dirty="0" smtClean="0"/>
              <a:t>Click icon to insert screenshot</a:t>
            </a:r>
            <a:endParaRPr lang="en-US" dirty="0"/>
          </a:p>
        </p:txBody>
      </p:sp>
      <p:sp>
        <p:nvSpPr>
          <p:cNvPr id="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7"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8"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342431807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smtClean="0"/>
              <a:t>“Click to edit quote.”</a:t>
            </a:r>
            <a:endParaRPr lang="en-US" dirty="0"/>
          </a:p>
        </p:txBody>
      </p:sp>
      <p:sp>
        <p:nvSpPr>
          <p:cNvPr id="8"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0"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9"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11"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3188483288"/>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p:nvSpPr>
        <p:spPr>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dirty="0" smtClean="0"/>
              <a:t>“Click to edit quote.”</a:t>
            </a:r>
            <a:endParaRPr lang="en-US" dirty="0"/>
          </a:p>
        </p:txBody>
      </p:sp>
      <p:sp>
        <p:nvSpPr>
          <p:cNvPr id="15" name="Text Placeholder 6"/>
          <p:cNvSpPr>
            <a:spLocks noGrp="1"/>
          </p:cNvSpPr>
          <p:nvPr>
            <p:ph type="body" sz="quarter" idx="13" hasCustomPrompt="1"/>
          </p:nvPr>
        </p:nvSpPr>
        <p:spPr>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dirty="0" smtClean="0"/>
              <a:t>- Click to edit name or subtext</a:t>
            </a:r>
            <a:endParaRPr lang="en-US" dirty="0"/>
          </a:p>
        </p:txBody>
      </p:sp>
      <p:sp>
        <p:nvSpPr>
          <p:cNvPr id="16" name="Date Placeholder 4"/>
          <p:cNvSpPr>
            <a:spLocks noGrp="1"/>
          </p:cNvSpPr>
          <p:nvPr>
            <p:ph type="dt" sz="half" idx="11"/>
          </p:nvPr>
        </p:nvSpPr>
        <p:spPr>
          <a:xfrm>
            <a:off x="838200" y="6356350"/>
            <a:ext cx="1358590" cy="365125"/>
          </a:xfrm>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18"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bg1"/>
                </a:solidFill>
              </a:defRPr>
            </a:lvl1pPr>
          </a:lstStyle>
          <a:p>
            <a:endParaRPr lang="en-US"/>
          </a:p>
        </p:txBody>
      </p:sp>
      <p:sp>
        <p:nvSpPr>
          <p:cNvPr id="19" name="Slide Number Placeholder 6"/>
          <p:cNvSpPr>
            <a:spLocks noGrp="1"/>
          </p:cNvSpPr>
          <p:nvPr>
            <p:ph type="sldNum" sz="quarter" idx="12"/>
          </p:nvPr>
        </p:nvSpPr>
        <p:spPr>
          <a:xfrm>
            <a:off x="9891132" y="6356350"/>
            <a:ext cx="1462668" cy="365125"/>
          </a:xfrm>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1699581954"/>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smtClean="0"/>
              <a:t>Click to edit title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136045544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12192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dirty="0" smtClean="0"/>
              <a:t>Click to edit title</a:t>
            </a:r>
            <a:endParaRPr lang="en-US" dirty="0"/>
          </a:p>
        </p:txBody>
      </p:sp>
      <p:sp>
        <p:nvSpPr>
          <p:cNvPr id="9" name="Text Placeholder 7"/>
          <p:cNvSpPr>
            <a:spLocks noGrp="1"/>
          </p:cNvSpPr>
          <p:nvPr>
            <p:ph type="body" sz="quarter" idx="14" hasCustomPrompt="1"/>
          </p:nvPr>
        </p:nvSpPr>
        <p:spPr>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smtClean="0"/>
              <a:t>Second Point</a:t>
            </a:r>
            <a:endParaRPr lang="en-US" dirty="0"/>
          </a:p>
        </p:txBody>
      </p:sp>
      <p:sp>
        <p:nvSpPr>
          <p:cNvPr id="8" name="Text Placeholder 7"/>
          <p:cNvSpPr>
            <a:spLocks noGrp="1"/>
          </p:cNvSpPr>
          <p:nvPr>
            <p:ph type="body" sz="quarter" idx="13" hasCustomPrompt="1"/>
          </p:nvPr>
        </p:nvSpPr>
        <p:spPr>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smtClean="0"/>
              <a:t>Third Point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271334334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2299475" y="1609867"/>
            <a:ext cx="7593051" cy="3638266"/>
          </a:xfrm>
          <a:solidFill>
            <a:schemeClr val="tx1">
              <a:alpha val="88000"/>
            </a:schemeClr>
          </a:solidFill>
        </p:spPr>
        <p:txBody>
          <a:bodyPr>
            <a:noAutofit/>
          </a:bodyPr>
          <a:lstStyle>
            <a:lvl1pPr algn="ctr">
              <a:spcAft>
                <a:spcPts val="1000"/>
              </a:spcAft>
              <a:tabLst>
                <a:tab pos="3770313" algn="l"/>
              </a:tabLst>
              <a:defRPr sz="7000" baseline="0">
                <a:solidFill>
                  <a:schemeClr val="bg1"/>
                </a:solidFill>
              </a:defRPr>
            </a:lvl1pPr>
          </a:lstStyle>
          <a:p>
            <a:r>
              <a:rPr lang="en-US" dirty="0" smtClean="0"/>
              <a:t>Quote or </a:t>
            </a:r>
            <a:br>
              <a:rPr lang="en-US" dirty="0" smtClean="0"/>
            </a:br>
            <a:r>
              <a:rPr lang="en-US" dirty="0" smtClean="0"/>
              <a:t>Statement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1657103058"/>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smtClean="0"/>
              <a:t>Quote or Statement</a:t>
            </a:r>
            <a:endParaRPr lang="en-US" dirty="0"/>
          </a:p>
        </p:txBody>
      </p:sp>
      <p:sp>
        <p:nvSpPr>
          <p:cNvPr id="10"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248765549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dirty="0" smtClean="0"/>
              <a:t>Quote or Statement</a:t>
            </a:r>
            <a:endParaRPr lang="en-US" dirty="0"/>
          </a:p>
        </p:txBody>
      </p:sp>
      <p:sp>
        <p:nvSpPr>
          <p:cNvPr id="8"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tx2"/>
                </a:solidFill>
              </a:defRPr>
            </a:lvl1pPr>
          </a:lstStyle>
          <a:p>
            <a:endParaRPr lang="en-US"/>
          </a:p>
        </p:txBody>
      </p:sp>
      <p:sp>
        <p:nvSpPr>
          <p:cNvPr id="4" name="Slide Number Placeholder 3"/>
          <p:cNvSpPr>
            <a:spLocks noGrp="1"/>
          </p:cNvSpPr>
          <p:nvPr>
            <p:ph type="sldNum" sz="quarter" idx="11"/>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3920341477"/>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12192000" cy="6858000"/>
          </a:xfrm>
        </p:spPr>
        <p:txBody>
          <a:bodyPr/>
          <a:lstStyle>
            <a:lvl1pPr>
              <a:defRPr/>
            </a:lvl1pPr>
          </a:lstStyle>
          <a:p>
            <a:r>
              <a:rPr lang="en-US" dirty="0" smtClean="0"/>
              <a:t>Click icon to edit background picture</a:t>
            </a:r>
            <a:endParaRPr lang="en-US" dirty="0"/>
          </a:p>
        </p:txBody>
      </p:sp>
      <p:sp>
        <p:nvSpPr>
          <p:cNvPr id="12" name="Title 1"/>
          <p:cNvSpPr>
            <a:spLocks noGrp="1"/>
          </p:cNvSpPr>
          <p:nvPr>
            <p:ph type="title" hasCustomPrompt="1"/>
          </p:nvPr>
        </p:nvSpPr>
        <p:spPr>
          <a:xfrm>
            <a:off x="838200" y="1389685"/>
            <a:ext cx="10515600" cy="1340989"/>
          </a:xfrm>
        </p:spPr>
        <p:txBody>
          <a:bodyPr>
            <a:noAutofit/>
          </a:bodyPr>
          <a:lstStyle>
            <a:lvl1pPr algn="ctr">
              <a:tabLst>
                <a:tab pos="3770313" algn="l"/>
              </a:tabLst>
              <a:defRPr sz="7000">
                <a:solidFill>
                  <a:schemeClr val="bg1"/>
                </a:solidFill>
              </a:defRPr>
            </a:lvl1pPr>
          </a:lstStyle>
          <a:p>
            <a:r>
              <a:rPr lang="en-US" dirty="0" smtClean="0"/>
              <a:t>Quote or Statement</a:t>
            </a:r>
            <a:endParaRPr lang="en-US" dirty="0"/>
          </a:p>
        </p:txBody>
      </p:sp>
      <p:sp>
        <p:nvSpPr>
          <p:cNvPr id="13" name="Text Placeholder 6"/>
          <p:cNvSpPr>
            <a:spLocks noGrp="1"/>
          </p:cNvSpPr>
          <p:nvPr>
            <p:ph type="body" sz="quarter" idx="13" hasCustomPrompt="1"/>
          </p:nvPr>
        </p:nvSpPr>
        <p:spPr>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70718022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12192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smtClean="0"/>
              <a:t>Click to edit title.</a:t>
            </a:r>
            <a:endParaRPr lang="en-US" dirty="0"/>
          </a:p>
        </p:txBody>
      </p:sp>
      <p:sp>
        <p:nvSpPr>
          <p:cNvPr id="9"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2625270011"/>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4138" y="624469"/>
            <a:ext cx="5198328" cy="5072440"/>
          </a:xfrm>
          <a:prstGeom prst="ellipse">
            <a:avLst/>
          </a:prstGeom>
          <a:solidFill>
            <a:schemeClr val="bg1"/>
          </a:solidFill>
        </p:spPr>
        <p:txBody>
          <a:bodyPr>
            <a:noAutofit/>
          </a:bodyPr>
          <a:lstStyle>
            <a:lvl1pPr algn="ctr">
              <a:tabLst>
                <a:tab pos="3770313" algn="l"/>
              </a:tabLst>
              <a:defRPr sz="6000" baseline="0">
                <a:solidFill>
                  <a:schemeClr val="accent1"/>
                </a:solidFill>
              </a:defRPr>
            </a:lvl1pPr>
          </a:lstStyle>
          <a:p>
            <a:r>
              <a:rPr lang="en-US" dirty="0" smtClean="0"/>
              <a:t>Click to edit title.</a:t>
            </a:r>
            <a:endParaRPr lang="en-US" dirty="0"/>
          </a:p>
        </p:txBody>
      </p:sp>
      <p:sp>
        <p:nvSpPr>
          <p:cNvPr id="10" name="Text Placeholder 8"/>
          <p:cNvSpPr>
            <a:spLocks noGrp="1"/>
          </p:cNvSpPr>
          <p:nvPr>
            <p:ph type="body" sz="quarter" idx="15" hasCustomPrompt="1"/>
          </p:nvPr>
        </p:nvSpPr>
        <p:spPr>
          <a:xfrm>
            <a:off x="1005465" y="0"/>
            <a:ext cx="3986213" cy="5086350"/>
          </a:xfrm>
        </p:spPr>
        <p:txBody>
          <a:bodyPr>
            <a:noAutofit/>
          </a:bodyPr>
          <a:lstStyle>
            <a:lvl1pPr marL="0" indent="0" algn="ctr">
              <a:spcBef>
                <a:spcPts val="0"/>
              </a:spcBef>
              <a:spcAft>
                <a:spcPts val="0"/>
              </a:spcAft>
              <a:buNone/>
              <a:defRPr sz="40000" i="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59037CDA-2CFC-4BC8-A6D8-A862E8B993A0}" type="slidenum">
              <a:rPr lang="en-US" smtClean="0"/>
              <a:t>‹#›</a:t>
            </a:fld>
            <a:endParaRPr lang="en-US"/>
          </a:p>
        </p:txBody>
      </p:sp>
    </p:spTree>
    <p:extLst>
      <p:ext uri="{BB962C8B-B14F-4D97-AF65-F5344CB8AC3E}">
        <p14:creationId xmlns:p14="http://schemas.microsoft.com/office/powerpoint/2010/main" val="160272336"/>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838200" y="2212733"/>
            <a:ext cx="10515600" cy="1472163"/>
          </a:xfrm>
        </p:spPr>
        <p:txBody>
          <a:bodyPr>
            <a:noAutofit/>
          </a:bodyPr>
          <a:lstStyle>
            <a:lvl1pPr algn="ctr">
              <a:tabLst>
                <a:tab pos="3770313" algn="l"/>
              </a:tabLst>
              <a:defRPr sz="7000">
                <a:solidFill>
                  <a:schemeClr val="bg1"/>
                </a:solidFill>
              </a:defRPr>
            </a:lvl1pPr>
          </a:lstStyle>
          <a:p>
            <a:r>
              <a:rPr lang="en-US" dirty="0" smtClean="0"/>
              <a:t>Thank you!</a:t>
            </a:r>
            <a:endParaRPr lang="en-US" dirty="0"/>
          </a:p>
        </p:txBody>
      </p:sp>
      <p:sp>
        <p:nvSpPr>
          <p:cNvPr id="11" name="Text Placeholder 6"/>
          <p:cNvSpPr>
            <a:spLocks noGrp="1"/>
          </p:cNvSpPr>
          <p:nvPr>
            <p:ph type="body" sz="quarter" idx="13" hasCustomPrompt="1"/>
          </p:nvPr>
        </p:nvSpPr>
        <p:spPr>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59037CDA-2CFC-4BC8-A6D8-A862E8B993A0}" type="slidenum">
              <a:rPr lang="en-US" smtClean="0"/>
              <a:t>‹#›</a:t>
            </a:fld>
            <a:endParaRPr lang="en-US"/>
          </a:p>
        </p:txBody>
      </p:sp>
      <p:sp>
        <p:nvSpPr>
          <p:cNvPr id="8" name="Rectangle 7"/>
          <p:cNvSpPr/>
          <p:nvPr/>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MN.IT Services Logo" descr="Minnesota Department of Healt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389739585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dirty="0" smtClean="0"/>
              <a:t>Thank you!</a:t>
            </a:r>
            <a:endParaRPr lang="en-US" dirty="0"/>
          </a:p>
        </p:txBody>
      </p:sp>
      <p:sp>
        <p:nvSpPr>
          <p:cNvPr id="8" name="Text Placeholder 6"/>
          <p:cNvSpPr>
            <a:spLocks noGrp="1"/>
          </p:cNvSpPr>
          <p:nvPr>
            <p:ph type="body" sz="quarter" idx="13" hasCustomPrompt="1"/>
          </p:nvPr>
        </p:nvSpPr>
        <p:spPr>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6A3A18F0-27F8-4F4A-860F-F5E0AD136706}" type="datetimeFigureOut">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tx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59037CDA-2CFC-4BC8-A6D8-A862E8B993A0}" type="slidenum">
              <a:rPr lang="en-US" smtClean="0"/>
              <a:t>‹#›</a:t>
            </a:fld>
            <a:endParaRPr lang="en-US"/>
          </a:p>
        </p:txBody>
      </p:sp>
      <p:sp>
        <p:nvSpPr>
          <p:cNvPr id="6" name="Rectangle 5"/>
          <p:cNvSpPr/>
          <p:nvPr/>
        </p:nvSpPr>
        <p:spPr>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MN.IT Services Logo" descr="Minnesota Department of Healt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341" y="318901"/>
            <a:ext cx="2968836" cy="424119"/>
          </a:xfrm>
          <a:prstGeom prst="rect">
            <a:avLst/>
          </a:prstGeom>
        </p:spPr>
      </p:pic>
    </p:spTree>
    <p:extLst>
      <p:ext uri="{BB962C8B-B14F-4D97-AF65-F5344CB8AC3E}">
        <p14:creationId xmlns:p14="http://schemas.microsoft.com/office/powerpoint/2010/main" val="308429080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3A18F0-27F8-4F4A-860F-F5E0AD136706}"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2022801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3A18F0-27F8-4F4A-860F-F5E0AD136706}"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3854317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A3A18F0-27F8-4F4A-860F-F5E0AD136706}"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35800036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3A18F0-27F8-4F4A-860F-F5E0AD136706}" type="datetimeFigureOut">
              <a:rPr lang="en-US" smtClean="0"/>
              <a:t>4/18/2018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26802389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3A18F0-27F8-4F4A-860F-F5E0AD136706}" type="datetimeFigureOut">
              <a:rPr lang="en-US" smtClean="0"/>
              <a:t>4/18/2018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16618271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3A18F0-27F8-4F4A-860F-F5E0AD136706}" type="datetimeFigureOut">
              <a:rPr lang="en-US" smtClean="0"/>
              <a:t>4/18/2018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3254501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A3A18F0-27F8-4F4A-860F-F5E0AD136706}"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037CDA-2CFC-4BC8-A6D8-A862E8B993A0}" type="slidenum">
              <a:rPr lang="en-US" smtClean="0"/>
              <a:t>‹#›</a:t>
            </a:fld>
            <a:endParaRPr lang="en-US"/>
          </a:p>
        </p:txBody>
      </p:sp>
    </p:spTree>
    <p:extLst>
      <p:ext uri="{BB962C8B-B14F-4D97-AF65-F5344CB8AC3E}">
        <p14:creationId xmlns:p14="http://schemas.microsoft.com/office/powerpoint/2010/main" val="20514695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8" name="Content Placeholder 2"/>
          <p:cNvSpPr>
            <a:spLocks noGrp="1"/>
          </p:cNvSpPr>
          <p:nvPr>
            <p:ph sz="half" idx="1" hasCustomPrompt="1"/>
          </p:nvPr>
        </p:nvSpPr>
        <p:spPr>
          <a:xfrm>
            <a:off x="1524002" y="2057400"/>
            <a:ext cx="9143999" cy="3886200"/>
          </a:xfrm>
        </p:spPr>
        <p:txBody>
          <a:bodyPr>
            <a:normAutofit/>
          </a:bodyPr>
          <a:lstStyle>
            <a:lvl1pPr>
              <a:defRPr sz="2800" b="1"/>
            </a:lvl1pPr>
            <a:lvl2pPr>
              <a:defRPr sz="2800" b="1"/>
            </a:lvl2pPr>
            <a:lvl3pPr>
              <a:defRPr sz="2800" b="1"/>
            </a:lvl3pPr>
            <a:lvl4pPr>
              <a:buClr>
                <a:schemeClr val="bg2"/>
              </a:buClr>
              <a:buSzPct val="50000"/>
              <a:defRPr sz="2800" b="1"/>
            </a:lvl4pPr>
            <a:lvl5pPr>
              <a:buSzPct val="50000"/>
              <a:defRPr sz="2800" b="1"/>
            </a:lvl5pPr>
          </a:lstStyle>
          <a:p>
            <a:pPr lvl="0"/>
            <a:r>
              <a:rPr lang="en-US" dirty="0" smtClean="0"/>
              <a:t>First level list</a:t>
            </a:r>
          </a:p>
          <a:p>
            <a:pPr lvl="1"/>
            <a:r>
              <a:rPr lang="en-US" dirty="0" smtClean="0"/>
              <a:t>Second level list</a:t>
            </a:r>
          </a:p>
          <a:p>
            <a:pPr lvl="2"/>
            <a:r>
              <a:rPr lang="en-US" dirty="0" smtClean="0"/>
              <a:t>Third level list</a:t>
            </a:r>
          </a:p>
          <a:p>
            <a:pPr lvl="3"/>
            <a:r>
              <a:rPr lang="en-US" dirty="0" smtClean="0"/>
              <a:t>Fourth level list</a:t>
            </a:r>
          </a:p>
          <a:p>
            <a:pPr lvl="4"/>
            <a:r>
              <a:rPr lang="en-US" dirty="0" smtClean="0"/>
              <a:t>Fifth level list</a:t>
            </a:r>
            <a:endParaRPr lang="en-US" dirty="0"/>
          </a:p>
        </p:txBody>
      </p:sp>
      <p:sp>
        <p:nvSpPr>
          <p:cNvPr id="2" name="Date Placeholder 1"/>
          <p:cNvSpPr>
            <a:spLocks noGrp="1"/>
          </p:cNvSpPr>
          <p:nvPr>
            <p:ph type="dt" sz="half" idx="10"/>
          </p:nvPr>
        </p:nvSpPr>
        <p:spPr/>
        <p:txBody>
          <a:bodyPr/>
          <a:lstStyle/>
          <a:p>
            <a:fld id="{79751B3F-B4E5-4AA7-A6F6-8B0E6F438C48}" type="datetimeFigureOut">
              <a:rPr lang="en-US" smtClean="0">
                <a:solidFill>
                  <a:srgbClr val="000000">
                    <a:tint val="75000"/>
                  </a:srgbClr>
                </a:solidFill>
              </a:rPr>
              <a:pPr/>
              <a:t>4/18/2018</a:t>
            </a:fld>
            <a:endParaRPr lang="en-US" dirty="0">
              <a:solidFill>
                <a:srgbClr val="000000">
                  <a:tint val="75000"/>
                </a:srgbClr>
              </a:solidFill>
            </a:endParaRPr>
          </a:p>
        </p:txBody>
      </p:sp>
      <p:sp>
        <p:nvSpPr>
          <p:cNvPr id="3" name="Slide Number Placeholder 2"/>
          <p:cNvSpPr>
            <a:spLocks noGrp="1"/>
          </p:cNvSpPr>
          <p:nvPr>
            <p:ph type="sldNum" sz="quarter" idx="11"/>
          </p:nvPr>
        </p:nvSpPr>
        <p:spPr/>
        <p:txBody>
          <a:bodyPr/>
          <a:lstStyle/>
          <a:p>
            <a:fld id="{50B26D62-EBDC-4CB4-84B4-338D23F7DACE}" type="slidenum">
              <a:rPr lang="en-US" smtClean="0">
                <a:solidFill>
                  <a:srgbClr val="000000">
                    <a:tint val="75000"/>
                  </a:srgbClr>
                </a:solidFill>
              </a:rPr>
              <a:pPr/>
              <a:t>‹#›</a:t>
            </a:fld>
            <a:endParaRPr lang="en-US" dirty="0">
              <a:solidFill>
                <a:srgbClr val="000000">
                  <a:tint val="75000"/>
                </a:srgbClr>
              </a:solidFill>
            </a:endParaRPr>
          </a:p>
        </p:txBody>
      </p:sp>
      <p:sp>
        <p:nvSpPr>
          <p:cNvPr id="10" name="Title 1"/>
          <p:cNvSpPr>
            <a:spLocks noGrp="1"/>
          </p:cNvSpPr>
          <p:nvPr>
            <p:ph type="title" hasCustomPrompt="1"/>
          </p:nvPr>
        </p:nvSpPr>
        <p:spPr>
          <a:xfrm>
            <a:off x="609601" y="457200"/>
            <a:ext cx="10973999" cy="1381028"/>
          </a:xfrm>
        </p:spPr>
        <p:txBody>
          <a:bodyPr anchor="t" anchorCtr="0"/>
          <a:lstStyle>
            <a:lvl1pPr>
              <a:lnSpc>
                <a:spcPct val="100000"/>
              </a:lnSpc>
              <a:defRPr lang="en-US" sz="4400" b="1" baseline="0" dirty="0"/>
            </a:lvl1pPr>
          </a:lstStyle>
          <a:p>
            <a:r>
              <a:rPr lang="en-US" dirty="0" smtClean="0"/>
              <a:t>Slide headline</a:t>
            </a:r>
            <a:endParaRPr lang="en-US" dirty="0"/>
          </a:p>
        </p:txBody>
      </p:sp>
    </p:spTree>
    <p:extLst>
      <p:ext uri="{BB962C8B-B14F-4D97-AF65-F5344CB8AC3E}">
        <p14:creationId xmlns:p14="http://schemas.microsoft.com/office/powerpoint/2010/main" val="82953140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1296">
          <p15:clr>
            <a:srgbClr val="FBAE40"/>
          </p15:clr>
        </p15:guide>
        <p15:guide id="2" pos="960">
          <p15:clr>
            <a:srgbClr val="FBAE40"/>
          </p15:clr>
        </p15:guide>
        <p15:guide id="3" pos="672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cSld name="TPOnTheFly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fontAlgn="base">
              <a:spcBef>
                <a:spcPct val="0"/>
              </a:spcBef>
              <a:spcAft>
                <a:spcPct val="0"/>
              </a:spcAft>
              <a:defRPr/>
            </a:pPr>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graphicFrame>
        <p:nvGraphicFramePr>
          <p:cNvPr id="6" name="TPChart" hidden="1"/>
          <p:cNvGraphicFramePr/>
          <p:nvPr userDrawn="1">
            <p:extLst>
              <p:ext uri="{D42A27DB-BD31-4B8C-83A1-F6EECF244321}">
                <p14:modId xmlns:p14="http://schemas.microsoft.com/office/powerpoint/2010/main" val="2076491070"/>
              </p:ext>
            </p:extLst>
          </p:nvPr>
        </p:nvGraphicFramePr>
        <p:xfrm>
          <a:off x="6350000" y="1600200"/>
          <a:ext cx="2540000" cy="25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636205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Tree>
    <p:extLst>
      <p:ext uri="{BB962C8B-B14F-4D97-AF65-F5344CB8AC3E}">
        <p14:creationId xmlns:p14="http://schemas.microsoft.com/office/powerpoint/2010/main" val="10835165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1B829BC6-BB5A-4DE5-8EBC-5F4D3273CFCE}" type="slidenum">
              <a:rPr lang="en-US" altLang="en-US"/>
              <a:pPr/>
              <a:t>‹#›</a:t>
            </a:fld>
            <a:endParaRPr lang="en-US" altLang="en-US"/>
          </a:p>
        </p:txBody>
      </p:sp>
    </p:spTree>
    <p:extLst>
      <p:ext uri="{BB962C8B-B14F-4D97-AF65-F5344CB8AC3E}">
        <p14:creationId xmlns:p14="http://schemas.microsoft.com/office/powerpoint/2010/main" val="200996433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pPr fontAlgn="base">
              <a:spcBef>
                <a:spcPct val="0"/>
              </a:spcBef>
              <a:spcAft>
                <a:spcPct val="0"/>
              </a:spcAft>
              <a:defRPr/>
            </a:pPr>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12" name="Footer Placeholder 4"/>
          <p:cNvSpPr>
            <a:spLocks noGrp="1"/>
          </p:cNvSpPr>
          <p:nvPr>
            <p:ph type="ftr" sz="quarter" idx="3"/>
          </p:nvPr>
        </p:nvSpPr>
        <p:spPr>
          <a:xfrm>
            <a:off x="3302177" y="6356349"/>
            <a:ext cx="5587647" cy="365125"/>
          </a:xfrm>
          <a:prstGeom prst="rect">
            <a:avLst/>
          </a:prstGeom>
        </p:spPr>
        <p:txBody>
          <a:bodyPr anchor="ctr"/>
          <a:lstStyle>
            <a:lvl1pPr algn="ctr">
              <a:defRPr sz="1200">
                <a:solidFill>
                  <a:schemeClr val="tx2"/>
                </a:solidFill>
              </a:defRPr>
            </a:lvl1pPr>
          </a:lstStyle>
          <a:p>
            <a:pPr fontAlgn="base">
              <a:spcBef>
                <a:spcPct val="0"/>
              </a:spcBef>
              <a:spcAft>
                <a:spcPct val="0"/>
              </a:spcAft>
              <a:defRPr/>
            </a:pPr>
            <a:endParaRPr 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6" name="Slide Number Placeholder 5"/>
          <p:cNvSpPr>
            <a:spLocks noGrp="1"/>
          </p:cNvSpPr>
          <p:nvPr>
            <p:ph type="sldNum" sz="quarter" idx="4"/>
          </p:nvPr>
        </p:nvSpPr>
        <p:spPr>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Tree>
    <p:extLst>
      <p:ext uri="{BB962C8B-B14F-4D97-AF65-F5344CB8AC3E}">
        <p14:creationId xmlns:p14="http://schemas.microsoft.com/office/powerpoint/2010/main" val="261187389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 id="2147483748" r:id="rId37"/>
    <p:sldLayoutId id="2147483749" r:id="rId38"/>
    <p:sldLayoutId id="2147483750" r:id="rId39"/>
    <p:sldLayoutId id="2147483751" r:id="rId40"/>
    <p:sldLayoutId id="2147483752" r:id="rId41"/>
    <p:sldLayoutId id="2147483753" r:id="rId42"/>
    <p:sldLayoutId id="2147483754" r:id="rId43"/>
    <p:sldLayoutId id="2147483755" r:id="rId44"/>
    <p:sldLayoutId id="2147483756" r:id="rId45"/>
    <p:sldLayoutId id="2147483757" r:id="rId46"/>
    <p:sldLayoutId id="2147483758" r:id="rId47"/>
    <p:sldLayoutId id="2147483759" r:id="rId48"/>
    <p:sldLayoutId id="2147483760" r:id="rId49"/>
    <p:sldLayoutId id="2147483788" r:id="rId50"/>
    <p:sldLayoutId id="2147483789" r:id="rId51"/>
    <p:sldLayoutId id="2147483790" r:id="rId52"/>
    <p:sldLayoutId id="2147483791" r:id="rId53"/>
    <p:sldLayoutId id="2147483792" r:id="rId54"/>
    <p:sldLayoutId id="2147483793" r:id="rId55"/>
    <p:sldLayoutId id="2147483794" r:id="rId56"/>
    <p:sldLayoutId id="2147483795" r:id="rId57"/>
    <p:sldLayoutId id="2147483796" r:id="rId58"/>
    <p:sldLayoutId id="2147483797" r:id="rId59"/>
    <p:sldLayoutId id="2147483798" r:id="rId60"/>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tiff"/></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hyperlink" Target="http://www.safeagritourism.com/"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tmp"/></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aphis.usda.gov/wps/portal/aphis/ourfocus/animalwelfare/sa_awa/ct_awa_program_information/!ut/p/a1/tZHNcoIwFIWfpQtXDiYGBFyCtgJq7dRxhGyY8I8DCYZYap--gGvRLppN5mbOmZz7HYCBCzAlX3lKRM4oKboZq76zs9DUhMherV5NaL-_bT60tYPgXm0F3oBgPXvOv1gZlqJtIISKjqC9NK2lNt9CaKvP-eGdY8BH_iPAAIdUVCIDHqmyvPZDRkVMhV_kASf8OoI18dmF-wkLL3U_EZqXpPCbuEgIj29PDRnBUHS3X3GWclL6OU0YL3uU3S9VmEfAm8mBDiOUSHIE55ISKYoUBFooRXKMkDxPpqFMbqkecO0FQ-B6wQAZB-C0YEHb8tEEOBnvxtOm42nQQNZTgHmcxDzmk4zVArhN00xSxtIinoSsBF7LXbubDylg_8eVnSeaRny72LbJKiIyqaML3Bt64A6gb4356XzGRlt0V-13u80_Nl2Vh8Oh1GX10_qxhQ7lWXG6NsbLLw_54eo!/?1dmy&amp;urile=wcm:path:/aphis_content_library/sa_our_focus/sa_animal_welfare/sa_awa/ct_awa_regulated_businesses"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0.png"/><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image" Target="../media/image30.tmp"/><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7.xml"/><Relationship Id="rId1" Type="http://schemas.openxmlformats.org/officeDocument/2006/relationships/tags" Target="../tags/tag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9.xml"/><Relationship Id="rId1" Type="http://schemas.openxmlformats.org/officeDocument/2006/relationships/tags" Target="../tags/tag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1.xml"/><Relationship Id="rId1" Type="http://schemas.openxmlformats.org/officeDocument/2006/relationships/tags" Target="../tags/tag10.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3.xml"/><Relationship Id="rId1" Type="http://schemas.openxmlformats.org/officeDocument/2006/relationships/tags" Target="../tags/tag12.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4.tmp"/><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jpg"/></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43.png"/><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jpeg"/></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jpeg"/><Relationship Id="rId7"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5.xml"/><Relationship Id="rId1" Type="http://schemas.openxmlformats.org/officeDocument/2006/relationships/tags" Target="../tags/tag14.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7.xml"/><Relationship Id="rId1" Type="http://schemas.openxmlformats.org/officeDocument/2006/relationships/tags" Target="../tags/tag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5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76.png"/></Relationships>
</file>

<file path=ppt/slides/_rels/slide6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64.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81.jpeg"/><Relationship Id="rId4" Type="http://schemas.openxmlformats.org/officeDocument/2006/relationships/image" Target="../media/image80.jpe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9.xml"/><Relationship Id="rId1" Type="http://schemas.openxmlformats.org/officeDocument/2006/relationships/tags" Target="../tags/tag18.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1.xml"/><Relationship Id="rId1" Type="http://schemas.openxmlformats.org/officeDocument/2006/relationships/tags" Target="../tags/tag2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84.jpeg"/></Relationships>
</file>

<file path=ppt/slides/_rels/slide7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7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7.xml"/><Relationship Id="rId1" Type="http://schemas.openxmlformats.org/officeDocument/2006/relationships/slideLayout" Target="../slideLayouts/slideLayout6.xml"/><Relationship Id="rId4" Type="http://schemas.openxmlformats.org/officeDocument/2006/relationships/image" Target="../media/image95.png"/></Relationships>
</file>

<file path=ppt/slides/_rels/slide7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hyperlink" Target="http://www.mda.state.mn.us/grants/grants/valueaddedgrant.aspx" TargetMode="External"/><Relationship Id="rId2" Type="http://schemas.openxmlformats.org/officeDocument/2006/relationships/notesSlide" Target="../notesSlides/notesSlide59.xml"/><Relationship Id="rId1" Type="http://schemas.openxmlformats.org/officeDocument/2006/relationships/slideLayout" Target="../slideLayouts/slideLayout6.xml"/><Relationship Id="rId4" Type="http://schemas.openxmlformats.org/officeDocument/2006/relationships/image" Target="../media/image97.pn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hyperlink" Target="mailto:SaferFaces@state.mn.us" TargetMode="External"/><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98.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hyperlink" Target="http://www.health.state.mn.us/divs/idepc/dtopics/animal/posters.html" TargetMode="External"/><Relationship Id="rId2" Type="http://schemas.openxmlformats.org/officeDocument/2006/relationships/notesSlide" Target="../notesSlides/notesSlide61.xml"/><Relationship Id="rId1" Type="http://schemas.openxmlformats.org/officeDocument/2006/relationships/slideLayout" Target="../slideLayouts/slideLayout6.xml"/><Relationship Id="rId6" Type="http://schemas.openxmlformats.org/officeDocument/2006/relationships/image" Target="../media/image101.tmp"/><Relationship Id="rId5" Type="http://schemas.openxmlformats.org/officeDocument/2006/relationships/image" Target="../media/image100.png"/><Relationship Id="rId4" Type="http://schemas.openxmlformats.org/officeDocument/2006/relationships/image" Target="../media/image99.png"/></Relationships>
</file>

<file path=ppt/slides/_rels/slide86.xml.rels><?xml version="1.0" encoding="UTF-8" standalone="yes"?>
<Relationships xmlns="http://schemas.openxmlformats.org/package/2006/relationships"><Relationship Id="rId3" Type="http://schemas.openxmlformats.org/officeDocument/2006/relationships/hyperlink" Target="http://umash.umn.edu/agritourism/" TargetMode="External"/><Relationship Id="rId2" Type="http://schemas.openxmlformats.org/officeDocument/2006/relationships/notesSlide" Target="../notesSlides/notesSlide62.xml"/><Relationship Id="rId1" Type="http://schemas.openxmlformats.org/officeDocument/2006/relationships/slideLayout" Target="../slideLayouts/slideLayout6.xml"/><Relationship Id="rId5" Type="http://schemas.openxmlformats.org/officeDocument/2006/relationships/image" Target="../media/image103.png"/><Relationship Id="rId4" Type="http://schemas.openxmlformats.org/officeDocument/2006/relationships/image" Target="../media/image102.png"/></Relationships>
</file>

<file path=ppt/slides/_rels/slide8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43.xml"/><Relationship Id="rId5" Type="http://schemas.openxmlformats.org/officeDocument/2006/relationships/image" Target="../media/image107.png"/><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sz="2800" b="1" dirty="0"/>
              <a:t>Carrie Klumb, MPH</a:t>
            </a:r>
            <a:br>
              <a:rPr lang="en-US" sz="2800" b="1" dirty="0"/>
            </a:br>
            <a:r>
              <a:rPr lang="en-US" altLang="en-US" sz="2800" b="1" dirty="0">
                <a:cs typeface="Arial" panose="020B0604020202020204" pitchFamily="34" charset="0"/>
              </a:rPr>
              <a:t>Stephanie </a:t>
            </a:r>
            <a:r>
              <a:rPr lang="en-US" altLang="en-US" sz="2800" b="1" dirty="0" err="1">
                <a:cs typeface="Arial" panose="020B0604020202020204" pitchFamily="34" charset="0"/>
              </a:rPr>
              <a:t>Sikavitsas</a:t>
            </a:r>
            <a:r>
              <a:rPr lang="en-US" altLang="en-US" sz="2800" b="1" dirty="0">
                <a:cs typeface="Arial" panose="020B0604020202020204" pitchFamily="34" charset="0"/>
              </a:rPr>
              <a:t> Johnson, </a:t>
            </a:r>
            <a:r>
              <a:rPr lang="en-US" altLang="en-US" sz="2800" b="1" dirty="0" smtClean="0">
                <a:cs typeface="Arial" panose="020B0604020202020204" pitchFamily="34" charset="0"/>
              </a:rPr>
              <a:t>MPH</a:t>
            </a:r>
            <a:r>
              <a:rPr lang="en-US" sz="2800" b="1" dirty="0"/>
              <a:t/>
            </a:r>
            <a:br>
              <a:rPr lang="en-US" sz="2800" b="1" dirty="0"/>
            </a:br>
            <a:r>
              <a:rPr lang="en-US" sz="2800" b="1" dirty="0" smtClean="0"/>
              <a:t>April </a:t>
            </a:r>
            <a:r>
              <a:rPr lang="en-US" sz="2800" b="1" dirty="0" smtClean="0"/>
              <a:t>18, </a:t>
            </a:r>
            <a:r>
              <a:rPr lang="en-US" sz="2800" b="1" dirty="0" smtClean="0"/>
              <a:t>2018</a:t>
            </a:r>
            <a:endParaRPr lang="en-US" sz="28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654" y="6283795"/>
            <a:ext cx="3527965" cy="503995"/>
          </a:xfrm>
          <a:prstGeom prst="rect">
            <a:avLst/>
          </a:prstGeom>
        </p:spPr>
      </p:pic>
      <p:sp>
        <p:nvSpPr>
          <p:cNvPr id="7" name="TextBox 6"/>
          <p:cNvSpPr txBox="1"/>
          <p:nvPr/>
        </p:nvSpPr>
        <p:spPr>
          <a:xfrm>
            <a:off x="434109" y="922780"/>
            <a:ext cx="11224491" cy="2123658"/>
          </a:xfrm>
          <a:prstGeom prst="rect">
            <a:avLst/>
          </a:prstGeom>
          <a:noFill/>
        </p:spPr>
        <p:txBody>
          <a:bodyPr wrap="square" rtlCol="0">
            <a:spAutoFit/>
          </a:bodyPr>
          <a:lstStyle/>
          <a:p>
            <a:pPr algn="ctr"/>
            <a:r>
              <a:rPr lang="en-US" altLang="en-US" sz="4400" b="1" dirty="0">
                <a:solidFill>
                  <a:schemeClr val="bg1"/>
                </a:solidFill>
              </a:rPr>
              <a:t>Human Health Issues Related </a:t>
            </a:r>
            <a:r>
              <a:rPr lang="en-US" altLang="en-US" sz="4400" b="1" dirty="0" smtClean="0">
                <a:solidFill>
                  <a:schemeClr val="bg1"/>
                </a:solidFill>
              </a:rPr>
              <a:t/>
            </a:r>
            <a:br>
              <a:rPr lang="en-US" altLang="en-US" sz="4400" b="1" dirty="0" smtClean="0">
                <a:solidFill>
                  <a:schemeClr val="bg1"/>
                </a:solidFill>
              </a:rPr>
            </a:br>
            <a:r>
              <a:rPr lang="en-US" altLang="en-US" sz="4400" b="1" dirty="0" smtClean="0">
                <a:solidFill>
                  <a:schemeClr val="bg1"/>
                </a:solidFill>
              </a:rPr>
              <a:t>to Agritourism Operations:</a:t>
            </a:r>
            <a:r>
              <a:rPr lang="en-US" altLang="en-US" sz="4400" b="1" dirty="0">
                <a:solidFill>
                  <a:schemeClr val="bg1"/>
                </a:solidFill>
              </a:rPr>
              <a:t/>
            </a:r>
            <a:br>
              <a:rPr lang="en-US" altLang="en-US" sz="4400" b="1" dirty="0">
                <a:solidFill>
                  <a:schemeClr val="bg1"/>
                </a:solidFill>
              </a:rPr>
            </a:br>
            <a:r>
              <a:rPr lang="en-US" altLang="en-US" sz="4400" b="1" dirty="0">
                <a:solidFill>
                  <a:schemeClr val="bg1"/>
                </a:solidFill>
              </a:rPr>
              <a:t>How to Manage the Inherent Risks</a:t>
            </a:r>
            <a:endParaRPr lang="en-US" sz="4400" b="1" dirty="0">
              <a:solidFill>
                <a:schemeClr val="bg1"/>
              </a:solidFill>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28897" y="5571934"/>
            <a:ext cx="2163103" cy="1286066"/>
          </a:xfrm>
          <a:prstGeom prst="rect">
            <a:avLst/>
          </a:prstGeom>
        </p:spPr>
      </p:pic>
    </p:spTree>
    <p:extLst>
      <p:ext uri="{BB962C8B-B14F-4D97-AF65-F5344CB8AC3E}">
        <p14:creationId xmlns:p14="http://schemas.microsoft.com/office/powerpoint/2010/main" val="2042093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11667" y="86239"/>
            <a:ext cx="11894608" cy="1325563"/>
          </a:xfrm>
        </p:spPr>
        <p:txBody>
          <a:bodyPr/>
          <a:lstStyle/>
          <a:p>
            <a:r>
              <a:rPr lang="en-US" altLang="en-US" dirty="0" smtClean="0"/>
              <a:t>Why Are We Here Tonight?</a:t>
            </a:r>
          </a:p>
        </p:txBody>
      </p:sp>
      <p:sp>
        <p:nvSpPr>
          <p:cNvPr id="6147" name="Content Placeholder 2"/>
          <p:cNvSpPr>
            <a:spLocks noGrp="1"/>
          </p:cNvSpPr>
          <p:nvPr>
            <p:ph idx="1"/>
          </p:nvPr>
        </p:nvSpPr>
        <p:spPr>
          <a:xfrm>
            <a:off x="211667" y="1500225"/>
            <a:ext cx="8856133" cy="5139267"/>
          </a:xfrm>
        </p:spPr>
        <p:txBody>
          <a:bodyPr>
            <a:normAutofit fontScale="92500" lnSpcReduction="10000"/>
          </a:bodyPr>
          <a:lstStyle/>
          <a:p>
            <a:r>
              <a:rPr lang="en-US" sz="3000" dirty="0" smtClean="0"/>
              <a:t>Corn maze, hayride, corn pit </a:t>
            </a:r>
            <a:r>
              <a:rPr lang="en-US" sz="3000" dirty="0"/>
              <a:t>safety</a:t>
            </a:r>
          </a:p>
          <a:p>
            <a:r>
              <a:rPr lang="en-US" sz="3000" dirty="0" smtClean="0"/>
              <a:t>Working </a:t>
            </a:r>
            <a:r>
              <a:rPr lang="en-US" sz="3000" dirty="0"/>
              <a:t>farm safety issues</a:t>
            </a:r>
          </a:p>
          <a:p>
            <a:r>
              <a:rPr lang="en-US" sz="3000" dirty="0" smtClean="0"/>
              <a:t>Human-animal </a:t>
            </a:r>
            <a:r>
              <a:rPr lang="en-US" sz="3000" dirty="0"/>
              <a:t>interactions best practices</a:t>
            </a:r>
          </a:p>
          <a:p>
            <a:pPr marL="800100" lvl="1" indent="-169863"/>
            <a:r>
              <a:rPr lang="en-US" altLang="en-US" sz="3000" dirty="0" smtClean="0"/>
              <a:t>Discuss inherent risks</a:t>
            </a:r>
          </a:p>
          <a:p>
            <a:pPr marL="800100" lvl="1" indent="-169863"/>
            <a:r>
              <a:rPr lang="en-US" altLang="en-US" sz="3000" dirty="0" smtClean="0"/>
              <a:t>Managing those risks</a:t>
            </a:r>
          </a:p>
          <a:p>
            <a:pPr marL="800100" lvl="1" indent="-169863"/>
            <a:r>
              <a:rPr lang="en-US" altLang="en-US" sz="3000" dirty="0" smtClean="0"/>
              <a:t>Specific recommendations</a:t>
            </a:r>
          </a:p>
          <a:p>
            <a:r>
              <a:rPr lang="en-US" altLang="en-US" sz="3000" dirty="0" smtClean="0"/>
              <a:t>Provide </a:t>
            </a:r>
            <a:r>
              <a:rPr lang="en-US" altLang="en-US" sz="3000" dirty="0"/>
              <a:t>resources</a:t>
            </a:r>
          </a:p>
          <a:p>
            <a:r>
              <a:rPr lang="en-US" altLang="en-US" sz="3000" dirty="0" smtClean="0"/>
              <a:t>Answer </a:t>
            </a:r>
            <a:r>
              <a:rPr lang="en-US" altLang="en-US" sz="3000" dirty="0"/>
              <a:t>questions</a:t>
            </a:r>
          </a:p>
          <a:p>
            <a:pPr marL="0" indent="0">
              <a:buNone/>
            </a:pPr>
            <a:endParaRPr lang="en-US" altLang="en-US" dirty="0" smtClean="0"/>
          </a:p>
        </p:txBody>
      </p:sp>
      <p:sp>
        <p:nvSpPr>
          <p:cNvPr id="3" name="Slide Number Placeholder 2"/>
          <p:cNvSpPr>
            <a:spLocks noGrp="1"/>
          </p:cNvSpPr>
          <p:nvPr>
            <p:ph type="sldNum" sz="quarter" idx="12"/>
          </p:nvPr>
        </p:nvSpPr>
        <p:spPr/>
        <p:txBody>
          <a:bodyPr/>
          <a:lstStyle/>
          <a:p>
            <a:fld id="{03D373B6-C32C-4A32-B577-5E5CBBC2B42C}"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pPr/>
              <a:t>2</a:t>
            </a:fld>
            <a:endParaRPr lang="en-US" alt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ndParaRPr>
          </a:p>
        </p:txBody>
      </p:sp>
      <p:pic>
        <p:nvPicPr>
          <p:cNvPr id="61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5160" y="1677070"/>
            <a:ext cx="4690927" cy="4827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6772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9275" y="2900672"/>
            <a:ext cx="2564606" cy="1709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1371600" y="408324"/>
            <a:ext cx="9158177" cy="723547"/>
          </a:xfrm>
        </p:spPr>
        <p:txBody>
          <a:bodyPr anchor="t"/>
          <a:lstStyle/>
          <a:p>
            <a:r>
              <a:rPr lang="en-US" dirty="0" smtClean="0"/>
              <a:t>Corn Maze Safety</a:t>
            </a:r>
            <a:endParaRPr lang="en-US" dirty="0"/>
          </a:p>
        </p:txBody>
      </p:sp>
      <p:sp>
        <p:nvSpPr>
          <p:cNvPr id="2" name="Content Placeholder 1"/>
          <p:cNvSpPr>
            <a:spLocks noGrp="1"/>
          </p:cNvSpPr>
          <p:nvPr>
            <p:ph idx="1"/>
          </p:nvPr>
        </p:nvSpPr>
        <p:spPr>
          <a:xfrm>
            <a:off x="295564" y="1480289"/>
            <a:ext cx="11637818" cy="5120537"/>
          </a:xfrm>
        </p:spPr>
        <p:txBody>
          <a:bodyPr>
            <a:normAutofit/>
          </a:bodyPr>
          <a:lstStyle/>
          <a:p>
            <a:pPr marL="396875" indent="-396875"/>
            <a:r>
              <a:rPr lang="en-US" sz="2800" dirty="0" smtClean="0"/>
              <a:t>Signs posted indicating entrance &amp; maze rules-- including no smoking!!</a:t>
            </a:r>
          </a:p>
          <a:p>
            <a:pPr marL="396875" indent="-396875"/>
            <a:r>
              <a:rPr lang="en-US" dirty="0"/>
              <a:t>Method for guests to communicate with employees (i.e. flags/cell phones</a:t>
            </a:r>
            <a:r>
              <a:rPr lang="en-US" dirty="0" smtClean="0"/>
              <a:t>)</a:t>
            </a:r>
          </a:p>
          <a:p>
            <a:pPr marL="396875" indent="-396875"/>
            <a:r>
              <a:rPr lang="en-US" dirty="0"/>
              <a:t>Kids &lt;12 with an </a:t>
            </a:r>
            <a:r>
              <a:rPr lang="en-US" dirty="0" smtClean="0"/>
              <a:t>adult</a:t>
            </a:r>
          </a:p>
          <a:p>
            <a:pPr marL="396875" indent="-396875"/>
            <a:r>
              <a:rPr lang="en-US" dirty="0"/>
              <a:t>Elevated platform for employees to monitor </a:t>
            </a:r>
            <a:r>
              <a:rPr lang="en-US" dirty="0" smtClean="0"/>
              <a:t>maze</a:t>
            </a:r>
            <a:endParaRPr lang="en-US" dirty="0"/>
          </a:p>
          <a:p>
            <a:pPr marL="396875" indent="-396875"/>
            <a:r>
              <a:rPr lang="en-US" dirty="0"/>
              <a:t>Local fire department knows size &amp; location of </a:t>
            </a:r>
            <a:r>
              <a:rPr lang="en-US" dirty="0" smtClean="0"/>
              <a:t>maze</a:t>
            </a:r>
            <a:endParaRPr lang="en-US" sz="2800" dirty="0" smtClean="0"/>
          </a:p>
          <a:p>
            <a:pPr marL="396875" indent="-396875"/>
            <a:r>
              <a:rPr lang="en-US" sz="2800" dirty="0" smtClean="0"/>
              <a:t>Parking lots &amp; roads ≥ 75 feet away</a:t>
            </a:r>
          </a:p>
        </p:txBody>
      </p:sp>
      <p:sp>
        <p:nvSpPr>
          <p:cNvPr id="5" name="Subtitle 4"/>
          <p:cNvSpPr txBox="1">
            <a:spLocks/>
          </p:cNvSpPr>
          <p:nvPr/>
        </p:nvSpPr>
        <p:spPr>
          <a:xfrm>
            <a:off x="1371600" y="6496050"/>
            <a:ext cx="2686050" cy="43815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1pPr>
            <a:lvl2pPr marL="640080" indent="-246888" algn="l" rtl="0" eaLnBrk="1" latinLnBrk="0" hangingPunct="1">
              <a:spcBef>
                <a:spcPct val="20000"/>
              </a:spcBef>
              <a:buClr>
                <a:schemeClr val="accent1"/>
              </a:buClr>
              <a:buSzPct val="8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2pPr>
            <a:lvl3pPr marL="914400" indent="-246888" algn="l" rtl="0" eaLnBrk="1" latinLnBrk="0" hangingPunct="1">
              <a:spcBef>
                <a:spcPct val="20000"/>
              </a:spcBef>
              <a:buClr>
                <a:schemeClr val="accent2"/>
              </a:buClr>
              <a:buSzPct val="70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3pPr>
            <a:lvl4pPr marL="1188720" indent="-210312" algn="l" rtl="0" eaLnBrk="1" latinLnBrk="0" hangingPunct="1">
              <a:spcBef>
                <a:spcPct val="20000"/>
              </a:spcBef>
              <a:buClr>
                <a:schemeClr val="accent3"/>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4pPr>
            <a:lvl5pPr marL="1463040" indent="-210312" algn="l" rtl="0" eaLnBrk="1" latinLnBrk="0" hangingPunct="1">
              <a:spcBef>
                <a:spcPct val="20000"/>
              </a:spcBef>
              <a:buClr>
                <a:schemeClr val="accent4"/>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sz="1300" dirty="0"/>
              <a:t>www.safeagritourism.com</a:t>
            </a:r>
          </a:p>
          <a:p>
            <a:pPr algn="ctr"/>
            <a:endParaRPr lang="en-US" sz="4000" dirty="0"/>
          </a:p>
          <a:p>
            <a:pPr algn="ctr"/>
            <a:endParaRPr lang="en-US" sz="4000" dirty="0"/>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3401" y="4728419"/>
            <a:ext cx="3126656" cy="2039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30091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71600" y="364692"/>
            <a:ext cx="9011093" cy="667512"/>
          </a:xfrm>
        </p:spPr>
        <p:txBody>
          <a:bodyPr anchor="t">
            <a:normAutofit/>
          </a:bodyPr>
          <a:lstStyle/>
          <a:p>
            <a:r>
              <a:rPr lang="en-US" dirty="0" smtClean="0"/>
              <a:t>Hayride Safety</a:t>
            </a:r>
            <a:endParaRPr lang="en-US" dirty="0"/>
          </a:p>
        </p:txBody>
      </p:sp>
      <p:sp>
        <p:nvSpPr>
          <p:cNvPr id="2" name="Content Placeholder 1"/>
          <p:cNvSpPr>
            <a:spLocks noGrp="1"/>
          </p:cNvSpPr>
          <p:nvPr>
            <p:ph idx="1"/>
          </p:nvPr>
        </p:nvSpPr>
        <p:spPr>
          <a:xfrm>
            <a:off x="64655" y="1487476"/>
            <a:ext cx="9403638" cy="4765541"/>
          </a:xfrm>
        </p:spPr>
        <p:txBody>
          <a:bodyPr>
            <a:normAutofit fontScale="92500" lnSpcReduction="10000"/>
          </a:bodyPr>
          <a:lstStyle/>
          <a:p>
            <a:pPr marL="396875" indent="-396875"/>
            <a:r>
              <a:rPr lang="en-US" sz="3000" dirty="0" smtClean="0"/>
              <a:t>Before each ride inspect: </a:t>
            </a:r>
            <a:endParaRPr lang="en-US" sz="3000" dirty="0"/>
          </a:p>
          <a:p>
            <a:pPr lvl="2"/>
            <a:r>
              <a:rPr lang="en-US" sz="3000" dirty="0" smtClean="0"/>
              <a:t> Wagon for loose </a:t>
            </a:r>
            <a:r>
              <a:rPr lang="en-US" sz="3000" dirty="0"/>
              <a:t>boards, sharp edges, exposed </a:t>
            </a:r>
            <a:r>
              <a:rPr lang="en-US" sz="3000" dirty="0" smtClean="0"/>
              <a:t>nails/screws</a:t>
            </a:r>
          </a:p>
          <a:p>
            <a:pPr lvl="2"/>
            <a:r>
              <a:rPr lang="en-US" sz="3000" dirty="0" smtClean="0"/>
              <a:t> Harnesses</a:t>
            </a:r>
            <a:r>
              <a:rPr lang="en-US" sz="3000" dirty="0"/>
              <a:t>, hitches, &amp;  </a:t>
            </a:r>
            <a:r>
              <a:rPr lang="en-US" sz="3000" dirty="0" smtClean="0"/>
              <a:t>chains</a:t>
            </a:r>
            <a:endParaRPr lang="en-US" sz="3000" dirty="0"/>
          </a:p>
          <a:p>
            <a:pPr marL="396875" indent="-396875"/>
            <a:r>
              <a:rPr lang="en-US" sz="3000" dirty="0" smtClean="0"/>
              <a:t>Pull only </a:t>
            </a:r>
            <a:r>
              <a:rPr lang="en-US" sz="3000" dirty="0"/>
              <a:t>one </a:t>
            </a:r>
            <a:r>
              <a:rPr lang="en-US" sz="3000" dirty="0" smtClean="0"/>
              <a:t>wagon </a:t>
            </a:r>
            <a:r>
              <a:rPr lang="en-US" sz="3000" dirty="0"/>
              <a:t>at a </a:t>
            </a:r>
            <a:r>
              <a:rPr lang="en-US" sz="3000" dirty="0" smtClean="0"/>
              <a:t>time</a:t>
            </a:r>
          </a:p>
          <a:p>
            <a:pPr marL="396875" indent="-396875"/>
            <a:r>
              <a:rPr lang="en-US" sz="3000" dirty="0" smtClean="0"/>
              <a:t>Routes should not cross public roads or highways</a:t>
            </a:r>
          </a:p>
          <a:p>
            <a:pPr marL="403225" indent="-403225"/>
            <a:r>
              <a:rPr lang="en-US" sz="3000" dirty="0" smtClean="0"/>
              <a:t>Guests board only after wagon hitched </a:t>
            </a:r>
          </a:p>
          <a:p>
            <a:pPr marL="403225" indent="-403225"/>
            <a:r>
              <a:rPr lang="en-US" sz="3000" dirty="0" smtClean="0"/>
              <a:t>No </a:t>
            </a:r>
            <a:r>
              <a:rPr lang="en-US" sz="3000" dirty="0"/>
              <a:t>children riding up front with </a:t>
            </a:r>
            <a:r>
              <a:rPr lang="en-US" sz="3000" dirty="0" smtClean="0"/>
              <a:t>driver, or without an adult</a:t>
            </a:r>
            <a:endParaRPr lang="en-US" sz="3000" dirty="0"/>
          </a:p>
          <a:p>
            <a:endParaRPr lang="en-US" dirty="0" smtClean="0"/>
          </a:p>
        </p:txBody>
      </p:sp>
      <p:sp>
        <p:nvSpPr>
          <p:cNvPr id="5" name="Subtitle 4"/>
          <p:cNvSpPr txBox="1">
            <a:spLocks/>
          </p:cNvSpPr>
          <p:nvPr/>
        </p:nvSpPr>
        <p:spPr>
          <a:xfrm>
            <a:off x="1371600" y="6496050"/>
            <a:ext cx="2686050" cy="43815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1pPr>
            <a:lvl2pPr marL="640080" indent="-246888" algn="l" rtl="0" eaLnBrk="1" latinLnBrk="0" hangingPunct="1">
              <a:spcBef>
                <a:spcPct val="20000"/>
              </a:spcBef>
              <a:buClr>
                <a:schemeClr val="accent1"/>
              </a:buClr>
              <a:buSzPct val="8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2pPr>
            <a:lvl3pPr marL="914400" indent="-246888" algn="l" rtl="0" eaLnBrk="1" latinLnBrk="0" hangingPunct="1">
              <a:spcBef>
                <a:spcPct val="20000"/>
              </a:spcBef>
              <a:buClr>
                <a:schemeClr val="accent2"/>
              </a:buClr>
              <a:buSzPct val="70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3pPr>
            <a:lvl4pPr marL="1188720" indent="-210312" algn="l" rtl="0" eaLnBrk="1" latinLnBrk="0" hangingPunct="1">
              <a:spcBef>
                <a:spcPct val="20000"/>
              </a:spcBef>
              <a:buClr>
                <a:schemeClr val="accent3"/>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4pPr>
            <a:lvl5pPr marL="1463040" indent="-210312" algn="l" rtl="0" eaLnBrk="1" latinLnBrk="0" hangingPunct="1">
              <a:spcBef>
                <a:spcPct val="20000"/>
              </a:spcBef>
              <a:buClr>
                <a:schemeClr val="accent4"/>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sz="1300" dirty="0"/>
              <a:t>www.safeagritourism.com</a:t>
            </a:r>
          </a:p>
          <a:p>
            <a:pPr algn="ctr"/>
            <a:endParaRPr lang="en-US" sz="4000" dirty="0"/>
          </a:p>
          <a:p>
            <a:pPr algn="ctr"/>
            <a:endParaRPr lang="en-US" sz="40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3901" y="2656745"/>
            <a:ext cx="3517605" cy="2427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1025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3615"/>
            <a:ext cx="9019954" cy="667512"/>
          </a:xfrm>
        </p:spPr>
        <p:txBody>
          <a:bodyPr anchor="t">
            <a:normAutofit/>
          </a:bodyPr>
          <a:lstStyle/>
          <a:p>
            <a:r>
              <a:rPr lang="en-US" dirty="0" smtClean="0"/>
              <a:t>Corn Pits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77853" y="4507396"/>
            <a:ext cx="4038201" cy="2319009"/>
          </a:xfrm>
        </p:spPr>
      </p:pic>
      <p:sp>
        <p:nvSpPr>
          <p:cNvPr id="6" name="TextBox 5"/>
          <p:cNvSpPr txBox="1"/>
          <p:nvPr/>
        </p:nvSpPr>
        <p:spPr>
          <a:xfrm>
            <a:off x="790353" y="1080977"/>
            <a:ext cx="10629013" cy="3970318"/>
          </a:xfrm>
          <a:prstGeom prst="rect">
            <a:avLst/>
          </a:prstGeom>
          <a:noFill/>
        </p:spPr>
        <p:txBody>
          <a:bodyPr wrap="square" rtlCol="0">
            <a:spAutoFit/>
          </a:bodyPr>
          <a:lstStyle/>
          <a:p>
            <a:endParaRPr lang="en-US" sz="2800" b="1" dirty="0" smtClean="0">
              <a:latin typeface="+mj-lt"/>
              <a:cs typeface="Arial" panose="020B0604020202020204" pitchFamily="34" charset="0"/>
            </a:endParaRPr>
          </a:p>
          <a:p>
            <a:r>
              <a:rPr lang="en-US" sz="2800" b="1" dirty="0" smtClean="0">
                <a:latin typeface="+mj-lt"/>
                <a:cs typeface="Arial" panose="020B0604020202020204" pitchFamily="34" charset="0"/>
              </a:rPr>
              <a:t>Are </a:t>
            </a:r>
            <a:r>
              <a:rPr lang="en-US" sz="2800" b="1" dirty="0">
                <a:latin typeface="+mj-lt"/>
                <a:cs typeface="Arial" panose="020B0604020202020204" pitchFamily="34" charset="0"/>
              </a:rPr>
              <a:t>not recommended because...</a:t>
            </a:r>
          </a:p>
          <a:p>
            <a:pPr marL="744538" lvl="1" indent="-287338">
              <a:buClr>
                <a:schemeClr val="tx2"/>
              </a:buClr>
              <a:buSzPct val="125000"/>
              <a:buFont typeface="Arial" panose="020B0604020202020204" pitchFamily="34" charset="0"/>
              <a:buChar char="•"/>
            </a:pPr>
            <a:r>
              <a:rPr lang="en-US" sz="2800" b="1" dirty="0">
                <a:latin typeface="+mj-lt"/>
                <a:cs typeface="Arial" panose="020B0604020202020204" pitchFamily="34" charset="0"/>
              </a:rPr>
              <a:t>Corn and other small grains are a choking hazard for young children</a:t>
            </a:r>
          </a:p>
          <a:p>
            <a:pPr marL="744538" lvl="1" indent="-287338">
              <a:buClr>
                <a:schemeClr val="tx2"/>
              </a:buClr>
              <a:buSzPct val="125000"/>
              <a:buFont typeface="Arial" panose="020B0604020202020204" pitchFamily="34" charset="0"/>
              <a:buChar char="•"/>
            </a:pPr>
            <a:r>
              <a:rPr lang="en-US" sz="2800" b="1" dirty="0">
                <a:latin typeface="+mj-lt"/>
                <a:cs typeface="Arial" panose="020B0604020202020204" pitchFamily="34" charset="0"/>
              </a:rPr>
              <a:t>Potential allergy/asthma hazard</a:t>
            </a:r>
          </a:p>
          <a:p>
            <a:pPr marL="744538" lvl="1" indent="-287338">
              <a:buClr>
                <a:schemeClr val="tx2"/>
              </a:buClr>
              <a:buSzPct val="125000"/>
              <a:buFont typeface="Arial" panose="020B0604020202020204" pitchFamily="34" charset="0"/>
              <a:buChar char="•"/>
            </a:pPr>
            <a:r>
              <a:rPr lang="en-US" sz="2800" b="1" dirty="0">
                <a:latin typeface="+mj-lt"/>
                <a:cs typeface="Arial" panose="020B0604020202020204" pitchFamily="34" charset="0"/>
              </a:rPr>
              <a:t>Perfect size to stick up nose and in ears</a:t>
            </a:r>
          </a:p>
          <a:p>
            <a:pPr marL="744538" lvl="1" indent="-287338">
              <a:buClr>
                <a:schemeClr val="tx2"/>
              </a:buClr>
              <a:buSzPct val="125000"/>
              <a:buFont typeface="Arial" panose="020B0604020202020204" pitchFamily="34" charset="0"/>
              <a:buChar char="•"/>
            </a:pPr>
            <a:r>
              <a:rPr lang="en-US" sz="2800" b="1" dirty="0">
                <a:latin typeface="+mj-lt"/>
                <a:cs typeface="Arial" panose="020B0604020202020204" pitchFamily="34" charset="0"/>
              </a:rPr>
              <a:t>Provides habitat for rodents, snakes, and other </a:t>
            </a:r>
            <a:r>
              <a:rPr lang="en-US" sz="2800" b="1" dirty="0" smtClean="0">
                <a:latin typeface="+mj-lt"/>
                <a:cs typeface="Arial" panose="020B0604020202020204" pitchFamily="34" charset="0"/>
              </a:rPr>
              <a:t>animals</a:t>
            </a:r>
          </a:p>
          <a:p>
            <a:pPr marL="287338" indent="-287338">
              <a:buClr>
                <a:schemeClr val="tx2"/>
              </a:buClr>
              <a:buSzPct val="125000"/>
              <a:buFont typeface="Arial" panose="020B0604020202020204" pitchFamily="34" charset="0"/>
              <a:buChar char="•"/>
            </a:pPr>
            <a:r>
              <a:rPr lang="en-US" sz="2800" b="1" dirty="0" smtClean="0">
                <a:latin typeface="+mj-lt"/>
                <a:cs typeface="Arial" panose="020B0604020202020204" pitchFamily="34" charset="0"/>
              </a:rPr>
              <a:t>Better alternative: Sand Pit</a:t>
            </a:r>
            <a:endParaRPr lang="en-US" sz="2800" b="1" dirty="0">
              <a:latin typeface="+mj-lt"/>
              <a:cs typeface="Arial" panose="020B0604020202020204" pitchFamily="34" charset="0"/>
            </a:endParaRPr>
          </a:p>
          <a:p>
            <a:pPr marL="914400" lvl="1" indent="-457200">
              <a:buFont typeface="Arial" panose="020B0604020202020204" pitchFamily="34" charset="0"/>
              <a:buChar char="•"/>
            </a:pPr>
            <a:endParaRPr lang="en-US" sz="2800" b="1"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991" y="4935473"/>
            <a:ext cx="3115733"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ubtitle 4"/>
          <p:cNvSpPr txBox="1">
            <a:spLocks/>
          </p:cNvSpPr>
          <p:nvPr/>
        </p:nvSpPr>
        <p:spPr>
          <a:xfrm>
            <a:off x="4267200" y="6572250"/>
            <a:ext cx="2686050" cy="43815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1pPr>
            <a:lvl2pPr marL="640080" indent="-246888" algn="l" rtl="0" eaLnBrk="1" latinLnBrk="0" hangingPunct="1">
              <a:spcBef>
                <a:spcPct val="20000"/>
              </a:spcBef>
              <a:buClr>
                <a:schemeClr val="accent1"/>
              </a:buClr>
              <a:buSzPct val="8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2pPr>
            <a:lvl3pPr marL="914400" indent="-246888" algn="l" rtl="0" eaLnBrk="1" latinLnBrk="0" hangingPunct="1">
              <a:spcBef>
                <a:spcPct val="20000"/>
              </a:spcBef>
              <a:buClr>
                <a:schemeClr val="accent2"/>
              </a:buClr>
              <a:buSzPct val="70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3pPr>
            <a:lvl4pPr marL="1188720" indent="-210312" algn="l" rtl="0" eaLnBrk="1" latinLnBrk="0" hangingPunct="1">
              <a:spcBef>
                <a:spcPct val="20000"/>
              </a:spcBef>
              <a:buClr>
                <a:schemeClr val="accent3"/>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4pPr>
            <a:lvl5pPr marL="1463040" indent="-210312" algn="l" rtl="0" eaLnBrk="1" latinLnBrk="0" hangingPunct="1">
              <a:spcBef>
                <a:spcPct val="20000"/>
              </a:spcBef>
              <a:buClr>
                <a:schemeClr val="accent4"/>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sz="1300" dirty="0"/>
              <a:t>www.safeagritourism.com</a:t>
            </a:r>
          </a:p>
          <a:p>
            <a:pPr algn="ctr"/>
            <a:endParaRPr lang="en-US" sz="4000" dirty="0"/>
          </a:p>
          <a:p>
            <a:pPr algn="ctr"/>
            <a:endParaRPr lang="en-US" sz="4000" dirty="0"/>
          </a:p>
        </p:txBody>
      </p:sp>
    </p:spTree>
    <p:extLst>
      <p:ext uri="{BB962C8B-B14F-4D97-AF65-F5344CB8AC3E}">
        <p14:creationId xmlns:p14="http://schemas.microsoft.com/office/powerpoint/2010/main" val="1361308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326" y="308241"/>
            <a:ext cx="11353800" cy="582650"/>
          </a:xfrm>
        </p:spPr>
        <p:txBody>
          <a:bodyPr anchor="t">
            <a:noAutofit/>
          </a:bodyPr>
          <a:lstStyle/>
          <a:p>
            <a:r>
              <a:rPr lang="en-US" b="1" dirty="0" smtClean="0"/>
              <a:t>Farming is a High </a:t>
            </a:r>
            <a:r>
              <a:rPr lang="en-US" b="1" dirty="0"/>
              <a:t>R</a:t>
            </a:r>
            <a:r>
              <a:rPr lang="en-US" b="1" dirty="0" smtClean="0"/>
              <a:t>isk </a:t>
            </a:r>
            <a:r>
              <a:rPr lang="en-US" b="1" dirty="0"/>
              <a:t>O</a:t>
            </a:r>
            <a:r>
              <a:rPr lang="en-US" b="1" dirty="0" smtClean="0"/>
              <a:t>ccupation</a:t>
            </a:r>
            <a:endParaRPr lang="en-US" b="1" dirty="0"/>
          </a:p>
        </p:txBody>
      </p:sp>
      <p:sp>
        <p:nvSpPr>
          <p:cNvPr id="3" name="Content Placeholder 2"/>
          <p:cNvSpPr>
            <a:spLocks noGrp="1"/>
          </p:cNvSpPr>
          <p:nvPr>
            <p:ph idx="1"/>
          </p:nvPr>
        </p:nvSpPr>
        <p:spPr>
          <a:xfrm>
            <a:off x="71582" y="1437698"/>
            <a:ext cx="10515600" cy="4351338"/>
          </a:xfrm>
        </p:spPr>
        <p:txBody>
          <a:bodyPr>
            <a:normAutofit/>
          </a:bodyPr>
          <a:lstStyle/>
          <a:p>
            <a:pPr marL="574675" lvl="1" indent="-234950"/>
            <a:r>
              <a:rPr lang="en-US" b="1" dirty="0">
                <a:solidFill>
                  <a:schemeClr val="tx1"/>
                </a:solidFill>
                <a:latin typeface="+mj-lt"/>
                <a:cs typeface="Arial" panose="020B0604020202020204" pitchFamily="34" charset="0"/>
              </a:rPr>
              <a:t>Agriculture is one of the most dangerous </a:t>
            </a:r>
            <a:r>
              <a:rPr lang="en-US" b="1" dirty="0" smtClean="0">
                <a:solidFill>
                  <a:schemeClr val="tx1"/>
                </a:solidFill>
                <a:latin typeface="+mj-lt"/>
                <a:cs typeface="Arial" panose="020B0604020202020204" pitchFamily="34" charset="0"/>
              </a:rPr>
              <a:t>U.S. industries </a:t>
            </a:r>
            <a:endParaRPr lang="en-US" b="1" dirty="0">
              <a:latin typeface="+mj-lt"/>
              <a:cs typeface="Arial" panose="020B0604020202020204" pitchFamily="34" charset="0"/>
            </a:endParaRPr>
          </a:p>
          <a:p>
            <a:pPr marL="574675" lvl="1" indent="-234950"/>
            <a:r>
              <a:rPr lang="en-US" b="1" dirty="0" smtClean="0">
                <a:solidFill>
                  <a:schemeClr val="tx1"/>
                </a:solidFill>
                <a:latin typeface="+mj-lt"/>
                <a:cs typeface="Arial" panose="020B0604020202020204" pitchFamily="34" charset="0"/>
              </a:rPr>
              <a:t>Leading </a:t>
            </a:r>
            <a:r>
              <a:rPr lang="en-US" b="1" dirty="0">
                <a:solidFill>
                  <a:schemeClr val="tx1"/>
                </a:solidFill>
                <a:latin typeface="+mj-lt"/>
                <a:cs typeface="Arial" panose="020B0604020202020204" pitchFamily="34" charset="0"/>
              </a:rPr>
              <a:t>cause of death is tractor rollovers</a:t>
            </a:r>
          </a:p>
          <a:p>
            <a:pPr marL="574675" lvl="1" indent="-231775"/>
            <a:r>
              <a:rPr lang="en-US" b="1" dirty="0">
                <a:solidFill>
                  <a:schemeClr val="tx1"/>
                </a:solidFill>
                <a:latin typeface="+mj-lt"/>
                <a:cs typeface="Arial" panose="020B0604020202020204" pitchFamily="34" charset="0"/>
              </a:rPr>
              <a:t>Agricultural injuries more severe </a:t>
            </a:r>
            <a:r>
              <a:rPr lang="en-US" b="1" dirty="0" smtClean="0">
                <a:solidFill>
                  <a:schemeClr val="tx1"/>
                </a:solidFill>
                <a:latin typeface="+mj-lt"/>
                <a:cs typeface="Arial" panose="020B0604020202020204" pitchFamily="34" charset="0"/>
              </a:rPr>
              <a:t>than non-agricultural </a:t>
            </a:r>
            <a:r>
              <a:rPr lang="en-US" b="1" dirty="0">
                <a:solidFill>
                  <a:schemeClr val="tx1"/>
                </a:solidFill>
                <a:latin typeface="+mj-lt"/>
                <a:cs typeface="Arial" panose="020B0604020202020204" pitchFamily="34" charset="0"/>
              </a:rPr>
              <a:t>injuries </a:t>
            </a:r>
          </a:p>
          <a:p>
            <a:pPr marL="0" indent="0">
              <a:buNone/>
            </a:pPr>
            <a:endParaRPr lang="en-US" dirty="0"/>
          </a:p>
        </p:txBody>
      </p:sp>
      <p:pic>
        <p:nvPicPr>
          <p:cNvPr id="12292" name="Picture 4" descr="http://www.pressdemocrat.com/csp/mediapool/sites/dt.common.streams.StreamServer.cls?STREAMOID=5jVPUe8mv5LRkv208at76c$daE2N3K4ZzOUsqbU5sYvJ8$Ta9ghZdKfO4tPjNIfHWCsjLu883Ygn4B49Lvm9bPe2QeMKQdVeZmXF$9l$4uCZ8QDXhaHEp3rvzXRJFdy0KqPHLoMevcTLo3h8xh70Y6N_U_CryOsw6FTOdKL_jpQ-&amp;CONTENTTYPE=image/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400" y="3276370"/>
            <a:ext cx="6515289" cy="34662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524000" y="6627168"/>
            <a:ext cx="1447800" cy="230832"/>
          </a:xfrm>
          <a:prstGeom prst="rect">
            <a:avLst/>
          </a:prstGeom>
          <a:noFill/>
        </p:spPr>
        <p:txBody>
          <a:bodyPr wrap="square" rtlCol="0">
            <a:spAutoFit/>
          </a:bodyPr>
          <a:lstStyle/>
          <a:p>
            <a:r>
              <a:rPr lang="en-US" sz="900" dirty="0"/>
              <a:t>www.pressdemocrat.com</a:t>
            </a:r>
          </a:p>
        </p:txBody>
      </p:sp>
    </p:spTree>
    <p:extLst>
      <p:ext uri="{BB962C8B-B14F-4D97-AF65-F5344CB8AC3E}">
        <p14:creationId xmlns:p14="http://schemas.microsoft.com/office/powerpoint/2010/main" val="1789476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318170"/>
            <a:ext cx="11268364" cy="769189"/>
          </a:xfrm>
        </p:spPr>
        <p:txBody>
          <a:bodyPr>
            <a:normAutofit/>
          </a:bodyPr>
          <a:lstStyle/>
          <a:p>
            <a:r>
              <a:rPr lang="en-US" dirty="0"/>
              <a:t>Working Farm Safety </a:t>
            </a:r>
            <a:r>
              <a:rPr lang="en-US" dirty="0" smtClean="0"/>
              <a:t>Issues: Prevention</a:t>
            </a:r>
            <a:endParaRPr lang="en-US" dirty="0"/>
          </a:p>
        </p:txBody>
      </p:sp>
      <p:sp>
        <p:nvSpPr>
          <p:cNvPr id="2" name="Content Placeholder 1"/>
          <p:cNvSpPr>
            <a:spLocks noGrp="1"/>
          </p:cNvSpPr>
          <p:nvPr>
            <p:ph idx="1"/>
          </p:nvPr>
        </p:nvSpPr>
        <p:spPr>
          <a:xfrm>
            <a:off x="258618" y="1569933"/>
            <a:ext cx="6065393" cy="4507594"/>
          </a:xfrm>
        </p:spPr>
        <p:txBody>
          <a:bodyPr>
            <a:normAutofit/>
          </a:bodyPr>
          <a:lstStyle/>
          <a:p>
            <a:pPr marL="347663" indent="-347663"/>
            <a:r>
              <a:rPr lang="en-US" sz="2800" dirty="0" smtClean="0"/>
              <a:t>Do not allow visitors to explore the farm unattended</a:t>
            </a:r>
          </a:p>
          <a:p>
            <a:pPr marL="347663" indent="-347663"/>
            <a:r>
              <a:rPr lang="en-US" sz="2800" dirty="0" smtClean="0"/>
              <a:t>Do not operate farm machinery near visitors</a:t>
            </a:r>
          </a:p>
          <a:p>
            <a:pPr marL="347663" indent="-347663"/>
            <a:r>
              <a:rPr lang="en-US" sz="2800" dirty="0" smtClean="0"/>
              <a:t>Buckets down &amp; keys removed when </a:t>
            </a:r>
            <a:r>
              <a:rPr lang="en-US" sz="2800" dirty="0"/>
              <a:t>machines not in </a:t>
            </a:r>
            <a:r>
              <a:rPr lang="en-US" sz="2800" dirty="0" smtClean="0"/>
              <a:t>use</a:t>
            </a:r>
            <a:endParaRPr lang="en-US" sz="2800" dirty="0"/>
          </a:p>
          <a:p>
            <a:pPr marL="347663" indent="-347663"/>
            <a:r>
              <a:rPr lang="en-US" sz="2800" dirty="0" smtClean="0"/>
              <a:t>Unsafe </a:t>
            </a:r>
            <a:r>
              <a:rPr lang="en-US" sz="2800" dirty="0"/>
              <a:t>equipment stored </a:t>
            </a:r>
            <a:r>
              <a:rPr lang="en-US" sz="2800" dirty="0" smtClean="0"/>
              <a:t>in locked area</a:t>
            </a:r>
          </a:p>
          <a:p>
            <a:pPr marL="0" indent="0">
              <a:buNone/>
            </a:pPr>
            <a:endParaRPr lang="en-US" dirty="0"/>
          </a:p>
        </p:txBody>
      </p:sp>
      <p:pic>
        <p:nvPicPr>
          <p:cNvPr id="16386" name="Picture 2" descr="http://www.safeagritourism.com/portals/0/Images/Walkthroughs/MachineSafety/VisitorAsksToTryCorrec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8740" y="1681215"/>
            <a:ext cx="4673222" cy="3744385"/>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p:cNvSpPr txBox="1">
            <a:spLocks/>
          </p:cNvSpPr>
          <p:nvPr/>
        </p:nvSpPr>
        <p:spPr>
          <a:xfrm>
            <a:off x="1371600" y="6496050"/>
            <a:ext cx="2686050" cy="43815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1pPr>
            <a:lvl2pPr marL="640080" indent="-246888" algn="l" rtl="0" eaLnBrk="1" latinLnBrk="0" hangingPunct="1">
              <a:spcBef>
                <a:spcPct val="20000"/>
              </a:spcBef>
              <a:buClr>
                <a:schemeClr val="accent1"/>
              </a:buClr>
              <a:buSzPct val="8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2pPr>
            <a:lvl3pPr marL="914400" indent="-246888" algn="l" rtl="0" eaLnBrk="1" latinLnBrk="0" hangingPunct="1">
              <a:spcBef>
                <a:spcPct val="20000"/>
              </a:spcBef>
              <a:buClr>
                <a:schemeClr val="accent2"/>
              </a:buClr>
              <a:buSzPct val="70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3pPr>
            <a:lvl4pPr marL="1188720" indent="-210312" algn="l" rtl="0" eaLnBrk="1" latinLnBrk="0" hangingPunct="1">
              <a:spcBef>
                <a:spcPct val="20000"/>
              </a:spcBef>
              <a:buClr>
                <a:schemeClr val="accent3"/>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4pPr>
            <a:lvl5pPr marL="1463040" indent="-210312" algn="l" rtl="0" eaLnBrk="1" latinLnBrk="0" hangingPunct="1">
              <a:spcBef>
                <a:spcPct val="20000"/>
              </a:spcBef>
              <a:buClr>
                <a:schemeClr val="accent4"/>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sz="1300" dirty="0"/>
              <a:t>www.safeagritourism.com</a:t>
            </a:r>
          </a:p>
          <a:p>
            <a:pPr algn="ctr"/>
            <a:endParaRPr lang="en-US" sz="4000" dirty="0"/>
          </a:p>
          <a:p>
            <a:pPr algn="ctr"/>
            <a:endParaRPr lang="en-US" sz="4000" dirty="0"/>
          </a:p>
        </p:txBody>
      </p:sp>
    </p:spTree>
    <p:extLst>
      <p:ext uri="{BB962C8B-B14F-4D97-AF65-F5344CB8AC3E}">
        <p14:creationId xmlns:p14="http://schemas.microsoft.com/office/powerpoint/2010/main" val="1928309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7711"/>
            <a:ext cx="12352867" cy="617006"/>
          </a:xfrm>
        </p:spPr>
        <p:txBody>
          <a:bodyPr anchor="t">
            <a:normAutofit/>
          </a:bodyPr>
          <a:lstStyle/>
          <a:p>
            <a:r>
              <a:rPr lang="en-US" dirty="0" smtClean="0"/>
              <a:t>Working Farm Safety Issues: Farm Machinery &amp; Environment</a:t>
            </a:r>
            <a:endParaRPr lang="en-US" dirty="0"/>
          </a:p>
        </p:txBody>
      </p:sp>
      <p:sp>
        <p:nvSpPr>
          <p:cNvPr id="3" name="Content Placeholder 2"/>
          <p:cNvSpPr>
            <a:spLocks noGrp="1"/>
          </p:cNvSpPr>
          <p:nvPr>
            <p:ph idx="1"/>
          </p:nvPr>
        </p:nvSpPr>
        <p:spPr>
          <a:xfrm>
            <a:off x="0" y="1338521"/>
            <a:ext cx="12122590" cy="2998089"/>
          </a:xfrm>
        </p:spPr>
        <p:txBody>
          <a:bodyPr numCol="1">
            <a:normAutofit lnSpcReduction="10000"/>
          </a:bodyPr>
          <a:lstStyle/>
          <a:p>
            <a:r>
              <a:rPr lang="en-US" dirty="0" smtClean="0"/>
              <a:t>Farm Machinery</a:t>
            </a:r>
          </a:p>
          <a:p>
            <a:pPr lvl="1"/>
            <a:r>
              <a:rPr lang="en-US" dirty="0" smtClean="0"/>
              <a:t>Tractors, combines, front loaders, wagons, grain carts, trucks, ATVs, etc.</a:t>
            </a:r>
          </a:p>
          <a:p>
            <a:pPr lvl="2"/>
            <a:r>
              <a:rPr lang="en-US" dirty="0" smtClean="0"/>
              <a:t>Falls </a:t>
            </a:r>
          </a:p>
          <a:p>
            <a:pPr lvl="2"/>
            <a:r>
              <a:rPr lang="en-US" dirty="0" smtClean="0"/>
              <a:t>Pinch/crush injuries from moving parts</a:t>
            </a:r>
          </a:p>
          <a:p>
            <a:pPr lvl="2"/>
            <a:r>
              <a:rPr lang="en-US" dirty="0" smtClean="0"/>
              <a:t>Entanglement in power take offs or drive belts</a:t>
            </a:r>
          </a:p>
          <a:p>
            <a:pPr marL="0" indent="0">
              <a:buNone/>
            </a:pPr>
            <a:endParaRPr lang="en-US" dirty="0" smtClean="0"/>
          </a:p>
          <a:p>
            <a:pPr marL="0" indent="0">
              <a:buNone/>
            </a:pPr>
            <a:endParaRPr lang="en-US" dirty="0" smtClean="0"/>
          </a:p>
        </p:txBody>
      </p:sp>
      <p:sp>
        <p:nvSpPr>
          <p:cNvPr id="4" name="Subtitle 4"/>
          <p:cNvSpPr txBox="1">
            <a:spLocks/>
          </p:cNvSpPr>
          <p:nvPr/>
        </p:nvSpPr>
        <p:spPr>
          <a:xfrm>
            <a:off x="9666817" y="6496787"/>
            <a:ext cx="2686050" cy="43815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1pPr>
            <a:lvl2pPr marL="640080" indent="-246888" algn="l" rtl="0" eaLnBrk="1" latinLnBrk="0" hangingPunct="1">
              <a:spcBef>
                <a:spcPct val="20000"/>
              </a:spcBef>
              <a:buClr>
                <a:schemeClr val="accent1"/>
              </a:buClr>
              <a:buSzPct val="8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2pPr>
            <a:lvl3pPr marL="914400" indent="-246888" algn="l" rtl="0" eaLnBrk="1" latinLnBrk="0" hangingPunct="1">
              <a:spcBef>
                <a:spcPct val="20000"/>
              </a:spcBef>
              <a:buClr>
                <a:schemeClr val="accent2"/>
              </a:buClr>
              <a:buSzPct val="70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3pPr>
            <a:lvl4pPr marL="1188720" indent="-210312" algn="l" rtl="0" eaLnBrk="1" latinLnBrk="0" hangingPunct="1">
              <a:spcBef>
                <a:spcPct val="20000"/>
              </a:spcBef>
              <a:buClr>
                <a:schemeClr val="accent3"/>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4pPr>
            <a:lvl5pPr marL="1463040" indent="-210312" algn="l" rtl="0" eaLnBrk="1" latinLnBrk="0" hangingPunct="1">
              <a:spcBef>
                <a:spcPct val="20000"/>
              </a:spcBef>
              <a:buClr>
                <a:schemeClr val="accent4"/>
              </a:buClr>
              <a:buSzPct val="65000"/>
              <a:buFont typeface="Wingdings 2"/>
              <a:buChar char=""/>
              <a:defRPr kumimoji="0" sz="2800" b="1" kern="1200">
                <a:solidFill>
                  <a:schemeClr val="tx1"/>
                </a:solidFill>
                <a:latin typeface="Arial" panose="020B0604020202020204" pitchFamily="34" charset="0"/>
                <a:ea typeface="+mn-ea"/>
                <a:cs typeface="Arial" panose="020B060402020202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sz="1300" dirty="0"/>
              <a:t>www.safeagritourism.com</a:t>
            </a:r>
          </a:p>
          <a:p>
            <a:pPr algn="ctr"/>
            <a:endParaRPr lang="en-US" sz="4000" dirty="0"/>
          </a:p>
          <a:p>
            <a:pPr algn="ctr"/>
            <a:endParaRPr lang="en-US" sz="4000" dirty="0"/>
          </a:p>
        </p:txBody>
      </p:sp>
      <p:sp>
        <p:nvSpPr>
          <p:cNvPr id="7" name="TextBox 6"/>
          <p:cNvSpPr txBox="1"/>
          <p:nvPr/>
        </p:nvSpPr>
        <p:spPr>
          <a:xfrm>
            <a:off x="0" y="4318503"/>
            <a:ext cx="12192000" cy="2677656"/>
          </a:xfrm>
          <a:prstGeom prst="rect">
            <a:avLst/>
          </a:prstGeom>
          <a:noFill/>
        </p:spPr>
        <p:txBody>
          <a:bodyPr wrap="square" numCol="2" rtlCol="0">
            <a:spAutoFit/>
          </a:bodyPr>
          <a:lstStyle/>
          <a:p>
            <a:pPr marL="227013" indent="-227013">
              <a:buFont typeface="Arial" panose="020B0604020202020204" pitchFamily="34" charset="0"/>
              <a:buChar char="•"/>
            </a:pPr>
            <a:r>
              <a:rPr lang="en-US" sz="2800" b="1" dirty="0"/>
              <a:t>Farm Environment</a:t>
            </a:r>
          </a:p>
          <a:p>
            <a:pPr marL="914400" lvl="1" indent="-169863">
              <a:buFont typeface="Arial" panose="020B0604020202020204" pitchFamily="34" charset="0"/>
              <a:buChar char="•"/>
            </a:pPr>
            <a:r>
              <a:rPr lang="en-US" sz="2800" b="1" dirty="0" smtClean="0"/>
              <a:t> Electric fences	</a:t>
            </a:r>
            <a:endParaRPr lang="en-US" sz="2800" b="1" dirty="0"/>
          </a:p>
          <a:p>
            <a:pPr marL="914400" lvl="1" indent="-169863">
              <a:buFont typeface="Arial" panose="020B0604020202020204" pitchFamily="34" charset="0"/>
              <a:buChar char="•"/>
            </a:pPr>
            <a:r>
              <a:rPr lang="en-US" sz="2800" b="1" dirty="0"/>
              <a:t> Grain </a:t>
            </a:r>
            <a:r>
              <a:rPr lang="en-US" sz="2800" b="1" dirty="0" smtClean="0"/>
              <a:t>bins</a:t>
            </a:r>
          </a:p>
          <a:p>
            <a:pPr marL="914400" lvl="1" indent="-169863">
              <a:buFont typeface="Arial" panose="020B0604020202020204" pitchFamily="34" charset="0"/>
              <a:buChar char="•"/>
            </a:pPr>
            <a:r>
              <a:rPr lang="en-US" sz="2800" b="1" dirty="0" smtClean="0"/>
              <a:t> Silos</a:t>
            </a:r>
            <a:endParaRPr lang="en-US" sz="2800" b="1" dirty="0"/>
          </a:p>
          <a:p>
            <a:pPr lvl="1"/>
            <a:r>
              <a:rPr lang="en-US" sz="2800" b="1" dirty="0"/>
              <a:t> </a:t>
            </a:r>
            <a:endParaRPr lang="en-US" sz="2800" b="1" dirty="0" smtClean="0"/>
          </a:p>
          <a:p>
            <a:pPr lvl="1"/>
            <a:endParaRPr lang="en-US" sz="2800" b="1" dirty="0"/>
          </a:p>
          <a:p>
            <a:pPr lvl="1"/>
            <a:endParaRPr lang="en-US" sz="2800" b="1" dirty="0"/>
          </a:p>
          <a:p>
            <a:pPr marL="0" lvl="1">
              <a:buFont typeface="Arial" panose="020B0604020202020204" pitchFamily="34" charset="0"/>
              <a:buChar char="•"/>
            </a:pPr>
            <a:r>
              <a:rPr lang="en-US" sz="2800" b="1" dirty="0" smtClean="0"/>
              <a:t>Manure </a:t>
            </a:r>
            <a:r>
              <a:rPr lang="en-US" sz="2800" b="1" dirty="0"/>
              <a:t>pits</a:t>
            </a:r>
          </a:p>
          <a:p>
            <a:pPr marL="0" lvl="1">
              <a:buFont typeface="Arial" panose="020B0604020202020204" pitchFamily="34" charset="0"/>
              <a:buChar char="•"/>
            </a:pPr>
            <a:r>
              <a:rPr lang="en-US" sz="2800" b="1" dirty="0" smtClean="0"/>
              <a:t> Haymows</a:t>
            </a:r>
            <a:endParaRPr lang="en-US" sz="2800" b="1" dirty="0"/>
          </a:p>
        </p:txBody>
      </p:sp>
    </p:spTree>
    <p:extLst>
      <p:ext uri="{BB962C8B-B14F-4D97-AF65-F5344CB8AC3E}">
        <p14:creationId xmlns:p14="http://schemas.microsoft.com/office/powerpoint/2010/main" val="1321104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b="1" dirty="0" smtClean="0"/>
              <a:t>Question </a:t>
            </a:r>
            <a:endParaRPr lang="en-US" b="1" dirty="0"/>
          </a:p>
        </p:txBody>
      </p:sp>
      <p:sp>
        <p:nvSpPr>
          <p:cNvPr id="8" name="Content Placeholder 7"/>
          <p:cNvSpPr>
            <a:spLocks noGrp="1"/>
          </p:cNvSpPr>
          <p:nvPr>
            <p:ph idx="1"/>
          </p:nvPr>
        </p:nvSpPr>
        <p:spPr/>
        <p:txBody>
          <a:bodyPr/>
          <a:lstStyle/>
          <a:p>
            <a:pPr marL="0" indent="0">
              <a:buNone/>
            </a:pPr>
            <a:r>
              <a:rPr lang="en-US" dirty="0"/>
              <a:t>Children &lt;12 should be accompanied in a maze or hayride by an adult</a:t>
            </a:r>
            <a:r>
              <a:rPr lang="en-US" dirty="0" smtClean="0"/>
              <a:t>.</a:t>
            </a:r>
          </a:p>
          <a:p>
            <a:pPr marL="0" indent="0">
              <a:buNone/>
            </a:pPr>
            <a:endParaRPr lang="en-US" dirty="0" smtClean="0"/>
          </a:p>
          <a:p>
            <a:pPr marL="971550" lvl="1" indent="-514350">
              <a:buFont typeface="+mj-lt"/>
              <a:buAutoNum type="alphaUcPeriod"/>
            </a:pPr>
            <a:r>
              <a:rPr lang="en-US" dirty="0" smtClean="0"/>
              <a:t> True</a:t>
            </a:r>
          </a:p>
          <a:p>
            <a:pPr marL="0" indent="0">
              <a:buNone/>
            </a:pPr>
            <a:endParaRPr lang="en-US" dirty="0"/>
          </a:p>
          <a:p>
            <a:pPr marL="971550" lvl="1" indent="-514350">
              <a:buFont typeface="+mj-lt"/>
              <a:buAutoNum type="alphaUcPeriod"/>
            </a:pPr>
            <a:r>
              <a:rPr lang="en-US" dirty="0" smtClean="0"/>
              <a:t> False</a:t>
            </a:r>
            <a:endParaRPr lang="en-US" dirty="0"/>
          </a:p>
          <a:p>
            <a:endParaRPr lang="en-US"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9</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1132114" y="3091543"/>
            <a:ext cx="635311" cy="560944"/>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7" name="Rectangle 3"/>
          <p:cNvSpPr>
            <a:spLocks noChangeArrowheads="1"/>
          </p:cNvSpPr>
          <p:nvPr/>
        </p:nvSpPr>
        <p:spPr bwMode="auto">
          <a:xfrm>
            <a:off x="1132114" y="4429014"/>
            <a:ext cx="635311" cy="560944"/>
          </a:xfrm>
          <a:prstGeom prst="rect">
            <a:avLst/>
          </a:prstGeom>
          <a:solidFill>
            <a:srgbClr val="FFFF00"/>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13221708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b="1" dirty="0" smtClean="0"/>
              <a:t>Question </a:t>
            </a:r>
            <a:endParaRPr lang="en-US" b="1" dirty="0"/>
          </a:p>
        </p:txBody>
      </p:sp>
      <p:sp>
        <p:nvSpPr>
          <p:cNvPr id="8" name="Content Placeholder 7"/>
          <p:cNvSpPr>
            <a:spLocks noGrp="1"/>
          </p:cNvSpPr>
          <p:nvPr>
            <p:ph idx="1"/>
          </p:nvPr>
        </p:nvSpPr>
        <p:spPr/>
        <p:txBody>
          <a:bodyPr/>
          <a:lstStyle/>
          <a:p>
            <a:pPr marL="0" indent="0">
              <a:buNone/>
            </a:pPr>
            <a:r>
              <a:rPr lang="en-US" dirty="0"/>
              <a:t>Children &lt;12 should be accompanied in a maze or hayride by an adult</a:t>
            </a:r>
            <a:r>
              <a:rPr lang="en-US" dirty="0" smtClean="0"/>
              <a:t>.</a:t>
            </a:r>
          </a:p>
          <a:p>
            <a:pPr marL="0" indent="0">
              <a:buNone/>
            </a:pPr>
            <a:endParaRPr lang="en-US" dirty="0" smtClean="0"/>
          </a:p>
          <a:p>
            <a:pPr marL="971550" lvl="1" indent="-514350">
              <a:buFont typeface="+mj-lt"/>
              <a:buAutoNum type="alphaUcPeriod"/>
            </a:pPr>
            <a:r>
              <a:rPr lang="en-US" dirty="0" smtClean="0"/>
              <a:t> True</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10</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1132114" y="3091543"/>
            <a:ext cx="635311" cy="560944"/>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10799527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lstStyle/>
          <a:p>
            <a:pPr algn="ctr"/>
            <a:r>
              <a:rPr lang="en-US" b="1" dirty="0" smtClean="0"/>
              <a:t>Question</a:t>
            </a:r>
            <a:endParaRPr lang="en-US" b="1" dirty="0"/>
          </a:p>
        </p:txBody>
      </p:sp>
      <p:sp>
        <p:nvSpPr>
          <p:cNvPr id="10" name="Content Placeholder 9"/>
          <p:cNvSpPr>
            <a:spLocks noGrp="1"/>
          </p:cNvSpPr>
          <p:nvPr>
            <p:ph idx="1"/>
          </p:nvPr>
        </p:nvSpPr>
        <p:spPr>
          <a:xfrm>
            <a:off x="827314" y="1825625"/>
            <a:ext cx="10515600" cy="4351338"/>
          </a:xfrm>
        </p:spPr>
        <p:txBody>
          <a:bodyPr/>
          <a:lstStyle/>
          <a:p>
            <a:pPr marL="0" indent="0" algn="ctr">
              <a:buNone/>
            </a:pPr>
            <a:r>
              <a:rPr lang="en-US" dirty="0"/>
              <a:t>What is a safer alternative to a corn pit</a:t>
            </a:r>
            <a:r>
              <a:rPr lang="en-US" dirty="0" smtClean="0"/>
              <a:t>?</a:t>
            </a:r>
          </a:p>
          <a:p>
            <a:pPr marL="0" indent="0">
              <a:buNone/>
            </a:pPr>
            <a:endParaRPr lang="en-US" dirty="0" smtClean="0"/>
          </a:p>
          <a:p>
            <a:pPr marL="457200" lvl="1" indent="0">
              <a:buNone/>
              <a:tabLst>
                <a:tab pos="1033463" algn="l"/>
              </a:tabLst>
            </a:pPr>
            <a:r>
              <a:rPr lang="en-US" dirty="0" smtClean="0"/>
              <a:t>		Gravel </a:t>
            </a:r>
            <a:r>
              <a:rPr lang="en-US" dirty="0"/>
              <a:t>Pit</a:t>
            </a:r>
          </a:p>
          <a:p>
            <a:pPr marL="457200" lvl="1" indent="0">
              <a:buNone/>
              <a:tabLst>
                <a:tab pos="1033463" algn="l"/>
              </a:tabLst>
            </a:pPr>
            <a:r>
              <a:rPr lang="en-US" dirty="0" smtClean="0"/>
              <a:t>		Ball </a:t>
            </a:r>
            <a:r>
              <a:rPr lang="en-US" dirty="0"/>
              <a:t>Pit</a:t>
            </a:r>
          </a:p>
          <a:p>
            <a:pPr marL="457200" lvl="1" indent="0">
              <a:buNone/>
              <a:tabLst>
                <a:tab pos="1033463" algn="l"/>
              </a:tabLst>
            </a:pPr>
            <a:r>
              <a:rPr lang="en-US" dirty="0"/>
              <a:t>	</a:t>
            </a:r>
            <a:r>
              <a:rPr lang="en-US" dirty="0" smtClean="0"/>
              <a:t>	Sand </a:t>
            </a:r>
            <a:r>
              <a:rPr lang="en-US" dirty="0"/>
              <a:t>Pit</a:t>
            </a:r>
          </a:p>
          <a:p>
            <a:pPr marL="457200" lvl="1" indent="0">
              <a:buNone/>
              <a:tabLst>
                <a:tab pos="1033463" algn="l"/>
              </a:tabLst>
            </a:pPr>
            <a:r>
              <a:rPr lang="en-US" dirty="0"/>
              <a:t>	</a:t>
            </a:r>
            <a:r>
              <a:rPr lang="en-US" dirty="0" smtClean="0"/>
              <a:t>	Mud </a:t>
            </a:r>
            <a:r>
              <a:rPr lang="en-US" dirty="0"/>
              <a:t>Pit</a:t>
            </a:r>
          </a:p>
          <a:p>
            <a:pPr marL="0" indent="0">
              <a:buNone/>
            </a:pPr>
            <a:endParaRPr lang="en-US"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11</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2066963" y="3151912"/>
            <a:ext cx="522514" cy="468122"/>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7" name="Rectangle 4"/>
          <p:cNvSpPr>
            <a:spLocks noChangeArrowheads="1"/>
          </p:cNvSpPr>
          <p:nvPr/>
        </p:nvSpPr>
        <p:spPr bwMode="auto">
          <a:xfrm>
            <a:off x="2066963" y="3743693"/>
            <a:ext cx="522514" cy="515201"/>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8" name="Rectangle 5"/>
          <p:cNvSpPr>
            <a:spLocks noChangeArrowheads="1"/>
          </p:cNvSpPr>
          <p:nvPr/>
        </p:nvSpPr>
        <p:spPr bwMode="auto">
          <a:xfrm>
            <a:off x="2066963" y="4378859"/>
            <a:ext cx="522514" cy="48062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9" name="Rectangle 6"/>
          <p:cNvSpPr>
            <a:spLocks noChangeArrowheads="1"/>
          </p:cNvSpPr>
          <p:nvPr/>
        </p:nvSpPr>
        <p:spPr bwMode="auto">
          <a:xfrm>
            <a:off x="2066963" y="4979449"/>
            <a:ext cx="522514" cy="515774"/>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17852542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lstStyle/>
          <a:p>
            <a:pPr algn="ctr"/>
            <a:r>
              <a:rPr lang="en-US" b="1" dirty="0" smtClean="0"/>
              <a:t>Question</a:t>
            </a:r>
            <a:endParaRPr lang="en-US" b="1" dirty="0"/>
          </a:p>
        </p:txBody>
      </p:sp>
      <p:sp>
        <p:nvSpPr>
          <p:cNvPr id="10" name="Content Placeholder 9"/>
          <p:cNvSpPr>
            <a:spLocks noGrp="1"/>
          </p:cNvSpPr>
          <p:nvPr>
            <p:ph idx="1"/>
          </p:nvPr>
        </p:nvSpPr>
        <p:spPr>
          <a:xfrm>
            <a:off x="827314" y="1825625"/>
            <a:ext cx="10515600" cy="4351338"/>
          </a:xfrm>
        </p:spPr>
        <p:txBody>
          <a:bodyPr/>
          <a:lstStyle/>
          <a:p>
            <a:pPr marL="0" indent="0" algn="ctr">
              <a:buNone/>
            </a:pPr>
            <a:r>
              <a:rPr lang="en-US" dirty="0"/>
              <a:t>What is a safer alternative to a corn pit</a:t>
            </a:r>
            <a:r>
              <a:rPr lang="en-US" dirty="0" smtClean="0"/>
              <a:t>?</a:t>
            </a:r>
          </a:p>
          <a:p>
            <a:pPr marL="0" indent="0">
              <a:buNone/>
            </a:pPr>
            <a:endParaRPr lang="en-US" dirty="0" smtClean="0"/>
          </a:p>
          <a:p>
            <a:pPr marL="457200" lvl="1" indent="0">
              <a:buNone/>
              <a:tabLst>
                <a:tab pos="1033463" algn="l"/>
              </a:tabLst>
            </a:pPr>
            <a:r>
              <a:rPr lang="en-US" dirty="0" smtClean="0"/>
              <a:t>	 </a:t>
            </a:r>
            <a:endParaRPr lang="en-US" dirty="0"/>
          </a:p>
          <a:p>
            <a:pPr marL="457200" lvl="1" indent="0">
              <a:buNone/>
              <a:tabLst>
                <a:tab pos="1033463" algn="l"/>
              </a:tabLst>
            </a:pPr>
            <a:r>
              <a:rPr lang="en-US" dirty="0"/>
              <a:t>	</a:t>
            </a:r>
            <a:r>
              <a:rPr lang="en-US" dirty="0" smtClean="0"/>
              <a:t>	</a:t>
            </a:r>
          </a:p>
          <a:p>
            <a:pPr marL="457200" lvl="1" indent="0">
              <a:buNone/>
              <a:tabLst>
                <a:tab pos="1033463" algn="l"/>
              </a:tabLst>
            </a:pPr>
            <a:r>
              <a:rPr lang="en-US" dirty="0"/>
              <a:t>	</a:t>
            </a:r>
            <a:r>
              <a:rPr lang="en-US" dirty="0" smtClean="0"/>
              <a:t>	Sand </a:t>
            </a:r>
            <a:r>
              <a:rPr lang="en-US" dirty="0"/>
              <a:t>Pit</a:t>
            </a:r>
          </a:p>
          <a:p>
            <a:pPr marL="457200" lvl="1" indent="0">
              <a:buNone/>
              <a:tabLst>
                <a:tab pos="1033463" algn="l"/>
              </a:tabLst>
            </a:pPr>
            <a:r>
              <a:rPr lang="en-US" dirty="0"/>
              <a:t>	</a:t>
            </a:r>
            <a:r>
              <a:rPr lang="en-US" dirty="0" smtClean="0"/>
              <a:t>	</a:t>
            </a:r>
            <a:endParaRPr lang="en-US"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12</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8" name="Rectangle 5"/>
          <p:cNvSpPr>
            <a:spLocks noChangeArrowheads="1"/>
          </p:cNvSpPr>
          <p:nvPr/>
        </p:nvSpPr>
        <p:spPr bwMode="auto">
          <a:xfrm>
            <a:off x="2066963" y="4378859"/>
            <a:ext cx="522514" cy="48062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1123643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2925" y="209550"/>
            <a:ext cx="11353800" cy="914400"/>
          </a:xfrm>
        </p:spPr>
        <p:txBody>
          <a:bodyPr>
            <a:noAutofit/>
          </a:bodyPr>
          <a:lstStyle/>
          <a:p>
            <a:pPr algn="ctr"/>
            <a:r>
              <a:rPr lang="en-US" dirty="0"/>
              <a:t>For </a:t>
            </a:r>
            <a:r>
              <a:rPr lang="en-US" dirty="0" smtClean="0"/>
              <a:t>More Information </a:t>
            </a:r>
            <a:r>
              <a:rPr lang="en-US" dirty="0"/>
              <a:t>and </a:t>
            </a:r>
            <a:r>
              <a:rPr lang="en-US" dirty="0" smtClean="0"/>
              <a:t>Resources </a:t>
            </a:r>
            <a:r>
              <a:rPr lang="en-US" dirty="0"/>
              <a:t>P</a:t>
            </a:r>
            <a:r>
              <a:rPr lang="en-US" dirty="0" smtClean="0"/>
              <a:t>lease </a:t>
            </a:r>
            <a:r>
              <a:rPr lang="en-US" dirty="0"/>
              <a:t>V</a:t>
            </a:r>
            <a:r>
              <a:rPr lang="en-US" dirty="0" smtClean="0"/>
              <a:t>isit </a:t>
            </a:r>
            <a:br>
              <a:rPr lang="en-US" dirty="0" smtClean="0"/>
            </a:br>
            <a:r>
              <a:rPr lang="en-US" dirty="0" smtClean="0"/>
              <a:t>the </a:t>
            </a:r>
            <a:r>
              <a:rPr lang="en-US" dirty="0"/>
              <a:t>Integrating Safety into Agritourism </a:t>
            </a:r>
            <a:r>
              <a:rPr lang="en-US" dirty="0" smtClean="0"/>
              <a:t>Website</a:t>
            </a:r>
            <a:endParaRPr lang="en-US" dirty="0"/>
          </a:p>
        </p:txBody>
      </p:sp>
      <p:sp>
        <p:nvSpPr>
          <p:cNvPr id="5" name="Subtitle 4"/>
          <p:cNvSpPr>
            <a:spLocks noGrp="1"/>
          </p:cNvSpPr>
          <p:nvPr>
            <p:ph idx="1"/>
          </p:nvPr>
        </p:nvSpPr>
        <p:spPr>
          <a:xfrm>
            <a:off x="838200" y="1385455"/>
            <a:ext cx="10515600" cy="4791508"/>
          </a:xfrm>
        </p:spPr>
        <p:txBody>
          <a:bodyPr>
            <a:normAutofit/>
          </a:bodyPr>
          <a:lstStyle/>
          <a:p>
            <a:pPr marL="0" indent="0" algn="ctr">
              <a:buNone/>
            </a:pPr>
            <a:r>
              <a:rPr lang="en-US" sz="2800" dirty="0">
                <a:hlinkClick r:id="rId3"/>
              </a:rPr>
              <a:t>www.safeagritourism.com</a:t>
            </a:r>
            <a:endParaRPr lang="en-US" sz="2800" dirty="0"/>
          </a:p>
          <a:p>
            <a:pPr algn="ctr"/>
            <a:endParaRPr lang="en-US" sz="4000" dirty="0"/>
          </a:p>
          <a:p>
            <a:pPr algn="ctr"/>
            <a:endParaRPr lang="en-US" sz="4000" dirty="0"/>
          </a:p>
        </p:txBody>
      </p:sp>
      <p:pic>
        <p:nvPicPr>
          <p:cNvPr id="6" name="Picture 5" descr="Agritourism Safety - Integrating Safety into Agritourism - Mozilla Firefox"/>
          <p:cNvPicPr>
            <a:picLocks noChangeAspect="1"/>
          </p:cNvPicPr>
          <p:nvPr/>
        </p:nvPicPr>
        <p:blipFill rotWithShape="1">
          <a:blip r:embed="rId4">
            <a:extLst>
              <a:ext uri="{28A0092B-C50C-407E-A947-70E740481C1C}">
                <a14:useLocalDpi xmlns:a14="http://schemas.microsoft.com/office/drawing/2010/main" val="0"/>
              </a:ext>
            </a:extLst>
          </a:blip>
          <a:srcRect l="29732" t="15185" r="30709" b="3210"/>
          <a:stretch/>
        </p:blipFill>
        <p:spPr>
          <a:xfrm>
            <a:off x="4017433" y="2087419"/>
            <a:ext cx="4157134" cy="4565218"/>
          </a:xfrm>
          <a:prstGeom prst="rect">
            <a:avLst/>
          </a:prstGeom>
        </p:spPr>
      </p:pic>
    </p:spTree>
    <p:extLst>
      <p:ext uri="{BB962C8B-B14F-4D97-AF65-F5344CB8AC3E}">
        <p14:creationId xmlns:p14="http://schemas.microsoft.com/office/powerpoint/2010/main" val="20776408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1475" y="457488"/>
            <a:ext cx="11353800" cy="660400"/>
          </a:xfrm>
        </p:spPr>
        <p:txBody>
          <a:bodyPr anchor="t">
            <a:noAutofit/>
          </a:bodyPr>
          <a:lstStyle/>
          <a:p>
            <a:r>
              <a:rPr lang="en-US" sz="3600" dirty="0" smtClean="0"/>
              <a:t> </a:t>
            </a:r>
            <a:r>
              <a:rPr lang="en-US" dirty="0" smtClean="0"/>
              <a:t>Does Your Operation Have Animals? </a:t>
            </a:r>
            <a:endParaRPr lang="en-US" sz="3600" dirty="0"/>
          </a:p>
        </p:txBody>
      </p:sp>
      <p:pic>
        <p:nvPicPr>
          <p:cNvPr id="8" name="Picture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95211" y="1575953"/>
            <a:ext cx="7906328" cy="4903865"/>
          </a:xfrm>
        </p:spPr>
      </p:pic>
    </p:spTree>
    <p:extLst>
      <p:ext uri="{BB962C8B-B14F-4D97-AF65-F5344CB8AC3E}">
        <p14:creationId xmlns:p14="http://schemas.microsoft.com/office/powerpoint/2010/main" val="33839647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293254" y="364837"/>
            <a:ext cx="11353800" cy="641927"/>
          </a:xfrm>
        </p:spPr>
        <p:txBody>
          <a:bodyPr anchor="t">
            <a:normAutofit/>
          </a:bodyPr>
          <a:lstStyle/>
          <a:p>
            <a:pPr algn="ctr"/>
            <a:r>
              <a:rPr lang="en-US" sz="3600" b="1" dirty="0" smtClean="0"/>
              <a:t>Do You </a:t>
            </a:r>
            <a:r>
              <a:rPr lang="en-US" sz="3600" b="1" dirty="0"/>
              <a:t>N</a:t>
            </a:r>
            <a:r>
              <a:rPr lang="en-US" sz="3600" b="1" dirty="0" smtClean="0"/>
              <a:t>eed an Exhibitor’s License for Your Animals?</a:t>
            </a:r>
            <a:endParaRPr lang="en-US" sz="3600" b="1" dirty="0"/>
          </a:p>
        </p:txBody>
      </p:sp>
      <p:sp>
        <p:nvSpPr>
          <p:cNvPr id="12" name="Text Placeholder 11"/>
          <p:cNvSpPr>
            <a:spLocks noGrp="1"/>
          </p:cNvSpPr>
          <p:nvPr>
            <p:ph sz="half" idx="1"/>
          </p:nvPr>
        </p:nvSpPr>
        <p:spPr>
          <a:xfrm>
            <a:off x="965200" y="1609101"/>
            <a:ext cx="4625109" cy="4582339"/>
          </a:xfrm>
        </p:spPr>
        <p:txBody>
          <a:bodyPr/>
          <a:lstStyle/>
          <a:p>
            <a:pPr marL="0" indent="0">
              <a:buNone/>
            </a:pPr>
            <a:r>
              <a:rPr lang="en-US" sz="2800" b="1" dirty="0"/>
              <a:t>You need a license if:</a:t>
            </a:r>
          </a:p>
        </p:txBody>
      </p:sp>
      <p:sp>
        <p:nvSpPr>
          <p:cNvPr id="13" name="Content Placeholder 12"/>
          <p:cNvSpPr>
            <a:spLocks noGrp="1"/>
          </p:cNvSpPr>
          <p:nvPr>
            <p:ph sz="half" idx="2"/>
          </p:nvPr>
        </p:nvSpPr>
        <p:spPr>
          <a:xfrm>
            <a:off x="965200" y="2139276"/>
            <a:ext cx="5181600" cy="4582339"/>
          </a:xfrm>
        </p:spPr>
        <p:txBody>
          <a:bodyPr>
            <a:normAutofit/>
          </a:bodyPr>
          <a:lstStyle/>
          <a:p>
            <a:r>
              <a:rPr lang="en-US" sz="2800" b="1" dirty="0" smtClean="0"/>
              <a:t>Animals are part of the agritourism attraction</a:t>
            </a:r>
          </a:p>
          <a:p>
            <a:r>
              <a:rPr lang="en-US" sz="2800" b="1" dirty="0" smtClean="0"/>
              <a:t>Contact with animals is purposeful</a:t>
            </a:r>
          </a:p>
          <a:p>
            <a:r>
              <a:rPr lang="en-US" sz="2800" b="1" dirty="0" smtClean="0"/>
              <a:t>Petting or feeding of animals occurs</a:t>
            </a:r>
            <a:endParaRPr lang="en-US" sz="2800" b="1" dirty="0"/>
          </a:p>
        </p:txBody>
      </p:sp>
      <p:sp>
        <p:nvSpPr>
          <p:cNvPr id="14" name="Text Placeholder 13"/>
          <p:cNvSpPr>
            <a:spLocks noGrp="1"/>
          </p:cNvSpPr>
          <p:nvPr>
            <p:ph type="body" sz="quarter" idx="4294967295"/>
          </p:nvPr>
        </p:nvSpPr>
        <p:spPr>
          <a:xfrm>
            <a:off x="6361180" y="1622013"/>
            <a:ext cx="4876800" cy="655637"/>
          </a:xfrm>
        </p:spPr>
        <p:txBody>
          <a:bodyPr>
            <a:noAutofit/>
          </a:bodyPr>
          <a:lstStyle/>
          <a:p>
            <a:pPr marL="0" indent="0">
              <a:buNone/>
            </a:pPr>
            <a:r>
              <a:rPr lang="en-US" sz="2800" b="1" dirty="0"/>
              <a:t>You </a:t>
            </a:r>
            <a:r>
              <a:rPr lang="en-US" sz="2800" b="1" u="sng" dirty="0"/>
              <a:t>don’t</a:t>
            </a:r>
            <a:r>
              <a:rPr lang="en-US" sz="2800" b="1" dirty="0"/>
              <a:t> need a license if:</a:t>
            </a:r>
          </a:p>
        </p:txBody>
      </p:sp>
      <p:sp>
        <p:nvSpPr>
          <p:cNvPr id="15" name="Content Placeholder 14"/>
          <p:cNvSpPr>
            <a:spLocks noGrp="1"/>
          </p:cNvSpPr>
          <p:nvPr>
            <p:ph sz="quarter" idx="4294967295"/>
          </p:nvPr>
        </p:nvSpPr>
        <p:spPr>
          <a:xfrm>
            <a:off x="6361180" y="2177036"/>
            <a:ext cx="4583546" cy="3844925"/>
          </a:xfrm>
        </p:spPr>
        <p:txBody>
          <a:bodyPr>
            <a:normAutofit/>
          </a:bodyPr>
          <a:lstStyle/>
          <a:p>
            <a:pPr marL="274320" lvl="1" indent="-274320">
              <a:buClr>
                <a:schemeClr val="tx1"/>
              </a:buClr>
              <a:buSzPct val="95000"/>
            </a:pPr>
            <a:r>
              <a:rPr lang="en-US" sz="2800" b="1" dirty="0" smtClean="0"/>
              <a:t>Animals are working or food animals </a:t>
            </a:r>
          </a:p>
          <a:p>
            <a:r>
              <a:rPr lang="en-US" sz="2800" b="1" dirty="0" smtClean="0"/>
              <a:t> Contact with animals is incidental and agriculture based, or</a:t>
            </a:r>
          </a:p>
          <a:p>
            <a:r>
              <a:rPr lang="en-US" sz="2800" b="1" dirty="0" smtClean="0"/>
              <a:t> Agricultural or veterinary skills taught</a:t>
            </a:r>
          </a:p>
        </p:txBody>
      </p:sp>
    </p:spTree>
    <p:extLst>
      <p:ext uri="{BB962C8B-B14F-4D97-AF65-F5344CB8AC3E}">
        <p14:creationId xmlns:p14="http://schemas.microsoft.com/office/powerpoint/2010/main" val="34717635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5456"/>
            <a:ext cx="12107333" cy="1200727"/>
          </a:xfrm>
        </p:spPr>
        <p:txBody>
          <a:bodyPr>
            <a:noAutofit/>
          </a:bodyPr>
          <a:lstStyle/>
          <a:p>
            <a:r>
              <a:rPr lang="en-US" dirty="0" smtClean="0"/>
              <a:t>Obtaining a License</a:t>
            </a:r>
            <a:endParaRPr lang="en-US" dirty="0"/>
          </a:p>
        </p:txBody>
      </p:sp>
      <p:sp>
        <p:nvSpPr>
          <p:cNvPr id="4" name="Text Placeholder 3"/>
          <p:cNvSpPr>
            <a:spLocks noGrp="1"/>
          </p:cNvSpPr>
          <p:nvPr>
            <p:ph idx="1"/>
          </p:nvPr>
        </p:nvSpPr>
        <p:spPr>
          <a:xfrm>
            <a:off x="92364" y="1610045"/>
            <a:ext cx="12014969" cy="4622314"/>
          </a:xfrm>
        </p:spPr>
        <p:txBody>
          <a:bodyPr>
            <a:noAutofit/>
          </a:bodyPr>
          <a:lstStyle/>
          <a:p>
            <a:r>
              <a:rPr lang="en-US" dirty="0"/>
              <a:t>Visit the USDA Animal Care website: </a:t>
            </a:r>
            <a:r>
              <a:rPr lang="en-US" dirty="0">
                <a:hlinkClick r:id="rId3"/>
              </a:rPr>
              <a:t>www.aphis.usda.gov</a:t>
            </a:r>
            <a:r>
              <a:rPr lang="en-US" dirty="0"/>
              <a:t> </a:t>
            </a:r>
          </a:p>
          <a:p>
            <a:pPr lvl="1"/>
            <a:r>
              <a:rPr lang="en-US" dirty="0"/>
              <a:t>Click on Animal </a:t>
            </a:r>
            <a:r>
              <a:rPr lang="en-US" dirty="0" smtClean="0"/>
              <a:t>Welfare</a:t>
            </a:r>
          </a:p>
          <a:p>
            <a:pPr marL="457200" lvl="1" indent="0">
              <a:buNone/>
            </a:pPr>
            <a:r>
              <a:rPr lang="en-US" dirty="0"/>
              <a:t>	</a:t>
            </a:r>
            <a:r>
              <a:rPr lang="en-US" dirty="0" smtClean="0"/>
              <a:t>		OR</a:t>
            </a:r>
            <a:endParaRPr lang="en-US" dirty="0"/>
          </a:p>
          <a:p>
            <a:r>
              <a:rPr lang="en-US" dirty="0"/>
              <a:t>Contact the Regional Office at: 919-855-7100</a:t>
            </a:r>
          </a:p>
          <a:p>
            <a:r>
              <a:rPr lang="en-US" dirty="0" smtClean="0"/>
              <a:t>Exhibitors license is required for</a:t>
            </a:r>
            <a:r>
              <a:rPr lang="en-US" dirty="0"/>
              <a:t> </a:t>
            </a:r>
            <a:r>
              <a:rPr lang="en-US" dirty="0" smtClean="0"/>
              <a:t>domestic </a:t>
            </a:r>
            <a:r>
              <a:rPr lang="en-US" dirty="0"/>
              <a:t>and exotic animals</a:t>
            </a:r>
          </a:p>
          <a:p>
            <a:r>
              <a:rPr lang="en-US" dirty="0" smtClean="0"/>
              <a:t>Pre-license process can take several months- don’t wait until the last minute!</a:t>
            </a:r>
          </a:p>
        </p:txBody>
      </p:sp>
    </p:spTree>
    <p:extLst>
      <p:ext uri="{BB962C8B-B14F-4D97-AF65-F5344CB8AC3E}">
        <p14:creationId xmlns:p14="http://schemas.microsoft.com/office/powerpoint/2010/main" val="33061922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353800" cy="854364"/>
          </a:xfrm>
        </p:spPr>
        <p:txBody>
          <a:bodyPr anchor="t">
            <a:normAutofit fontScale="90000"/>
          </a:bodyPr>
          <a:lstStyle/>
          <a:p>
            <a:pPr algn="ctr"/>
            <a:r>
              <a:rPr lang="en-US" sz="2800" dirty="0"/>
              <a:t/>
            </a:r>
            <a:br>
              <a:rPr lang="en-US" sz="2800" dirty="0"/>
            </a:br>
            <a:r>
              <a:rPr lang="en-US" sz="4000" dirty="0" smtClean="0"/>
              <a:t>Situation #1</a:t>
            </a:r>
            <a:r>
              <a:rPr lang="en-US" sz="4000" dirty="0"/>
              <a:t/>
            </a:r>
            <a:br>
              <a:rPr lang="en-US" sz="4000" dirty="0"/>
            </a:br>
            <a:r>
              <a:rPr lang="en-US" dirty="0" smtClean="0"/>
              <a:t> </a:t>
            </a:r>
            <a:r>
              <a:rPr lang="en-US" sz="2800" dirty="0"/>
              <a:t/>
            </a:r>
            <a:br>
              <a:rPr lang="en-US" sz="2800" dirty="0"/>
            </a:br>
            <a:endParaRPr lang="en-US" sz="2800" dirty="0">
              <a:solidFill>
                <a:schemeClr val="tx2"/>
              </a:solidFill>
            </a:endParaRPr>
          </a:p>
        </p:txBody>
      </p:sp>
      <p:sp>
        <p:nvSpPr>
          <p:cNvPr id="3" name="Content Placeholder 2"/>
          <p:cNvSpPr>
            <a:spLocks noGrp="1"/>
          </p:cNvSpPr>
          <p:nvPr>
            <p:ph idx="1"/>
          </p:nvPr>
        </p:nvSpPr>
        <p:spPr/>
        <p:txBody>
          <a:bodyPr>
            <a:normAutofit/>
          </a:bodyPr>
          <a:lstStyle/>
          <a:p>
            <a:pPr marL="0" indent="0">
              <a:buNone/>
            </a:pPr>
            <a:r>
              <a:rPr lang="en-US" sz="2800" dirty="0"/>
              <a:t>You own a dairy farm and occasionally give tours to school groups. When the students are in the calf rearing area learning about calf care, they sometimes reach out and pet a calf.</a:t>
            </a:r>
            <a:br>
              <a:rPr lang="en-US" sz="2800" dirty="0"/>
            </a:br>
            <a:r>
              <a:rPr lang="en-US" sz="2800" dirty="0"/>
              <a:t/>
            </a:r>
            <a:br>
              <a:rPr lang="en-US" sz="2800" dirty="0"/>
            </a:br>
            <a:r>
              <a:rPr lang="en-US" sz="2800" dirty="0"/>
              <a:t>Do you need a USDA exhibitor’s </a:t>
            </a:r>
            <a:r>
              <a:rPr lang="en-US" sz="2800" dirty="0" smtClean="0"/>
              <a:t>license?</a:t>
            </a:r>
          </a:p>
          <a:p>
            <a:pPr marL="457200" lvl="1" indent="0">
              <a:buNone/>
            </a:pPr>
            <a:r>
              <a:rPr lang="en-US" dirty="0" smtClean="0"/>
              <a:t>A) Yes </a:t>
            </a:r>
          </a:p>
          <a:p>
            <a:pPr marL="457200" lvl="1" indent="0">
              <a:buNone/>
            </a:pPr>
            <a:r>
              <a:rPr lang="en-US" dirty="0" smtClean="0"/>
              <a:t>B) No</a:t>
            </a:r>
            <a:endParaRPr lang="en-US" dirty="0"/>
          </a:p>
        </p:txBody>
      </p:sp>
      <p:sp>
        <p:nvSpPr>
          <p:cNvPr id="4" name="Rectangle 3"/>
          <p:cNvSpPr>
            <a:spLocks noChangeArrowheads="1"/>
          </p:cNvSpPr>
          <p:nvPr/>
        </p:nvSpPr>
        <p:spPr bwMode="auto">
          <a:xfrm>
            <a:off x="1198790" y="4162425"/>
            <a:ext cx="525236" cy="480662"/>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5" name="Rectangle 4"/>
          <p:cNvSpPr>
            <a:spLocks noChangeArrowheads="1"/>
          </p:cNvSpPr>
          <p:nvPr/>
        </p:nvSpPr>
        <p:spPr bwMode="auto">
          <a:xfrm>
            <a:off x="1198790" y="4791075"/>
            <a:ext cx="525236" cy="523875"/>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1799531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353800" cy="854364"/>
          </a:xfrm>
        </p:spPr>
        <p:txBody>
          <a:bodyPr anchor="t">
            <a:normAutofit fontScale="90000"/>
          </a:bodyPr>
          <a:lstStyle/>
          <a:p>
            <a:pPr algn="ctr"/>
            <a:r>
              <a:rPr lang="en-US" sz="2800" dirty="0"/>
              <a:t/>
            </a:r>
            <a:br>
              <a:rPr lang="en-US" sz="2800" dirty="0"/>
            </a:br>
            <a:r>
              <a:rPr lang="en-US" sz="4000" dirty="0" smtClean="0"/>
              <a:t>Situation #1</a:t>
            </a:r>
            <a:r>
              <a:rPr lang="en-US" sz="4000" dirty="0"/>
              <a:t/>
            </a:r>
            <a:br>
              <a:rPr lang="en-US" sz="4000" dirty="0"/>
            </a:br>
            <a:r>
              <a:rPr lang="en-US" dirty="0" smtClean="0"/>
              <a:t> </a:t>
            </a:r>
            <a:r>
              <a:rPr lang="en-US" sz="2800" dirty="0"/>
              <a:t/>
            </a:r>
            <a:br>
              <a:rPr lang="en-US" sz="2800" dirty="0"/>
            </a:br>
            <a:endParaRPr lang="en-US" sz="2800" dirty="0">
              <a:solidFill>
                <a:schemeClr val="tx2"/>
              </a:solidFill>
            </a:endParaRPr>
          </a:p>
        </p:txBody>
      </p:sp>
      <p:sp>
        <p:nvSpPr>
          <p:cNvPr id="3" name="Content Placeholder 2"/>
          <p:cNvSpPr>
            <a:spLocks noGrp="1"/>
          </p:cNvSpPr>
          <p:nvPr>
            <p:ph idx="1"/>
          </p:nvPr>
        </p:nvSpPr>
        <p:spPr/>
        <p:txBody>
          <a:bodyPr>
            <a:normAutofit/>
          </a:bodyPr>
          <a:lstStyle/>
          <a:p>
            <a:pPr marL="0" indent="0">
              <a:buNone/>
            </a:pPr>
            <a:r>
              <a:rPr lang="en-US" sz="2800" dirty="0"/>
              <a:t>You own a dairy farm and occasionally give tours to school groups. When the students are in the calf rearing area learning about calf care, they sometimes reach out and pet a calf.</a:t>
            </a:r>
            <a:br>
              <a:rPr lang="en-US" sz="2800" dirty="0"/>
            </a:br>
            <a:r>
              <a:rPr lang="en-US" sz="2800" dirty="0"/>
              <a:t/>
            </a:r>
            <a:br>
              <a:rPr lang="en-US" sz="2800" dirty="0"/>
            </a:br>
            <a:r>
              <a:rPr lang="en-US" sz="2800" dirty="0"/>
              <a:t>Do you need a USDA exhibitor’s </a:t>
            </a:r>
            <a:r>
              <a:rPr lang="en-US" sz="2800" dirty="0" smtClean="0"/>
              <a:t>license?</a:t>
            </a:r>
          </a:p>
          <a:p>
            <a:pPr marL="457200" lvl="1" indent="0">
              <a:buNone/>
            </a:pPr>
            <a:endParaRPr lang="en-US" dirty="0" smtClean="0"/>
          </a:p>
          <a:p>
            <a:pPr marL="457200" lvl="1" indent="0">
              <a:buNone/>
            </a:pPr>
            <a:r>
              <a:rPr lang="en-US" dirty="0" smtClean="0"/>
              <a:t>B) No</a:t>
            </a:r>
            <a:endParaRPr lang="en-US" dirty="0"/>
          </a:p>
        </p:txBody>
      </p:sp>
      <p:sp>
        <p:nvSpPr>
          <p:cNvPr id="5" name="Rectangle 4"/>
          <p:cNvSpPr>
            <a:spLocks noChangeArrowheads="1"/>
          </p:cNvSpPr>
          <p:nvPr/>
        </p:nvSpPr>
        <p:spPr bwMode="auto">
          <a:xfrm>
            <a:off x="1198790" y="4791075"/>
            <a:ext cx="525236" cy="523875"/>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5013618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353800" cy="812799"/>
          </a:xfrm>
        </p:spPr>
        <p:txBody>
          <a:bodyPr anchor="t">
            <a:normAutofit fontScale="90000"/>
          </a:bodyPr>
          <a:lstStyle/>
          <a:p>
            <a:pPr algn="ctr"/>
            <a:r>
              <a:rPr lang="en-US" sz="2800" dirty="0" smtClean="0"/>
              <a:t/>
            </a:r>
            <a:br>
              <a:rPr lang="en-US" sz="2800" dirty="0" smtClean="0"/>
            </a:br>
            <a:r>
              <a:rPr lang="en-US" sz="4000" dirty="0" smtClean="0"/>
              <a:t>Situation #2</a:t>
            </a: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a:t>
            </a:r>
            <a:r>
              <a:rPr lang="en-US" sz="2800" dirty="0"/>
              <a:t/>
            </a:r>
            <a:br>
              <a:rPr lang="en-US" sz="2800" dirty="0"/>
            </a:br>
            <a:endParaRPr lang="en-US" sz="2800" dirty="0"/>
          </a:p>
        </p:txBody>
      </p:sp>
      <p:sp>
        <p:nvSpPr>
          <p:cNvPr id="4" name="Content Placeholder 3"/>
          <p:cNvSpPr>
            <a:spLocks noGrp="1"/>
          </p:cNvSpPr>
          <p:nvPr>
            <p:ph idx="1"/>
          </p:nvPr>
        </p:nvSpPr>
        <p:spPr/>
        <p:txBody>
          <a:bodyPr>
            <a:normAutofit/>
          </a:bodyPr>
          <a:lstStyle/>
          <a:p>
            <a:pPr marL="0" indent="0">
              <a:buNone/>
            </a:pPr>
            <a:r>
              <a:rPr lang="en-US" sz="2800" dirty="0" smtClean="0"/>
              <a:t>You </a:t>
            </a:r>
            <a:r>
              <a:rPr lang="en-US" sz="2800" dirty="0"/>
              <a:t>run a crop farm and have a pumpkin patch open in the fall with a corn maze, hot dog stand, 50 head of feeder cattle in a dry lot, and 10 goats. The goats are brought in from a friend’s farm just for pumpkin season for the kids to play with. </a:t>
            </a:r>
            <a:endParaRPr lang="en-US" sz="2800" dirty="0" smtClean="0"/>
          </a:p>
          <a:p>
            <a:pPr marL="0" indent="0">
              <a:buNone/>
            </a:pPr>
            <a:r>
              <a:rPr lang="en-US" sz="2800" dirty="0"/>
              <a:t/>
            </a:r>
            <a:br>
              <a:rPr lang="en-US" sz="2800" dirty="0"/>
            </a:br>
            <a:r>
              <a:rPr lang="en-US" sz="2800" dirty="0" smtClean="0"/>
              <a:t>   Do </a:t>
            </a:r>
            <a:r>
              <a:rPr lang="en-US" sz="2800" dirty="0"/>
              <a:t>you need a USDA exhibitor’s </a:t>
            </a:r>
            <a:r>
              <a:rPr lang="en-US" sz="2800" dirty="0" smtClean="0"/>
              <a:t>license?</a:t>
            </a:r>
          </a:p>
          <a:p>
            <a:pPr marL="457200" lvl="1" indent="0">
              <a:buNone/>
            </a:pPr>
            <a:r>
              <a:rPr lang="en-US" dirty="0" smtClean="0"/>
              <a:t>A) Yes </a:t>
            </a:r>
            <a:endParaRPr lang="en-US" dirty="0"/>
          </a:p>
          <a:p>
            <a:pPr marL="457200" lvl="1" indent="0">
              <a:buNone/>
            </a:pPr>
            <a:r>
              <a:rPr lang="en-US" dirty="0" smtClean="0"/>
              <a:t>B) No</a:t>
            </a:r>
            <a:endParaRPr lang="en-US" dirty="0"/>
          </a:p>
          <a:p>
            <a:pPr marL="0" indent="0">
              <a:buNone/>
            </a:pPr>
            <a:endParaRPr lang="en-US" sz="2800" dirty="0"/>
          </a:p>
        </p:txBody>
      </p:sp>
      <p:sp>
        <p:nvSpPr>
          <p:cNvPr id="5" name="Rectangle 3"/>
          <p:cNvSpPr>
            <a:spLocks noChangeArrowheads="1"/>
          </p:cNvSpPr>
          <p:nvPr/>
        </p:nvSpPr>
        <p:spPr bwMode="auto">
          <a:xfrm>
            <a:off x="1238250" y="4819649"/>
            <a:ext cx="485775" cy="476251"/>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6" name="Rectangle 4"/>
          <p:cNvSpPr>
            <a:spLocks noChangeArrowheads="1"/>
          </p:cNvSpPr>
          <p:nvPr/>
        </p:nvSpPr>
        <p:spPr bwMode="auto">
          <a:xfrm>
            <a:off x="1238250" y="5467350"/>
            <a:ext cx="485775" cy="514350"/>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558090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353800" cy="812799"/>
          </a:xfrm>
        </p:spPr>
        <p:txBody>
          <a:bodyPr anchor="t">
            <a:normAutofit fontScale="90000"/>
          </a:bodyPr>
          <a:lstStyle/>
          <a:p>
            <a:pPr algn="ctr"/>
            <a:r>
              <a:rPr lang="en-US" sz="2800" dirty="0" smtClean="0"/>
              <a:t/>
            </a:r>
            <a:br>
              <a:rPr lang="en-US" sz="2800" dirty="0" smtClean="0"/>
            </a:br>
            <a:r>
              <a:rPr lang="en-US" sz="4000" dirty="0" smtClean="0"/>
              <a:t>Situation #2</a:t>
            </a: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a:t>
            </a:r>
            <a:r>
              <a:rPr lang="en-US" sz="2800" dirty="0"/>
              <a:t/>
            </a:r>
            <a:br>
              <a:rPr lang="en-US" sz="2800" dirty="0"/>
            </a:br>
            <a:endParaRPr lang="en-US" sz="2800" dirty="0"/>
          </a:p>
        </p:txBody>
      </p:sp>
      <p:sp>
        <p:nvSpPr>
          <p:cNvPr id="4" name="Content Placeholder 3"/>
          <p:cNvSpPr>
            <a:spLocks noGrp="1"/>
          </p:cNvSpPr>
          <p:nvPr>
            <p:ph idx="1"/>
          </p:nvPr>
        </p:nvSpPr>
        <p:spPr/>
        <p:txBody>
          <a:bodyPr>
            <a:normAutofit/>
          </a:bodyPr>
          <a:lstStyle/>
          <a:p>
            <a:pPr marL="0" indent="0">
              <a:buNone/>
            </a:pPr>
            <a:r>
              <a:rPr lang="en-US" sz="2800" dirty="0" smtClean="0"/>
              <a:t>You </a:t>
            </a:r>
            <a:r>
              <a:rPr lang="en-US" sz="2800" dirty="0"/>
              <a:t>run a crop farm and have a pumpkin patch open in the fall with a corn maze, hot dog stand, 50 head of feeder cattle in a dry lot, and 10 goats. The goats are brought in from a friend’s farm just for pumpkin season for the kids to play with. </a:t>
            </a:r>
            <a:endParaRPr lang="en-US" sz="2800" dirty="0" smtClean="0"/>
          </a:p>
          <a:p>
            <a:pPr marL="0" indent="0">
              <a:buNone/>
            </a:pPr>
            <a:r>
              <a:rPr lang="en-US" sz="2800" dirty="0"/>
              <a:t/>
            </a:r>
            <a:br>
              <a:rPr lang="en-US" sz="2800" dirty="0"/>
            </a:br>
            <a:r>
              <a:rPr lang="en-US" sz="2800" dirty="0" smtClean="0"/>
              <a:t>   Do </a:t>
            </a:r>
            <a:r>
              <a:rPr lang="en-US" sz="2800" dirty="0"/>
              <a:t>you need a USDA exhibitor’s </a:t>
            </a:r>
            <a:r>
              <a:rPr lang="en-US" sz="2800" dirty="0" smtClean="0"/>
              <a:t>license?</a:t>
            </a:r>
          </a:p>
          <a:p>
            <a:pPr marL="457200" lvl="1" indent="0">
              <a:buNone/>
            </a:pPr>
            <a:r>
              <a:rPr lang="en-US" dirty="0" smtClean="0"/>
              <a:t>A) Yes </a:t>
            </a:r>
            <a:endParaRPr lang="en-US" dirty="0"/>
          </a:p>
          <a:p>
            <a:pPr marL="0" indent="0">
              <a:buNone/>
            </a:pPr>
            <a:endParaRPr lang="en-US" sz="2800" dirty="0"/>
          </a:p>
        </p:txBody>
      </p:sp>
      <p:sp>
        <p:nvSpPr>
          <p:cNvPr id="5" name="Rectangle 3"/>
          <p:cNvSpPr>
            <a:spLocks noChangeArrowheads="1"/>
          </p:cNvSpPr>
          <p:nvPr/>
        </p:nvSpPr>
        <p:spPr bwMode="auto">
          <a:xfrm>
            <a:off x="1238250" y="4819649"/>
            <a:ext cx="485775" cy="476251"/>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27124279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895" y="407131"/>
            <a:ext cx="11028808" cy="468503"/>
          </a:xfrm>
        </p:spPr>
        <p:txBody>
          <a:bodyPr anchor="t">
            <a:noAutofit/>
          </a:bodyPr>
          <a:lstStyle/>
          <a:p>
            <a:r>
              <a:rPr lang="en-US" dirty="0" smtClean="0"/>
              <a:t>Benefits of Animal Contact </a:t>
            </a:r>
            <a:endParaRPr lang="en-US" dirty="0"/>
          </a:p>
        </p:txBody>
      </p:sp>
      <p:sp>
        <p:nvSpPr>
          <p:cNvPr id="3" name="Content Placeholder 2"/>
          <p:cNvSpPr>
            <a:spLocks noGrp="1"/>
          </p:cNvSpPr>
          <p:nvPr>
            <p:ph idx="1"/>
          </p:nvPr>
        </p:nvSpPr>
        <p:spPr>
          <a:xfrm>
            <a:off x="395287" y="1570181"/>
            <a:ext cx="6471678" cy="5098425"/>
          </a:xfrm>
        </p:spPr>
        <p:txBody>
          <a:bodyPr>
            <a:noAutofit/>
          </a:bodyPr>
          <a:lstStyle/>
          <a:p>
            <a:pPr marL="0" indent="0">
              <a:buNone/>
            </a:pPr>
            <a:r>
              <a:rPr lang="en-US" dirty="0"/>
              <a:t>M</a:t>
            </a:r>
            <a:r>
              <a:rPr lang="en-US" sz="2800" dirty="0" smtClean="0"/>
              <a:t>ost </a:t>
            </a:r>
            <a:r>
              <a:rPr lang="en-US" sz="2800" dirty="0"/>
              <a:t>people </a:t>
            </a:r>
            <a:r>
              <a:rPr lang="en-US" sz="2800" dirty="0" smtClean="0"/>
              <a:t>have lost their connection to the land and animals. Agritourism can give people that connection</a:t>
            </a:r>
            <a:endParaRPr lang="en-US" sz="2800" dirty="0"/>
          </a:p>
          <a:p>
            <a:pPr marL="0" indent="0">
              <a:buNone/>
            </a:pPr>
            <a:r>
              <a:rPr lang="en-US" dirty="0" smtClean="0"/>
              <a:t>Visitors</a:t>
            </a:r>
            <a:r>
              <a:rPr lang="en-US" sz="2800" dirty="0" smtClean="0"/>
              <a:t> can learn about: </a:t>
            </a:r>
          </a:p>
          <a:p>
            <a:pPr lvl="1"/>
            <a:r>
              <a:rPr lang="en-US" sz="2800" dirty="0"/>
              <a:t>L</a:t>
            </a:r>
            <a:r>
              <a:rPr lang="en-US" sz="2800" dirty="0" smtClean="0"/>
              <a:t>iving or working on a farm </a:t>
            </a:r>
          </a:p>
          <a:p>
            <a:pPr lvl="1"/>
            <a:r>
              <a:rPr lang="en-US" sz="2800" dirty="0" smtClean="0"/>
              <a:t>Where their food comes from </a:t>
            </a:r>
          </a:p>
          <a:p>
            <a:pPr lvl="1"/>
            <a:r>
              <a:rPr lang="en-US" sz="2800" dirty="0"/>
              <a:t>A</a:t>
            </a:r>
            <a:r>
              <a:rPr lang="en-US" sz="2800" dirty="0" smtClean="0"/>
              <a:t>nimal behavior</a:t>
            </a:r>
          </a:p>
          <a:p>
            <a:pPr lvl="1"/>
            <a:r>
              <a:rPr lang="en-US" sz="2800" dirty="0" smtClean="0"/>
              <a:t>The human-animal bond</a:t>
            </a:r>
          </a:p>
          <a:p>
            <a:pPr lvl="1"/>
            <a:endParaRPr lang="en-US" sz="3200" dirty="0"/>
          </a:p>
          <a:p>
            <a:endParaRPr lang="en-US" sz="3200" dirty="0" smtClean="0"/>
          </a:p>
          <a:p>
            <a:endParaRPr lang="en-US" sz="32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396" y="1684000"/>
            <a:ext cx="3653089" cy="4870785"/>
          </a:xfrm>
          <a:prstGeom prst="rect">
            <a:avLst/>
          </a:prstGeom>
        </p:spPr>
      </p:pic>
      <p:sp>
        <p:nvSpPr>
          <p:cNvPr id="9" name="TextBox 8"/>
          <p:cNvSpPr txBox="1"/>
          <p:nvPr/>
        </p:nvSpPr>
        <p:spPr>
          <a:xfrm>
            <a:off x="395287" y="4292132"/>
            <a:ext cx="6121101" cy="677108"/>
          </a:xfrm>
          <a:prstGeom prst="rect">
            <a:avLst/>
          </a:prstGeom>
          <a:noFill/>
        </p:spPr>
        <p:txBody>
          <a:bodyPr wrap="square" rtlCol="0">
            <a:spAutoFit/>
          </a:bodyPr>
          <a:lstStyle/>
          <a:p>
            <a:r>
              <a:rPr lang="en-US" sz="2000" dirty="0"/>
              <a:t>	</a:t>
            </a:r>
          </a:p>
          <a:p>
            <a:endParaRPr lang="en-US" dirty="0"/>
          </a:p>
        </p:txBody>
      </p:sp>
    </p:spTree>
    <p:extLst>
      <p:ext uri="{BB962C8B-B14F-4D97-AF65-F5344CB8AC3E}">
        <p14:creationId xmlns:p14="http://schemas.microsoft.com/office/powerpoint/2010/main" val="25852621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8225"/>
            <a:ext cx="12006931" cy="878576"/>
          </a:xfrm>
        </p:spPr>
        <p:txBody>
          <a:bodyPr anchor="t">
            <a:noAutofit/>
          </a:bodyPr>
          <a:lstStyle/>
          <a:p>
            <a:r>
              <a:rPr lang="en-US" dirty="0" smtClean="0"/>
              <a:t>Risks of Animal Contact</a:t>
            </a:r>
            <a:endParaRPr lang="en-US" dirty="0"/>
          </a:p>
        </p:txBody>
      </p:sp>
      <p:sp>
        <p:nvSpPr>
          <p:cNvPr id="3" name="Content Placeholder 2"/>
          <p:cNvSpPr>
            <a:spLocks noGrp="1"/>
          </p:cNvSpPr>
          <p:nvPr>
            <p:ph idx="1"/>
          </p:nvPr>
        </p:nvSpPr>
        <p:spPr>
          <a:xfrm>
            <a:off x="332456" y="1468582"/>
            <a:ext cx="10915650" cy="5098473"/>
          </a:xfrm>
        </p:spPr>
        <p:txBody>
          <a:bodyPr>
            <a:noAutofit/>
          </a:bodyPr>
          <a:lstStyle/>
          <a:p>
            <a:r>
              <a:rPr lang="en-US" sz="2800" dirty="0"/>
              <a:t>Injury risk</a:t>
            </a:r>
          </a:p>
          <a:p>
            <a:pPr marL="457200" lvl="1" indent="0">
              <a:buNone/>
            </a:pPr>
            <a:r>
              <a:rPr lang="en-US" sz="2800" dirty="0" smtClean="0"/>
              <a:t>Animals can be unpredictable. Injuries are more </a:t>
            </a:r>
            <a:r>
              <a:rPr lang="en-US" sz="2800" dirty="0"/>
              <a:t>common </a:t>
            </a:r>
            <a:r>
              <a:rPr lang="en-US" sz="2800" dirty="0" smtClean="0"/>
              <a:t>in children because of their size and behavior. Injuries </a:t>
            </a:r>
            <a:r>
              <a:rPr lang="en-US" sz="2800" dirty="0"/>
              <a:t>include being stepped on, pushed over, pinned, kicked, scratched, or </a:t>
            </a:r>
            <a:r>
              <a:rPr lang="en-US" sz="2800" dirty="0" smtClean="0"/>
              <a:t>bitten</a:t>
            </a:r>
          </a:p>
          <a:p>
            <a:r>
              <a:rPr lang="en-US" sz="2800" dirty="0" smtClean="0"/>
              <a:t>Disease risk</a:t>
            </a:r>
          </a:p>
          <a:p>
            <a:pPr marL="457200" lvl="1" indent="0">
              <a:buNone/>
            </a:pPr>
            <a:r>
              <a:rPr lang="en-US" sz="2800" b="1" dirty="0" smtClean="0"/>
              <a:t>Zoonotic </a:t>
            </a:r>
            <a:r>
              <a:rPr lang="en-US" sz="2800" b="1" dirty="0"/>
              <a:t>diseases </a:t>
            </a:r>
            <a:r>
              <a:rPr lang="en-US" sz="2800" dirty="0" smtClean="0"/>
              <a:t>are caused by germs                                                          that animals and people can share.                                                              </a:t>
            </a:r>
            <a:r>
              <a:rPr lang="en-US" dirty="0" smtClean="0"/>
              <a:t>Common examples are influenza and                                                            </a:t>
            </a:r>
            <a:r>
              <a:rPr lang="en-US" sz="2800" b="1" dirty="0" smtClean="0"/>
              <a:t>                                                                     </a:t>
            </a:r>
            <a:r>
              <a:rPr lang="en-US" sz="2800" b="1" i="1" dirty="0" smtClean="0"/>
              <a:t>E. coli</a:t>
            </a:r>
            <a:endParaRPr lang="en-US" sz="2800" dirty="0" smtClean="0"/>
          </a:p>
        </p:txBody>
      </p:sp>
      <p:pic>
        <p:nvPicPr>
          <p:cNvPr id="5" name="Picture 4"/>
          <p:cNvPicPr>
            <a:picLocks noChangeAspect="1"/>
          </p:cNvPicPr>
          <p:nvPr/>
        </p:nvPicPr>
        <p:blipFill>
          <a:blip r:embed="rId3"/>
          <a:stretch>
            <a:fillRect/>
          </a:stretch>
        </p:blipFill>
        <p:spPr>
          <a:xfrm>
            <a:off x="6991793" y="3572544"/>
            <a:ext cx="4256313" cy="3199505"/>
          </a:xfrm>
          <a:prstGeom prst="rect">
            <a:avLst/>
          </a:prstGeom>
        </p:spPr>
      </p:pic>
    </p:spTree>
    <p:extLst>
      <p:ext uri="{BB962C8B-B14F-4D97-AF65-F5344CB8AC3E}">
        <p14:creationId xmlns:p14="http://schemas.microsoft.com/office/powerpoint/2010/main" val="14344934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559" y="283634"/>
            <a:ext cx="11980333" cy="857878"/>
          </a:xfrm>
        </p:spPr>
        <p:txBody>
          <a:bodyPr anchor="t">
            <a:noAutofit/>
          </a:bodyPr>
          <a:lstStyle/>
          <a:p>
            <a:r>
              <a:rPr lang="en-US" dirty="0" smtClean="0"/>
              <a:t>How </a:t>
            </a:r>
            <a:r>
              <a:rPr lang="en-US" dirty="0"/>
              <a:t>D</a:t>
            </a:r>
            <a:r>
              <a:rPr lang="en-US" dirty="0" smtClean="0"/>
              <a:t>o People Get Sick </a:t>
            </a:r>
            <a:r>
              <a:rPr lang="en-US" dirty="0"/>
              <a:t>F</a:t>
            </a:r>
            <a:r>
              <a:rPr lang="en-US" dirty="0" smtClean="0"/>
              <a:t>rom </a:t>
            </a:r>
            <a:r>
              <a:rPr lang="en-US" dirty="0"/>
              <a:t>A</a:t>
            </a:r>
            <a:r>
              <a:rPr lang="en-US" dirty="0" smtClean="0"/>
              <a:t>nimals? </a:t>
            </a:r>
            <a:br>
              <a:rPr lang="en-US" dirty="0" smtClean="0"/>
            </a:br>
            <a:endParaRPr lang="en-US" dirty="0"/>
          </a:p>
        </p:txBody>
      </p:sp>
      <p:sp>
        <p:nvSpPr>
          <p:cNvPr id="3" name="Content Placeholder 2"/>
          <p:cNvSpPr>
            <a:spLocks noGrp="1"/>
          </p:cNvSpPr>
          <p:nvPr>
            <p:ph idx="1"/>
          </p:nvPr>
        </p:nvSpPr>
        <p:spPr>
          <a:xfrm>
            <a:off x="259857" y="1618994"/>
            <a:ext cx="3951764" cy="5169240"/>
          </a:xfrm>
        </p:spPr>
        <p:txBody>
          <a:bodyPr>
            <a:normAutofit/>
          </a:bodyPr>
          <a:lstStyle/>
          <a:p>
            <a:r>
              <a:rPr lang="en-US" sz="2800" dirty="0"/>
              <a:t>Healthy animals </a:t>
            </a:r>
            <a:r>
              <a:rPr lang="en-US" sz="2800" dirty="0" smtClean="0"/>
              <a:t>may carry germs</a:t>
            </a:r>
          </a:p>
          <a:p>
            <a:r>
              <a:rPr lang="en-US" sz="2800" dirty="0" smtClean="0"/>
              <a:t>These germs </a:t>
            </a:r>
            <a:r>
              <a:rPr lang="en-US" sz="2800" dirty="0"/>
              <a:t>are normal </a:t>
            </a:r>
            <a:r>
              <a:rPr lang="en-US" sz="2800" dirty="0" smtClean="0"/>
              <a:t>for the animal &amp; don’t cause illness</a:t>
            </a:r>
            <a:endParaRPr lang="en-US" sz="2800" dirty="0"/>
          </a:p>
          <a:p>
            <a:r>
              <a:rPr lang="en-US" sz="2800" dirty="0" smtClean="0"/>
              <a:t>You can’t tell which animals have these germs by looking at them</a:t>
            </a:r>
            <a:endParaRPr lang="en-US" sz="2800" dirty="0"/>
          </a:p>
          <a:p>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9863" y="2239877"/>
            <a:ext cx="5894897" cy="3927475"/>
          </a:xfrm>
          <a:prstGeom prst="rect">
            <a:avLst/>
          </a:prstGeom>
        </p:spPr>
      </p:pic>
      <p:sp>
        <p:nvSpPr>
          <p:cNvPr id="6" name="Cloud Callout 5"/>
          <p:cNvSpPr/>
          <p:nvPr/>
        </p:nvSpPr>
        <p:spPr>
          <a:xfrm rot="19804579" flipH="1">
            <a:off x="4090032" y="1568250"/>
            <a:ext cx="2209800" cy="1866900"/>
          </a:xfrm>
          <a:prstGeom prst="cloud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7" name="TextBox 6"/>
          <p:cNvSpPr txBox="1"/>
          <p:nvPr/>
        </p:nvSpPr>
        <p:spPr>
          <a:xfrm>
            <a:off x="4456556" y="2165478"/>
            <a:ext cx="1590052" cy="707886"/>
          </a:xfrm>
          <a:prstGeom prst="rect">
            <a:avLst/>
          </a:prstGeom>
          <a:noFill/>
        </p:spPr>
        <p:txBody>
          <a:bodyPr wrap="square" rtlCol="0">
            <a:spAutoFit/>
          </a:bodyPr>
          <a:lstStyle/>
          <a:p>
            <a:pPr algn="ctr"/>
            <a:r>
              <a:rPr lang="en-US" sz="2000" b="1" dirty="0" smtClean="0"/>
              <a:t>I’m shedding germs</a:t>
            </a:r>
            <a:r>
              <a:rPr lang="en-US" sz="2000" b="1" dirty="0" smtClean="0">
                <a:solidFill>
                  <a:schemeClr val="bg1"/>
                </a:solidFill>
              </a:rPr>
              <a:t>. </a:t>
            </a:r>
            <a:endParaRPr lang="en-US" sz="2000" b="1" dirty="0">
              <a:solidFill>
                <a:schemeClr val="bg1"/>
              </a:solidFill>
            </a:endParaRPr>
          </a:p>
        </p:txBody>
      </p:sp>
      <p:pic>
        <p:nvPicPr>
          <p:cNvPr id="8" name="Picture 7"/>
          <p:cNvPicPr>
            <a:picLocks noChangeAspect="1"/>
          </p:cNvPicPr>
          <p:nvPr/>
        </p:nvPicPr>
        <p:blipFill>
          <a:blip r:embed="rId4"/>
          <a:stretch>
            <a:fillRect/>
          </a:stretch>
        </p:blipFill>
        <p:spPr>
          <a:xfrm>
            <a:off x="7770042" y="2261213"/>
            <a:ext cx="2231329" cy="1913815"/>
          </a:xfrm>
          <a:prstGeom prst="rect">
            <a:avLst/>
          </a:prstGeom>
        </p:spPr>
      </p:pic>
      <p:sp>
        <p:nvSpPr>
          <p:cNvPr id="9" name="TextBox 8"/>
          <p:cNvSpPr txBox="1"/>
          <p:nvPr/>
        </p:nvSpPr>
        <p:spPr>
          <a:xfrm>
            <a:off x="8199543" y="2818010"/>
            <a:ext cx="1667813" cy="400110"/>
          </a:xfrm>
          <a:prstGeom prst="rect">
            <a:avLst/>
          </a:prstGeom>
          <a:noFill/>
        </p:spPr>
        <p:txBody>
          <a:bodyPr wrap="square" rtlCol="0">
            <a:spAutoFit/>
          </a:bodyPr>
          <a:lstStyle/>
          <a:p>
            <a:r>
              <a:rPr lang="en-US" sz="2000" b="1" dirty="0" smtClean="0"/>
              <a:t>But I’m not! </a:t>
            </a:r>
            <a:endParaRPr lang="en-US" sz="2000" b="1" dirty="0"/>
          </a:p>
        </p:txBody>
      </p:sp>
      <p:pic>
        <p:nvPicPr>
          <p:cNvPr id="10" name="Picture 9"/>
          <p:cNvPicPr>
            <a:picLocks noChangeAspect="1"/>
          </p:cNvPicPr>
          <p:nvPr/>
        </p:nvPicPr>
        <p:blipFill>
          <a:blip r:embed="rId4"/>
          <a:stretch>
            <a:fillRect/>
          </a:stretch>
        </p:blipFill>
        <p:spPr>
          <a:xfrm>
            <a:off x="10205733" y="2583857"/>
            <a:ext cx="1589027" cy="1619757"/>
          </a:xfrm>
          <a:prstGeom prst="rect">
            <a:avLst/>
          </a:prstGeom>
        </p:spPr>
      </p:pic>
      <p:sp>
        <p:nvSpPr>
          <p:cNvPr id="11" name="TextBox 10"/>
          <p:cNvSpPr txBox="1"/>
          <p:nvPr/>
        </p:nvSpPr>
        <p:spPr>
          <a:xfrm>
            <a:off x="10336289" y="2913515"/>
            <a:ext cx="1327914" cy="707886"/>
          </a:xfrm>
          <a:prstGeom prst="rect">
            <a:avLst/>
          </a:prstGeom>
          <a:noFill/>
        </p:spPr>
        <p:txBody>
          <a:bodyPr wrap="square" rtlCol="0">
            <a:spAutoFit/>
          </a:bodyPr>
          <a:lstStyle/>
          <a:p>
            <a:pPr algn="ctr"/>
            <a:r>
              <a:rPr lang="en-US" sz="2000" b="1" dirty="0" smtClean="0"/>
              <a:t>Who can tell??</a:t>
            </a:r>
            <a:endParaRPr lang="en-US" sz="2000" b="1" dirty="0"/>
          </a:p>
        </p:txBody>
      </p:sp>
    </p:spTree>
    <p:extLst>
      <p:ext uri="{BB962C8B-B14F-4D97-AF65-F5344CB8AC3E}">
        <p14:creationId xmlns:p14="http://schemas.microsoft.com/office/powerpoint/2010/main" val="21932707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1389" y="410774"/>
            <a:ext cx="10052320" cy="563419"/>
          </a:xfrm>
        </p:spPr>
        <p:txBody>
          <a:bodyPr anchor="t">
            <a:noAutofit/>
          </a:bodyPr>
          <a:lstStyle/>
          <a:p>
            <a:r>
              <a:rPr lang="en-US" dirty="0"/>
              <a:t>How Do People Get Sick From Animals? </a:t>
            </a:r>
          </a:p>
        </p:txBody>
      </p:sp>
      <p:sp>
        <p:nvSpPr>
          <p:cNvPr id="3" name="Content Placeholder 2"/>
          <p:cNvSpPr>
            <a:spLocks noGrp="1"/>
          </p:cNvSpPr>
          <p:nvPr>
            <p:ph idx="1"/>
          </p:nvPr>
        </p:nvSpPr>
        <p:spPr>
          <a:xfrm>
            <a:off x="6204237" y="1431635"/>
            <a:ext cx="5835363" cy="5347855"/>
          </a:xfrm>
        </p:spPr>
        <p:txBody>
          <a:bodyPr>
            <a:normAutofit/>
          </a:bodyPr>
          <a:lstStyle/>
          <a:p>
            <a:r>
              <a:rPr lang="en-US" dirty="0" smtClean="0"/>
              <a:t>Germs are present in animal feces</a:t>
            </a:r>
          </a:p>
          <a:p>
            <a:r>
              <a:rPr lang="en-US" dirty="0" smtClean="0"/>
              <a:t>The feces help spread germs into the </a:t>
            </a:r>
            <a:r>
              <a:rPr lang="en-US" dirty="0"/>
              <a:t>animal’s environment </a:t>
            </a:r>
            <a:r>
              <a:rPr lang="en-US" dirty="0" smtClean="0"/>
              <a:t>and onto the animal's fur and skin</a:t>
            </a:r>
            <a:r>
              <a:rPr lang="en-US" dirty="0"/>
              <a:t> </a:t>
            </a:r>
            <a:endParaRPr lang="en-US" dirty="0" smtClean="0"/>
          </a:p>
          <a:p>
            <a:r>
              <a:rPr lang="en-US" dirty="0" smtClean="0"/>
              <a:t>People touch the animals or the environment </a:t>
            </a:r>
            <a:r>
              <a:rPr lang="en-US" dirty="0"/>
              <a:t>&amp;</a:t>
            </a:r>
            <a:r>
              <a:rPr lang="en-US" dirty="0" smtClean="0"/>
              <a:t> then accidently get germs in their mouths</a:t>
            </a:r>
          </a:p>
          <a:p>
            <a:pPr lvl="1"/>
            <a:r>
              <a:rPr lang="en-US" dirty="0" smtClean="0"/>
              <a:t>This is called </a:t>
            </a:r>
            <a:r>
              <a:rPr lang="en-US" dirty="0"/>
              <a:t>a</a:t>
            </a:r>
            <a:r>
              <a:rPr lang="en-US" dirty="0" smtClean="0"/>
              <a:t> </a:t>
            </a:r>
            <a:r>
              <a:rPr lang="en-US" b="1" dirty="0" smtClean="0"/>
              <a:t>fecal-oral transmission route</a:t>
            </a:r>
            <a:endParaRPr lang="en-US" dirty="0" smtClean="0"/>
          </a:p>
        </p:txBody>
      </p:sp>
      <p:graphicFrame>
        <p:nvGraphicFramePr>
          <p:cNvPr id="5" name="Object 2"/>
          <p:cNvGraphicFramePr>
            <a:graphicFrameLocks noChangeAspect="1"/>
          </p:cNvGraphicFramePr>
          <p:nvPr>
            <p:extLst>
              <p:ext uri="{D42A27DB-BD31-4B8C-83A1-F6EECF244321}">
                <p14:modId xmlns:p14="http://schemas.microsoft.com/office/powerpoint/2010/main" val="3312413214"/>
              </p:ext>
            </p:extLst>
          </p:nvPr>
        </p:nvGraphicFramePr>
        <p:xfrm>
          <a:off x="207906" y="1351978"/>
          <a:ext cx="5835895" cy="5427512"/>
        </p:xfrm>
        <a:graphic>
          <a:graphicData uri="http://schemas.openxmlformats.org/presentationml/2006/ole">
            <mc:AlternateContent xmlns:mc="http://schemas.openxmlformats.org/markup-compatibility/2006">
              <mc:Choice xmlns:v="urn:schemas-microsoft-com:vml" Requires="v">
                <p:oleObj spid="_x0000_s2176" name="Photo Editor Photo" r:id="rId4" imgW="13180952" imgH="20800000" progId="">
                  <p:embed/>
                </p:oleObj>
              </mc:Choice>
              <mc:Fallback>
                <p:oleObj name="Photo Editor Photo" r:id="rId4" imgW="13180952" imgH="208000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4815" t="19081" r="-5556" b="19899"/>
                      <a:stretch>
                        <a:fillRect/>
                      </a:stretch>
                    </p:blipFill>
                    <p:spPr bwMode="auto">
                      <a:xfrm>
                        <a:off x="207906" y="1351978"/>
                        <a:ext cx="5835895" cy="5427512"/>
                      </a:xfrm>
                      <a:prstGeom prst="rect">
                        <a:avLst/>
                      </a:prstGeom>
                      <a:noFill/>
                      <a:extLst/>
                    </p:spPr>
                  </p:pic>
                </p:oleObj>
              </mc:Fallback>
            </mc:AlternateContent>
          </a:graphicData>
        </a:graphic>
      </p:graphicFrame>
    </p:spTree>
    <p:extLst>
      <p:ext uri="{BB962C8B-B14F-4D97-AF65-F5344CB8AC3E}">
        <p14:creationId xmlns:p14="http://schemas.microsoft.com/office/powerpoint/2010/main" val="10045649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60948" y="431227"/>
            <a:ext cx="11353800" cy="641927"/>
          </a:xfrm>
        </p:spPr>
        <p:txBody>
          <a:bodyPr anchor="t">
            <a:normAutofit/>
          </a:bodyPr>
          <a:lstStyle/>
          <a:p>
            <a:r>
              <a:rPr lang="en-US" dirty="0" smtClean="0"/>
              <a:t>Transmission Through Direct </a:t>
            </a:r>
            <a:r>
              <a:rPr lang="en-US" dirty="0"/>
              <a:t>Animal Contact</a:t>
            </a:r>
          </a:p>
        </p:txBody>
      </p:sp>
      <p:sp>
        <p:nvSpPr>
          <p:cNvPr id="3" name="Content Placeholder 2"/>
          <p:cNvSpPr>
            <a:spLocks noGrp="1"/>
          </p:cNvSpPr>
          <p:nvPr>
            <p:ph idx="1"/>
          </p:nvPr>
        </p:nvSpPr>
        <p:spPr>
          <a:xfrm>
            <a:off x="239516" y="1760959"/>
            <a:ext cx="3784843" cy="4351338"/>
          </a:xfrm>
        </p:spPr>
        <p:txBody>
          <a:bodyPr>
            <a:normAutofit/>
          </a:bodyPr>
          <a:lstStyle/>
          <a:p>
            <a:pPr marL="233363" indent="-233363"/>
            <a:r>
              <a:rPr lang="en-US" dirty="0"/>
              <a:t>Direct contact is exactly what it sounds like: </a:t>
            </a:r>
            <a:r>
              <a:rPr lang="en-US" dirty="0" smtClean="0"/>
              <a:t>People </a:t>
            </a:r>
            <a:r>
              <a:rPr lang="en-US" dirty="0"/>
              <a:t>touch animals directly with their </a:t>
            </a:r>
            <a:r>
              <a:rPr lang="en-US" dirty="0" smtClean="0"/>
              <a:t>hands</a:t>
            </a:r>
            <a:endParaRPr lang="en-US" dirty="0"/>
          </a:p>
          <a:p>
            <a:pPr marL="233363" indent="-233363"/>
            <a:r>
              <a:rPr lang="en-US" dirty="0"/>
              <a:t>People then accidently transfer the germs to their mouths </a:t>
            </a:r>
          </a:p>
          <a:p>
            <a:endParaRPr lang="en-US" dirty="0"/>
          </a:p>
        </p:txBody>
      </p:sp>
      <p:pic>
        <p:nvPicPr>
          <p:cNvPr id="8195" name="Picture 3" descr="sf2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661" t="16547" r="21880" b="289"/>
          <a:stretch/>
        </p:blipFill>
        <p:spPr bwMode="auto">
          <a:xfrm>
            <a:off x="4248806" y="2353132"/>
            <a:ext cx="3578084" cy="33943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2331" t="8834" r="5989" b="10390"/>
          <a:stretch/>
        </p:blipFill>
        <p:spPr>
          <a:xfrm>
            <a:off x="8274504" y="4235819"/>
            <a:ext cx="3749863" cy="2477925"/>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5299" r="2005" b="8490"/>
          <a:stretch/>
        </p:blipFill>
        <p:spPr>
          <a:xfrm>
            <a:off x="8275783" y="1388169"/>
            <a:ext cx="3748584" cy="2473336"/>
          </a:xfrm>
          <a:prstGeom prst="rect">
            <a:avLst/>
          </a:prstGeom>
        </p:spPr>
      </p:pic>
    </p:spTree>
    <p:extLst>
      <p:ext uri="{BB962C8B-B14F-4D97-AF65-F5344CB8AC3E}">
        <p14:creationId xmlns:p14="http://schemas.microsoft.com/office/powerpoint/2010/main" val="149134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022" t="6217" b="18990"/>
          <a:stretch/>
        </p:blipFill>
        <p:spPr bwMode="auto">
          <a:xfrm>
            <a:off x="4457213" y="1608030"/>
            <a:ext cx="3265674" cy="493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r="15744" b="28923"/>
          <a:stretch>
            <a:fillRect/>
          </a:stretch>
        </p:blipFill>
        <p:spPr bwMode="auto">
          <a:xfrm>
            <a:off x="8011435" y="1336401"/>
            <a:ext cx="3524783" cy="188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0" y="415636"/>
            <a:ext cx="12192000" cy="651164"/>
          </a:xfrm>
        </p:spPr>
        <p:txBody>
          <a:bodyPr anchor="t">
            <a:noAutofit/>
          </a:bodyPr>
          <a:lstStyle/>
          <a:p>
            <a:r>
              <a:rPr lang="en-US" dirty="0"/>
              <a:t>Transmission Through </a:t>
            </a:r>
            <a:r>
              <a:rPr lang="en-US" b="1" dirty="0" smtClean="0"/>
              <a:t>Indirect</a:t>
            </a:r>
            <a:r>
              <a:rPr lang="en-US" dirty="0" smtClean="0"/>
              <a:t> Animal Contact</a:t>
            </a:r>
            <a:endParaRPr lang="en-US" dirty="0"/>
          </a:p>
        </p:txBody>
      </p:sp>
      <p:sp>
        <p:nvSpPr>
          <p:cNvPr id="7" name="Content Placeholder 6"/>
          <p:cNvSpPr>
            <a:spLocks noGrp="1"/>
          </p:cNvSpPr>
          <p:nvPr>
            <p:ph idx="1"/>
          </p:nvPr>
        </p:nvSpPr>
        <p:spPr>
          <a:xfrm>
            <a:off x="92364" y="1366982"/>
            <a:ext cx="4414981" cy="5181600"/>
          </a:xfrm>
        </p:spPr>
        <p:txBody>
          <a:bodyPr>
            <a:normAutofit/>
          </a:bodyPr>
          <a:lstStyle/>
          <a:p>
            <a:pPr marL="233363" indent="-233363"/>
            <a:r>
              <a:rPr lang="en-US" dirty="0"/>
              <a:t>Indirect contact occurs when hands </a:t>
            </a:r>
            <a:r>
              <a:rPr lang="en-US"/>
              <a:t>or </a:t>
            </a:r>
            <a:r>
              <a:rPr lang="en-US" smtClean="0"/>
              <a:t>mouths </a:t>
            </a:r>
            <a:r>
              <a:rPr lang="en-US" dirty="0"/>
              <a:t>come into contact with contaminated surfaces, such as railings or animal bedding </a:t>
            </a:r>
          </a:p>
          <a:p>
            <a:pPr marL="233363" indent="-233363"/>
            <a:r>
              <a:rPr lang="en-US" dirty="0"/>
              <a:t>People then accidently transfer the germs to their mouths</a:t>
            </a:r>
          </a:p>
          <a:p>
            <a:endParaRPr lang="en-US" dirty="0"/>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20730" t="7832" r="23953"/>
          <a:stretch/>
        </p:blipFill>
        <p:spPr>
          <a:xfrm>
            <a:off x="8228004" y="3315855"/>
            <a:ext cx="3225850" cy="3396635"/>
          </a:xfrm>
          <a:prstGeom prst="rect">
            <a:avLst/>
          </a:prstGeom>
        </p:spPr>
      </p:pic>
    </p:spTree>
    <p:extLst>
      <p:ext uri="{BB962C8B-B14F-4D97-AF65-F5344CB8AC3E}">
        <p14:creationId xmlns:p14="http://schemas.microsoft.com/office/powerpoint/2010/main" val="35514940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8547"/>
            <a:ext cx="12192000" cy="595017"/>
          </a:xfrm>
        </p:spPr>
        <p:txBody>
          <a:bodyPr>
            <a:noAutofit/>
          </a:bodyPr>
          <a:lstStyle/>
          <a:p>
            <a:r>
              <a:rPr lang="en-US" dirty="0" smtClean="0"/>
              <a:t>Are Certain People More Likely to Get Sick Than Others? </a:t>
            </a:r>
            <a:endParaRPr lang="en-US" dirty="0"/>
          </a:p>
        </p:txBody>
      </p:sp>
      <p:sp>
        <p:nvSpPr>
          <p:cNvPr id="3" name="Content Placeholder 2"/>
          <p:cNvSpPr>
            <a:spLocks noGrp="1"/>
          </p:cNvSpPr>
          <p:nvPr>
            <p:ph idx="1"/>
          </p:nvPr>
        </p:nvSpPr>
        <p:spPr>
          <a:xfrm>
            <a:off x="166254" y="1604379"/>
            <a:ext cx="11859491" cy="5253621"/>
          </a:xfrm>
        </p:spPr>
        <p:txBody>
          <a:bodyPr>
            <a:normAutofit/>
          </a:bodyPr>
          <a:lstStyle/>
          <a:p>
            <a:r>
              <a:rPr lang="en-US" dirty="0" smtClean="0"/>
              <a:t>Yes! These are known as “high risk” groups</a:t>
            </a:r>
          </a:p>
          <a:p>
            <a:r>
              <a:rPr lang="en-US" dirty="0" smtClean="0"/>
              <a:t>High Risk Groups</a:t>
            </a:r>
          </a:p>
          <a:p>
            <a:pPr lvl="1"/>
            <a:r>
              <a:rPr lang="en-US" dirty="0" smtClean="0"/>
              <a:t>Children &lt;5 years old</a:t>
            </a:r>
          </a:p>
          <a:p>
            <a:pPr lvl="1"/>
            <a:r>
              <a:rPr lang="en-US" dirty="0" smtClean="0"/>
              <a:t>Adults &gt;65 years old</a:t>
            </a:r>
          </a:p>
          <a:p>
            <a:pPr lvl="1"/>
            <a:r>
              <a:rPr lang="en-US" dirty="0" smtClean="0"/>
              <a:t>Pregnant women</a:t>
            </a:r>
          </a:p>
          <a:p>
            <a:pPr lvl="1"/>
            <a:r>
              <a:rPr lang="en-US" dirty="0" smtClean="0"/>
              <a:t>People with compromised immune systems</a:t>
            </a:r>
          </a:p>
          <a:p>
            <a:r>
              <a:rPr lang="en-US" dirty="0"/>
              <a:t> </a:t>
            </a:r>
            <a:r>
              <a:rPr lang="en-US" dirty="0" smtClean="0"/>
              <a:t>Urban and suburban people who are naïve to germs farm animals may have</a:t>
            </a:r>
          </a:p>
          <a:p>
            <a:pPr marL="457200" lvl="1" indent="0">
              <a:buNone/>
            </a:pPr>
            <a:endParaRPr lang="en-US"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2767" t="13776" r="6367"/>
          <a:stretch/>
        </p:blipFill>
        <p:spPr>
          <a:xfrm>
            <a:off x="7588035" y="1905000"/>
            <a:ext cx="4355312" cy="2743200"/>
          </a:xfrm>
          <a:prstGeom prst="rect">
            <a:avLst/>
          </a:prstGeom>
        </p:spPr>
      </p:pic>
    </p:spTree>
    <p:extLst>
      <p:ext uri="{BB962C8B-B14F-4D97-AF65-F5344CB8AC3E}">
        <p14:creationId xmlns:p14="http://schemas.microsoft.com/office/powerpoint/2010/main" val="8261467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142" y="320200"/>
            <a:ext cx="10515600" cy="738579"/>
          </a:xfrm>
        </p:spPr>
        <p:txBody>
          <a:bodyPr anchor="t">
            <a:normAutofit/>
          </a:bodyPr>
          <a:lstStyle/>
          <a:p>
            <a:r>
              <a:rPr lang="en-US" dirty="0" smtClean="0"/>
              <a:t>What Germs Are Most Concerning?</a:t>
            </a:r>
            <a:endParaRPr lang="en-US" dirty="0"/>
          </a:p>
        </p:txBody>
      </p:sp>
      <p:graphicFrame>
        <p:nvGraphicFramePr>
          <p:cNvPr id="9" name="Content Placeholder 3"/>
          <p:cNvGraphicFramePr>
            <a:graphicFrameLocks noGrp="1"/>
          </p:cNvGraphicFramePr>
          <p:nvPr>
            <p:ph idx="1"/>
            <p:extLst>
              <p:ext uri="{D42A27DB-BD31-4B8C-83A1-F6EECF244321}">
                <p14:modId xmlns:p14="http://schemas.microsoft.com/office/powerpoint/2010/main" val="3508017800"/>
              </p:ext>
            </p:extLst>
          </p:nvPr>
        </p:nvGraphicFramePr>
        <p:xfrm>
          <a:off x="857297" y="1465665"/>
          <a:ext cx="10438445" cy="5175767"/>
        </p:xfrm>
        <a:graphic>
          <a:graphicData uri="http://schemas.openxmlformats.org/drawingml/2006/table">
            <a:tbl>
              <a:tblPr firstRow="1" bandRow="1">
                <a:tableStyleId>{21E4AEA4-8DFA-4A89-87EB-49C32662AFE0}</a:tableStyleId>
              </a:tblPr>
              <a:tblGrid>
                <a:gridCol w="3143944">
                  <a:extLst>
                    <a:ext uri="{9D8B030D-6E8A-4147-A177-3AD203B41FA5}">
                      <a16:colId xmlns:a16="http://schemas.microsoft.com/office/drawing/2014/main" val="20000"/>
                    </a:ext>
                  </a:extLst>
                </a:gridCol>
                <a:gridCol w="4367047">
                  <a:extLst>
                    <a:ext uri="{9D8B030D-6E8A-4147-A177-3AD203B41FA5}">
                      <a16:colId xmlns:a16="http://schemas.microsoft.com/office/drawing/2014/main" val="20001"/>
                    </a:ext>
                  </a:extLst>
                </a:gridCol>
                <a:gridCol w="2927454">
                  <a:extLst>
                    <a:ext uri="{9D8B030D-6E8A-4147-A177-3AD203B41FA5}">
                      <a16:colId xmlns:a16="http://schemas.microsoft.com/office/drawing/2014/main" val="20002"/>
                    </a:ext>
                  </a:extLst>
                </a:gridCol>
              </a:tblGrid>
              <a:tr h="747745">
                <a:tc>
                  <a:txBody>
                    <a:bodyPr/>
                    <a:lstStyle/>
                    <a:p>
                      <a:pPr algn="ctr"/>
                      <a:r>
                        <a:rPr lang="en-US" sz="2000" dirty="0" smtClean="0"/>
                        <a:t>Germ</a:t>
                      </a:r>
                      <a:endParaRPr lang="en-US" sz="2000" b="1" dirty="0"/>
                    </a:p>
                  </a:txBody>
                  <a:tcPr/>
                </a:tc>
                <a:tc>
                  <a:txBody>
                    <a:bodyPr/>
                    <a:lstStyle/>
                    <a:p>
                      <a:pPr algn="ctr"/>
                      <a:r>
                        <a:rPr lang="en-US" sz="2000" dirty="0" smtClean="0"/>
                        <a:t>Animals that</a:t>
                      </a:r>
                      <a:r>
                        <a:rPr lang="en-US" sz="2000" baseline="0" dirty="0" smtClean="0"/>
                        <a:t> carry germ</a:t>
                      </a:r>
                      <a:endParaRPr lang="en-US" sz="2000" b="1" dirty="0" smtClean="0"/>
                    </a:p>
                  </a:txBody>
                  <a:tcPr/>
                </a:tc>
                <a:tc>
                  <a:txBody>
                    <a:bodyPr/>
                    <a:lstStyle/>
                    <a:p>
                      <a:pPr algn="ctr"/>
                      <a:r>
                        <a:rPr lang="en-US" sz="2000" dirty="0" smtClean="0"/>
                        <a:t>Symptoms in people</a:t>
                      </a:r>
                      <a:endParaRPr lang="en-US" sz="2000" b="1" dirty="0"/>
                    </a:p>
                  </a:txBody>
                  <a:tcPr/>
                </a:tc>
                <a:extLst>
                  <a:ext uri="{0D108BD9-81ED-4DB2-BD59-A6C34878D82A}">
                    <a16:rowId xmlns:a16="http://schemas.microsoft.com/office/drawing/2014/main" val="10000"/>
                  </a:ext>
                </a:extLst>
              </a:tr>
              <a:tr h="1177690">
                <a:tc>
                  <a:txBody>
                    <a:bodyPr/>
                    <a:lstStyle/>
                    <a:p>
                      <a:r>
                        <a:rPr lang="en-US" sz="2000" b="1" i="1" dirty="0" smtClean="0"/>
                        <a:t>E. coli </a:t>
                      </a:r>
                      <a:r>
                        <a:rPr lang="en-US" sz="2000" b="1" dirty="0" smtClean="0"/>
                        <a:t>O157:H7 and other Shiga</a:t>
                      </a:r>
                      <a:r>
                        <a:rPr lang="en-US" sz="2000" b="1" baseline="0" dirty="0" smtClean="0"/>
                        <a:t> toxin-producing E. coli (STEC)</a:t>
                      </a:r>
                      <a:endParaRPr lang="en-US" sz="2000" b="1" i="1" dirty="0">
                        <a:solidFill>
                          <a:schemeClr val="tx2">
                            <a:lumMod val="90000"/>
                            <a:lumOff val="10000"/>
                          </a:schemeClr>
                        </a:solidFill>
                      </a:endParaRPr>
                    </a:p>
                  </a:txBody>
                  <a:tcPr/>
                </a:tc>
                <a:tc>
                  <a:txBody>
                    <a:bodyPr/>
                    <a:lstStyle/>
                    <a:p>
                      <a:r>
                        <a:rPr lang="en-US" sz="2000" b="1" dirty="0" smtClean="0"/>
                        <a:t>Cattle, sheep, goats</a:t>
                      </a:r>
                      <a:endParaRPr lang="en-US" sz="2000" b="1" dirty="0">
                        <a:solidFill>
                          <a:schemeClr val="tx2">
                            <a:lumMod val="90000"/>
                            <a:lumOff val="10000"/>
                          </a:schemeClr>
                        </a:solidFill>
                      </a:endParaRPr>
                    </a:p>
                  </a:txBody>
                  <a:tcPr/>
                </a:tc>
                <a:tc>
                  <a:txBody>
                    <a:bodyPr/>
                    <a:lstStyle/>
                    <a:p>
                      <a:r>
                        <a:rPr lang="en-US" sz="2000" b="1" dirty="0" smtClean="0"/>
                        <a:t>Diarrhea, bloody stool, stomach cramps</a:t>
                      </a:r>
                      <a:endParaRPr lang="en-US" sz="2000" b="1" dirty="0">
                        <a:solidFill>
                          <a:schemeClr val="tx2">
                            <a:lumMod val="90000"/>
                            <a:lumOff val="10000"/>
                          </a:schemeClr>
                        </a:solidFill>
                      </a:endParaRPr>
                    </a:p>
                  </a:txBody>
                  <a:tcPr/>
                </a:tc>
                <a:extLst>
                  <a:ext uri="{0D108BD9-81ED-4DB2-BD59-A6C34878D82A}">
                    <a16:rowId xmlns:a16="http://schemas.microsoft.com/office/drawing/2014/main" val="10001"/>
                  </a:ext>
                </a:extLst>
              </a:tr>
              <a:tr h="1171641">
                <a:tc>
                  <a:txBody>
                    <a:bodyPr/>
                    <a:lstStyle/>
                    <a:p>
                      <a:r>
                        <a:rPr lang="en-US" sz="2000" b="1" i="1" kern="1200" baseline="0" dirty="0" smtClean="0"/>
                        <a:t>Salmonella</a:t>
                      </a:r>
                      <a:endParaRPr lang="en-US" sz="2000" b="1" i="1" kern="1200" baseline="0" dirty="0">
                        <a:solidFill>
                          <a:schemeClr val="dk1"/>
                        </a:solidFill>
                        <a:latin typeface="+mn-lt"/>
                        <a:ea typeface="+mn-ea"/>
                        <a:cs typeface="+mn-cs"/>
                      </a:endParaRPr>
                    </a:p>
                  </a:txBody>
                  <a:tcPr/>
                </a:tc>
                <a:tc>
                  <a:txBody>
                    <a:bodyPr/>
                    <a:lstStyle/>
                    <a:p>
                      <a:r>
                        <a:rPr lang="en-US" sz="2000" b="1" kern="1200" baseline="0" dirty="0" smtClean="0"/>
                        <a:t>Poultry, cattle, sheep, pigs, reptiles</a:t>
                      </a:r>
                      <a:endParaRPr lang="en-US" sz="2000" b="1" kern="1200" baseline="0" dirty="0">
                        <a:solidFill>
                          <a:schemeClr val="dk1"/>
                        </a:solidFill>
                        <a:latin typeface="+mn-lt"/>
                        <a:ea typeface="+mn-ea"/>
                        <a:cs typeface="+mn-cs"/>
                      </a:endParaRPr>
                    </a:p>
                  </a:txBody>
                  <a:tcPr/>
                </a:tc>
                <a:tc>
                  <a:txBody>
                    <a:bodyPr/>
                    <a:lstStyle/>
                    <a:p>
                      <a:r>
                        <a:rPr lang="en-US" sz="2000" b="1" kern="1200" baseline="0" dirty="0" smtClean="0"/>
                        <a:t>Diarrhea, stomach cramps, fever, vomiting</a:t>
                      </a:r>
                      <a:endParaRPr lang="en-US" sz="2000" b="1" kern="1200" baseline="0" dirty="0">
                        <a:solidFill>
                          <a:schemeClr val="dk1"/>
                        </a:solidFill>
                        <a:latin typeface="+mn-lt"/>
                        <a:ea typeface="+mn-ea"/>
                        <a:cs typeface="+mn-cs"/>
                      </a:endParaRPr>
                    </a:p>
                  </a:txBody>
                  <a:tcPr/>
                </a:tc>
                <a:extLst>
                  <a:ext uri="{0D108BD9-81ED-4DB2-BD59-A6C34878D82A}">
                    <a16:rowId xmlns:a16="http://schemas.microsoft.com/office/drawing/2014/main" val="10002"/>
                  </a:ext>
                </a:extLst>
              </a:tr>
              <a:tr h="1072851">
                <a:tc>
                  <a:txBody>
                    <a:bodyPr/>
                    <a:lstStyle/>
                    <a:p>
                      <a:r>
                        <a:rPr lang="en-US" sz="2000" b="1" i="1" dirty="0" smtClean="0"/>
                        <a:t>Campylobacter</a:t>
                      </a:r>
                      <a:endParaRPr lang="en-US" sz="2000" b="1" i="1" dirty="0">
                        <a:solidFill>
                          <a:schemeClr val="tx2">
                            <a:lumMod val="90000"/>
                            <a:lumOff val="10000"/>
                          </a:schemeClr>
                        </a:solidFill>
                      </a:endParaRPr>
                    </a:p>
                  </a:txBody>
                  <a:tcPr/>
                </a:tc>
                <a:tc>
                  <a:txBody>
                    <a:bodyPr/>
                    <a:lstStyle/>
                    <a:p>
                      <a:r>
                        <a:rPr lang="en-US" sz="2000" b="1" dirty="0" smtClean="0"/>
                        <a:t>Poultry, cattle, sheep, goats, pigs</a:t>
                      </a:r>
                      <a:endParaRPr lang="en-US" sz="2000" b="1" dirty="0">
                        <a:solidFill>
                          <a:schemeClr val="tx2">
                            <a:lumMod val="90000"/>
                            <a:lumOff val="10000"/>
                          </a:schemeClr>
                        </a:solidFill>
                      </a:endParaRPr>
                    </a:p>
                  </a:txBody>
                  <a:tcPr/>
                </a:tc>
                <a:tc>
                  <a:txBody>
                    <a:bodyPr/>
                    <a:lstStyle/>
                    <a:p>
                      <a:r>
                        <a:rPr lang="en-US" sz="2000" b="1" dirty="0" smtClean="0"/>
                        <a:t>Diarrhea,</a:t>
                      </a:r>
                      <a:r>
                        <a:rPr lang="en-US" sz="2000" b="1" baseline="0" dirty="0" smtClean="0"/>
                        <a:t> stomach cramps, fever</a:t>
                      </a:r>
                      <a:endParaRPr lang="en-US" sz="2000" b="1" dirty="0">
                        <a:solidFill>
                          <a:schemeClr val="tx2">
                            <a:lumMod val="90000"/>
                            <a:lumOff val="10000"/>
                          </a:schemeClr>
                        </a:solidFill>
                      </a:endParaRPr>
                    </a:p>
                  </a:txBody>
                  <a:tcPr/>
                </a:tc>
                <a:extLst>
                  <a:ext uri="{0D108BD9-81ED-4DB2-BD59-A6C34878D82A}">
                    <a16:rowId xmlns:a16="http://schemas.microsoft.com/office/drawing/2014/main" val="10003"/>
                  </a:ext>
                </a:extLst>
              </a:tr>
              <a:tr h="849464">
                <a:tc>
                  <a:txBody>
                    <a:bodyPr/>
                    <a:lstStyle/>
                    <a:p>
                      <a:r>
                        <a:rPr lang="en-US" sz="2000" b="1" i="1" dirty="0" smtClean="0"/>
                        <a:t>Cryptosporidium</a:t>
                      </a:r>
                      <a:endParaRPr lang="en-US" sz="2000" b="1" i="1" dirty="0">
                        <a:solidFill>
                          <a:schemeClr val="tx2">
                            <a:lumMod val="90000"/>
                            <a:lumOff val="10000"/>
                          </a:schemeClr>
                        </a:solidFill>
                      </a:endParaRPr>
                    </a:p>
                  </a:txBody>
                  <a:tcPr/>
                </a:tc>
                <a:tc>
                  <a:txBody>
                    <a:bodyPr/>
                    <a:lstStyle/>
                    <a:p>
                      <a:r>
                        <a:rPr lang="en-US" sz="2000" b="1" dirty="0" smtClean="0"/>
                        <a:t>Cattle, sheep, goats, deer</a:t>
                      </a:r>
                      <a:endParaRPr lang="en-US" sz="2000" b="1" dirty="0">
                        <a:solidFill>
                          <a:schemeClr val="tx2">
                            <a:lumMod val="90000"/>
                            <a:lumOff val="10000"/>
                          </a:schemeClr>
                        </a:solidFill>
                      </a:endParaRPr>
                    </a:p>
                  </a:txBody>
                  <a:tcPr/>
                </a:tc>
                <a:tc>
                  <a:txBody>
                    <a:bodyPr/>
                    <a:lstStyle/>
                    <a:p>
                      <a:r>
                        <a:rPr lang="en-US" sz="2000" b="1" dirty="0" smtClean="0"/>
                        <a:t>Watery diarrhea, stomach</a:t>
                      </a:r>
                      <a:r>
                        <a:rPr lang="en-US" sz="2000" b="1" baseline="0" dirty="0" smtClean="0"/>
                        <a:t> cramps, vomiting, weight loss, loss of appetite</a:t>
                      </a:r>
                      <a:endParaRPr lang="en-US" sz="2000" b="1" dirty="0">
                        <a:solidFill>
                          <a:schemeClr val="tx2">
                            <a:lumMod val="90000"/>
                            <a:lumOff val="10000"/>
                          </a:schemeClr>
                        </a:solidFill>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833184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9313"/>
            <a:ext cx="11935968" cy="591127"/>
          </a:xfrm>
        </p:spPr>
        <p:txBody>
          <a:bodyPr anchor="t">
            <a:normAutofit/>
          </a:bodyPr>
          <a:lstStyle/>
          <a:p>
            <a:r>
              <a:rPr lang="en-US" dirty="0" smtClean="0"/>
              <a:t>Is This A Big Problem?</a:t>
            </a:r>
            <a:endParaRPr lang="en-US" dirty="0"/>
          </a:p>
        </p:txBody>
      </p:sp>
      <p:sp>
        <p:nvSpPr>
          <p:cNvPr id="3" name="Content Placeholder 2"/>
          <p:cNvSpPr>
            <a:spLocks noGrp="1"/>
          </p:cNvSpPr>
          <p:nvPr>
            <p:ph idx="1"/>
          </p:nvPr>
        </p:nvSpPr>
        <p:spPr>
          <a:xfrm>
            <a:off x="256032" y="1085642"/>
            <a:ext cx="9610724" cy="1031875"/>
          </a:xfrm>
        </p:spPr>
        <p:txBody>
          <a:bodyPr>
            <a:normAutofit/>
          </a:bodyPr>
          <a:lstStyle/>
          <a:p>
            <a:endParaRPr lang="en-US" dirty="0" smtClean="0"/>
          </a:p>
          <a:p>
            <a:endParaRPr lang="en-US" dirty="0"/>
          </a:p>
          <a:p>
            <a:endParaRPr lang="en-US" dirty="0"/>
          </a:p>
        </p:txBody>
      </p:sp>
      <p:sp>
        <p:nvSpPr>
          <p:cNvPr id="5" name="TextBox 4"/>
          <p:cNvSpPr txBox="1"/>
          <p:nvPr/>
        </p:nvSpPr>
        <p:spPr>
          <a:xfrm>
            <a:off x="256032" y="1512654"/>
            <a:ext cx="11679936" cy="1815882"/>
          </a:xfrm>
          <a:prstGeom prst="rect">
            <a:avLst/>
          </a:prstGeom>
          <a:noFill/>
        </p:spPr>
        <p:txBody>
          <a:bodyPr wrap="square" rtlCol="0">
            <a:spAutoFit/>
          </a:bodyPr>
          <a:lstStyle/>
          <a:p>
            <a:pPr marL="228600" indent="-228600">
              <a:buFont typeface="Arial" panose="020B0604020202020204" pitchFamily="34" charset="0"/>
              <a:buChar char="•"/>
            </a:pPr>
            <a:r>
              <a:rPr lang="en-US" sz="2800" b="1" dirty="0"/>
              <a:t>MDH investigates animal contact outbreaks every </a:t>
            </a:r>
            <a:r>
              <a:rPr lang="en-US" sz="2800" b="1" dirty="0" smtClean="0"/>
              <a:t>year</a:t>
            </a:r>
          </a:p>
          <a:p>
            <a:pPr marL="228600" indent="-228600">
              <a:buFont typeface="Arial" panose="020B0604020202020204" pitchFamily="34" charset="0"/>
              <a:buChar char="•"/>
            </a:pPr>
            <a:r>
              <a:rPr lang="en-US" sz="2800" b="1" dirty="0" smtClean="0"/>
              <a:t>Little </a:t>
            </a:r>
            <a:r>
              <a:rPr lang="en-US" sz="2800" b="1" dirty="0"/>
              <a:t>to no regulation or guidance for operators</a:t>
            </a:r>
          </a:p>
          <a:p>
            <a:pPr marL="228600" indent="-228600">
              <a:buFont typeface="Arial" panose="020B0604020202020204" pitchFamily="34" charset="0"/>
              <a:buChar char="•"/>
            </a:pPr>
            <a:r>
              <a:rPr lang="en-US" sz="2800" b="1" dirty="0" smtClean="0"/>
              <a:t>Outbreaks causing severe illness often result in lawsuits</a:t>
            </a:r>
          </a:p>
          <a:p>
            <a:pPr marL="228600" indent="-228600">
              <a:buFont typeface="Arial" panose="020B0604020202020204" pitchFamily="34" charset="0"/>
              <a:buChar char="•"/>
            </a:pPr>
            <a:endParaRPr lang="en-US" sz="2800" b="1" dirty="0"/>
          </a:p>
        </p:txBody>
      </p:sp>
      <p:pic>
        <p:nvPicPr>
          <p:cNvPr id="6" name="Picture 5"/>
          <p:cNvPicPr>
            <a:picLocks noChangeAspect="1"/>
          </p:cNvPicPr>
          <p:nvPr/>
        </p:nvPicPr>
        <p:blipFill>
          <a:blip r:embed="rId3"/>
          <a:stretch>
            <a:fillRect/>
          </a:stretch>
        </p:blipFill>
        <p:spPr>
          <a:xfrm>
            <a:off x="2146418" y="3109289"/>
            <a:ext cx="7643132" cy="3748711"/>
          </a:xfrm>
          <a:prstGeom prst="rect">
            <a:avLst/>
          </a:prstGeom>
        </p:spPr>
      </p:pic>
    </p:spTree>
    <p:extLst>
      <p:ext uri="{BB962C8B-B14F-4D97-AF65-F5344CB8AC3E}">
        <p14:creationId xmlns:p14="http://schemas.microsoft.com/office/powerpoint/2010/main" val="37147571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9313"/>
            <a:ext cx="11935968" cy="591127"/>
          </a:xfrm>
        </p:spPr>
        <p:txBody>
          <a:bodyPr anchor="t">
            <a:normAutofit/>
          </a:bodyPr>
          <a:lstStyle/>
          <a:p>
            <a:r>
              <a:rPr lang="en-US" dirty="0" smtClean="0"/>
              <a:t>Why Should We </a:t>
            </a:r>
            <a:r>
              <a:rPr lang="en-US" dirty="0"/>
              <a:t>B</a:t>
            </a:r>
            <a:r>
              <a:rPr lang="en-US" dirty="0" smtClean="0"/>
              <a:t>e Concerned? </a:t>
            </a:r>
            <a:endParaRPr lang="en-US" dirty="0"/>
          </a:p>
        </p:txBody>
      </p:sp>
      <p:sp>
        <p:nvSpPr>
          <p:cNvPr id="3" name="Content Placeholder 2"/>
          <p:cNvSpPr>
            <a:spLocks noGrp="1"/>
          </p:cNvSpPr>
          <p:nvPr>
            <p:ph idx="1"/>
          </p:nvPr>
        </p:nvSpPr>
        <p:spPr>
          <a:xfrm>
            <a:off x="256032" y="1085642"/>
            <a:ext cx="9610724" cy="1031875"/>
          </a:xfrm>
        </p:spPr>
        <p:txBody>
          <a:bodyPr>
            <a:normAutofit/>
          </a:bodyPr>
          <a:lstStyle/>
          <a:p>
            <a:endParaRPr lang="en-US" dirty="0" smtClean="0"/>
          </a:p>
          <a:p>
            <a:endParaRPr lang="en-US" dirty="0"/>
          </a:p>
          <a:p>
            <a:endParaRPr lang="en-US" dirty="0"/>
          </a:p>
        </p:txBody>
      </p:sp>
      <p:pic>
        <p:nvPicPr>
          <p:cNvPr id="4" name="Picture 3"/>
          <p:cNvPicPr>
            <a:picLocks noChangeAspect="1"/>
          </p:cNvPicPr>
          <p:nvPr/>
        </p:nvPicPr>
        <p:blipFill rotWithShape="1">
          <a:blip r:embed="rId3"/>
          <a:srcRect l="11352" t="9755" r="2912" b="6960"/>
          <a:stretch/>
        </p:blipFill>
        <p:spPr>
          <a:xfrm>
            <a:off x="5873914" y="1947173"/>
            <a:ext cx="5926424" cy="4451230"/>
          </a:xfrm>
          <a:prstGeom prst="rect">
            <a:avLst/>
          </a:prstGeom>
        </p:spPr>
      </p:pic>
      <p:sp>
        <p:nvSpPr>
          <p:cNvPr id="5" name="TextBox 4"/>
          <p:cNvSpPr txBox="1"/>
          <p:nvPr/>
        </p:nvSpPr>
        <p:spPr>
          <a:xfrm>
            <a:off x="256032" y="1756742"/>
            <a:ext cx="5617882" cy="4832092"/>
          </a:xfrm>
          <a:prstGeom prst="rect">
            <a:avLst/>
          </a:prstGeom>
          <a:noFill/>
        </p:spPr>
        <p:txBody>
          <a:bodyPr wrap="square" rtlCol="0">
            <a:spAutoFit/>
          </a:bodyPr>
          <a:lstStyle/>
          <a:p>
            <a:pPr marL="228600" indent="-228600">
              <a:buFont typeface="Arial" panose="020B0604020202020204" pitchFamily="34" charset="0"/>
              <a:buChar char="•"/>
            </a:pPr>
            <a:r>
              <a:rPr lang="en-US" sz="2800" b="1" i="1" dirty="0" smtClean="0"/>
              <a:t>E.coli </a:t>
            </a:r>
            <a:r>
              <a:rPr lang="en-US" sz="2800" b="1" dirty="0"/>
              <a:t>O157:H7 infections </a:t>
            </a:r>
            <a:r>
              <a:rPr lang="en-US" sz="2800" b="1" dirty="0" smtClean="0"/>
              <a:t>can cause </a:t>
            </a:r>
            <a:r>
              <a:rPr lang="en-US" sz="2800" b="1" dirty="0"/>
              <a:t>Hemolytic Uremic Syndrome (HUS); </a:t>
            </a:r>
            <a:r>
              <a:rPr lang="en-US" sz="2800" b="1" dirty="0" smtClean="0"/>
              <a:t>a severe illness requiring hospitalization. 5</a:t>
            </a:r>
            <a:r>
              <a:rPr lang="en-US" sz="2800" b="1" dirty="0"/>
              <a:t>% of HUS cases are fatal.</a:t>
            </a:r>
            <a:r>
              <a:rPr lang="en-US" sz="2800" dirty="0"/>
              <a:t> </a:t>
            </a:r>
            <a:endParaRPr lang="en-US" sz="2800" dirty="0" smtClean="0"/>
          </a:p>
          <a:p>
            <a:pPr marL="228600" indent="-228600">
              <a:buFont typeface="Arial" panose="020B0604020202020204" pitchFamily="34" charset="0"/>
              <a:buChar char="•"/>
            </a:pPr>
            <a:r>
              <a:rPr lang="en-US" sz="2800" b="1" dirty="0" smtClean="0"/>
              <a:t>Children &lt;5 at higher risk of severe illness</a:t>
            </a:r>
          </a:p>
          <a:p>
            <a:pPr marL="228600" indent="-228600">
              <a:buFont typeface="Arial" panose="020B0604020202020204" pitchFamily="34" charset="0"/>
              <a:buChar char="•"/>
            </a:pPr>
            <a:r>
              <a:rPr lang="en-US" sz="2800" b="1" dirty="0"/>
              <a:t>The average hospitalization cost of an HUS case is $200,000 but can be over $1 </a:t>
            </a:r>
            <a:r>
              <a:rPr lang="en-US" sz="2800" b="1" dirty="0" smtClean="0"/>
              <a:t>million</a:t>
            </a:r>
          </a:p>
          <a:p>
            <a:pPr marL="228600" indent="-228600">
              <a:buFont typeface="Arial" panose="020B0604020202020204" pitchFamily="34" charset="0"/>
              <a:buChar char="•"/>
            </a:pPr>
            <a:endParaRPr lang="en-US" sz="2800" b="1" dirty="0"/>
          </a:p>
        </p:txBody>
      </p:sp>
    </p:spTree>
    <p:extLst>
      <p:ext uri="{BB962C8B-B14F-4D97-AF65-F5344CB8AC3E}">
        <p14:creationId xmlns:p14="http://schemas.microsoft.com/office/powerpoint/2010/main" val="11517170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0398"/>
            <a:ext cx="11742004" cy="644120"/>
          </a:xfrm>
        </p:spPr>
        <p:txBody>
          <a:bodyPr>
            <a:normAutofit/>
          </a:bodyPr>
          <a:lstStyle/>
          <a:p>
            <a:r>
              <a:rPr lang="en-US" dirty="0" smtClean="0"/>
              <a:t>What Do </a:t>
            </a:r>
            <a:r>
              <a:rPr lang="en-US" dirty="0"/>
              <a:t>T</a:t>
            </a:r>
            <a:r>
              <a:rPr lang="en-US" dirty="0" smtClean="0"/>
              <a:t>hese </a:t>
            </a:r>
            <a:r>
              <a:rPr lang="en-US" dirty="0"/>
              <a:t>O</a:t>
            </a:r>
            <a:r>
              <a:rPr lang="en-US" dirty="0" smtClean="0"/>
              <a:t>utbreaks </a:t>
            </a:r>
            <a:r>
              <a:rPr lang="en-US" dirty="0"/>
              <a:t>M</a:t>
            </a:r>
            <a:r>
              <a:rPr lang="en-US" dirty="0" smtClean="0"/>
              <a:t>ean For You?</a:t>
            </a:r>
            <a:endParaRPr lang="en-US" dirty="0"/>
          </a:p>
        </p:txBody>
      </p:sp>
      <p:sp>
        <p:nvSpPr>
          <p:cNvPr id="3" name="Content Placeholder 2"/>
          <p:cNvSpPr>
            <a:spLocks noGrp="1"/>
          </p:cNvSpPr>
          <p:nvPr>
            <p:ph idx="1"/>
          </p:nvPr>
        </p:nvSpPr>
        <p:spPr>
          <a:xfrm>
            <a:off x="101600" y="1487055"/>
            <a:ext cx="4959927" cy="5466006"/>
          </a:xfrm>
        </p:spPr>
        <p:txBody>
          <a:bodyPr>
            <a:noAutofit/>
          </a:bodyPr>
          <a:lstStyle/>
          <a:p>
            <a:r>
              <a:rPr lang="en-US" dirty="0" smtClean="0"/>
              <a:t>For an owner, an outbreak can have a significant impact on both finances &amp; reputation</a:t>
            </a:r>
          </a:p>
          <a:p>
            <a:r>
              <a:rPr lang="en-US" dirty="0" smtClean="0"/>
              <a:t>In </a:t>
            </a:r>
            <a:r>
              <a:rPr lang="en-US" dirty="0"/>
              <a:t>Minnesota, a recent jury trial awarded $7.5 million to the family of a girl who became ill with </a:t>
            </a:r>
            <a:r>
              <a:rPr lang="en-US" i="1" dirty="0"/>
              <a:t>E. coli </a:t>
            </a:r>
            <a:r>
              <a:rPr lang="en-US" dirty="0"/>
              <a:t>and HUS after visiting an agritourism </a:t>
            </a:r>
            <a:r>
              <a:rPr lang="en-US" dirty="0" smtClean="0"/>
              <a:t>farm</a:t>
            </a:r>
          </a:p>
        </p:txBody>
      </p:sp>
      <p:pic>
        <p:nvPicPr>
          <p:cNvPr id="6" name="Picture 5" descr="Local pumpkin patch petting zoo linked to E. coli | kare11.com - Mozilla Firefox"/>
          <p:cNvPicPr>
            <a:picLocks noChangeAspect="1"/>
          </p:cNvPicPr>
          <p:nvPr/>
        </p:nvPicPr>
        <p:blipFill rotWithShape="1">
          <a:blip r:embed="rId2">
            <a:extLst>
              <a:ext uri="{28A0092B-C50C-407E-A947-70E740481C1C}">
                <a14:useLocalDpi xmlns:a14="http://schemas.microsoft.com/office/drawing/2010/main" val="0"/>
              </a:ext>
            </a:extLst>
          </a:blip>
          <a:srcRect l="12011" t="13933" r="33049" b="17925"/>
          <a:stretch/>
        </p:blipFill>
        <p:spPr>
          <a:xfrm>
            <a:off x="8721031" y="1345311"/>
            <a:ext cx="3343210" cy="3327517"/>
          </a:xfrm>
          <a:prstGeom prst="rect">
            <a:avLst/>
          </a:prstGeom>
        </p:spPr>
      </p:pic>
      <p:pic>
        <p:nvPicPr>
          <p:cNvPr id="5" name="Picture 4" descr="E. Coli Outbreak Tied to Minn. Pumpkin Farm’s Petting Zoo - ABC News - Mozilla Firefox"/>
          <p:cNvPicPr>
            <a:picLocks noChangeAspect="1"/>
          </p:cNvPicPr>
          <p:nvPr/>
        </p:nvPicPr>
        <p:blipFill rotWithShape="1">
          <a:blip r:embed="rId3">
            <a:extLst>
              <a:ext uri="{28A0092B-C50C-407E-A947-70E740481C1C}">
                <a14:useLocalDpi xmlns:a14="http://schemas.microsoft.com/office/drawing/2010/main" val="0"/>
              </a:ext>
            </a:extLst>
          </a:blip>
          <a:srcRect l="9606" t="13483" r="40550" b="29577"/>
          <a:stretch/>
        </p:blipFill>
        <p:spPr>
          <a:xfrm>
            <a:off x="4975357" y="1345311"/>
            <a:ext cx="3628753" cy="3326540"/>
          </a:xfrm>
          <a:prstGeom prst="rect">
            <a:avLst/>
          </a:prstGeom>
        </p:spPr>
      </p:pic>
      <p:pic>
        <p:nvPicPr>
          <p:cNvPr id="7" name="Picture 6" descr="E. coli O157:H7 Outbreak at Dehn's Pumpkins in Dayton, MN | Food Poisoning Bulletin - Mozilla Firefox"/>
          <p:cNvPicPr>
            <a:picLocks noChangeAspect="1"/>
          </p:cNvPicPr>
          <p:nvPr/>
        </p:nvPicPr>
        <p:blipFill rotWithShape="1">
          <a:blip r:embed="rId4">
            <a:extLst>
              <a:ext uri="{28A0092B-C50C-407E-A947-70E740481C1C}">
                <a14:useLocalDpi xmlns:a14="http://schemas.microsoft.com/office/drawing/2010/main" val="0"/>
              </a:ext>
            </a:extLst>
          </a:blip>
          <a:srcRect l="10929" t="17978" r="14175" b="24944"/>
          <a:stretch/>
        </p:blipFill>
        <p:spPr>
          <a:xfrm>
            <a:off x="6169883" y="4043768"/>
            <a:ext cx="4601750" cy="2814232"/>
          </a:xfrm>
          <a:prstGeom prst="rect">
            <a:avLst/>
          </a:prstGeom>
          <a:solidFill>
            <a:schemeClr val="bg2">
              <a:lumMod val="75000"/>
            </a:schemeClr>
          </a:solidFill>
          <a:ln>
            <a:solidFill>
              <a:schemeClr val="bg2">
                <a:lumMod val="75000"/>
              </a:schemeClr>
            </a:solidFill>
          </a:ln>
        </p:spPr>
      </p:pic>
      <p:sp>
        <p:nvSpPr>
          <p:cNvPr id="8" name="Oval 7"/>
          <p:cNvSpPr/>
          <p:nvPr/>
        </p:nvSpPr>
        <p:spPr>
          <a:xfrm>
            <a:off x="5902501" y="5789664"/>
            <a:ext cx="1885406" cy="65550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643191" y="5088835"/>
            <a:ext cx="1616042" cy="183931"/>
          </a:xfrm>
          <a:prstGeom prst="rect">
            <a:avLst/>
          </a:prstGeom>
          <a:solidFill>
            <a:srgbClr val="00ABBC"/>
          </a:solidFill>
          <a:ln>
            <a:solidFill>
              <a:srgbClr val="00AB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958408" y="4672827"/>
            <a:ext cx="1098671" cy="100828"/>
          </a:xfrm>
          <a:prstGeom prst="rect">
            <a:avLst/>
          </a:prstGeom>
          <a:solidFill>
            <a:srgbClr val="F0F1E9"/>
          </a:solidFill>
          <a:ln>
            <a:solidFill>
              <a:srgbClr val="F0F1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8114866" y="5418243"/>
            <a:ext cx="239899" cy="75111"/>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Arrow 14"/>
          <p:cNvSpPr/>
          <p:nvPr/>
        </p:nvSpPr>
        <p:spPr>
          <a:xfrm rot="1637085">
            <a:off x="4743892" y="5492836"/>
            <a:ext cx="1258743" cy="4519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75771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b="1" dirty="0" smtClean="0"/>
              <a:t>Question</a:t>
            </a:r>
            <a:endParaRPr lang="en-US" b="1" dirty="0"/>
          </a:p>
        </p:txBody>
      </p:sp>
      <p:sp>
        <p:nvSpPr>
          <p:cNvPr id="3" name="TPAnswers"/>
          <p:cNvSpPr>
            <a:spLocks noGrp="1"/>
          </p:cNvSpPr>
          <p:nvPr>
            <p:ph idx="1"/>
            <p:custDataLst>
              <p:tags r:id="rId2"/>
            </p:custDataLst>
          </p:nvPr>
        </p:nvSpPr>
        <p:spPr/>
        <p:txBody>
          <a:bodyPr>
            <a:normAutofit/>
          </a:bodyPr>
          <a:lstStyle/>
          <a:p>
            <a:pPr marL="457200" indent="-457200">
              <a:buClr>
                <a:schemeClr val="bg1"/>
              </a:buClr>
              <a:buAutoNum type="alphaUcPeriod"/>
            </a:pPr>
            <a:r>
              <a:rPr lang="en-US" dirty="0"/>
              <a:t>Can healthy, well cared for animals carry germs that can </a:t>
            </a:r>
            <a:r>
              <a:rPr lang="en-US" dirty="0" smtClean="0"/>
              <a:t>make people </a:t>
            </a:r>
            <a:r>
              <a:rPr lang="en-US" dirty="0"/>
              <a:t>sick? </a:t>
            </a:r>
          </a:p>
          <a:p>
            <a:pPr marL="1885950" lvl="3" indent="-514350">
              <a:buClr>
                <a:schemeClr val="bg1"/>
              </a:buClr>
              <a:buAutoNum type="alphaUcParenR"/>
            </a:pPr>
            <a:endParaRPr lang="en-US" b="1" dirty="0" smtClean="0"/>
          </a:p>
          <a:p>
            <a:pPr marL="1885950" lvl="3" indent="-514350">
              <a:buClr>
                <a:schemeClr val="bg1"/>
              </a:buClr>
              <a:buAutoNum type="alphaUcParenR"/>
            </a:pPr>
            <a:r>
              <a:rPr lang="en-US" b="1" dirty="0" smtClean="0"/>
              <a:t>Yes</a:t>
            </a:r>
            <a:endParaRPr lang="en-US" dirty="0"/>
          </a:p>
          <a:p>
            <a:pPr marL="514350" indent="-514350">
              <a:buClr>
                <a:schemeClr val="bg1"/>
              </a:buClr>
              <a:buAutoNum type="alphaUcParenR"/>
            </a:pPr>
            <a:endParaRPr lang="en-US" b="1" dirty="0" smtClean="0"/>
          </a:p>
          <a:p>
            <a:pPr marL="0" indent="0">
              <a:buClr>
                <a:schemeClr val="bg1"/>
              </a:buClr>
              <a:buNone/>
            </a:pPr>
            <a:r>
              <a:rPr lang="en-US" dirty="0"/>
              <a:t> </a:t>
            </a:r>
            <a:r>
              <a:rPr lang="en-US" dirty="0" smtClean="0"/>
              <a:t>      		</a:t>
            </a:r>
            <a:r>
              <a:rPr lang="en-US" b="1" dirty="0" smtClean="0"/>
              <a:t>No</a:t>
            </a:r>
            <a:endParaRPr lang="en-US"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32</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1865414" y="3287228"/>
            <a:ext cx="808037" cy="731838"/>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6" name="Rectangle 4"/>
          <p:cNvSpPr>
            <a:spLocks noChangeArrowheads="1"/>
          </p:cNvSpPr>
          <p:nvPr/>
        </p:nvSpPr>
        <p:spPr bwMode="auto">
          <a:xfrm>
            <a:off x="1865415" y="4723209"/>
            <a:ext cx="808037" cy="73183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16549026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b="1" dirty="0" smtClean="0"/>
              <a:t>Question</a:t>
            </a:r>
            <a:endParaRPr lang="en-US" b="1" dirty="0"/>
          </a:p>
        </p:txBody>
      </p:sp>
      <p:sp>
        <p:nvSpPr>
          <p:cNvPr id="3" name="TPAnswers"/>
          <p:cNvSpPr>
            <a:spLocks noGrp="1"/>
          </p:cNvSpPr>
          <p:nvPr>
            <p:ph idx="1"/>
            <p:custDataLst>
              <p:tags r:id="rId2"/>
            </p:custDataLst>
          </p:nvPr>
        </p:nvSpPr>
        <p:spPr/>
        <p:txBody>
          <a:bodyPr>
            <a:normAutofit/>
          </a:bodyPr>
          <a:lstStyle/>
          <a:p>
            <a:pPr marL="457200" indent="-457200">
              <a:buClr>
                <a:schemeClr val="bg1"/>
              </a:buClr>
              <a:buAutoNum type="alphaUcPeriod"/>
            </a:pPr>
            <a:r>
              <a:rPr lang="en-US" dirty="0"/>
              <a:t>Can healthy, well cared for animals carry germs that can </a:t>
            </a:r>
            <a:r>
              <a:rPr lang="en-US" dirty="0" smtClean="0"/>
              <a:t>make people </a:t>
            </a:r>
            <a:r>
              <a:rPr lang="en-US" dirty="0"/>
              <a:t>sick? </a:t>
            </a:r>
          </a:p>
          <a:p>
            <a:pPr marL="1885950" lvl="3" indent="-514350">
              <a:buClr>
                <a:schemeClr val="bg1"/>
              </a:buClr>
              <a:buAutoNum type="alphaUcParenR"/>
            </a:pPr>
            <a:endParaRPr lang="en-US" b="1" dirty="0" smtClean="0"/>
          </a:p>
          <a:p>
            <a:pPr marL="1885950" lvl="3" indent="-514350">
              <a:buClr>
                <a:schemeClr val="bg1"/>
              </a:buClr>
              <a:buAutoNum type="alphaUcParenR"/>
            </a:pPr>
            <a:r>
              <a:rPr lang="en-US" b="1" dirty="0" smtClean="0"/>
              <a:t>Yes</a:t>
            </a:r>
            <a:endParaRPr lang="en-US" dirty="0"/>
          </a:p>
          <a:p>
            <a:pPr marL="514350" indent="-514350">
              <a:buClr>
                <a:schemeClr val="bg1"/>
              </a:buClr>
              <a:buAutoNum type="alphaUcParenR"/>
            </a:pPr>
            <a:endParaRPr lang="en-US" b="1" dirty="0" smtClean="0"/>
          </a:p>
          <a:p>
            <a:pPr marL="0" indent="0">
              <a:buClr>
                <a:schemeClr val="bg1"/>
              </a:buClr>
              <a:buNone/>
            </a:pPr>
            <a:r>
              <a:rPr lang="en-US" dirty="0"/>
              <a:t> </a:t>
            </a:r>
            <a:r>
              <a:rPr lang="en-US" dirty="0" smtClean="0"/>
              <a:t>      		</a:t>
            </a:r>
            <a:endParaRPr lang="en-US"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33</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1865414" y="3287228"/>
            <a:ext cx="808037" cy="731838"/>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39393957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lstStyle/>
          <a:p>
            <a:pPr algn="ctr"/>
            <a:r>
              <a:rPr lang="en-US" b="1" dirty="0" smtClean="0"/>
              <a:t>Question</a:t>
            </a:r>
            <a:endParaRPr lang="en-US" b="1" dirty="0"/>
          </a:p>
        </p:txBody>
      </p:sp>
      <p:sp>
        <p:nvSpPr>
          <p:cNvPr id="3" name="TPAnswers"/>
          <p:cNvSpPr>
            <a:spLocks noGrp="1"/>
          </p:cNvSpPr>
          <p:nvPr>
            <p:ph idx="1"/>
            <p:custDataLst>
              <p:tags r:id="rId2"/>
            </p:custDataLst>
          </p:nvPr>
        </p:nvSpPr>
        <p:spPr/>
        <p:txBody>
          <a:bodyPr>
            <a:normAutofit/>
          </a:bodyPr>
          <a:lstStyle/>
          <a:p>
            <a:pPr marL="457200" indent="-457200">
              <a:buClr>
                <a:schemeClr val="bg1"/>
              </a:buClr>
              <a:buAutoNum type="alphaUcPeriod"/>
            </a:pPr>
            <a:r>
              <a:rPr lang="en-US" b="1" dirty="0" smtClean="0"/>
              <a:t>How do people get sick from animal germs?</a:t>
            </a:r>
          </a:p>
          <a:p>
            <a:pPr marL="514350" indent="-514350">
              <a:buClr>
                <a:schemeClr val="bg1"/>
              </a:buClr>
              <a:buFont typeface="+mj-lt"/>
              <a:buAutoNum type="alphaLcPeriod"/>
            </a:pPr>
            <a:endParaRPr lang="en-US" b="1" dirty="0" smtClean="0"/>
          </a:p>
          <a:p>
            <a:pPr marL="514350" indent="-514350">
              <a:buClr>
                <a:schemeClr val="bg1"/>
              </a:buClr>
              <a:buFont typeface="+mj-lt"/>
              <a:buAutoNum type="alphaLcPeriod"/>
            </a:pPr>
            <a:r>
              <a:rPr lang="en-US" b="1" dirty="0" smtClean="0"/>
              <a:t>Just </a:t>
            </a:r>
            <a:r>
              <a:rPr lang="en-US" b="1" dirty="0"/>
              <a:t>by looking at the </a:t>
            </a:r>
            <a:r>
              <a:rPr lang="en-US" b="1" dirty="0" smtClean="0"/>
              <a:t>animals</a:t>
            </a:r>
            <a:endParaRPr lang="en-US" b="1" dirty="0"/>
          </a:p>
          <a:p>
            <a:pPr marL="514350" indent="-514350">
              <a:buClr>
                <a:schemeClr val="bg1"/>
              </a:buClr>
              <a:buFont typeface="+mj-lt"/>
              <a:buAutoNum type="alphaLcPeriod"/>
            </a:pPr>
            <a:r>
              <a:rPr lang="en-US" b="1" dirty="0" smtClean="0"/>
              <a:t>By </a:t>
            </a:r>
            <a:r>
              <a:rPr lang="en-US" b="1" dirty="0"/>
              <a:t>ingesting the germs </a:t>
            </a:r>
            <a:r>
              <a:rPr lang="en-US" b="1" dirty="0" smtClean="0"/>
              <a:t> </a:t>
            </a:r>
            <a:endParaRPr lang="en-US" b="1" dirty="0"/>
          </a:p>
          <a:p>
            <a:pPr marL="514350" indent="-514350">
              <a:buClr>
                <a:schemeClr val="bg1"/>
              </a:buClr>
              <a:buFont typeface="+mj-lt"/>
              <a:buAutoNum type="alphaLcPeriod"/>
            </a:pPr>
            <a:r>
              <a:rPr lang="en-US" b="1" dirty="0" smtClean="0"/>
              <a:t>Through </a:t>
            </a:r>
            <a:r>
              <a:rPr lang="en-US" b="1" dirty="0"/>
              <a:t>the </a:t>
            </a:r>
            <a:r>
              <a:rPr lang="en-US" b="1" dirty="0" smtClean="0"/>
              <a:t>air</a:t>
            </a:r>
            <a:endParaRPr lang="en-US" b="1" dirty="0"/>
          </a:p>
          <a:p>
            <a:pPr marL="514350" indent="-514350">
              <a:buClr>
                <a:schemeClr val="bg1"/>
              </a:buClr>
              <a:buFont typeface="+mj-lt"/>
              <a:buAutoNum type="alphaLcPeriod"/>
            </a:pPr>
            <a:r>
              <a:rPr lang="en-US" b="1" dirty="0" smtClean="0"/>
              <a:t>By </a:t>
            </a:r>
            <a:r>
              <a:rPr lang="en-US" b="1" dirty="0"/>
              <a:t>sneezing on an </a:t>
            </a:r>
            <a:r>
              <a:rPr lang="en-US" b="1" dirty="0" smtClean="0"/>
              <a:t>animal</a:t>
            </a:r>
            <a:r>
              <a:rPr lang="en-US" dirty="0"/>
              <a:t> </a:t>
            </a:r>
            <a:r>
              <a:rPr lang="en-US" dirty="0" smtClean="0"/>
              <a:t> </a:t>
            </a:r>
            <a:endParaRPr lang="en-US" b="1" dirty="0" smtClean="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34</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54816" y="3104399"/>
            <a:ext cx="595456" cy="556676"/>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6" name="Rectangle 4"/>
          <p:cNvSpPr>
            <a:spLocks noChangeArrowheads="1"/>
          </p:cNvSpPr>
          <p:nvPr/>
        </p:nvSpPr>
        <p:spPr bwMode="auto">
          <a:xfrm>
            <a:off x="669769" y="3781125"/>
            <a:ext cx="595457" cy="574150"/>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7" name="Rectangle 5"/>
          <p:cNvSpPr>
            <a:spLocks noChangeArrowheads="1"/>
          </p:cNvSpPr>
          <p:nvPr/>
        </p:nvSpPr>
        <p:spPr bwMode="auto">
          <a:xfrm>
            <a:off x="684725" y="4491877"/>
            <a:ext cx="595456" cy="575946"/>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9" name="Rectangle 6"/>
          <p:cNvSpPr>
            <a:spLocks noChangeArrowheads="1"/>
          </p:cNvSpPr>
          <p:nvPr/>
        </p:nvSpPr>
        <p:spPr bwMode="auto">
          <a:xfrm>
            <a:off x="684725" y="5156736"/>
            <a:ext cx="565547" cy="596550"/>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18462792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lstStyle/>
          <a:p>
            <a:pPr algn="ctr"/>
            <a:r>
              <a:rPr lang="en-US" b="1" dirty="0" smtClean="0"/>
              <a:t>Question</a:t>
            </a:r>
            <a:endParaRPr lang="en-US" b="1" dirty="0"/>
          </a:p>
        </p:txBody>
      </p:sp>
      <p:sp>
        <p:nvSpPr>
          <p:cNvPr id="3" name="TPAnswers"/>
          <p:cNvSpPr>
            <a:spLocks noGrp="1"/>
          </p:cNvSpPr>
          <p:nvPr>
            <p:ph idx="1"/>
            <p:custDataLst>
              <p:tags r:id="rId2"/>
            </p:custDataLst>
          </p:nvPr>
        </p:nvSpPr>
        <p:spPr/>
        <p:txBody>
          <a:bodyPr>
            <a:normAutofit/>
          </a:bodyPr>
          <a:lstStyle/>
          <a:p>
            <a:pPr marL="457200" indent="-457200">
              <a:buClr>
                <a:schemeClr val="bg1"/>
              </a:buClr>
              <a:buAutoNum type="alphaUcPeriod"/>
            </a:pPr>
            <a:r>
              <a:rPr lang="en-US" b="1" dirty="0" smtClean="0"/>
              <a:t>How do people get sick from animal germs?</a:t>
            </a:r>
          </a:p>
          <a:p>
            <a:pPr marL="514350" indent="-514350">
              <a:buClr>
                <a:schemeClr val="bg1"/>
              </a:buClr>
              <a:buFont typeface="+mj-lt"/>
              <a:buAutoNum type="alphaLcPeriod"/>
            </a:pPr>
            <a:endParaRPr lang="en-US" b="1" dirty="0" smtClean="0"/>
          </a:p>
          <a:p>
            <a:pPr marL="514350" indent="-514350">
              <a:buClr>
                <a:schemeClr val="bg1"/>
              </a:buClr>
              <a:buFont typeface="+mj-lt"/>
              <a:buAutoNum type="alphaLcPeriod"/>
            </a:pPr>
            <a:endParaRPr lang="en-US" b="1" dirty="0" smtClean="0"/>
          </a:p>
          <a:p>
            <a:pPr marL="514350" indent="-514350">
              <a:buClr>
                <a:schemeClr val="bg1"/>
              </a:buClr>
              <a:buFont typeface="+mj-lt"/>
              <a:buAutoNum type="alphaLcPeriod"/>
            </a:pPr>
            <a:r>
              <a:rPr lang="en-US" b="1" dirty="0" smtClean="0"/>
              <a:t>By </a:t>
            </a:r>
            <a:r>
              <a:rPr lang="en-US" b="1" dirty="0"/>
              <a:t>ingesting the germs </a:t>
            </a:r>
            <a:r>
              <a:rPr lang="en-US" b="1" dirty="0" smtClean="0"/>
              <a:t> </a:t>
            </a:r>
            <a:endParaRPr lang="en-US"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35</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6" name="Rectangle 4"/>
          <p:cNvSpPr>
            <a:spLocks noChangeArrowheads="1"/>
          </p:cNvSpPr>
          <p:nvPr/>
        </p:nvSpPr>
        <p:spPr bwMode="auto">
          <a:xfrm>
            <a:off x="669769" y="3781125"/>
            <a:ext cx="595457" cy="574150"/>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42396464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aby Goat Jumps Through A Meadow Photography By: Kerstin Joensson: "/>
          <p:cNvPicPr>
            <a:picLocks noChangeAspect="1" noChangeArrowheads="1"/>
          </p:cNvPicPr>
          <p:nvPr/>
        </p:nvPicPr>
        <p:blipFill rotWithShape="1">
          <a:blip r:embed="rId3">
            <a:extLst>
              <a:ext uri="{28A0092B-C50C-407E-A947-70E740481C1C}">
                <a14:useLocalDpi xmlns:a14="http://schemas.microsoft.com/office/drawing/2010/main" val="0"/>
              </a:ext>
            </a:extLst>
          </a:blip>
          <a:srcRect b="11665"/>
          <a:stretch/>
        </p:blipFill>
        <p:spPr bwMode="auto">
          <a:xfrm>
            <a:off x="2074144" y="2028413"/>
            <a:ext cx="7969250" cy="4693062"/>
          </a:xfrm>
          <a:prstGeom prst="rect">
            <a:avLst/>
          </a:prstGeom>
          <a:ln>
            <a:solidFill>
              <a:schemeClr val="tx1">
                <a:lumMod val="75000"/>
                <a:lumOff val="25000"/>
              </a:schemeClr>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37512" y="200526"/>
            <a:ext cx="10223078" cy="978569"/>
          </a:xfrm>
        </p:spPr>
        <p:txBody>
          <a:bodyPr>
            <a:noAutofit/>
          </a:bodyPr>
          <a:lstStyle/>
          <a:p>
            <a:r>
              <a:rPr lang="en-US" dirty="0" smtClean="0"/>
              <a:t>Animal Contact Venue Best Practices</a:t>
            </a:r>
            <a:endParaRPr lang="en-US" dirty="0"/>
          </a:p>
        </p:txBody>
      </p:sp>
      <p:sp>
        <p:nvSpPr>
          <p:cNvPr id="4" name="TextBox 3"/>
          <p:cNvSpPr txBox="1"/>
          <p:nvPr/>
        </p:nvSpPr>
        <p:spPr>
          <a:xfrm>
            <a:off x="4270869" y="1382082"/>
            <a:ext cx="3956364" cy="646331"/>
          </a:xfrm>
          <a:prstGeom prst="rect">
            <a:avLst/>
          </a:prstGeom>
          <a:noFill/>
        </p:spPr>
        <p:txBody>
          <a:bodyPr wrap="square" rtlCol="0">
            <a:spAutoFit/>
          </a:bodyPr>
          <a:lstStyle/>
          <a:p>
            <a:r>
              <a:rPr lang="en-US" sz="3600" b="1" dirty="0" smtClean="0"/>
              <a:t>Let’s get started! </a:t>
            </a:r>
            <a:endParaRPr lang="en-US" sz="3600" b="1" dirty="0"/>
          </a:p>
        </p:txBody>
      </p:sp>
    </p:spTree>
    <p:extLst>
      <p:ext uri="{BB962C8B-B14F-4D97-AF65-F5344CB8AC3E}">
        <p14:creationId xmlns:p14="http://schemas.microsoft.com/office/powerpoint/2010/main" val="41301591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mpendium of Measures to Prevent Disease Associated with Animals in Public Settings, 2017 - AnimalContactCompendium2017.pdf - Mozilla Firefox"/>
          <p:cNvPicPr>
            <a:picLocks noChangeAspect="1"/>
          </p:cNvPicPr>
          <p:nvPr/>
        </p:nvPicPr>
        <p:blipFill rotWithShape="1">
          <a:blip r:embed="rId3">
            <a:extLst>
              <a:ext uri="{28A0092B-C50C-407E-A947-70E740481C1C}">
                <a14:useLocalDpi xmlns:a14="http://schemas.microsoft.com/office/drawing/2010/main" val="0"/>
              </a:ext>
            </a:extLst>
          </a:blip>
          <a:srcRect l="24505" t="16408" r="25742" b="2046"/>
          <a:stretch/>
        </p:blipFill>
        <p:spPr>
          <a:xfrm>
            <a:off x="261146" y="1483894"/>
            <a:ext cx="5401717" cy="4829297"/>
          </a:xfrm>
          <a:prstGeom prst="rect">
            <a:avLst/>
          </a:prstGeom>
        </p:spPr>
      </p:pic>
      <p:sp>
        <p:nvSpPr>
          <p:cNvPr id="5" name="Title 4"/>
          <p:cNvSpPr>
            <a:spLocks noGrp="1"/>
          </p:cNvSpPr>
          <p:nvPr>
            <p:ph type="title"/>
          </p:nvPr>
        </p:nvSpPr>
        <p:spPr/>
        <p:txBody>
          <a:bodyPr/>
          <a:lstStyle/>
          <a:p>
            <a:pPr algn="ctr"/>
            <a:r>
              <a:rPr lang="en-US" b="1" dirty="0" smtClean="0">
                <a:solidFill>
                  <a:schemeClr val="bg1"/>
                </a:solidFill>
              </a:rPr>
              <a:t>Where Does </a:t>
            </a:r>
            <a:r>
              <a:rPr lang="en-US" b="1" dirty="0">
                <a:solidFill>
                  <a:schemeClr val="bg1"/>
                </a:solidFill>
              </a:rPr>
              <a:t>T</a:t>
            </a:r>
            <a:r>
              <a:rPr lang="en-US" b="1" dirty="0" smtClean="0">
                <a:solidFill>
                  <a:schemeClr val="bg1"/>
                </a:solidFill>
              </a:rPr>
              <a:t>his Information </a:t>
            </a:r>
            <a:r>
              <a:rPr lang="en-US" b="1" dirty="0">
                <a:solidFill>
                  <a:schemeClr val="bg1"/>
                </a:solidFill>
              </a:rPr>
              <a:t>C</a:t>
            </a:r>
            <a:r>
              <a:rPr lang="en-US" b="1" dirty="0" smtClean="0">
                <a:solidFill>
                  <a:schemeClr val="bg1"/>
                </a:solidFill>
              </a:rPr>
              <a:t>ome </a:t>
            </a:r>
            <a:r>
              <a:rPr lang="en-US" b="1" dirty="0">
                <a:solidFill>
                  <a:schemeClr val="bg1"/>
                </a:solidFill>
              </a:rPr>
              <a:t>F</a:t>
            </a:r>
            <a:r>
              <a:rPr lang="en-US" b="1" dirty="0" smtClean="0">
                <a:solidFill>
                  <a:schemeClr val="bg1"/>
                </a:solidFill>
              </a:rPr>
              <a:t>rom?</a:t>
            </a:r>
            <a:endParaRPr lang="en-US" b="1" dirty="0">
              <a:solidFill>
                <a:schemeClr val="bg1"/>
              </a:solidFill>
            </a:endParaRPr>
          </a:p>
        </p:txBody>
      </p:sp>
      <p:sp>
        <p:nvSpPr>
          <p:cNvPr id="3" name="TextBox 2"/>
          <p:cNvSpPr txBox="1"/>
          <p:nvPr/>
        </p:nvSpPr>
        <p:spPr>
          <a:xfrm>
            <a:off x="5802708" y="2729948"/>
            <a:ext cx="6124247" cy="3108543"/>
          </a:xfrm>
          <a:prstGeom prst="rect">
            <a:avLst/>
          </a:prstGeom>
          <a:noFill/>
        </p:spPr>
        <p:txBody>
          <a:bodyPr wrap="square" rtlCol="0">
            <a:spAutoFit/>
          </a:bodyPr>
          <a:lstStyle/>
          <a:p>
            <a:pPr marL="457200" indent="-457200">
              <a:buClr>
                <a:srgbClr val="002060"/>
              </a:buClr>
              <a:buFont typeface="Arial" panose="020B0604020202020204" pitchFamily="34" charset="0"/>
              <a:buChar char="•"/>
            </a:pPr>
            <a:r>
              <a:rPr lang="en-US" sz="2800" b="1" dirty="0"/>
              <a:t>National best practices set by a group of experts</a:t>
            </a:r>
          </a:p>
          <a:p>
            <a:pPr marL="457200" indent="-457200">
              <a:buClr>
                <a:srgbClr val="002060"/>
              </a:buClr>
              <a:buFont typeface="Arial" panose="020B0604020202020204" pitchFamily="34" charset="0"/>
              <a:buChar char="•"/>
            </a:pPr>
            <a:r>
              <a:rPr lang="en-US" sz="2800" b="1" dirty="0"/>
              <a:t>Updated regularly</a:t>
            </a:r>
          </a:p>
          <a:p>
            <a:pPr marL="457200" indent="-457200">
              <a:buClr>
                <a:srgbClr val="002060"/>
              </a:buClr>
              <a:buFont typeface="Arial" panose="020B0604020202020204" pitchFamily="34" charset="0"/>
              <a:buChar char="•"/>
            </a:pPr>
            <a:r>
              <a:rPr lang="en-US" sz="2800" b="1" dirty="0"/>
              <a:t>Used in lawsuits to determine if operation was following best practices</a:t>
            </a:r>
          </a:p>
          <a:p>
            <a:pPr marL="914400" lvl="1" indent="-457200">
              <a:buClr>
                <a:srgbClr val="002060"/>
              </a:buClr>
              <a:buFont typeface="Arial" panose="020B0604020202020204" pitchFamily="34" charset="0"/>
              <a:buChar char="•"/>
            </a:pPr>
            <a:r>
              <a:rPr lang="en-US" sz="2800" b="1" dirty="0"/>
              <a:t>Used due to lack of regulation</a:t>
            </a:r>
          </a:p>
        </p:txBody>
      </p:sp>
    </p:spTree>
    <p:extLst>
      <p:ext uri="{BB962C8B-B14F-4D97-AF65-F5344CB8AC3E}">
        <p14:creationId xmlns:p14="http://schemas.microsoft.com/office/powerpoint/2010/main" val="7229146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Problem </a:t>
            </a:r>
            <a:endParaRPr lang="en-US" dirty="0"/>
          </a:p>
        </p:txBody>
      </p:sp>
      <p:sp>
        <p:nvSpPr>
          <p:cNvPr id="3" name="Content Placeholder 2"/>
          <p:cNvSpPr>
            <a:spLocks noGrp="1"/>
          </p:cNvSpPr>
          <p:nvPr>
            <p:ph idx="1"/>
          </p:nvPr>
        </p:nvSpPr>
        <p:spPr>
          <a:xfrm>
            <a:off x="298174" y="1825625"/>
            <a:ext cx="11055626" cy="4351338"/>
          </a:xfrm>
        </p:spPr>
        <p:txBody>
          <a:bodyPr/>
          <a:lstStyle/>
          <a:p>
            <a:r>
              <a:rPr lang="en-US" dirty="0" smtClean="0"/>
              <a:t>Most visitors don’t understand that healthy animals can carry germs that may make them sick</a:t>
            </a:r>
          </a:p>
          <a:p>
            <a:r>
              <a:rPr lang="en-US" dirty="0" smtClean="0"/>
              <a:t>Lack of understanding of inherent risks prevents visitors from taking action to reduce their risk</a:t>
            </a:r>
          </a:p>
          <a:p>
            <a:r>
              <a:rPr lang="en-US" dirty="0" smtClean="0"/>
              <a:t>Goal is to minimize risk using best practices</a:t>
            </a:r>
          </a:p>
          <a:p>
            <a:pPr lvl="1"/>
            <a:r>
              <a:rPr lang="en-US" dirty="0" smtClean="0"/>
              <a:t>Risk will never be zero</a:t>
            </a:r>
            <a:endParaRPr lang="en-US" dirty="0"/>
          </a:p>
        </p:txBody>
      </p:sp>
      <p:pic>
        <p:nvPicPr>
          <p:cNvPr id="5" name="Content Placeholder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2859" y="3920411"/>
            <a:ext cx="4409141" cy="2937589"/>
          </a:xfrm>
          <a:prstGeom prst="rect">
            <a:avLst/>
          </a:prstGeom>
        </p:spPr>
      </p:pic>
    </p:spTree>
    <p:extLst>
      <p:ext uri="{BB962C8B-B14F-4D97-AF65-F5344CB8AC3E}">
        <p14:creationId xmlns:p14="http://schemas.microsoft.com/office/powerpoint/2010/main" val="1901958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pPr algn="ctr"/>
            <a:r>
              <a:rPr lang="en-US" sz="4800" b="1" dirty="0"/>
              <a:t>Animal Exhibit Facility Design</a:t>
            </a:r>
          </a:p>
        </p:txBody>
      </p:sp>
    </p:spTree>
    <p:extLst>
      <p:ext uri="{BB962C8B-B14F-4D97-AF65-F5344CB8AC3E}">
        <p14:creationId xmlns:p14="http://schemas.microsoft.com/office/powerpoint/2010/main" val="41141607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4450"/>
            <a:ext cx="11228529" cy="738909"/>
          </a:xfrm>
        </p:spPr>
        <p:txBody>
          <a:bodyPr anchor="t">
            <a:noAutofit/>
          </a:bodyPr>
          <a:lstStyle/>
          <a:p>
            <a:r>
              <a:rPr lang="en-US" dirty="0" smtClean="0"/>
              <a:t>Every Venue </a:t>
            </a:r>
            <a:r>
              <a:rPr lang="en-US" dirty="0"/>
              <a:t>S</a:t>
            </a:r>
            <a:r>
              <a:rPr lang="en-US" dirty="0" smtClean="0"/>
              <a:t>hould </a:t>
            </a:r>
            <a:r>
              <a:rPr lang="en-US" dirty="0"/>
              <a:t>H</a:t>
            </a:r>
            <a:r>
              <a:rPr lang="en-US" dirty="0" smtClean="0"/>
              <a:t>ave </a:t>
            </a:r>
            <a:r>
              <a:rPr lang="en-US" dirty="0"/>
              <a:t>T</a:t>
            </a:r>
            <a:r>
              <a:rPr lang="en-US" dirty="0" smtClean="0"/>
              <a:t>hree </a:t>
            </a:r>
            <a:r>
              <a:rPr lang="en-US" dirty="0"/>
              <a:t>A</a:t>
            </a:r>
            <a:r>
              <a:rPr lang="en-US" dirty="0" smtClean="0"/>
              <a:t>reas</a:t>
            </a:r>
            <a:endParaRPr lang="en-US" dirty="0"/>
          </a:p>
        </p:txBody>
      </p:sp>
      <p:sp>
        <p:nvSpPr>
          <p:cNvPr id="3" name="Content Placeholder 2"/>
          <p:cNvSpPr>
            <a:spLocks noGrp="1"/>
          </p:cNvSpPr>
          <p:nvPr>
            <p:ph idx="1"/>
          </p:nvPr>
        </p:nvSpPr>
        <p:spPr>
          <a:xfrm>
            <a:off x="8485918" y="1945748"/>
            <a:ext cx="3576357" cy="1635454"/>
          </a:xfrm>
        </p:spPr>
        <p:txBody>
          <a:bodyPr>
            <a:normAutofit fontScale="92500" lnSpcReduction="20000"/>
          </a:bodyPr>
          <a:lstStyle/>
          <a:p>
            <a:pPr marL="342900" lvl="1" indent="-342900">
              <a:buNone/>
            </a:pPr>
            <a:r>
              <a:rPr lang="en-US" sz="3000" b="1" dirty="0"/>
              <a:t>2</a:t>
            </a:r>
            <a:r>
              <a:rPr lang="en-US" sz="3000" b="1" dirty="0" smtClean="0"/>
              <a:t>. Transition areas </a:t>
            </a:r>
            <a:r>
              <a:rPr lang="en-US" sz="3000" dirty="0" smtClean="0"/>
              <a:t> </a:t>
            </a:r>
            <a:r>
              <a:rPr lang="en-US" sz="3000" b="0" dirty="0" smtClean="0"/>
              <a:t>Located </a:t>
            </a:r>
            <a:r>
              <a:rPr lang="en-US" sz="3000" b="0" dirty="0"/>
              <a:t>at the entrances and exits to animal areas</a:t>
            </a:r>
          </a:p>
          <a:p>
            <a:pPr lvl="1"/>
            <a:endParaRPr lang="en-US" dirty="0"/>
          </a:p>
        </p:txBody>
      </p:sp>
      <p:sp>
        <p:nvSpPr>
          <p:cNvPr id="5" name="Slide Number Placeholder 4"/>
          <p:cNvSpPr>
            <a:spLocks noGrp="1"/>
          </p:cNvSpPr>
          <p:nvPr>
            <p:ph type="sldNum" sz="quarter" idx="12"/>
          </p:nvPr>
        </p:nvSpPr>
        <p:spPr/>
        <p:txBody>
          <a:bodyPr/>
          <a:lstStyle/>
          <a:p>
            <a:fld id="{ABF0A771-746B-417F-B1F1-22F79288E048}" type="slidenum">
              <a:rPr lang="en-US" smtClean="0">
                <a:solidFill>
                  <a:prstClr val="black">
                    <a:tint val="75000"/>
                  </a:prstClr>
                </a:solidFill>
              </a:rPr>
              <a:pPr/>
              <a:t>40</a:t>
            </a:fld>
            <a:endParaRPr lang="en-US" dirty="0">
              <a:solidFill>
                <a:prstClr val="black">
                  <a:tint val="75000"/>
                </a:prstClr>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81" t="13240" r="48863" b="37853"/>
          <a:stretch/>
        </p:blipFill>
        <p:spPr>
          <a:xfrm>
            <a:off x="7572995" y="3675392"/>
            <a:ext cx="4292727" cy="3046083"/>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t="19018" r="27603"/>
          <a:stretch/>
        </p:blipFill>
        <p:spPr>
          <a:xfrm>
            <a:off x="156853" y="3675392"/>
            <a:ext cx="4087288" cy="3046084"/>
          </a:xfrm>
          <a:prstGeom prst="rect">
            <a:avLst/>
          </a:prstGeom>
        </p:spPr>
      </p:pic>
      <p:sp>
        <p:nvSpPr>
          <p:cNvPr id="11" name="TextBox 10"/>
          <p:cNvSpPr txBox="1"/>
          <p:nvPr/>
        </p:nvSpPr>
        <p:spPr>
          <a:xfrm>
            <a:off x="279980" y="1359908"/>
            <a:ext cx="3373373" cy="1661993"/>
          </a:xfrm>
          <a:prstGeom prst="rect">
            <a:avLst/>
          </a:prstGeom>
          <a:noFill/>
        </p:spPr>
        <p:txBody>
          <a:bodyPr wrap="square" rtlCol="0">
            <a:spAutoFit/>
          </a:bodyPr>
          <a:lstStyle/>
          <a:p>
            <a:pPr marL="347663" lvl="1" indent="-347663">
              <a:buFontTx/>
              <a:buAutoNum type="arabicPeriod"/>
            </a:pPr>
            <a:r>
              <a:rPr lang="en-US" sz="2800" b="1" dirty="0" smtClean="0"/>
              <a:t>Non-animal </a:t>
            </a:r>
            <a:r>
              <a:rPr lang="en-US" sz="2800" b="1" dirty="0"/>
              <a:t>areas </a:t>
            </a:r>
            <a:r>
              <a:rPr lang="en-US" sz="2800" dirty="0" smtClean="0"/>
              <a:t>No </a:t>
            </a:r>
            <a:r>
              <a:rPr lang="en-US" sz="2800" dirty="0"/>
              <a:t>animals are on display here</a:t>
            </a:r>
          </a:p>
          <a:p>
            <a:endParaRPr lang="en-US" dirty="0">
              <a:solidFill>
                <a:prstClr val="black"/>
              </a:solidFill>
            </a:endParaRPr>
          </a:p>
        </p:txBody>
      </p:sp>
      <p:sp>
        <p:nvSpPr>
          <p:cNvPr id="12" name="TextBox 11"/>
          <p:cNvSpPr txBox="1"/>
          <p:nvPr/>
        </p:nvSpPr>
        <p:spPr>
          <a:xfrm>
            <a:off x="4244140" y="4765119"/>
            <a:ext cx="3181895" cy="2092881"/>
          </a:xfrm>
          <a:prstGeom prst="rect">
            <a:avLst/>
          </a:prstGeom>
          <a:noFill/>
        </p:spPr>
        <p:txBody>
          <a:bodyPr wrap="square" rtlCol="0">
            <a:spAutoFit/>
          </a:bodyPr>
          <a:lstStyle/>
          <a:p>
            <a:pPr marL="347663" lvl="1" indent="-347663"/>
            <a:r>
              <a:rPr lang="en-US" sz="2800" b="1" dirty="0"/>
              <a:t>3</a:t>
            </a:r>
            <a:r>
              <a:rPr lang="en-US" sz="2800" b="1" dirty="0" smtClean="0"/>
              <a:t>.</a:t>
            </a:r>
            <a:r>
              <a:rPr lang="en-US" sz="2800" b="1" dirty="0" smtClean="0">
                <a:solidFill>
                  <a:prstClr val="black"/>
                </a:solidFill>
              </a:rPr>
              <a:t> </a:t>
            </a:r>
            <a:r>
              <a:rPr lang="en-US" sz="2800" b="1" dirty="0" smtClean="0"/>
              <a:t>Animal areas</a:t>
            </a:r>
          </a:p>
          <a:p>
            <a:pPr marL="347663" lvl="1"/>
            <a:r>
              <a:rPr lang="en-US" sz="2800" dirty="0" smtClean="0"/>
              <a:t>Animal </a:t>
            </a:r>
            <a:r>
              <a:rPr lang="en-US" sz="2800" dirty="0"/>
              <a:t>contact is possible or encouraged </a:t>
            </a:r>
          </a:p>
          <a:p>
            <a:endParaRPr lang="en-US" dirty="0">
              <a:solidFill>
                <a:prstClr val="black"/>
              </a:solidFill>
            </a:endParaRPr>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t="24571" r="13111" b="96"/>
          <a:stretch/>
        </p:blipFill>
        <p:spPr>
          <a:xfrm>
            <a:off x="3723340" y="791036"/>
            <a:ext cx="4435703" cy="2884356"/>
          </a:xfrm>
          <a:prstGeom prst="rect">
            <a:avLst/>
          </a:prstGeom>
        </p:spPr>
      </p:pic>
      <p:cxnSp>
        <p:nvCxnSpPr>
          <p:cNvPr id="13" name="Straight Arrow Connector 12"/>
          <p:cNvCxnSpPr/>
          <p:nvPr/>
        </p:nvCxnSpPr>
        <p:spPr>
          <a:xfrm>
            <a:off x="2049793" y="3021901"/>
            <a:ext cx="148410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4392891" y="6608190"/>
            <a:ext cx="153071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8684044" y="2564091"/>
            <a:ext cx="7469" cy="9156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6919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1744"/>
            <a:ext cx="11843604" cy="591965"/>
          </a:xfrm>
        </p:spPr>
        <p:txBody>
          <a:bodyPr anchor="t">
            <a:noAutofit/>
          </a:bodyPr>
          <a:lstStyle/>
          <a:p>
            <a:r>
              <a:rPr lang="en-US" dirty="0" smtClean="0"/>
              <a:t>1. Non-animal Area</a:t>
            </a:r>
            <a:endParaRPr lang="en-US" dirty="0"/>
          </a:p>
        </p:txBody>
      </p:sp>
      <p:sp>
        <p:nvSpPr>
          <p:cNvPr id="3" name="Content Placeholder 2"/>
          <p:cNvSpPr>
            <a:spLocks noGrp="1"/>
          </p:cNvSpPr>
          <p:nvPr>
            <p:ph idx="1"/>
          </p:nvPr>
        </p:nvSpPr>
        <p:spPr>
          <a:xfrm>
            <a:off x="256032" y="1939637"/>
            <a:ext cx="5187769" cy="4413134"/>
          </a:xfrm>
        </p:spPr>
        <p:txBody>
          <a:bodyPr>
            <a:normAutofit/>
          </a:bodyPr>
          <a:lstStyle/>
          <a:p>
            <a:r>
              <a:rPr lang="en-US" sz="2800" b="1" dirty="0" smtClean="0"/>
              <a:t>No animals </a:t>
            </a:r>
            <a:r>
              <a:rPr lang="en-US" sz="2800" dirty="0" smtClean="0"/>
              <a:t>displayed</a:t>
            </a:r>
            <a:endParaRPr lang="en-US" sz="2800" b="1" dirty="0" smtClean="0"/>
          </a:p>
          <a:p>
            <a:r>
              <a:rPr lang="en-US" sz="2800" dirty="0" smtClean="0"/>
              <a:t>All food preparation and consumption in this area</a:t>
            </a:r>
            <a:endParaRPr lang="en-US" sz="2800" dirty="0"/>
          </a:p>
          <a:p>
            <a:r>
              <a:rPr lang="en-US" sz="2800" dirty="0" smtClean="0"/>
              <a:t>Handwashing </a:t>
            </a:r>
            <a:r>
              <a:rPr lang="en-US" sz="2800" dirty="0"/>
              <a:t>facilities &amp;</a:t>
            </a:r>
            <a:r>
              <a:rPr lang="en-US" sz="2800" dirty="0" smtClean="0"/>
              <a:t> signs</a:t>
            </a:r>
            <a:endParaRPr lang="en-US" sz="2800"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4300" t="12052" r="4552" b="6089"/>
          <a:stretch/>
        </p:blipFill>
        <p:spPr>
          <a:xfrm>
            <a:off x="5645265" y="2063527"/>
            <a:ext cx="6368082" cy="4289244"/>
          </a:xfrm>
          <a:prstGeom prst="rect">
            <a:avLst/>
          </a:prstGeom>
        </p:spPr>
      </p:pic>
    </p:spTree>
    <p:extLst>
      <p:ext uri="{BB962C8B-B14F-4D97-AF65-F5344CB8AC3E}">
        <p14:creationId xmlns:p14="http://schemas.microsoft.com/office/powerpoint/2010/main" val="12132748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32111" y="364836"/>
            <a:ext cx="8142732" cy="757381"/>
          </a:xfrm>
        </p:spPr>
        <p:txBody>
          <a:bodyPr anchor="t">
            <a:normAutofit/>
          </a:bodyPr>
          <a:lstStyle/>
          <a:p>
            <a:r>
              <a:rPr lang="en-US" dirty="0" smtClean="0"/>
              <a:t>2. Transition Areas</a:t>
            </a:r>
            <a:endParaRPr lang="en-US" dirty="0"/>
          </a:p>
        </p:txBody>
      </p:sp>
      <p:sp>
        <p:nvSpPr>
          <p:cNvPr id="3" name="Content Placeholder 2"/>
          <p:cNvSpPr>
            <a:spLocks noGrp="1"/>
          </p:cNvSpPr>
          <p:nvPr>
            <p:ph idx="1"/>
          </p:nvPr>
        </p:nvSpPr>
        <p:spPr>
          <a:xfrm>
            <a:off x="256032" y="1043709"/>
            <a:ext cx="11694891" cy="5514109"/>
          </a:xfrm>
        </p:spPr>
        <p:txBody>
          <a:bodyPr>
            <a:normAutofit/>
          </a:bodyPr>
          <a:lstStyle/>
          <a:p>
            <a:pPr marL="0" lvl="1" indent="0">
              <a:spcBef>
                <a:spcPts val="750"/>
              </a:spcBef>
              <a:buNone/>
            </a:pPr>
            <a:endParaRPr lang="en-US" sz="2800" dirty="0" smtClean="0"/>
          </a:p>
          <a:p>
            <a:pPr marL="228600" lvl="1">
              <a:spcBef>
                <a:spcPts val="750"/>
              </a:spcBef>
            </a:pPr>
            <a:r>
              <a:rPr lang="en-US" dirty="0" smtClean="0"/>
              <a:t>Zones </a:t>
            </a:r>
            <a:r>
              <a:rPr lang="en-US" dirty="0"/>
              <a:t>at </a:t>
            </a:r>
            <a:r>
              <a:rPr lang="en-US" dirty="0" smtClean="0"/>
              <a:t>entrance &amp; </a:t>
            </a:r>
            <a:r>
              <a:rPr lang="en-US" dirty="0"/>
              <a:t>exit of the animal contact </a:t>
            </a:r>
            <a:r>
              <a:rPr lang="en-US" dirty="0" smtClean="0"/>
              <a:t>area </a:t>
            </a:r>
            <a:endParaRPr lang="en-US" dirty="0"/>
          </a:p>
          <a:p>
            <a:pPr marL="228600" lvl="1">
              <a:spcBef>
                <a:spcPts val="750"/>
              </a:spcBef>
            </a:pPr>
            <a:r>
              <a:rPr lang="en-US" b="1" dirty="0"/>
              <a:t>M</a:t>
            </a:r>
            <a:r>
              <a:rPr lang="en-US" b="1" dirty="0" smtClean="0"/>
              <a:t>ay </a:t>
            </a:r>
            <a:r>
              <a:rPr lang="en-US" b="1" dirty="0"/>
              <a:t>seem unnecessary, but </a:t>
            </a:r>
            <a:r>
              <a:rPr lang="en-US" b="1" dirty="0" smtClean="0"/>
              <a:t>are critical </a:t>
            </a:r>
            <a:r>
              <a:rPr lang="en-US" b="1" dirty="0"/>
              <a:t>in minimizing </a:t>
            </a:r>
            <a:r>
              <a:rPr lang="en-US" b="1" dirty="0" smtClean="0"/>
              <a:t>risk</a:t>
            </a:r>
          </a:p>
          <a:p>
            <a:pPr marL="228600" lvl="1">
              <a:spcBef>
                <a:spcPts val="750"/>
              </a:spcBef>
            </a:pPr>
            <a:r>
              <a:rPr lang="en-US" dirty="0" smtClean="0"/>
              <a:t>Transition zones help establish a 1-way flow of traffic; separate entrance and exit points</a:t>
            </a:r>
          </a:p>
          <a:p>
            <a:pPr marL="0" lvl="1" indent="0">
              <a:spcBef>
                <a:spcPts val="750"/>
              </a:spcBef>
              <a:buNone/>
            </a:pPr>
            <a:endParaRPr lang="en-US" dirty="0" smtClean="0"/>
          </a:p>
          <a:p>
            <a:pPr lvl="1"/>
            <a:endParaRPr lang="en-US" dirty="0"/>
          </a:p>
        </p:txBody>
      </p:sp>
      <p:pic>
        <p:nvPicPr>
          <p:cNvPr id="4" name="Picture 3"/>
          <p:cNvPicPr>
            <a:picLocks noChangeAspect="1"/>
          </p:cNvPicPr>
          <p:nvPr/>
        </p:nvPicPr>
        <p:blipFill rotWithShape="1">
          <a:blip r:embed="rId3"/>
          <a:srcRect l="2904" t="4619" r="7990" b="3747"/>
          <a:stretch/>
        </p:blipFill>
        <p:spPr>
          <a:xfrm>
            <a:off x="3585028" y="3637188"/>
            <a:ext cx="5245323" cy="3220812"/>
          </a:xfrm>
          <a:prstGeom prst="rect">
            <a:avLst/>
          </a:prstGeom>
        </p:spPr>
      </p:pic>
    </p:spTree>
    <p:extLst>
      <p:ext uri="{BB962C8B-B14F-4D97-AF65-F5344CB8AC3E}">
        <p14:creationId xmlns:p14="http://schemas.microsoft.com/office/powerpoint/2010/main" val="1537446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4348" y="328221"/>
            <a:ext cx="5481693" cy="755777"/>
          </a:xfrm>
        </p:spPr>
        <p:txBody>
          <a:bodyPr anchor="t"/>
          <a:lstStyle/>
          <a:p>
            <a:r>
              <a:rPr lang="en-US" dirty="0" smtClean="0"/>
              <a:t>Entrance Transition</a:t>
            </a:r>
            <a:endParaRPr lang="en-US"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114" t="5121" r="2237" b="6543"/>
          <a:stretch/>
        </p:blipFill>
        <p:spPr>
          <a:xfrm>
            <a:off x="0" y="4490286"/>
            <a:ext cx="4533734" cy="2367714"/>
          </a:xfrm>
          <a:prstGeom prst="rect">
            <a:avLst/>
          </a:prstGeom>
          <a:ln>
            <a:solidFill>
              <a:schemeClr val="tx1">
                <a:lumMod val="75000"/>
                <a:lumOff val="25000"/>
              </a:schemeClr>
            </a:solidFill>
          </a:ln>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32904" t="11494" r="28128" b="4846"/>
          <a:stretch/>
        </p:blipFill>
        <p:spPr>
          <a:xfrm>
            <a:off x="5158908" y="4372474"/>
            <a:ext cx="1561469" cy="2501105"/>
          </a:xfrm>
          <a:prstGeom prst="rect">
            <a:avLst/>
          </a:prstGeom>
          <a:ln>
            <a:solidFill>
              <a:schemeClr val="tx1">
                <a:lumMod val="75000"/>
                <a:lumOff val="25000"/>
              </a:schemeClr>
            </a:solidFill>
          </a:ln>
        </p:spPr>
      </p:pic>
      <p:pic>
        <p:nvPicPr>
          <p:cNvPr id="12" name="Picture 11"/>
          <p:cNvPicPr>
            <a:picLocks noChangeAspect="1"/>
          </p:cNvPicPr>
          <p:nvPr/>
        </p:nvPicPr>
        <p:blipFill rotWithShape="1">
          <a:blip r:embed="rId5"/>
          <a:srcRect l="25" t="12745" r="-590" b="43260"/>
          <a:stretch/>
        </p:blipFill>
        <p:spPr>
          <a:xfrm>
            <a:off x="7426402" y="4372474"/>
            <a:ext cx="4831989" cy="2485526"/>
          </a:xfrm>
          <a:prstGeom prst="rect">
            <a:avLst/>
          </a:prstGeom>
        </p:spPr>
      </p:pic>
      <p:sp>
        <p:nvSpPr>
          <p:cNvPr id="13" name="Content Placeholder 2"/>
          <p:cNvSpPr>
            <a:spLocks noGrp="1"/>
          </p:cNvSpPr>
          <p:nvPr>
            <p:ph idx="1"/>
          </p:nvPr>
        </p:nvSpPr>
        <p:spPr>
          <a:xfrm>
            <a:off x="256032" y="1463486"/>
            <a:ext cx="10515600" cy="4351338"/>
          </a:xfrm>
        </p:spPr>
        <p:txBody>
          <a:bodyPr>
            <a:noAutofit/>
          </a:bodyPr>
          <a:lstStyle/>
          <a:p>
            <a:pPr marL="0" indent="0">
              <a:buNone/>
            </a:pPr>
            <a:r>
              <a:rPr lang="en-US" dirty="0"/>
              <a:t>M</a:t>
            </a:r>
            <a:r>
              <a:rPr lang="en-US" dirty="0" smtClean="0"/>
              <a:t>ain </a:t>
            </a:r>
            <a:r>
              <a:rPr lang="en-US" dirty="0"/>
              <a:t>focus </a:t>
            </a:r>
            <a:r>
              <a:rPr lang="en-US" dirty="0" smtClean="0"/>
              <a:t>should </a:t>
            </a:r>
            <a:r>
              <a:rPr lang="en-US" dirty="0"/>
              <a:t>be </a:t>
            </a:r>
            <a:r>
              <a:rPr lang="en-US" dirty="0" smtClean="0"/>
              <a:t>education</a:t>
            </a:r>
          </a:p>
          <a:p>
            <a:pPr lvl="1"/>
            <a:r>
              <a:rPr lang="en-US" dirty="0" smtClean="0"/>
              <a:t>Signs</a:t>
            </a:r>
          </a:p>
          <a:p>
            <a:pPr lvl="1"/>
            <a:r>
              <a:rPr lang="en-US" dirty="0" smtClean="0"/>
              <a:t>Staff members to educate, monitor for prohibited items,</a:t>
            </a:r>
            <a:r>
              <a:rPr lang="en-US" dirty="0"/>
              <a:t> answer questions, and regulate traffic </a:t>
            </a:r>
            <a:r>
              <a:rPr lang="en-US" dirty="0" smtClean="0"/>
              <a:t>flow</a:t>
            </a:r>
          </a:p>
          <a:p>
            <a:pPr lvl="1"/>
            <a:r>
              <a:rPr lang="en-US" dirty="0" smtClean="0"/>
              <a:t>Storage </a:t>
            </a:r>
            <a:r>
              <a:rPr lang="en-US" dirty="0"/>
              <a:t>for strollers, wagons, diaper bags, food and </a:t>
            </a:r>
            <a:r>
              <a:rPr lang="en-US" dirty="0" smtClean="0"/>
              <a:t>drink</a:t>
            </a:r>
            <a:endParaRPr lang="en-US" dirty="0"/>
          </a:p>
          <a:p>
            <a:pPr marL="171450" lvl="1">
              <a:spcBef>
                <a:spcPts val="750"/>
              </a:spcBef>
            </a:pPr>
            <a:endParaRPr lang="en-US" dirty="0"/>
          </a:p>
          <a:p>
            <a:pPr marL="0" indent="0">
              <a:buNone/>
            </a:pPr>
            <a:endParaRPr lang="en-US" dirty="0"/>
          </a:p>
        </p:txBody>
      </p:sp>
    </p:spTree>
    <p:extLst>
      <p:ext uri="{BB962C8B-B14F-4D97-AF65-F5344CB8AC3E}">
        <p14:creationId xmlns:p14="http://schemas.microsoft.com/office/powerpoint/2010/main" val="1015674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432" y="344263"/>
            <a:ext cx="10235817" cy="668028"/>
          </a:xfrm>
        </p:spPr>
        <p:txBody>
          <a:bodyPr anchor="t">
            <a:noAutofit/>
          </a:bodyPr>
          <a:lstStyle/>
          <a:p>
            <a:r>
              <a:rPr lang="en-US" dirty="0" smtClean="0"/>
              <a:t>Key Messages </a:t>
            </a:r>
            <a:r>
              <a:rPr lang="en-US" dirty="0"/>
              <a:t>F</a:t>
            </a:r>
            <a:r>
              <a:rPr lang="en-US" dirty="0" smtClean="0"/>
              <a:t>or </a:t>
            </a:r>
            <a:r>
              <a:rPr lang="en-US" dirty="0"/>
              <a:t>E</a:t>
            </a:r>
            <a:r>
              <a:rPr lang="en-US" dirty="0" smtClean="0"/>
              <a:t>ntrance Transition </a:t>
            </a:r>
            <a:r>
              <a:rPr lang="en-US" dirty="0"/>
              <a:t>S</a:t>
            </a:r>
            <a:r>
              <a:rPr lang="en-US" dirty="0" smtClean="0"/>
              <a:t>igns</a:t>
            </a:r>
            <a:endParaRPr lang="en-US" dirty="0"/>
          </a:p>
        </p:txBody>
      </p:sp>
      <p:sp>
        <p:nvSpPr>
          <p:cNvPr id="3" name="Content Placeholder 2"/>
          <p:cNvSpPr>
            <a:spLocks noGrp="1"/>
          </p:cNvSpPr>
          <p:nvPr>
            <p:ph idx="1"/>
          </p:nvPr>
        </p:nvSpPr>
        <p:spPr>
          <a:xfrm>
            <a:off x="-96894" y="1353895"/>
            <a:ext cx="7708873" cy="5504105"/>
          </a:xfrm>
        </p:spPr>
        <p:txBody>
          <a:bodyPr>
            <a:normAutofit/>
          </a:bodyPr>
          <a:lstStyle/>
          <a:p>
            <a:pPr marL="461963" lvl="1"/>
            <a:r>
              <a:rPr lang="en-US" sz="2800" dirty="0" smtClean="0"/>
              <a:t>Animals carry germs that may make people sick </a:t>
            </a:r>
          </a:p>
          <a:p>
            <a:pPr marL="461963" lvl="1"/>
            <a:r>
              <a:rPr lang="en-US" sz="2800" dirty="0" smtClean="0"/>
              <a:t>No hand-to-mouth activities </a:t>
            </a:r>
          </a:p>
          <a:p>
            <a:pPr marL="461963" lvl="1"/>
            <a:r>
              <a:rPr lang="en-US" sz="2800" dirty="0" smtClean="0"/>
              <a:t>No </a:t>
            </a:r>
            <a:r>
              <a:rPr lang="en-US" sz="2800" dirty="0"/>
              <a:t>food or </a:t>
            </a:r>
            <a:r>
              <a:rPr lang="en-US" sz="2800" dirty="0" smtClean="0"/>
              <a:t>drink </a:t>
            </a:r>
          </a:p>
          <a:p>
            <a:pPr marL="461963" lvl="1"/>
            <a:r>
              <a:rPr lang="en-US" sz="2800" dirty="0" smtClean="0"/>
              <a:t>No sippy cups, bottles, or pacifiers </a:t>
            </a:r>
          </a:p>
          <a:p>
            <a:pPr marL="461963" lvl="1"/>
            <a:r>
              <a:rPr lang="en-US" sz="2800" dirty="0" smtClean="0"/>
              <a:t>No strollers or wagons </a:t>
            </a:r>
          </a:p>
          <a:p>
            <a:pPr marL="461963" lvl="1"/>
            <a:r>
              <a:rPr lang="en-US" sz="2800" dirty="0" smtClean="0"/>
              <a:t>Children less than 5 years old, adults over 65, pregnant women, and those with immunocompromised are at increased risk of illness</a:t>
            </a:r>
          </a:p>
          <a:p>
            <a:pPr marL="461963" lvl="1"/>
            <a:r>
              <a:rPr lang="en-US" sz="2800" dirty="0" smtClean="0"/>
              <a:t>Ask staff if you have questions</a:t>
            </a:r>
          </a:p>
        </p:txBody>
      </p:sp>
      <p:pic>
        <p:nvPicPr>
          <p:cNvPr id="6" name="Picture 5"/>
          <p:cNvPicPr>
            <a:picLocks noChangeAspect="1"/>
          </p:cNvPicPr>
          <p:nvPr/>
        </p:nvPicPr>
        <p:blipFill>
          <a:blip r:embed="rId3"/>
          <a:stretch>
            <a:fillRect/>
          </a:stretch>
        </p:blipFill>
        <p:spPr>
          <a:xfrm>
            <a:off x="8189233" y="1740568"/>
            <a:ext cx="3304885" cy="4802431"/>
          </a:xfrm>
          <a:prstGeom prst="rect">
            <a:avLst/>
          </a:prstGeom>
          <a:ln>
            <a:solidFill>
              <a:schemeClr val="tx1">
                <a:lumMod val="75000"/>
                <a:lumOff val="25000"/>
              </a:schemeClr>
            </a:solidFill>
          </a:ln>
        </p:spPr>
      </p:pic>
    </p:spTree>
    <p:extLst>
      <p:ext uri="{BB962C8B-B14F-4D97-AF65-F5344CB8AC3E}">
        <p14:creationId xmlns:p14="http://schemas.microsoft.com/office/powerpoint/2010/main" val="12776250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127" y="432496"/>
            <a:ext cx="10515600" cy="777875"/>
          </a:xfrm>
        </p:spPr>
        <p:txBody>
          <a:bodyPr anchor="t"/>
          <a:lstStyle/>
          <a:p>
            <a:r>
              <a:rPr lang="en-US" dirty="0" smtClean="0"/>
              <a:t>Exit Transition</a:t>
            </a:r>
            <a:endParaRPr lang="en-US" dirty="0"/>
          </a:p>
        </p:txBody>
      </p:sp>
      <p:sp>
        <p:nvSpPr>
          <p:cNvPr id="3" name="Content Placeholder 2"/>
          <p:cNvSpPr>
            <a:spLocks noGrp="1"/>
          </p:cNvSpPr>
          <p:nvPr>
            <p:ph idx="1"/>
          </p:nvPr>
        </p:nvSpPr>
        <p:spPr>
          <a:xfrm>
            <a:off x="256032" y="1405598"/>
            <a:ext cx="6135714" cy="5133314"/>
          </a:xfrm>
        </p:spPr>
        <p:txBody>
          <a:bodyPr>
            <a:normAutofit/>
          </a:bodyPr>
          <a:lstStyle/>
          <a:p>
            <a:r>
              <a:rPr lang="en-US" dirty="0" smtClean="0"/>
              <a:t>Handwashing facilities </a:t>
            </a:r>
          </a:p>
          <a:p>
            <a:pPr marL="171450" lvl="1">
              <a:spcBef>
                <a:spcPts val="750"/>
              </a:spcBef>
            </a:pPr>
            <a:r>
              <a:rPr lang="en-US" sz="2800" dirty="0"/>
              <a:t>Signage should instruct visitors to wash hands </a:t>
            </a:r>
            <a:endParaRPr lang="en-US" sz="2800" dirty="0" smtClean="0"/>
          </a:p>
          <a:p>
            <a:pPr marL="171450" lvl="1">
              <a:spcBef>
                <a:spcPts val="750"/>
              </a:spcBef>
            </a:pPr>
            <a:r>
              <a:rPr lang="en-US" sz="2800" dirty="0" smtClean="0"/>
              <a:t>Staff </a:t>
            </a:r>
            <a:r>
              <a:rPr lang="en-US" sz="2800" dirty="0"/>
              <a:t>members should be present to encourage proper </a:t>
            </a:r>
            <a:r>
              <a:rPr lang="en-US" sz="2800" dirty="0" smtClean="0"/>
              <a:t>handwashing</a:t>
            </a:r>
            <a:endParaRPr lang="en-US" sz="2800" dirty="0"/>
          </a:p>
          <a:p>
            <a:pPr marL="0" indent="0">
              <a:buNone/>
            </a:pPr>
            <a:endParaRPr lang="en-US" dirty="0"/>
          </a:p>
        </p:txBody>
      </p:sp>
      <p:pic>
        <p:nvPicPr>
          <p:cNvPr id="4" name="Picture 3"/>
          <p:cNvPicPr>
            <a:picLocks noChangeAspect="1"/>
          </p:cNvPicPr>
          <p:nvPr/>
        </p:nvPicPr>
        <p:blipFill>
          <a:blip r:embed="rId3"/>
          <a:stretch>
            <a:fillRect/>
          </a:stretch>
        </p:blipFill>
        <p:spPr>
          <a:xfrm>
            <a:off x="6294085" y="2338543"/>
            <a:ext cx="5564857" cy="3508545"/>
          </a:xfrm>
          <a:prstGeom prst="rect">
            <a:avLst/>
          </a:prstGeom>
          <a:ln>
            <a:solidFill>
              <a:schemeClr val="tx1">
                <a:lumMod val="75000"/>
                <a:lumOff val="25000"/>
              </a:schemeClr>
            </a:solidFill>
          </a:ln>
        </p:spPr>
      </p:pic>
    </p:spTree>
    <p:extLst>
      <p:ext uri="{BB962C8B-B14F-4D97-AF65-F5344CB8AC3E}">
        <p14:creationId xmlns:p14="http://schemas.microsoft.com/office/powerpoint/2010/main" val="25797964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0341" y="400411"/>
            <a:ext cx="7772004" cy="905256"/>
          </a:xfrm>
        </p:spPr>
        <p:txBody>
          <a:bodyPr anchor="t">
            <a:normAutofit/>
          </a:bodyPr>
          <a:lstStyle/>
          <a:p>
            <a:r>
              <a:rPr lang="en-US" dirty="0"/>
              <a:t>Key </a:t>
            </a:r>
            <a:r>
              <a:rPr lang="en-US" dirty="0" smtClean="0"/>
              <a:t>Messages </a:t>
            </a:r>
            <a:r>
              <a:rPr lang="en-US" dirty="0"/>
              <a:t>For </a:t>
            </a:r>
            <a:r>
              <a:rPr lang="en-US" dirty="0" smtClean="0"/>
              <a:t>Exit </a:t>
            </a:r>
            <a:r>
              <a:rPr lang="en-US" dirty="0"/>
              <a:t>Transition Signs</a:t>
            </a:r>
          </a:p>
        </p:txBody>
      </p:sp>
      <p:sp>
        <p:nvSpPr>
          <p:cNvPr id="3" name="Content Placeholder 2"/>
          <p:cNvSpPr>
            <a:spLocks noGrp="1"/>
          </p:cNvSpPr>
          <p:nvPr>
            <p:ph idx="1"/>
          </p:nvPr>
        </p:nvSpPr>
        <p:spPr>
          <a:xfrm>
            <a:off x="453746" y="1594526"/>
            <a:ext cx="9359735" cy="3250189"/>
          </a:xfrm>
        </p:spPr>
        <p:txBody>
          <a:bodyPr>
            <a:normAutofit/>
          </a:bodyPr>
          <a:lstStyle/>
          <a:p>
            <a:pPr marL="512763" lvl="1" indent="-279400"/>
            <a:r>
              <a:rPr lang="en-US" dirty="0" smtClean="0"/>
              <a:t>Handwashing is the best way to protect yourself </a:t>
            </a:r>
          </a:p>
          <a:p>
            <a:pPr marL="461963" lvl="1"/>
            <a:r>
              <a:rPr lang="en-US" dirty="0" smtClean="0"/>
              <a:t> Location of handwashing stations</a:t>
            </a:r>
          </a:p>
          <a:p>
            <a:pPr marL="461963" lvl="1"/>
            <a:r>
              <a:rPr lang="en-US" dirty="0" smtClean="0"/>
              <a:t> Instructions for handwashing  </a:t>
            </a:r>
          </a:p>
          <a:p>
            <a:pPr marL="0" indent="0">
              <a:buNone/>
            </a:pPr>
            <a:endParaRPr lang="en-US" dirty="0"/>
          </a:p>
        </p:txBody>
      </p:sp>
      <p:pic>
        <p:nvPicPr>
          <p:cNvPr id="7" name="Picture 6"/>
          <p:cNvPicPr>
            <a:picLocks noChangeAspect="1"/>
          </p:cNvPicPr>
          <p:nvPr/>
        </p:nvPicPr>
        <p:blipFill rotWithShape="1">
          <a:blip r:embed="rId3"/>
          <a:srcRect t="11476" b="27417"/>
          <a:stretch/>
        </p:blipFill>
        <p:spPr>
          <a:xfrm>
            <a:off x="2460341" y="4179723"/>
            <a:ext cx="3327170" cy="1524863"/>
          </a:xfrm>
          <a:prstGeom prst="rect">
            <a:avLst/>
          </a:prstGeom>
          <a:ln>
            <a:solidFill>
              <a:schemeClr val="tx1">
                <a:lumMod val="75000"/>
                <a:lumOff val="25000"/>
              </a:schemeClr>
            </a:solidFill>
          </a:ln>
        </p:spPr>
      </p:pic>
      <p:pic>
        <p:nvPicPr>
          <p:cNvPr id="12" name="Picture 3" descr="C:\Documents and Settings\IDEPC\Desktop\Untitled-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42558" y="1907246"/>
            <a:ext cx="2731182" cy="4228729"/>
          </a:xfrm>
          <a:prstGeom prst="rect">
            <a:avLst/>
          </a:prstGeom>
          <a:ln>
            <a:solidFill>
              <a:schemeClr val="tx1">
                <a:lumMod val="75000"/>
                <a:lumOff val="25000"/>
              </a:schemeClr>
            </a:solidFill>
          </a:ln>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5"/>
          <a:stretch>
            <a:fillRect/>
          </a:stretch>
        </p:blipFill>
        <p:spPr>
          <a:xfrm>
            <a:off x="295571" y="3495102"/>
            <a:ext cx="1927748" cy="3069357"/>
          </a:xfrm>
          <a:prstGeom prst="rect">
            <a:avLst/>
          </a:prstGeom>
          <a:ln>
            <a:solidFill>
              <a:schemeClr val="tx1">
                <a:lumMod val="75000"/>
                <a:lumOff val="25000"/>
              </a:schemeClr>
            </a:solidFill>
          </a:ln>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16496" t="12627" r="27613" b="4033"/>
          <a:stretch/>
        </p:blipFill>
        <p:spPr>
          <a:xfrm>
            <a:off x="5978453" y="3543097"/>
            <a:ext cx="2576489" cy="2881403"/>
          </a:xfrm>
          <a:prstGeom prst="rect">
            <a:avLst/>
          </a:prstGeom>
          <a:ln>
            <a:solidFill>
              <a:schemeClr val="tx1">
                <a:lumMod val="75000"/>
                <a:lumOff val="25000"/>
              </a:schemeClr>
            </a:solidFill>
          </a:ln>
        </p:spPr>
      </p:pic>
    </p:spTree>
    <p:extLst>
      <p:ext uri="{BB962C8B-B14F-4D97-AF65-F5344CB8AC3E}">
        <p14:creationId xmlns:p14="http://schemas.microsoft.com/office/powerpoint/2010/main" val="32308438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0981"/>
            <a:ext cx="12082142" cy="572655"/>
          </a:xfrm>
        </p:spPr>
        <p:txBody>
          <a:bodyPr anchor="t">
            <a:noAutofit/>
          </a:bodyPr>
          <a:lstStyle/>
          <a:p>
            <a:r>
              <a:rPr lang="en-US" dirty="0" smtClean="0"/>
              <a:t>3. Animal Areas</a:t>
            </a:r>
            <a:endParaRPr lang="en-US" dirty="0"/>
          </a:p>
        </p:txBody>
      </p:sp>
      <p:sp>
        <p:nvSpPr>
          <p:cNvPr id="4" name="TextBox 3"/>
          <p:cNvSpPr txBox="1"/>
          <p:nvPr/>
        </p:nvSpPr>
        <p:spPr>
          <a:xfrm>
            <a:off x="337931" y="1892882"/>
            <a:ext cx="6271591" cy="2523768"/>
          </a:xfrm>
          <a:prstGeom prst="rect">
            <a:avLst/>
          </a:prstGeom>
          <a:noFill/>
        </p:spPr>
        <p:txBody>
          <a:bodyPr wrap="square" rtlCol="0">
            <a:spAutoFit/>
          </a:bodyPr>
          <a:lstStyle/>
          <a:p>
            <a:pPr marL="228600" indent="-228600">
              <a:buFont typeface="Arial" panose="020B0604020202020204" pitchFamily="34" charset="0"/>
              <a:buChar char="•"/>
            </a:pPr>
            <a:r>
              <a:rPr lang="en-US" sz="2800" b="1" dirty="0" smtClean="0"/>
              <a:t>Contact </a:t>
            </a:r>
            <a:r>
              <a:rPr lang="en-US" sz="2800" b="1" dirty="0"/>
              <a:t>with animals through a </a:t>
            </a:r>
            <a:r>
              <a:rPr lang="en-US" sz="2800" b="1" dirty="0" smtClean="0"/>
              <a:t>fence; no visitors in pens</a:t>
            </a:r>
            <a:endParaRPr lang="en-US" sz="2800" b="1" dirty="0"/>
          </a:p>
          <a:p>
            <a:pPr marL="228600" indent="-184150">
              <a:buFont typeface="Arial" panose="020B0604020202020204" pitchFamily="34" charset="0"/>
              <a:buChar char="•"/>
            </a:pPr>
            <a:r>
              <a:rPr lang="en-US" sz="2800" b="1" dirty="0" smtClean="0"/>
              <a:t> Keep </a:t>
            </a:r>
            <a:r>
              <a:rPr lang="en-US" sz="2800" b="1" dirty="0"/>
              <a:t>food and beverages </a:t>
            </a:r>
            <a:r>
              <a:rPr lang="en-US" sz="2800" b="1" dirty="0" smtClean="0"/>
              <a:t>out</a:t>
            </a:r>
          </a:p>
          <a:p>
            <a:pPr marL="228600" indent="-161925">
              <a:buFont typeface="Arial" panose="020B0604020202020204" pitchFamily="34" charset="0"/>
              <a:buChar char="•"/>
            </a:pPr>
            <a:r>
              <a:rPr lang="en-US" sz="2800" b="1" dirty="0" smtClean="0"/>
              <a:t> Waste management considerations</a:t>
            </a:r>
            <a:endParaRPr lang="en-US" sz="2800" b="1" dirty="0"/>
          </a:p>
          <a:p>
            <a:pPr marL="228600" lvl="1" indent="-228600">
              <a:buFont typeface="Arial" panose="020B0604020202020204" pitchFamily="34" charset="0"/>
              <a:buChar char="•"/>
            </a:pPr>
            <a:endParaRPr lang="en-US" sz="2800" b="1" dirty="0"/>
          </a:p>
          <a:p>
            <a:pPr marL="285750" indent="-285750">
              <a:buFont typeface="Arial" panose="020B0604020202020204" pitchFamily="34" charset="0"/>
              <a:buChar char="•"/>
            </a:pPr>
            <a:endParaRPr lang="en-US" b="1"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1428" r="5652"/>
          <a:stretch/>
        </p:blipFill>
        <p:spPr>
          <a:xfrm>
            <a:off x="6942859" y="1412461"/>
            <a:ext cx="4393849" cy="5312641"/>
          </a:xfrm>
          <a:prstGeom prst="rect">
            <a:avLst/>
          </a:prstGeom>
        </p:spPr>
      </p:pic>
    </p:spTree>
    <p:extLst>
      <p:ext uri="{BB962C8B-B14F-4D97-AF65-F5344CB8AC3E}">
        <p14:creationId xmlns:p14="http://schemas.microsoft.com/office/powerpoint/2010/main" val="30724172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6029"/>
            <a:ext cx="12192000" cy="643565"/>
          </a:xfrm>
        </p:spPr>
        <p:txBody>
          <a:bodyPr anchor="t"/>
          <a:lstStyle/>
          <a:p>
            <a:r>
              <a:rPr lang="en-US" dirty="0" smtClean="0"/>
              <a:t>Animal - Visitor </a:t>
            </a:r>
            <a:r>
              <a:rPr lang="en-US" dirty="0"/>
              <a:t>I</a:t>
            </a:r>
            <a:r>
              <a:rPr lang="en-US" dirty="0" smtClean="0"/>
              <a:t>nteractions</a:t>
            </a:r>
            <a:endParaRPr lang="en-US" dirty="0"/>
          </a:p>
        </p:txBody>
      </p:sp>
      <p:sp>
        <p:nvSpPr>
          <p:cNvPr id="3" name="Content Placeholder 2"/>
          <p:cNvSpPr>
            <a:spLocks noGrp="1"/>
          </p:cNvSpPr>
          <p:nvPr>
            <p:ph idx="1"/>
          </p:nvPr>
        </p:nvSpPr>
        <p:spPr>
          <a:xfrm>
            <a:off x="256032" y="1526614"/>
            <a:ext cx="4596223" cy="1768007"/>
          </a:xfrm>
        </p:spPr>
        <p:txBody>
          <a:bodyPr>
            <a:normAutofit/>
          </a:bodyPr>
          <a:lstStyle/>
          <a:p>
            <a:pPr marL="0" indent="0">
              <a:buNone/>
            </a:pPr>
            <a:r>
              <a:rPr lang="en-US" sz="2800" b="1" dirty="0" smtClean="0"/>
              <a:t>Visitors should pet animals only through </a:t>
            </a:r>
            <a:r>
              <a:rPr lang="en-US" sz="2800" b="1" dirty="0"/>
              <a:t>or over </a:t>
            </a:r>
            <a:r>
              <a:rPr lang="en-US" sz="2800" b="1" dirty="0" smtClean="0"/>
              <a:t>barriers</a:t>
            </a:r>
            <a:endParaRPr lang="en-US" sz="2800" b="1"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18" y="2829259"/>
            <a:ext cx="4443959" cy="3332969"/>
          </a:xfrm>
          <a:prstGeom prst="rect">
            <a:avLst/>
          </a:prstGeom>
        </p:spPr>
      </p:pic>
      <p:sp>
        <p:nvSpPr>
          <p:cNvPr id="6" name="Oval 5"/>
          <p:cNvSpPr/>
          <p:nvPr/>
        </p:nvSpPr>
        <p:spPr>
          <a:xfrm>
            <a:off x="5448418" y="1526614"/>
            <a:ext cx="2332022" cy="2287239"/>
          </a:xfrm>
          <a:prstGeom prst="ellipse">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2255" y="4029172"/>
            <a:ext cx="3618204" cy="2713653"/>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7245" t="8666" b="16116"/>
          <a:stretch/>
        </p:blipFill>
        <p:spPr>
          <a:xfrm>
            <a:off x="8535836" y="1422302"/>
            <a:ext cx="3285855" cy="3552825"/>
          </a:xfrm>
          <a:prstGeom prst="rect">
            <a:avLst/>
          </a:prstGeom>
        </p:spPr>
      </p:pic>
      <p:sp>
        <p:nvSpPr>
          <p:cNvPr id="8" name="TextBox 7"/>
          <p:cNvSpPr txBox="1"/>
          <p:nvPr/>
        </p:nvSpPr>
        <p:spPr>
          <a:xfrm>
            <a:off x="8535836" y="5141328"/>
            <a:ext cx="3656164" cy="1384995"/>
          </a:xfrm>
          <a:prstGeom prst="rect">
            <a:avLst/>
          </a:prstGeom>
          <a:noFill/>
        </p:spPr>
        <p:txBody>
          <a:bodyPr wrap="square" rtlCol="0">
            <a:spAutoFit/>
          </a:bodyPr>
          <a:lstStyle/>
          <a:p>
            <a:r>
              <a:rPr lang="en-US" sz="2800" b="1" dirty="0" smtClean="0"/>
              <a:t>This reduces the potential for contamination </a:t>
            </a:r>
            <a:r>
              <a:rPr lang="en-US" sz="2800" b="1" dirty="0"/>
              <a:t>&amp;</a:t>
            </a:r>
            <a:r>
              <a:rPr lang="en-US" sz="2800" b="1" dirty="0" smtClean="0"/>
              <a:t> injury</a:t>
            </a:r>
            <a:endParaRPr lang="en-US" sz="2800" b="1" dirty="0"/>
          </a:p>
        </p:txBody>
      </p:sp>
    </p:spTree>
    <p:extLst>
      <p:ext uri="{BB962C8B-B14F-4D97-AF65-F5344CB8AC3E}">
        <p14:creationId xmlns:p14="http://schemas.microsoft.com/office/powerpoint/2010/main" val="314411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49042"/>
            <a:ext cx="11558733" cy="1661993"/>
          </a:xfrm>
          <a:prstGeom prst="rect">
            <a:avLst/>
          </a:prstGeom>
          <a:noFill/>
        </p:spPr>
        <p:txBody>
          <a:bodyPr wrap="square" rtlCol="0">
            <a:spAutoFit/>
          </a:bodyPr>
          <a:lstStyle/>
          <a:p>
            <a:r>
              <a:rPr lang="en-US" sz="2800" b="1" dirty="0"/>
              <a:t>P</a:t>
            </a:r>
            <a:r>
              <a:rPr lang="en-US" sz="2800" b="1" dirty="0" smtClean="0"/>
              <a:t>eople </a:t>
            </a:r>
            <a:r>
              <a:rPr lang="en-US" sz="2800" b="1" dirty="0"/>
              <a:t>love to be </a:t>
            </a:r>
            <a:r>
              <a:rPr lang="en-US" sz="2800" b="1" dirty="0" smtClean="0"/>
              <a:t>inside </a:t>
            </a:r>
            <a:r>
              <a:rPr lang="en-US" sz="2800" b="1" dirty="0"/>
              <a:t>the pen with animals, but it greatly increases the </a:t>
            </a:r>
            <a:r>
              <a:rPr lang="en-US" sz="2800" b="1" dirty="0" smtClean="0"/>
              <a:t>chance of </a:t>
            </a:r>
            <a:r>
              <a:rPr lang="en-US" sz="2800" b="1" dirty="0"/>
              <a:t>getting manure on </a:t>
            </a:r>
            <a:r>
              <a:rPr lang="en-US" sz="2800" b="1" dirty="0" smtClean="0"/>
              <a:t>clothes</a:t>
            </a:r>
            <a:r>
              <a:rPr lang="en-US" sz="2800" b="1" dirty="0"/>
              <a:t>, shoes, or hands</a:t>
            </a:r>
            <a:r>
              <a:rPr lang="en-US" sz="2800" b="1" dirty="0" smtClean="0"/>
              <a:t>. The risk of injury increases as well</a:t>
            </a:r>
            <a:endParaRPr lang="en-US" sz="2800" b="1" dirty="0"/>
          </a:p>
          <a:p>
            <a:endParaRPr lang="en-US" dirty="0"/>
          </a:p>
        </p:txBody>
      </p:sp>
      <p:pic>
        <p:nvPicPr>
          <p:cNvPr id="5" name="Picture 4"/>
          <p:cNvPicPr>
            <a:picLocks noChangeAspect="1"/>
          </p:cNvPicPr>
          <p:nvPr/>
        </p:nvPicPr>
        <p:blipFill rotWithShape="1">
          <a:blip r:embed="rId3"/>
          <a:srcRect l="8709" t="9321" r="10400" b="4929"/>
          <a:stretch/>
        </p:blipFill>
        <p:spPr>
          <a:xfrm>
            <a:off x="166686" y="3321688"/>
            <a:ext cx="4276701" cy="3404108"/>
          </a:xfrm>
          <a:prstGeom prst="rect">
            <a:avLst/>
          </a:prstGeom>
        </p:spPr>
      </p:pic>
      <p:pic>
        <p:nvPicPr>
          <p:cNvPr id="6" name="Picture 5"/>
          <p:cNvPicPr>
            <a:picLocks noChangeAspect="1"/>
          </p:cNvPicPr>
          <p:nvPr/>
        </p:nvPicPr>
        <p:blipFill rotWithShape="1">
          <a:blip r:embed="rId4"/>
          <a:srcRect l="16972" t="8579" r="476" b="2863"/>
          <a:stretch/>
        </p:blipFill>
        <p:spPr>
          <a:xfrm>
            <a:off x="7993698" y="3472873"/>
            <a:ext cx="4048329" cy="3252924"/>
          </a:xfrm>
          <a:prstGeom prst="rect">
            <a:avLst/>
          </a:prstGeom>
        </p:spPr>
      </p:pic>
      <p:sp>
        <p:nvSpPr>
          <p:cNvPr id="8" name="Title 1"/>
          <p:cNvSpPr>
            <a:spLocks noGrp="1"/>
          </p:cNvSpPr>
          <p:nvPr>
            <p:ph type="title"/>
          </p:nvPr>
        </p:nvSpPr>
        <p:spPr>
          <a:xfrm>
            <a:off x="-1" y="391227"/>
            <a:ext cx="12192001" cy="609599"/>
          </a:xfrm>
        </p:spPr>
        <p:txBody>
          <a:bodyPr anchor="t">
            <a:noAutofit/>
          </a:bodyPr>
          <a:lstStyle/>
          <a:p>
            <a:r>
              <a:rPr lang="en-US" dirty="0" smtClean="0"/>
              <a:t>Animal - Visitor </a:t>
            </a:r>
            <a:r>
              <a:rPr lang="en-US" dirty="0"/>
              <a:t>I</a:t>
            </a:r>
            <a:r>
              <a:rPr lang="en-US" dirty="0" smtClean="0"/>
              <a:t>nteractions</a:t>
            </a:r>
            <a:endParaRPr lang="en-US" dirty="0"/>
          </a:p>
        </p:txBody>
      </p:sp>
      <p:pic>
        <p:nvPicPr>
          <p:cNvPr id="2" name="Picture 1"/>
          <p:cNvPicPr>
            <a:picLocks noChangeAspect="1"/>
          </p:cNvPicPr>
          <p:nvPr/>
        </p:nvPicPr>
        <p:blipFill rotWithShape="1">
          <a:blip r:embed="rId5"/>
          <a:srcRect l="32629" r="17142" b="28669"/>
          <a:stretch/>
        </p:blipFill>
        <p:spPr>
          <a:xfrm>
            <a:off x="4773400" y="2444448"/>
            <a:ext cx="3031327" cy="3731632"/>
          </a:xfrm>
          <a:prstGeom prst="rect">
            <a:avLst/>
          </a:prstGeom>
        </p:spPr>
      </p:pic>
      <p:sp>
        <p:nvSpPr>
          <p:cNvPr id="3" name="Oval 2"/>
          <p:cNvSpPr/>
          <p:nvPr/>
        </p:nvSpPr>
        <p:spPr>
          <a:xfrm>
            <a:off x="5222263" y="5288681"/>
            <a:ext cx="2133600" cy="1488778"/>
          </a:xfrm>
          <a:prstGeom prst="ellipse">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749267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32" y="256032"/>
            <a:ext cx="11251603" cy="887048"/>
          </a:xfrm>
        </p:spPr>
        <p:txBody>
          <a:bodyPr anchor="t">
            <a:normAutofit/>
          </a:bodyPr>
          <a:lstStyle/>
          <a:p>
            <a:r>
              <a:rPr lang="en-US" dirty="0" smtClean="0"/>
              <a:t>Prohibited </a:t>
            </a:r>
            <a:r>
              <a:rPr lang="en-US" dirty="0"/>
              <a:t>I</a:t>
            </a:r>
            <a:r>
              <a:rPr lang="en-US" dirty="0" smtClean="0"/>
              <a:t>tems </a:t>
            </a:r>
            <a:r>
              <a:rPr lang="en-US" dirty="0"/>
              <a:t>I</a:t>
            </a:r>
            <a:r>
              <a:rPr lang="en-US" dirty="0" smtClean="0"/>
              <a:t>n The </a:t>
            </a:r>
            <a:r>
              <a:rPr lang="en-US" dirty="0"/>
              <a:t>A</a:t>
            </a:r>
            <a:r>
              <a:rPr lang="en-US" dirty="0" smtClean="0"/>
              <a:t>nimal </a:t>
            </a:r>
            <a:r>
              <a:rPr lang="en-US" dirty="0"/>
              <a:t>A</a:t>
            </a:r>
            <a:r>
              <a:rPr lang="en-US" dirty="0" smtClean="0"/>
              <a:t>rea</a:t>
            </a:r>
            <a:endParaRPr lang="en-US" dirty="0"/>
          </a:p>
        </p:txBody>
      </p:sp>
      <p:sp>
        <p:nvSpPr>
          <p:cNvPr id="3" name="Content Placeholder 2"/>
          <p:cNvSpPr>
            <a:spLocks noGrp="1"/>
          </p:cNvSpPr>
          <p:nvPr>
            <p:ph idx="1"/>
          </p:nvPr>
        </p:nvSpPr>
        <p:spPr>
          <a:xfrm>
            <a:off x="256032" y="1436837"/>
            <a:ext cx="6040494" cy="5340952"/>
          </a:xfrm>
        </p:spPr>
        <p:txBody>
          <a:bodyPr>
            <a:normAutofit/>
          </a:bodyPr>
          <a:lstStyle/>
          <a:p>
            <a:r>
              <a:rPr lang="en-US" dirty="0" smtClean="0"/>
              <a:t>No </a:t>
            </a:r>
            <a:r>
              <a:rPr lang="en-US" dirty="0"/>
              <a:t>food or </a:t>
            </a:r>
            <a:r>
              <a:rPr lang="en-US" dirty="0" smtClean="0"/>
              <a:t>beverages</a:t>
            </a:r>
            <a:endParaRPr lang="en-US" dirty="0"/>
          </a:p>
          <a:p>
            <a:r>
              <a:rPr lang="en-US" dirty="0"/>
              <a:t>No </a:t>
            </a:r>
            <a:r>
              <a:rPr lang="en-US" dirty="0" smtClean="0"/>
              <a:t>pacifiers</a:t>
            </a:r>
            <a:r>
              <a:rPr lang="en-US" dirty="0"/>
              <a:t>, sippy cups, baby bottles, </a:t>
            </a:r>
            <a:r>
              <a:rPr lang="en-US" dirty="0" smtClean="0"/>
              <a:t>toys </a:t>
            </a:r>
            <a:r>
              <a:rPr lang="en-US" dirty="0"/>
              <a:t>(i.e</a:t>
            </a:r>
            <a:r>
              <a:rPr lang="en-US" dirty="0" smtClean="0"/>
              <a:t>., </a:t>
            </a:r>
            <a:r>
              <a:rPr lang="en-US" dirty="0"/>
              <a:t>no </a:t>
            </a:r>
            <a:r>
              <a:rPr lang="en-US" dirty="0" smtClean="0"/>
              <a:t>hand-to-mouth </a:t>
            </a:r>
            <a:r>
              <a:rPr lang="en-US" dirty="0"/>
              <a:t>items</a:t>
            </a:r>
            <a:r>
              <a:rPr lang="en-US" dirty="0" smtClean="0"/>
              <a:t>)</a:t>
            </a:r>
          </a:p>
          <a:p>
            <a:r>
              <a:rPr lang="en-US" dirty="0"/>
              <a:t>No smoking, </a:t>
            </a:r>
            <a:r>
              <a:rPr lang="en-US" dirty="0" smtClean="0"/>
              <a:t>tobacco, </a:t>
            </a:r>
            <a:r>
              <a:rPr lang="en-US" dirty="0"/>
              <a:t>or </a:t>
            </a:r>
            <a:r>
              <a:rPr lang="en-US" dirty="0" smtClean="0"/>
              <a:t>e-cigarettes</a:t>
            </a:r>
          </a:p>
          <a:p>
            <a:r>
              <a:rPr lang="en-US" dirty="0" smtClean="0"/>
              <a:t>Removing these items                                 reduces risk of                                               ingesting germs that got                                     onto food or drink and                              reduces hand-to-mouth                              contact</a:t>
            </a:r>
          </a:p>
          <a:p>
            <a:endParaRPr lang="en-US" dirty="0"/>
          </a:p>
        </p:txBody>
      </p:sp>
      <p:sp useBgFill="1">
        <p:nvSpPr>
          <p:cNvPr id="14" name="Rectangle 13"/>
          <p:cNvSpPr/>
          <p:nvPr/>
        </p:nvSpPr>
        <p:spPr>
          <a:xfrm>
            <a:off x="7252179" y="4139838"/>
            <a:ext cx="2743200" cy="73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p:cNvSpPr/>
          <p:nvPr/>
        </p:nvSpPr>
        <p:spPr>
          <a:xfrm rot="16200000">
            <a:off x="8710543" y="5351522"/>
            <a:ext cx="2496520" cy="73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l="21729" b="7775"/>
          <a:stretch/>
        </p:blipFill>
        <p:spPr>
          <a:xfrm>
            <a:off x="5305286" y="3711167"/>
            <a:ext cx="1902101" cy="2988297"/>
          </a:xfrm>
          <a:prstGeom prst="rect">
            <a:avLst/>
          </a:prstGeom>
          <a:ln>
            <a:solidFill>
              <a:schemeClr val="tx1">
                <a:lumMod val="75000"/>
                <a:lumOff val="25000"/>
              </a:schemeClr>
            </a:solidFill>
          </a:ln>
        </p:spPr>
      </p:pic>
      <p:pic>
        <p:nvPicPr>
          <p:cNvPr id="13" name="Picture 12"/>
          <p:cNvPicPr>
            <a:picLocks noChangeAspect="1"/>
          </p:cNvPicPr>
          <p:nvPr/>
        </p:nvPicPr>
        <p:blipFill>
          <a:blip r:embed="rId4"/>
          <a:stretch>
            <a:fillRect/>
          </a:stretch>
        </p:blipFill>
        <p:spPr>
          <a:xfrm>
            <a:off x="5471917" y="3865392"/>
            <a:ext cx="1152244" cy="1188823"/>
          </a:xfrm>
          <a:prstGeom prst="rect">
            <a:avLst/>
          </a:prstGeom>
        </p:spPr>
      </p:pic>
      <p:pic>
        <p:nvPicPr>
          <p:cNvPr id="18" name="Picture 17"/>
          <p:cNvPicPr>
            <a:picLocks noChangeAspect="1"/>
          </p:cNvPicPr>
          <p:nvPr/>
        </p:nvPicPr>
        <p:blipFill rotWithShape="1">
          <a:blip r:embed="rId5" cstate="print">
            <a:extLst>
              <a:ext uri="{28A0092B-C50C-407E-A947-70E740481C1C}">
                <a14:useLocalDpi xmlns:a14="http://schemas.microsoft.com/office/drawing/2010/main" val="0"/>
              </a:ext>
            </a:extLst>
          </a:blip>
          <a:srcRect t="7082" r="24218"/>
          <a:stretch/>
        </p:blipFill>
        <p:spPr>
          <a:xfrm>
            <a:off x="7319982" y="957536"/>
            <a:ext cx="4498852" cy="4137111"/>
          </a:xfrm>
          <a:prstGeom prst="rect">
            <a:avLst/>
          </a:prstGeom>
          <a:ln>
            <a:solidFill>
              <a:schemeClr val="tx1">
                <a:lumMod val="75000"/>
                <a:lumOff val="25000"/>
              </a:schemeClr>
            </a:solidFill>
          </a:ln>
        </p:spPr>
      </p:pic>
      <p:sp>
        <p:nvSpPr>
          <p:cNvPr id="19" name="Oval 18"/>
          <p:cNvSpPr/>
          <p:nvPr/>
        </p:nvSpPr>
        <p:spPr>
          <a:xfrm>
            <a:off x="7447371" y="1342289"/>
            <a:ext cx="1105817" cy="1142354"/>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4"/>
          <a:stretch>
            <a:fillRect/>
          </a:stretch>
        </p:blipFill>
        <p:spPr>
          <a:xfrm>
            <a:off x="10011920" y="2745161"/>
            <a:ext cx="1152244" cy="1188823"/>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l="10687" b="19020"/>
          <a:stretch/>
        </p:blipFill>
        <p:spPr>
          <a:xfrm>
            <a:off x="7378341" y="4250807"/>
            <a:ext cx="3714741" cy="2461187"/>
          </a:xfrm>
          <a:prstGeom prst="rect">
            <a:avLst/>
          </a:prstGeom>
          <a:ln>
            <a:solidFill>
              <a:schemeClr val="tx1">
                <a:lumMod val="75000"/>
                <a:lumOff val="25000"/>
              </a:schemeClr>
            </a:solidFill>
          </a:ln>
        </p:spPr>
      </p:pic>
      <p:pic>
        <p:nvPicPr>
          <p:cNvPr id="10" name="Picture 9"/>
          <p:cNvPicPr>
            <a:picLocks noChangeAspect="1"/>
          </p:cNvPicPr>
          <p:nvPr/>
        </p:nvPicPr>
        <p:blipFill>
          <a:blip r:embed="rId7"/>
          <a:stretch>
            <a:fillRect/>
          </a:stretch>
        </p:blipFill>
        <p:spPr>
          <a:xfrm>
            <a:off x="8479330" y="4886988"/>
            <a:ext cx="1152244" cy="1188823"/>
          </a:xfrm>
          <a:prstGeom prst="rect">
            <a:avLst/>
          </a:prstGeom>
        </p:spPr>
      </p:pic>
      <p:pic>
        <p:nvPicPr>
          <p:cNvPr id="4" name="Picture 3"/>
          <p:cNvPicPr>
            <a:picLocks noChangeAspect="1"/>
          </p:cNvPicPr>
          <p:nvPr/>
        </p:nvPicPr>
        <p:blipFill>
          <a:blip r:embed="rId8"/>
          <a:stretch>
            <a:fillRect/>
          </a:stretch>
        </p:blipFill>
        <p:spPr>
          <a:xfrm>
            <a:off x="7042360" y="3427953"/>
            <a:ext cx="1427757" cy="1423769"/>
          </a:xfrm>
          <a:prstGeom prst="rect">
            <a:avLst/>
          </a:prstGeom>
        </p:spPr>
      </p:pic>
    </p:spTree>
    <p:extLst>
      <p:ext uri="{BB962C8B-B14F-4D97-AF65-F5344CB8AC3E}">
        <p14:creationId xmlns:p14="http://schemas.microsoft.com/office/powerpoint/2010/main" val="37049378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1744"/>
            <a:ext cx="11640404" cy="581891"/>
          </a:xfrm>
        </p:spPr>
        <p:txBody>
          <a:bodyPr anchor="t">
            <a:noAutofit/>
          </a:bodyPr>
          <a:lstStyle/>
          <a:p>
            <a:r>
              <a:rPr lang="en-US" dirty="0"/>
              <a:t>Animal </a:t>
            </a:r>
            <a:r>
              <a:rPr lang="en-US" dirty="0" smtClean="0"/>
              <a:t>Feeding </a:t>
            </a:r>
            <a:endParaRPr lang="en-US" dirty="0"/>
          </a:p>
        </p:txBody>
      </p:sp>
      <p:sp>
        <p:nvSpPr>
          <p:cNvPr id="3" name="Content Placeholder 2"/>
          <p:cNvSpPr>
            <a:spLocks noGrp="1"/>
          </p:cNvSpPr>
          <p:nvPr>
            <p:ph idx="1"/>
          </p:nvPr>
        </p:nvSpPr>
        <p:spPr>
          <a:xfrm>
            <a:off x="281516" y="1690255"/>
            <a:ext cx="4336666" cy="5031220"/>
          </a:xfrm>
        </p:spPr>
        <p:txBody>
          <a:bodyPr>
            <a:noAutofit/>
          </a:bodyPr>
          <a:lstStyle/>
          <a:p>
            <a:pPr marL="228600" lvl="2">
              <a:lnSpc>
                <a:spcPct val="100000"/>
              </a:lnSpc>
              <a:spcBef>
                <a:spcPts val="750"/>
              </a:spcBef>
            </a:pPr>
            <a:r>
              <a:rPr lang="en-US" sz="2800" dirty="0" smtClean="0"/>
              <a:t>If allowing feeding, </a:t>
            </a:r>
            <a:r>
              <a:rPr lang="en-US" sz="2800" dirty="0"/>
              <a:t>be creative </a:t>
            </a:r>
            <a:r>
              <a:rPr lang="en-US" sz="2800" dirty="0" smtClean="0"/>
              <a:t>to minimize human-animal contact!</a:t>
            </a:r>
            <a:endParaRPr lang="en-US" sz="2800" dirty="0"/>
          </a:p>
          <a:p>
            <a:pPr marL="228600" lvl="2">
              <a:lnSpc>
                <a:spcPct val="100000"/>
              </a:lnSpc>
              <a:spcBef>
                <a:spcPts val="750"/>
              </a:spcBef>
            </a:pPr>
            <a:r>
              <a:rPr lang="en-US" sz="2800" dirty="0"/>
              <a:t>One </a:t>
            </a:r>
            <a:r>
              <a:rPr lang="en-US" sz="2800" dirty="0" smtClean="0"/>
              <a:t>Minnesota exhibitor </a:t>
            </a:r>
            <a:r>
              <a:rPr lang="en-US" sz="2800" dirty="0"/>
              <a:t>created PVC pipes that extend from visitor side to animal </a:t>
            </a:r>
            <a:r>
              <a:rPr lang="en-US" sz="2800" dirty="0" smtClean="0"/>
              <a:t>side</a:t>
            </a:r>
            <a:endParaRPr lang="en-US" sz="28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759" y="1378377"/>
            <a:ext cx="7128933" cy="5343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68407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lstStyle/>
          <a:p>
            <a:pPr algn="ctr"/>
            <a:r>
              <a:rPr lang="en-US" b="1" dirty="0" smtClean="0"/>
              <a:t>Question</a:t>
            </a:r>
            <a:endParaRPr lang="en-US" b="1" dirty="0"/>
          </a:p>
        </p:txBody>
      </p:sp>
      <p:sp>
        <p:nvSpPr>
          <p:cNvPr id="3" name="TPAnswers"/>
          <p:cNvSpPr>
            <a:spLocks noGrp="1"/>
          </p:cNvSpPr>
          <p:nvPr>
            <p:ph idx="1"/>
            <p:custDataLst>
              <p:tags r:id="rId2"/>
            </p:custDataLst>
          </p:nvPr>
        </p:nvSpPr>
        <p:spPr/>
        <p:txBody>
          <a:bodyPr>
            <a:normAutofit/>
          </a:bodyPr>
          <a:lstStyle/>
          <a:p>
            <a:pPr marL="457200" indent="-457200">
              <a:buClr>
                <a:schemeClr val="bg1"/>
              </a:buClr>
              <a:buAutoNum type="alphaUcPeriod"/>
            </a:pPr>
            <a:r>
              <a:rPr lang="en-US" sz="2800" b="1" dirty="0" smtClean="0"/>
              <a:t>What’s the main point of the exit transition area?</a:t>
            </a:r>
          </a:p>
          <a:p>
            <a:pPr marL="457200" indent="-457200">
              <a:buClr>
                <a:schemeClr val="bg1"/>
              </a:buClr>
              <a:buAutoNum type="alphaUcPeriod"/>
            </a:pPr>
            <a:endParaRPr lang="en-US" sz="2800" b="1" dirty="0" smtClean="0"/>
          </a:p>
          <a:p>
            <a:pPr marL="914400" lvl="2" indent="0">
              <a:buClr>
                <a:schemeClr val="bg1"/>
              </a:buClr>
              <a:buNone/>
            </a:pPr>
            <a:r>
              <a:rPr lang="en-US" b="1" dirty="0" smtClean="0"/>
              <a:t>Place to keep bags and strollers</a:t>
            </a:r>
          </a:p>
          <a:p>
            <a:pPr marL="914400" lvl="2" indent="0">
              <a:buClr>
                <a:schemeClr val="bg1"/>
              </a:buClr>
              <a:buNone/>
            </a:pPr>
            <a:r>
              <a:rPr lang="en-US" b="1" dirty="0" smtClean="0"/>
              <a:t>Handwashing</a:t>
            </a:r>
          </a:p>
          <a:p>
            <a:pPr marL="914400" lvl="2" indent="0">
              <a:buClr>
                <a:schemeClr val="bg1"/>
              </a:buClr>
              <a:buNone/>
            </a:pPr>
            <a:r>
              <a:rPr lang="en-US" b="1" dirty="0" smtClean="0"/>
              <a:t>Education about the risks</a:t>
            </a:r>
          </a:p>
          <a:p>
            <a:pPr marL="914400" lvl="2" indent="0">
              <a:buClr>
                <a:schemeClr val="bg1"/>
              </a:buClr>
              <a:buNone/>
            </a:pPr>
            <a:r>
              <a:rPr lang="en-US" b="1" dirty="0" smtClean="0"/>
              <a:t>Taking pictures of the animals</a:t>
            </a:r>
            <a:endParaRPr lang="en-US"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52</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972967" y="3070102"/>
            <a:ext cx="594575" cy="543956"/>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6" name="Rectangle 4"/>
          <p:cNvSpPr>
            <a:spLocks noChangeArrowheads="1"/>
          </p:cNvSpPr>
          <p:nvPr/>
        </p:nvSpPr>
        <p:spPr bwMode="auto">
          <a:xfrm>
            <a:off x="972966" y="3723651"/>
            <a:ext cx="594575" cy="555285"/>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7" name="Rectangle 5"/>
          <p:cNvSpPr>
            <a:spLocks noChangeArrowheads="1"/>
          </p:cNvSpPr>
          <p:nvPr/>
        </p:nvSpPr>
        <p:spPr bwMode="auto">
          <a:xfrm>
            <a:off x="972966" y="4388530"/>
            <a:ext cx="594575" cy="470006"/>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8" name="Rectangle 6"/>
          <p:cNvSpPr>
            <a:spLocks noChangeArrowheads="1"/>
          </p:cNvSpPr>
          <p:nvPr/>
        </p:nvSpPr>
        <p:spPr bwMode="auto">
          <a:xfrm>
            <a:off x="972966" y="5012005"/>
            <a:ext cx="594575" cy="544456"/>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30256084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lstStyle/>
          <a:p>
            <a:pPr algn="ctr"/>
            <a:r>
              <a:rPr lang="en-US" b="1" dirty="0" smtClean="0"/>
              <a:t>Question</a:t>
            </a:r>
            <a:endParaRPr lang="en-US" b="1" dirty="0"/>
          </a:p>
        </p:txBody>
      </p:sp>
      <p:sp>
        <p:nvSpPr>
          <p:cNvPr id="3" name="TPAnswers"/>
          <p:cNvSpPr>
            <a:spLocks noGrp="1"/>
          </p:cNvSpPr>
          <p:nvPr>
            <p:ph idx="1"/>
            <p:custDataLst>
              <p:tags r:id="rId2"/>
            </p:custDataLst>
          </p:nvPr>
        </p:nvSpPr>
        <p:spPr/>
        <p:txBody>
          <a:bodyPr>
            <a:normAutofit/>
          </a:bodyPr>
          <a:lstStyle/>
          <a:p>
            <a:pPr marL="457200" indent="-457200">
              <a:buClr>
                <a:schemeClr val="bg1"/>
              </a:buClr>
              <a:buAutoNum type="alphaUcPeriod"/>
            </a:pPr>
            <a:r>
              <a:rPr lang="en-US" sz="2800" b="1" dirty="0" smtClean="0"/>
              <a:t>What’s the main point of the exit transition area?</a:t>
            </a:r>
          </a:p>
          <a:p>
            <a:pPr marL="457200" indent="-457200">
              <a:buClr>
                <a:schemeClr val="bg1"/>
              </a:buClr>
              <a:buAutoNum type="alphaUcPeriod"/>
            </a:pPr>
            <a:endParaRPr lang="en-US" sz="2800" b="1" dirty="0" smtClean="0"/>
          </a:p>
          <a:p>
            <a:pPr marL="914400" lvl="2" indent="0">
              <a:buClr>
                <a:schemeClr val="bg1"/>
              </a:buClr>
              <a:buNone/>
            </a:pPr>
            <a:endParaRPr lang="en-US" b="1" dirty="0" smtClean="0"/>
          </a:p>
          <a:p>
            <a:pPr marL="914400" lvl="2" indent="0">
              <a:buClr>
                <a:schemeClr val="bg1"/>
              </a:buClr>
              <a:buNone/>
            </a:pPr>
            <a:r>
              <a:rPr lang="en-US" b="1" dirty="0" smtClean="0"/>
              <a:t>Handwashing</a:t>
            </a:r>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53</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6" name="Rectangle 4"/>
          <p:cNvSpPr>
            <a:spLocks noChangeArrowheads="1"/>
          </p:cNvSpPr>
          <p:nvPr/>
        </p:nvSpPr>
        <p:spPr bwMode="auto">
          <a:xfrm>
            <a:off x="972966" y="3723651"/>
            <a:ext cx="594575" cy="555285"/>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3969610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pPr algn="ctr"/>
            <a:r>
              <a:rPr lang="en-US" sz="4800" b="1" dirty="0"/>
              <a:t>Animal Care and Management</a:t>
            </a:r>
          </a:p>
        </p:txBody>
      </p:sp>
    </p:spTree>
    <p:extLst>
      <p:ext uri="{BB962C8B-B14F-4D97-AF65-F5344CB8AC3E}">
        <p14:creationId xmlns:p14="http://schemas.microsoft.com/office/powerpoint/2010/main" val="16165800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5584"/>
            <a:ext cx="6226615" cy="872723"/>
          </a:xfrm>
        </p:spPr>
        <p:txBody>
          <a:bodyPr anchor="t">
            <a:normAutofit/>
          </a:bodyPr>
          <a:lstStyle/>
          <a:p>
            <a:r>
              <a:rPr lang="en-US" dirty="0" smtClean="0"/>
              <a:t>Animal Care </a:t>
            </a:r>
            <a:r>
              <a:rPr lang="en-US" dirty="0"/>
              <a:t>A</a:t>
            </a:r>
            <a:r>
              <a:rPr lang="en-US" dirty="0" smtClean="0"/>
              <a:t>nd </a:t>
            </a:r>
            <a:r>
              <a:rPr lang="en-US" dirty="0"/>
              <a:t>M</a:t>
            </a:r>
            <a:r>
              <a:rPr lang="en-US" dirty="0" smtClean="0"/>
              <a:t>anagement</a:t>
            </a:r>
            <a:endParaRPr lang="en-US" dirty="0"/>
          </a:p>
        </p:txBody>
      </p:sp>
      <p:sp>
        <p:nvSpPr>
          <p:cNvPr id="3" name="Content Placeholder 2"/>
          <p:cNvSpPr>
            <a:spLocks noGrp="1"/>
          </p:cNvSpPr>
          <p:nvPr>
            <p:ph idx="1"/>
          </p:nvPr>
        </p:nvSpPr>
        <p:spPr>
          <a:xfrm>
            <a:off x="323264" y="1671679"/>
            <a:ext cx="4821825" cy="4541114"/>
          </a:xfrm>
        </p:spPr>
        <p:txBody>
          <a:bodyPr>
            <a:normAutofit/>
          </a:bodyPr>
          <a:lstStyle/>
          <a:p>
            <a:r>
              <a:rPr lang="en-US" dirty="0" smtClean="0"/>
              <a:t>Carefully choosing the types of animals at your venue can reduce the possibility of disease and injury</a:t>
            </a:r>
          </a:p>
          <a:p>
            <a:r>
              <a:rPr lang="en-US" dirty="0" smtClean="0"/>
              <a:t>Some </a:t>
            </a:r>
            <a:r>
              <a:rPr lang="en-US" dirty="0"/>
              <a:t>s</a:t>
            </a:r>
            <a:r>
              <a:rPr lang="en-US" dirty="0" smtClean="0"/>
              <a:t>pecies or ages of animals are more likely to carry germs. This means they are riskier for our high risk groups</a:t>
            </a:r>
          </a:p>
        </p:txBody>
      </p:sp>
      <p:sp>
        <p:nvSpPr>
          <p:cNvPr id="6" name="TextBox 5"/>
          <p:cNvSpPr txBox="1"/>
          <p:nvPr/>
        </p:nvSpPr>
        <p:spPr>
          <a:xfrm>
            <a:off x="8315221" y="1768467"/>
            <a:ext cx="609591" cy="461665"/>
          </a:xfrm>
          <a:prstGeom prst="rect">
            <a:avLst/>
          </a:prstGeom>
          <a:noFill/>
        </p:spPr>
        <p:txBody>
          <a:bodyPr wrap="square" rtlCol="0">
            <a:spAutoFit/>
          </a:bodyPr>
          <a:lstStyle/>
          <a:p>
            <a:r>
              <a:rPr lang="en-US" sz="2400" dirty="0" smtClean="0"/>
              <a:t> vs</a:t>
            </a:r>
            <a:endParaRPr lang="en-US" sz="2400" dirty="0"/>
          </a:p>
        </p:txBody>
      </p:sp>
      <p:grpSp>
        <p:nvGrpSpPr>
          <p:cNvPr id="9" name="Group 8"/>
          <p:cNvGrpSpPr/>
          <p:nvPr/>
        </p:nvGrpSpPr>
        <p:grpSpPr>
          <a:xfrm>
            <a:off x="5819004" y="547435"/>
            <a:ext cx="2410731" cy="5864213"/>
            <a:chOff x="5756961" y="256032"/>
            <a:chExt cx="2410731" cy="5864213"/>
          </a:xfrm>
        </p:grpSpPr>
        <p:sp>
          <p:nvSpPr>
            <p:cNvPr id="7" name="Oval 6"/>
            <p:cNvSpPr/>
            <p:nvPr/>
          </p:nvSpPr>
          <p:spPr>
            <a:xfrm>
              <a:off x="5756961" y="256032"/>
              <a:ext cx="2375377" cy="2328252"/>
            </a:xfrm>
            <a:prstGeom prst="ellipse">
              <a:avLst/>
            </a:prstGeom>
            <a:blipFill>
              <a:blip r:embed="rId3"/>
              <a:stretch>
                <a:fillRect/>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774638" y="2003087"/>
              <a:ext cx="2375377" cy="2328252"/>
            </a:xfrm>
            <a:prstGeom prst="ellipse">
              <a:avLst/>
            </a:prstGeom>
            <a:blipFill>
              <a:blip r:embed="rId4"/>
              <a:stretch>
                <a:fillRect/>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792315" y="3791993"/>
              <a:ext cx="2375377" cy="2328252"/>
            </a:xfrm>
            <a:prstGeom prst="ellipse">
              <a:avLst/>
            </a:prstGeom>
            <a:blipFill>
              <a:blip r:embed="rId5"/>
              <a:stretch>
                <a:fillRect/>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p:cNvSpPr txBox="1"/>
          <p:nvPr/>
        </p:nvSpPr>
        <p:spPr>
          <a:xfrm>
            <a:off x="8317678" y="3296138"/>
            <a:ext cx="582538" cy="461665"/>
          </a:xfrm>
          <a:prstGeom prst="rect">
            <a:avLst/>
          </a:prstGeom>
          <a:noFill/>
        </p:spPr>
        <p:txBody>
          <a:bodyPr wrap="square" rtlCol="0">
            <a:spAutoFit/>
          </a:bodyPr>
          <a:lstStyle/>
          <a:p>
            <a:r>
              <a:rPr lang="en-US" sz="2400" dirty="0" smtClean="0"/>
              <a:t> vs</a:t>
            </a:r>
            <a:endParaRPr lang="en-US" sz="2400" dirty="0"/>
          </a:p>
        </p:txBody>
      </p:sp>
      <p:sp>
        <p:nvSpPr>
          <p:cNvPr id="29" name="TextBox 28"/>
          <p:cNvSpPr txBox="1"/>
          <p:nvPr/>
        </p:nvSpPr>
        <p:spPr>
          <a:xfrm>
            <a:off x="8346204" y="5237112"/>
            <a:ext cx="582538" cy="461665"/>
          </a:xfrm>
          <a:prstGeom prst="rect">
            <a:avLst/>
          </a:prstGeom>
          <a:noFill/>
        </p:spPr>
        <p:txBody>
          <a:bodyPr wrap="square" rtlCol="0">
            <a:spAutoFit/>
          </a:bodyPr>
          <a:lstStyle/>
          <a:p>
            <a:r>
              <a:rPr lang="en-US" sz="2400" dirty="0" smtClean="0"/>
              <a:t> vs</a:t>
            </a:r>
            <a:endParaRPr lang="en-US" sz="2400" dirty="0"/>
          </a:p>
        </p:txBody>
      </p:sp>
      <p:sp>
        <p:nvSpPr>
          <p:cNvPr id="8" name="TextBox 7"/>
          <p:cNvSpPr txBox="1"/>
          <p:nvPr/>
        </p:nvSpPr>
        <p:spPr>
          <a:xfrm>
            <a:off x="5882477" y="6313812"/>
            <a:ext cx="2463727" cy="584775"/>
          </a:xfrm>
          <a:prstGeom prst="rect">
            <a:avLst/>
          </a:prstGeom>
          <a:noFill/>
        </p:spPr>
        <p:txBody>
          <a:bodyPr wrap="square" rtlCol="0">
            <a:spAutoFit/>
          </a:bodyPr>
          <a:lstStyle/>
          <a:p>
            <a:r>
              <a:rPr lang="en-US" sz="3200" b="1" dirty="0" smtClean="0"/>
              <a:t>HIGHER RISK</a:t>
            </a:r>
            <a:endParaRPr lang="en-US" sz="3200" b="1" dirty="0"/>
          </a:p>
        </p:txBody>
      </p:sp>
      <p:sp>
        <p:nvSpPr>
          <p:cNvPr id="16" name="TextBox 15"/>
          <p:cNvSpPr txBox="1"/>
          <p:nvPr/>
        </p:nvSpPr>
        <p:spPr>
          <a:xfrm>
            <a:off x="9221174" y="6313812"/>
            <a:ext cx="2443885" cy="584775"/>
          </a:xfrm>
          <a:prstGeom prst="rect">
            <a:avLst/>
          </a:prstGeom>
          <a:noFill/>
        </p:spPr>
        <p:txBody>
          <a:bodyPr wrap="square" rtlCol="0">
            <a:spAutoFit/>
          </a:bodyPr>
          <a:lstStyle/>
          <a:p>
            <a:r>
              <a:rPr lang="en-US" sz="3200" b="1" dirty="0" smtClean="0"/>
              <a:t>LOWER RISK</a:t>
            </a:r>
            <a:endParaRPr lang="en-US" sz="3200" b="1" dirty="0"/>
          </a:p>
        </p:txBody>
      </p:sp>
      <p:grpSp>
        <p:nvGrpSpPr>
          <p:cNvPr id="11" name="Group 10"/>
          <p:cNvGrpSpPr/>
          <p:nvPr/>
        </p:nvGrpSpPr>
        <p:grpSpPr>
          <a:xfrm>
            <a:off x="9059397" y="591293"/>
            <a:ext cx="2432527" cy="5864213"/>
            <a:chOff x="8750230" y="256032"/>
            <a:chExt cx="2432527" cy="5864213"/>
          </a:xfrm>
        </p:grpSpPr>
        <p:sp>
          <p:nvSpPr>
            <p:cNvPr id="5" name="Oval 4"/>
            <p:cNvSpPr/>
            <p:nvPr/>
          </p:nvSpPr>
          <p:spPr>
            <a:xfrm>
              <a:off x="8750230" y="256032"/>
              <a:ext cx="2432527" cy="2328252"/>
            </a:xfrm>
            <a:prstGeom prst="ellipse">
              <a:avLst/>
            </a:prstGeom>
            <a:blipFill>
              <a:blip r:embed="rId6"/>
              <a:stretch>
                <a:fillRect/>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8750230" y="1985596"/>
              <a:ext cx="2432527" cy="4134649"/>
              <a:chOff x="8750230" y="1985596"/>
              <a:chExt cx="2432527" cy="4134649"/>
            </a:xfrm>
          </p:grpSpPr>
          <p:sp>
            <p:nvSpPr>
              <p:cNvPr id="10" name="Oval 9"/>
              <p:cNvSpPr/>
              <p:nvPr/>
            </p:nvSpPr>
            <p:spPr>
              <a:xfrm>
                <a:off x="8805317" y="1985596"/>
                <a:ext cx="2377440" cy="2286000"/>
              </a:xfrm>
              <a:prstGeom prst="ellipse">
                <a:avLst/>
              </a:prstGeom>
              <a:blipFill>
                <a:blip r:embed="rId7"/>
                <a:stretch>
                  <a:fillRect/>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750230" y="3791993"/>
                <a:ext cx="2432527" cy="2328252"/>
              </a:xfrm>
              <a:prstGeom prst="ellipse">
                <a:avLst/>
              </a:prstGeom>
              <a:blipFill>
                <a:blip r:embed="rId8"/>
                <a:stretch>
                  <a:fillRect/>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25021458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0994" y="577516"/>
            <a:ext cx="9722050" cy="5794876"/>
          </a:xfrm>
          <a:prstGeom prst="rect">
            <a:avLst/>
          </a:prstGeom>
        </p:spPr>
      </p:pic>
    </p:spTree>
    <p:extLst>
      <p:ext uri="{BB962C8B-B14F-4D97-AF65-F5344CB8AC3E}">
        <p14:creationId xmlns:p14="http://schemas.microsoft.com/office/powerpoint/2010/main" val="18714376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508"/>
            <a:ext cx="12192000" cy="572655"/>
          </a:xfrm>
        </p:spPr>
        <p:txBody>
          <a:bodyPr anchor="t">
            <a:noAutofit/>
          </a:bodyPr>
          <a:lstStyle/>
          <a:p>
            <a:r>
              <a:rPr lang="en-US" dirty="0" smtClean="0"/>
              <a:t>Animal Care</a:t>
            </a:r>
            <a:endParaRPr lang="en-US" dirty="0"/>
          </a:p>
        </p:txBody>
      </p:sp>
      <p:sp>
        <p:nvSpPr>
          <p:cNvPr id="3" name="Content Placeholder 2"/>
          <p:cNvSpPr>
            <a:spLocks noGrp="1"/>
          </p:cNvSpPr>
          <p:nvPr>
            <p:ph idx="1"/>
          </p:nvPr>
        </p:nvSpPr>
        <p:spPr>
          <a:xfrm>
            <a:off x="3999345" y="1688544"/>
            <a:ext cx="8192655" cy="5473923"/>
          </a:xfrm>
        </p:spPr>
        <p:txBody>
          <a:bodyPr>
            <a:noAutofit/>
          </a:bodyPr>
          <a:lstStyle/>
          <a:p>
            <a:r>
              <a:rPr lang="en-US" dirty="0"/>
              <a:t>Don’t include animals from herds with a recent history of abortion, diarrhea, respiratory or skin disease</a:t>
            </a:r>
          </a:p>
          <a:p>
            <a:r>
              <a:rPr lang="en-US" dirty="0" smtClean="0"/>
              <a:t>Monitor </a:t>
            </a:r>
            <a:r>
              <a:rPr lang="en-US" dirty="0"/>
              <a:t>animals daily for signs of illness or </a:t>
            </a:r>
            <a:r>
              <a:rPr lang="en-US" dirty="0" smtClean="0"/>
              <a:t>injury</a:t>
            </a:r>
          </a:p>
          <a:p>
            <a:r>
              <a:rPr lang="en-US" dirty="0"/>
              <a:t>Remove sick or injured animals promptly, especially those with diarrhea/scours. These animals shed more germs </a:t>
            </a:r>
          </a:p>
          <a:p>
            <a:r>
              <a:rPr lang="en-US" dirty="0" smtClean="0"/>
              <a:t>Minimize </a:t>
            </a:r>
            <a:r>
              <a:rPr lang="en-US" dirty="0"/>
              <a:t>stress and </a:t>
            </a:r>
            <a:r>
              <a:rPr lang="en-US" dirty="0" smtClean="0"/>
              <a:t>overcrowding. This will also cause animals to shed more germs</a:t>
            </a:r>
            <a:endParaRPr lang="en-US" dirty="0"/>
          </a:p>
          <a:p>
            <a:pPr marL="0" indent="0">
              <a:buNone/>
            </a:pPr>
            <a:endParaRPr lang="en-US"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032" y="1360553"/>
            <a:ext cx="3647001" cy="5473923"/>
          </a:xfrm>
          <a:prstGeom prst="rect">
            <a:avLst/>
          </a:prstGeom>
        </p:spPr>
      </p:pic>
    </p:spTree>
    <p:extLst>
      <p:ext uri="{BB962C8B-B14F-4D97-AF65-F5344CB8AC3E}">
        <p14:creationId xmlns:p14="http://schemas.microsoft.com/office/powerpoint/2010/main" val="13925649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06" y="282739"/>
            <a:ext cx="10762205" cy="906627"/>
          </a:xfrm>
        </p:spPr>
        <p:txBody>
          <a:bodyPr anchor="t"/>
          <a:lstStyle/>
          <a:p>
            <a:r>
              <a:rPr lang="en-US" dirty="0"/>
              <a:t>Cleaning and Disinfection</a:t>
            </a:r>
          </a:p>
        </p:txBody>
      </p:sp>
      <p:sp>
        <p:nvSpPr>
          <p:cNvPr id="3" name="Content Placeholder 2"/>
          <p:cNvSpPr>
            <a:spLocks noGrp="1"/>
          </p:cNvSpPr>
          <p:nvPr>
            <p:ph idx="1"/>
          </p:nvPr>
        </p:nvSpPr>
        <p:spPr>
          <a:xfrm>
            <a:off x="349976" y="1586867"/>
            <a:ext cx="7832146" cy="4742042"/>
          </a:xfrm>
        </p:spPr>
        <p:txBody>
          <a:bodyPr>
            <a:noAutofit/>
          </a:bodyPr>
          <a:lstStyle/>
          <a:p>
            <a:pPr marL="0" lvl="1" indent="0">
              <a:spcBef>
                <a:spcPts val="750"/>
              </a:spcBef>
              <a:buNone/>
            </a:pPr>
            <a:r>
              <a:rPr lang="en-US" sz="2800" dirty="0" smtClean="0"/>
              <a:t>Cleaning </a:t>
            </a:r>
            <a:r>
              <a:rPr lang="en-US" sz="2800" dirty="0"/>
              <a:t>&amp;</a:t>
            </a:r>
            <a:r>
              <a:rPr lang="en-US" sz="2800" dirty="0" smtClean="0"/>
              <a:t> disinfection are two separate processes. </a:t>
            </a:r>
            <a:r>
              <a:rPr lang="en-US" sz="2800" b="1" dirty="0" smtClean="0"/>
              <a:t>Both </a:t>
            </a:r>
            <a:r>
              <a:rPr lang="en-US" sz="2800" dirty="0" smtClean="0"/>
              <a:t>must be done to remove germs </a:t>
            </a:r>
          </a:p>
          <a:p>
            <a:pPr marL="0" lvl="1" indent="0">
              <a:spcBef>
                <a:spcPts val="750"/>
              </a:spcBef>
              <a:buNone/>
            </a:pPr>
            <a:r>
              <a:rPr lang="en-US" sz="2800" b="1" dirty="0" smtClean="0"/>
              <a:t>What </a:t>
            </a:r>
            <a:r>
              <a:rPr lang="en-US" sz="2800" b="1" dirty="0"/>
              <a:t>to </a:t>
            </a:r>
            <a:r>
              <a:rPr lang="en-US" sz="2800" b="1" dirty="0" smtClean="0"/>
              <a:t>clean </a:t>
            </a:r>
            <a:r>
              <a:rPr lang="en-US" sz="2800" dirty="0" smtClean="0"/>
              <a:t>&amp; </a:t>
            </a:r>
            <a:r>
              <a:rPr lang="en-US" sz="2800" b="1" dirty="0" smtClean="0"/>
              <a:t>disinfect? </a:t>
            </a:r>
            <a:endParaRPr lang="en-US" sz="2800" b="1" dirty="0"/>
          </a:p>
          <a:p>
            <a:pPr marL="687388" lvl="2">
              <a:spcBef>
                <a:spcPts val="750"/>
              </a:spcBef>
            </a:pPr>
            <a:r>
              <a:rPr lang="en-US" sz="2800" dirty="0"/>
              <a:t>Surfaces </a:t>
            </a:r>
            <a:r>
              <a:rPr lang="en-US" sz="2800" dirty="0" smtClean="0"/>
              <a:t>in </a:t>
            </a:r>
            <a:r>
              <a:rPr lang="en-US" sz="2800" dirty="0"/>
              <a:t>the animal </a:t>
            </a:r>
            <a:r>
              <a:rPr lang="en-US" sz="2800" dirty="0" smtClean="0"/>
              <a:t>area </a:t>
            </a:r>
            <a:r>
              <a:rPr lang="en-US" sz="2800" dirty="0"/>
              <a:t>that visitors can </a:t>
            </a:r>
            <a:r>
              <a:rPr lang="en-US" sz="2800" dirty="0" smtClean="0"/>
              <a:t>touch, </a:t>
            </a:r>
            <a:r>
              <a:rPr lang="en-US" sz="2800" dirty="0"/>
              <a:t>such as </a:t>
            </a:r>
            <a:r>
              <a:rPr lang="en-US" sz="2800" dirty="0" smtClean="0"/>
              <a:t>railings</a:t>
            </a:r>
            <a:r>
              <a:rPr lang="en-US" sz="2800" dirty="0"/>
              <a:t> &amp;</a:t>
            </a:r>
            <a:r>
              <a:rPr lang="en-US" sz="2800" dirty="0" smtClean="0"/>
              <a:t> barriers</a:t>
            </a:r>
            <a:endParaRPr lang="en-US" sz="2800" dirty="0" smtClean="0">
              <a:solidFill>
                <a:srgbClr val="FFC000"/>
              </a:solidFill>
            </a:endParaRPr>
          </a:p>
          <a:p>
            <a:pPr marL="0" indent="0">
              <a:buNone/>
            </a:pPr>
            <a:r>
              <a:rPr lang="en-US" sz="2800" b="1" dirty="0" smtClean="0"/>
              <a:t>When to clean</a:t>
            </a:r>
            <a:r>
              <a:rPr lang="en-US" sz="2800" b="1" dirty="0"/>
              <a:t> </a:t>
            </a:r>
            <a:r>
              <a:rPr lang="en-US" sz="2800" dirty="0"/>
              <a:t>&amp;</a:t>
            </a:r>
            <a:r>
              <a:rPr lang="en-US" sz="2800" b="1" dirty="0" smtClean="0"/>
              <a:t> </a:t>
            </a:r>
            <a:r>
              <a:rPr lang="en-US" sz="2800" b="1" dirty="0"/>
              <a:t>disinfect? </a:t>
            </a:r>
            <a:endParaRPr lang="en-US" sz="2800" b="1" dirty="0" smtClean="0"/>
          </a:p>
          <a:p>
            <a:pPr lvl="1"/>
            <a:r>
              <a:rPr lang="en-US" sz="2800" dirty="0" smtClean="0"/>
              <a:t>Daily </a:t>
            </a:r>
          </a:p>
          <a:p>
            <a:pPr lvl="1"/>
            <a:r>
              <a:rPr lang="en-US" sz="2800" dirty="0" smtClean="0"/>
              <a:t>When </a:t>
            </a:r>
            <a:r>
              <a:rPr lang="en-US" sz="2800" dirty="0"/>
              <a:t>manure or visible debris is </a:t>
            </a:r>
            <a:r>
              <a:rPr lang="en-US" sz="2800" dirty="0" smtClean="0"/>
              <a:t>noticed</a:t>
            </a:r>
          </a:p>
          <a:p>
            <a:pPr marL="342900" lvl="1" indent="0">
              <a:buNone/>
            </a:pPr>
            <a:endParaRPr lang="en-US" dirty="0" smtClean="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2008" r="21873" b="13221"/>
          <a:stretch/>
        </p:blipFill>
        <p:spPr>
          <a:xfrm>
            <a:off x="8828424" y="1433218"/>
            <a:ext cx="3064934" cy="5363519"/>
          </a:xfrm>
          <a:prstGeom prst="rect">
            <a:avLst/>
          </a:prstGeom>
        </p:spPr>
      </p:pic>
    </p:spTree>
    <p:extLst>
      <p:ext uri="{BB962C8B-B14F-4D97-AF65-F5344CB8AC3E}">
        <p14:creationId xmlns:p14="http://schemas.microsoft.com/office/powerpoint/2010/main" val="36226644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2068"/>
            <a:ext cx="12034981" cy="680841"/>
          </a:xfrm>
        </p:spPr>
        <p:txBody>
          <a:bodyPr anchor="t">
            <a:noAutofit/>
          </a:bodyPr>
          <a:lstStyle/>
          <a:p>
            <a:r>
              <a:rPr lang="en-US" dirty="0" smtClean="0"/>
              <a:t>1. Cleaning</a:t>
            </a:r>
            <a:endParaRPr lang="en-US" dirty="0"/>
          </a:p>
        </p:txBody>
      </p:sp>
      <p:sp>
        <p:nvSpPr>
          <p:cNvPr id="3" name="Content Placeholder 2"/>
          <p:cNvSpPr>
            <a:spLocks noGrp="1"/>
          </p:cNvSpPr>
          <p:nvPr>
            <p:ph idx="1"/>
          </p:nvPr>
        </p:nvSpPr>
        <p:spPr>
          <a:xfrm>
            <a:off x="110836" y="1459345"/>
            <a:ext cx="11499274" cy="5291941"/>
          </a:xfrm>
        </p:spPr>
        <p:txBody>
          <a:bodyPr>
            <a:noAutofit/>
          </a:bodyPr>
          <a:lstStyle/>
          <a:p>
            <a:pPr marL="0" indent="0">
              <a:buNone/>
            </a:pPr>
            <a:r>
              <a:rPr lang="en-US" b="1" spc="-100" dirty="0" smtClean="0"/>
              <a:t>How to clean?</a:t>
            </a:r>
          </a:p>
          <a:p>
            <a:pPr lvl="1"/>
            <a:r>
              <a:rPr lang="en-US" spc="-100" dirty="0"/>
              <a:t>For cleaning, </a:t>
            </a:r>
            <a:r>
              <a:rPr lang="en-US" spc="-100" dirty="0" smtClean="0"/>
              <a:t>use water </a:t>
            </a:r>
            <a:r>
              <a:rPr lang="en-US" spc="-100" dirty="0"/>
              <a:t>and a good detergent</a:t>
            </a:r>
          </a:p>
          <a:p>
            <a:pPr lvl="1"/>
            <a:r>
              <a:rPr lang="en-US" spc="-100" dirty="0" smtClean="0"/>
              <a:t> Surfaces </a:t>
            </a:r>
            <a:r>
              <a:rPr lang="en-US" spc="-100" dirty="0"/>
              <a:t>should be </a:t>
            </a:r>
            <a:r>
              <a:rPr lang="en-US" spc="-100" dirty="0" smtClean="0"/>
              <a:t>cleaned </a:t>
            </a:r>
            <a:r>
              <a:rPr lang="en-US" spc="-100" dirty="0"/>
              <a:t>to </a:t>
            </a:r>
            <a:r>
              <a:rPr lang="en-US" spc="-100" dirty="0" smtClean="0"/>
              <a:t>remove </a:t>
            </a:r>
            <a:r>
              <a:rPr lang="en-US" spc="-100" dirty="0"/>
              <a:t>visible </a:t>
            </a:r>
            <a:r>
              <a:rPr lang="en-US" spc="-100" dirty="0" smtClean="0"/>
              <a:t>debris/feces</a:t>
            </a:r>
          </a:p>
          <a:p>
            <a:pPr lvl="1"/>
            <a:endParaRPr lang="en-US" dirty="0" smtClean="0"/>
          </a:p>
          <a:p>
            <a:pPr lvl="1"/>
            <a:endParaRPr lang="en-US" dirty="0"/>
          </a:p>
        </p:txBody>
      </p:sp>
      <p:pic>
        <p:nvPicPr>
          <p:cNvPr id="7" name="Picture 6"/>
          <p:cNvPicPr>
            <a:picLocks noChangeAspect="1"/>
          </p:cNvPicPr>
          <p:nvPr/>
        </p:nvPicPr>
        <p:blipFill rotWithShape="1">
          <a:blip r:embed="rId3"/>
          <a:srcRect l="19306" t="9259" r="47777" b="12037"/>
          <a:stretch/>
        </p:blipFill>
        <p:spPr>
          <a:xfrm>
            <a:off x="7700930" y="4105315"/>
            <a:ext cx="1107604" cy="1953021"/>
          </a:xfrm>
          <a:prstGeom prst="rect">
            <a:avLst/>
          </a:prstGeom>
        </p:spPr>
      </p:pic>
      <p:pic>
        <p:nvPicPr>
          <p:cNvPr id="11" name="Picture 10"/>
          <p:cNvPicPr>
            <a:picLocks noChangeAspect="1"/>
          </p:cNvPicPr>
          <p:nvPr/>
        </p:nvPicPr>
        <p:blipFill>
          <a:blip r:embed="rId4"/>
          <a:stretch>
            <a:fillRect/>
          </a:stretch>
        </p:blipFill>
        <p:spPr>
          <a:xfrm>
            <a:off x="4052491" y="3905901"/>
            <a:ext cx="1807982" cy="2351847"/>
          </a:xfrm>
          <a:prstGeom prst="rect">
            <a:avLst/>
          </a:prstGeom>
        </p:spPr>
      </p:pic>
    </p:spTree>
    <p:extLst>
      <p:ext uri="{BB962C8B-B14F-4D97-AF65-F5344CB8AC3E}">
        <p14:creationId xmlns:p14="http://schemas.microsoft.com/office/powerpoint/2010/main" val="2856538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1" y="401361"/>
            <a:ext cx="12034981" cy="680841"/>
          </a:xfrm>
        </p:spPr>
        <p:txBody>
          <a:bodyPr anchor="t">
            <a:noAutofit/>
          </a:bodyPr>
          <a:lstStyle/>
          <a:p>
            <a:r>
              <a:rPr lang="en-US" dirty="0" smtClean="0"/>
              <a:t>2. Disinfection</a:t>
            </a:r>
            <a:endParaRPr lang="en-US" dirty="0"/>
          </a:p>
        </p:txBody>
      </p:sp>
      <p:sp>
        <p:nvSpPr>
          <p:cNvPr id="3" name="Content Placeholder 2"/>
          <p:cNvSpPr>
            <a:spLocks noGrp="1"/>
          </p:cNvSpPr>
          <p:nvPr>
            <p:ph idx="1"/>
          </p:nvPr>
        </p:nvSpPr>
        <p:spPr>
          <a:xfrm>
            <a:off x="110835" y="1459345"/>
            <a:ext cx="11910315" cy="5291941"/>
          </a:xfrm>
        </p:spPr>
        <p:txBody>
          <a:bodyPr>
            <a:noAutofit/>
          </a:bodyPr>
          <a:lstStyle/>
          <a:p>
            <a:pPr marL="0" indent="0">
              <a:buNone/>
            </a:pPr>
            <a:r>
              <a:rPr lang="en-US" b="1" spc="-100" dirty="0" smtClean="0"/>
              <a:t>How to disinfect?</a:t>
            </a:r>
          </a:p>
          <a:p>
            <a:pPr lvl="1"/>
            <a:r>
              <a:rPr lang="en-US" spc="-100" dirty="0" smtClean="0"/>
              <a:t>For disinfection after cleaning:</a:t>
            </a:r>
            <a:endParaRPr lang="en-US" spc="-100" dirty="0"/>
          </a:p>
          <a:p>
            <a:pPr lvl="2"/>
            <a:r>
              <a:rPr lang="en-US" spc="-100" dirty="0"/>
              <a:t>Bleach, in a 1:32 </a:t>
            </a:r>
            <a:r>
              <a:rPr lang="en-US" spc="-100" dirty="0" smtClean="0"/>
              <a:t>dilution, </a:t>
            </a:r>
            <a:r>
              <a:rPr lang="en-US" spc="-100" dirty="0"/>
              <a:t>is very </a:t>
            </a:r>
            <a:r>
              <a:rPr lang="en-US" spc="-100" dirty="0" smtClean="0"/>
              <a:t>good (Use 1/2 </a:t>
            </a:r>
            <a:r>
              <a:rPr lang="en-US" spc="-100" dirty="0"/>
              <a:t>cup bleach to 1 gallon of </a:t>
            </a:r>
            <a:r>
              <a:rPr lang="en-US" spc="-100" dirty="0" smtClean="0"/>
              <a:t>water)</a:t>
            </a:r>
          </a:p>
          <a:p>
            <a:pPr marL="914400" lvl="2" indent="0">
              <a:buNone/>
            </a:pPr>
            <a:r>
              <a:rPr lang="en-US" spc="-100" dirty="0" smtClean="0"/>
              <a:t>   or</a:t>
            </a:r>
            <a:endParaRPr lang="en-US" spc="-100" dirty="0"/>
          </a:p>
          <a:p>
            <a:pPr lvl="2"/>
            <a:r>
              <a:rPr lang="en-US" spc="-100" dirty="0"/>
              <a:t>Disinfection products, such as quaternary </a:t>
            </a:r>
            <a:r>
              <a:rPr lang="en-US" spc="-100" dirty="0" smtClean="0"/>
              <a:t>ammonium</a:t>
            </a:r>
          </a:p>
          <a:p>
            <a:pPr lvl="1"/>
            <a:r>
              <a:rPr lang="en-US" spc="-100" dirty="0"/>
              <a:t>A</a:t>
            </a:r>
            <a:r>
              <a:rPr lang="en-US" spc="-100" dirty="0" smtClean="0"/>
              <a:t>pply and let dry! Don’t wipe off- contact time is important</a:t>
            </a:r>
            <a:endParaRPr lang="en-US" spc="-100" dirty="0"/>
          </a:p>
          <a:p>
            <a:pPr lvl="1"/>
            <a:r>
              <a:rPr lang="en-US" spc="-100" dirty="0"/>
              <a:t>Consider your animals! You don’t want them to inhale strong </a:t>
            </a:r>
            <a:r>
              <a:rPr lang="en-US" spc="-100" dirty="0" smtClean="0"/>
              <a:t>fumes</a:t>
            </a:r>
            <a:endParaRPr lang="en-US" spc="-100" dirty="0"/>
          </a:p>
          <a:p>
            <a:pPr lvl="1"/>
            <a:endParaRPr lang="en-US" dirty="0" smtClean="0"/>
          </a:p>
          <a:p>
            <a:pPr lvl="1"/>
            <a:endParaRPr lang="en-US" dirty="0"/>
          </a:p>
        </p:txBody>
      </p:sp>
      <p:pic>
        <p:nvPicPr>
          <p:cNvPr id="6" name="Picture 5"/>
          <p:cNvPicPr>
            <a:picLocks noChangeAspect="1"/>
          </p:cNvPicPr>
          <p:nvPr/>
        </p:nvPicPr>
        <p:blipFill>
          <a:blip r:embed="rId3"/>
          <a:stretch>
            <a:fillRect/>
          </a:stretch>
        </p:blipFill>
        <p:spPr>
          <a:xfrm>
            <a:off x="10326230" y="4158672"/>
            <a:ext cx="1694921" cy="2592614"/>
          </a:xfrm>
          <a:prstGeom prst="rect">
            <a:avLst/>
          </a:prstGeom>
        </p:spPr>
      </p:pic>
    </p:spTree>
    <p:extLst>
      <p:ext uri="{BB962C8B-B14F-4D97-AF65-F5344CB8AC3E}">
        <p14:creationId xmlns:p14="http://schemas.microsoft.com/office/powerpoint/2010/main" val="2801961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96137"/>
            <a:ext cx="12192000" cy="744140"/>
          </a:xfrm>
        </p:spPr>
        <p:txBody>
          <a:bodyPr anchor="t"/>
          <a:lstStyle/>
          <a:p>
            <a:r>
              <a:rPr lang="en-US" dirty="0" smtClean="0"/>
              <a:t>Waste Management</a:t>
            </a:r>
            <a:endParaRPr lang="en-US" dirty="0"/>
          </a:p>
        </p:txBody>
      </p:sp>
      <p:sp>
        <p:nvSpPr>
          <p:cNvPr id="3" name="Content Placeholder 2"/>
          <p:cNvSpPr>
            <a:spLocks noGrp="1"/>
          </p:cNvSpPr>
          <p:nvPr>
            <p:ph idx="1"/>
          </p:nvPr>
        </p:nvSpPr>
        <p:spPr>
          <a:xfrm>
            <a:off x="64008" y="1480005"/>
            <a:ext cx="8502476" cy="5105279"/>
          </a:xfrm>
        </p:spPr>
        <p:txBody>
          <a:bodyPr>
            <a:normAutofit/>
          </a:bodyPr>
          <a:lstStyle/>
          <a:p>
            <a:pPr>
              <a:lnSpc>
                <a:spcPct val="100000"/>
              </a:lnSpc>
            </a:pPr>
            <a:r>
              <a:rPr lang="en-US" dirty="0" smtClean="0"/>
              <a:t>Remove feces and soiled bedding promptly, as soon as it is noticed</a:t>
            </a:r>
          </a:p>
          <a:p>
            <a:pPr>
              <a:lnSpc>
                <a:spcPct val="100000"/>
              </a:lnSpc>
            </a:pPr>
            <a:r>
              <a:rPr lang="en-US" dirty="0" smtClean="0"/>
              <a:t>Store animal waste away from the public. Consider rainfall, and prevent run-off</a:t>
            </a:r>
            <a:r>
              <a:rPr lang="en-US" dirty="0"/>
              <a:t> </a:t>
            </a:r>
            <a:r>
              <a:rPr lang="en-US" dirty="0" smtClean="0"/>
              <a:t>from seeping into foot traffic areas</a:t>
            </a:r>
          </a:p>
          <a:p>
            <a:pPr>
              <a:lnSpc>
                <a:spcPct val="100000"/>
              </a:lnSpc>
            </a:pPr>
            <a:r>
              <a:rPr lang="en-US" dirty="0" smtClean="0"/>
              <a:t>Store pitchforks, shovels, front-loaders in areas not accessible to the public</a:t>
            </a:r>
          </a:p>
          <a:p>
            <a:pPr>
              <a:lnSpc>
                <a:spcPct val="100000"/>
              </a:lnSpc>
            </a:pPr>
            <a:r>
              <a:rPr lang="en-US" dirty="0" smtClean="0"/>
              <a:t>Avoid moving waste and soiled bedding through the non-animal area and transition areas</a:t>
            </a:r>
            <a:r>
              <a:rPr lang="en-US" dirty="0"/>
              <a:t> </a:t>
            </a:r>
            <a:r>
              <a:rPr lang="en-US" dirty="0" smtClean="0"/>
              <a:t>if possible</a:t>
            </a:r>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120" r="7156"/>
          <a:stretch/>
        </p:blipFill>
        <p:spPr>
          <a:xfrm>
            <a:off x="8803693" y="1433584"/>
            <a:ext cx="3027640" cy="5424416"/>
          </a:xfrm>
          <a:prstGeom prst="rect">
            <a:avLst/>
          </a:prstGeom>
          <a:ln>
            <a:solidFill>
              <a:schemeClr val="tx1">
                <a:lumMod val="75000"/>
                <a:lumOff val="25000"/>
              </a:schemeClr>
            </a:solidFill>
          </a:ln>
        </p:spPr>
      </p:pic>
    </p:spTree>
    <p:extLst>
      <p:ext uri="{BB962C8B-B14F-4D97-AF65-F5344CB8AC3E}">
        <p14:creationId xmlns:p14="http://schemas.microsoft.com/office/powerpoint/2010/main" val="266304948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9242" y="350125"/>
            <a:ext cx="6393024" cy="763879"/>
          </a:xfrm>
        </p:spPr>
        <p:txBody>
          <a:bodyPr anchor="t"/>
          <a:lstStyle/>
          <a:p>
            <a:r>
              <a:rPr lang="en-US" dirty="0" smtClean="0"/>
              <a:t>Walkways </a:t>
            </a:r>
            <a:r>
              <a:rPr lang="en-US" dirty="0"/>
              <a:t>a</a:t>
            </a:r>
            <a:r>
              <a:rPr lang="en-US" dirty="0" smtClean="0"/>
              <a:t>nd Floors</a:t>
            </a:r>
            <a:endParaRPr lang="en-US" dirty="0"/>
          </a:p>
        </p:txBody>
      </p:sp>
      <p:sp>
        <p:nvSpPr>
          <p:cNvPr id="3" name="Content Placeholder 2"/>
          <p:cNvSpPr>
            <a:spLocks noGrp="1"/>
          </p:cNvSpPr>
          <p:nvPr>
            <p:ph idx="1"/>
          </p:nvPr>
        </p:nvSpPr>
        <p:spPr>
          <a:xfrm>
            <a:off x="73891" y="1520916"/>
            <a:ext cx="6575165" cy="970596"/>
          </a:xfrm>
        </p:spPr>
        <p:txBody>
          <a:bodyPr>
            <a:noAutofit/>
          </a:bodyPr>
          <a:lstStyle/>
          <a:p>
            <a:pPr marL="228600" lvl="1"/>
            <a:r>
              <a:rPr lang="en-US" dirty="0" smtClean="0"/>
              <a:t>Walkways and floors should be kept free of feces and bedding </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55262"/>
          <a:stretch/>
        </p:blipFill>
        <p:spPr>
          <a:xfrm>
            <a:off x="6907134" y="1350434"/>
            <a:ext cx="4894432" cy="1642253"/>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5021" t="45651" b="26352"/>
          <a:stretch/>
        </p:blipFill>
        <p:spPr>
          <a:xfrm>
            <a:off x="5888517" y="3173081"/>
            <a:ext cx="5913049" cy="1461052"/>
          </a:xfrm>
          <a:prstGeom prst="rect">
            <a:avLst/>
          </a:prstGeom>
        </p:spPr>
      </p:pic>
      <p:sp>
        <p:nvSpPr>
          <p:cNvPr id="10" name="TextBox 9"/>
          <p:cNvSpPr txBox="1"/>
          <p:nvPr/>
        </p:nvSpPr>
        <p:spPr>
          <a:xfrm>
            <a:off x="4764864" y="4814527"/>
            <a:ext cx="7427136" cy="1815882"/>
          </a:xfrm>
          <a:prstGeom prst="rect">
            <a:avLst/>
          </a:prstGeom>
          <a:noFill/>
        </p:spPr>
        <p:txBody>
          <a:bodyPr wrap="square" rtlCol="0">
            <a:spAutoFit/>
          </a:bodyPr>
          <a:lstStyle/>
          <a:p>
            <a:pPr marL="231775" indent="-231775">
              <a:buFont typeface="Arial" panose="020B0604020202020204" pitchFamily="34" charset="0"/>
              <a:buChar char="•"/>
            </a:pPr>
            <a:r>
              <a:rPr lang="en-US" sz="2800" b="1" dirty="0" smtClean="0"/>
              <a:t>When no barriers are present, bedding </a:t>
            </a:r>
            <a:r>
              <a:rPr lang="en-US" sz="2800" b="1" dirty="0"/>
              <a:t>&amp;</a:t>
            </a:r>
            <a:r>
              <a:rPr lang="en-US" sz="2800" b="1" dirty="0" smtClean="0"/>
              <a:t> feces can easily contaminate shoes </a:t>
            </a:r>
            <a:r>
              <a:rPr lang="en-US" sz="2800" b="1" dirty="0"/>
              <a:t>&amp;</a:t>
            </a:r>
            <a:r>
              <a:rPr lang="en-US" sz="2800" b="1" dirty="0" smtClean="0"/>
              <a:t> clothing </a:t>
            </a:r>
            <a:r>
              <a:rPr lang="en-US" sz="2800" b="1" dirty="0"/>
              <a:t>&amp;</a:t>
            </a:r>
            <a:r>
              <a:rPr lang="en-US" sz="2800" b="1" dirty="0" smtClean="0"/>
              <a:t> be tracked home or grabbed by children </a:t>
            </a:r>
          </a:p>
          <a:p>
            <a:endParaRPr lang="en-US" sz="2800" dirty="0"/>
          </a:p>
        </p:txBody>
      </p:sp>
      <p:cxnSp>
        <p:nvCxnSpPr>
          <p:cNvPr id="12" name="Straight Arrow Connector 11"/>
          <p:cNvCxnSpPr/>
          <p:nvPr/>
        </p:nvCxnSpPr>
        <p:spPr>
          <a:xfrm flipH="1">
            <a:off x="4764864" y="6538912"/>
            <a:ext cx="164231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3891" y="2505674"/>
            <a:ext cx="5695023" cy="1661993"/>
          </a:xfrm>
          <a:prstGeom prst="rect">
            <a:avLst/>
          </a:prstGeom>
          <a:noFill/>
        </p:spPr>
        <p:txBody>
          <a:bodyPr wrap="square" rtlCol="0">
            <a:spAutoFit/>
          </a:bodyPr>
          <a:lstStyle/>
          <a:p>
            <a:pPr marL="223838" indent="-223838">
              <a:buFont typeface="Arial" panose="020B0604020202020204" pitchFamily="34" charset="0"/>
              <a:buChar char="•"/>
            </a:pPr>
            <a:r>
              <a:rPr lang="en-US" sz="2800" b="1" u="sng" dirty="0" smtClean="0"/>
              <a:t>Use solid </a:t>
            </a:r>
            <a:r>
              <a:rPr lang="en-US" sz="2800" b="1" u="sng" dirty="0"/>
              <a:t>bottom </a:t>
            </a:r>
            <a:r>
              <a:rPr lang="en-US" sz="2800" b="1" u="sng" dirty="0" smtClean="0"/>
              <a:t>barriers</a:t>
            </a:r>
            <a:r>
              <a:rPr lang="en-US" sz="2800" b="1" dirty="0" smtClean="0"/>
              <a:t> to </a:t>
            </a:r>
            <a:r>
              <a:rPr lang="en-US" sz="2800" b="1" dirty="0"/>
              <a:t>keep </a:t>
            </a:r>
            <a:r>
              <a:rPr lang="en-US" sz="2800" b="1" dirty="0" smtClean="0"/>
              <a:t>feces </a:t>
            </a:r>
            <a:r>
              <a:rPr lang="en-US" sz="2800" b="1" dirty="0"/>
              <a:t>and bedding </a:t>
            </a:r>
            <a:r>
              <a:rPr lang="en-US" sz="2800" b="1" dirty="0" smtClean="0"/>
              <a:t>from spreading </a:t>
            </a:r>
            <a:r>
              <a:rPr lang="en-US" sz="2800" b="1" dirty="0"/>
              <a:t>into the </a:t>
            </a:r>
            <a:r>
              <a:rPr lang="en-US" sz="2800" b="1" dirty="0" smtClean="0"/>
              <a:t>walkways </a:t>
            </a:r>
            <a:endParaRPr lang="en-US" sz="2800" b="1" dirty="0"/>
          </a:p>
          <a:p>
            <a:endParaRPr lang="en-US" dirty="0"/>
          </a:p>
        </p:txBody>
      </p:sp>
      <p:cxnSp>
        <p:nvCxnSpPr>
          <p:cNvPr id="17" name="Straight Arrow Connector 16"/>
          <p:cNvCxnSpPr/>
          <p:nvPr/>
        </p:nvCxnSpPr>
        <p:spPr>
          <a:xfrm>
            <a:off x="5403159" y="2795064"/>
            <a:ext cx="130486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49672" r="12504" b="6194"/>
          <a:stretch/>
        </p:blipFill>
        <p:spPr>
          <a:xfrm>
            <a:off x="457082" y="3929118"/>
            <a:ext cx="4151864" cy="2792357"/>
          </a:xfrm>
          <a:prstGeom prst="rect">
            <a:avLst/>
          </a:prstGeom>
        </p:spPr>
      </p:pic>
      <p:sp>
        <p:nvSpPr>
          <p:cNvPr id="13" name="Oval 12"/>
          <p:cNvSpPr/>
          <p:nvPr/>
        </p:nvSpPr>
        <p:spPr>
          <a:xfrm>
            <a:off x="10704286" y="2579387"/>
            <a:ext cx="1097280" cy="1097280"/>
          </a:xfrm>
          <a:prstGeom prst="ellipse">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p:nvPicPr>
        <p:blipFill>
          <a:blip r:embed="rId7"/>
          <a:stretch>
            <a:fillRect/>
          </a:stretch>
        </p:blipFill>
        <p:spPr>
          <a:xfrm>
            <a:off x="3581853" y="5661891"/>
            <a:ext cx="1062551" cy="1059584"/>
          </a:xfrm>
          <a:prstGeom prst="rect">
            <a:avLst/>
          </a:prstGeom>
        </p:spPr>
      </p:pic>
    </p:spTree>
    <p:extLst>
      <p:ext uri="{BB962C8B-B14F-4D97-AF65-F5344CB8AC3E}">
        <p14:creationId xmlns:p14="http://schemas.microsoft.com/office/powerpoint/2010/main" val="3794685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b="1" dirty="0" smtClean="0"/>
              <a:t>Question</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800" b="1" dirty="0" smtClean="0"/>
              <a:t>What animals are NOT recommended for children &lt;5 years of age?</a:t>
            </a:r>
          </a:p>
          <a:p>
            <a:pPr marL="457200" indent="-457200">
              <a:buFont typeface="Arial" panose="020B0604020202020204" pitchFamily="34" charset="0"/>
              <a:buAutoNum type="alphaUcPeriod"/>
            </a:pPr>
            <a:r>
              <a:rPr lang="en-US" sz="2800" b="1" dirty="0" smtClean="0"/>
              <a:t>Calves</a:t>
            </a:r>
          </a:p>
          <a:p>
            <a:pPr marL="457200" indent="-457200">
              <a:buFont typeface="Arial" panose="020B0604020202020204" pitchFamily="34" charset="0"/>
              <a:buAutoNum type="alphaUcPeriod"/>
            </a:pPr>
            <a:r>
              <a:rPr lang="en-US" sz="2800" b="1" dirty="0" smtClean="0"/>
              <a:t>Chicks and ducklings</a:t>
            </a:r>
          </a:p>
          <a:p>
            <a:pPr marL="457200" indent="-457200">
              <a:buFont typeface="Arial" panose="020B0604020202020204" pitchFamily="34" charset="0"/>
              <a:buAutoNum type="alphaUcPeriod"/>
            </a:pPr>
            <a:r>
              <a:rPr lang="en-US" sz="2800" b="1" dirty="0" smtClean="0"/>
              <a:t>Reptiles and amphibians</a:t>
            </a:r>
          </a:p>
          <a:p>
            <a:pPr marL="457200" indent="-457200">
              <a:buFont typeface="Arial" panose="020B0604020202020204" pitchFamily="34" charset="0"/>
              <a:buAutoNum type="alphaUcPeriod"/>
            </a:pPr>
            <a:r>
              <a:rPr lang="en-US" sz="2800" b="1" dirty="0" smtClean="0"/>
              <a:t>None of them are recommended</a:t>
            </a:r>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63</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56769" y="2401095"/>
            <a:ext cx="605405" cy="565253"/>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6" name="Rectangle 4"/>
          <p:cNvSpPr>
            <a:spLocks noChangeArrowheads="1"/>
          </p:cNvSpPr>
          <p:nvPr/>
        </p:nvSpPr>
        <p:spPr bwMode="auto">
          <a:xfrm>
            <a:off x="656769" y="3145735"/>
            <a:ext cx="625363" cy="565366"/>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7" name="Rectangle 5"/>
          <p:cNvSpPr>
            <a:spLocks noChangeArrowheads="1"/>
          </p:cNvSpPr>
          <p:nvPr/>
        </p:nvSpPr>
        <p:spPr bwMode="auto">
          <a:xfrm>
            <a:off x="656769" y="3890488"/>
            <a:ext cx="625363" cy="579438"/>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8" name="Rectangle 6"/>
          <p:cNvSpPr>
            <a:spLocks noChangeArrowheads="1"/>
          </p:cNvSpPr>
          <p:nvPr/>
        </p:nvSpPr>
        <p:spPr bwMode="auto">
          <a:xfrm>
            <a:off x="656769" y="4649313"/>
            <a:ext cx="625363" cy="579438"/>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2363243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b="1" dirty="0" smtClean="0"/>
              <a:t>Question</a:t>
            </a:r>
            <a:endParaRPr lang="en-US" b="1" dirty="0"/>
          </a:p>
        </p:txBody>
      </p:sp>
      <p:sp>
        <p:nvSpPr>
          <p:cNvPr id="3" name="TPAnswers"/>
          <p:cNvSpPr>
            <a:spLocks noGrp="1"/>
          </p:cNvSpPr>
          <p:nvPr>
            <p:ph idx="1"/>
            <p:custDataLst>
              <p:tags r:id="rId2"/>
            </p:custDataLst>
          </p:nvPr>
        </p:nvSpPr>
        <p:spPr/>
        <p:txBody>
          <a:bodyPr>
            <a:normAutofit/>
          </a:bodyPr>
          <a:lstStyle/>
          <a:p>
            <a:pPr marL="0" indent="0">
              <a:buNone/>
            </a:pPr>
            <a:r>
              <a:rPr lang="en-US" sz="2800" b="1" dirty="0" smtClean="0"/>
              <a:t>What animals are NOT recommended for children &lt;5 years of age?</a:t>
            </a:r>
          </a:p>
          <a:p>
            <a:pPr marL="457200" indent="-457200">
              <a:buFont typeface="Arial" panose="020B0604020202020204" pitchFamily="34" charset="0"/>
              <a:buAutoNum type="alphaUcPeriod"/>
            </a:pPr>
            <a:endParaRPr lang="en-US" dirty="0"/>
          </a:p>
          <a:p>
            <a:pPr marL="457200" indent="-457200">
              <a:buFont typeface="Arial" panose="020B0604020202020204" pitchFamily="34" charset="0"/>
              <a:buAutoNum type="alphaUcPeriod"/>
            </a:pPr>
            <a:endParaRPr lang="en-US" sz="2800" b="1" dirty="0" smtClean="0"/>
          </a:p>
          <a:p>
            <a:pPr marL="457200" indent="-457200">
              <a:buFont typeface="Arial" panose="020B0604020202020204" pitchFamily="34" charset="0"/>
              <a:buAutoNum type="alphaUcPeriod"/>
            </a:pPr>
            <a:endParaRPr lang="en-US" dirty="0"/>
          </a:p>
          <a:p>
            <a:pPr marL="0" indent="0">
              <a:buNone/>
            </a:pPr>
            <a:r>
              <a:rPr lang="en-US" dirty="0"/>
              <a:t>	</a:t>
            </a:r>
            <a:r>
              <a:rPr lang="en-US" sz="2800" b="1" dirty="0" smtClean="0"/>
              <a:t>None of them are recommended</a:t>
            </a:r>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64</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8" name="Rectangle 6"/>
          <p:cNvSpPr>
            <a:spLocks noChangeArrowheads="1"/>
          </p:cNvSpPr>
          <p:nvPr/>
        </p:nvSpPr>
        <p:spPr bwMode="auto">
          <a:xfrm>
            <a:off x="656769" y="4649313"/>
            <a:ext cx="625363" cy="579438"/>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275102212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Autofit/>
          </a:bodyPr>
          <a:lstStyle/>
          <a:p>
            <a:pPr algn="ctr"/>
            <a:r>
              <a:rPr lang="en-US" sz="4800" b="1" dirty="0" smtClean="0"/>
              <a:t>Staff Education</a:t>
            </a:r>
            <a:endParaRPr lang="en-US" sz="4800" b="1" dirty="0"/>
          </a:p>
        </p:txBody>
      </p:sp>
    </p:spTree>
    <p:extLst>
      <p:ext uri="{BB962C8B-B14F-4D97-AF65-F5344CB8AC3E}">
        <p14:creationId xmlns:p14="http://schemas.microsoft.com/office/powerpoint/2010/main" val="192462299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906" y="424474"/>
            <a:ext cx="10599316" cy="700701"/>
          </a:xfrm>
        </p:spPr>
        <p:txBody>
          <a:bodyPr anchor="t">
            <a:normAutofit/>
          </a:bodyPr>
          <a:lstStyle/>
          <a:p>
            <a:r>
              <a:rPr lang="en-US" dirty="0"/>
              <a:t>M</a:t>
            </a:r>
            <a:r>
              <a:rPr lang="en-US" dirty="0" smtClean="0"/>
              <a:t>ain </a:t>
            </a:r>
            <a:r>
              <a:rPr lang="en-US" dirty="0"/>
              <a:t>M</a:t>
            </a:r>
            <a:r>
              <a:rPr lang="en-US" dirty="0" smtClean="0"/>
              <a:t>essages </a:t>
            </a:r>
            <a:r>
              <a:rPr lang="en-US" dirty="0"/>
              <a:t>Y</a:t>
            </a:r>
            <a:r>
              <a:rPr lang="en-US" dirty="0" smtClean="0"/>
              <a:t>ou </a:t>
            </a:r>
            <a:r>
              <a:rPr lang="en-US" dirty="0"/>
              <a:t>S</a:t>
            </a:r>
            <a:r>
              <a:rPr lang="en-US" dirty="0" smtClean="0"/>
              <a:t>hould </a:t>
            </a:r>
            <a:r>
              <a:rPr lang="en-US" dirty="0"/>
              <a:t>U</a:t>
            </a:r>
            <a:r>
              <a:rPr lang="en-US" dirty="0" smtClean="0"/>
              <a:t>nderstand </a:t>
            </a:r>
            <a:endParaRPr lang="en-US" dirty="0"/>
          </a:p>
        </p:txBody>
      </p:sp>
      <p:sp>
        <p:nvSpPr>
          <p:cNvPr id="3" name="Content Placeholder 2"/>
          <p:cNvSpPr>
            <a:spLocks noGrp="1"/>
          </p:cNvSpPr>
          <p:nvPr>
            <p:ph idx="1"/>
          </p:nvPr>
        </p:nvSpPr>
        <p:spPr>
          <a:xfrm>
            <a:off x="256032" y="1344098"/>
            <a:ext cx="11935968" cy="5686418"/>
          </a:xfrm>
        </p:spPr>
        <p:txBody>
          <a:bodyPr>
            <a:normAutofit fontScale="85000" lnSpcReduction="10000"/>
          </a:bodyPr>
          <a:lstStyle/>
          <a:p>
            <a:pPr marL="0" lvl="1" indent="0">
              <a:lnSpc>
                <a:spcPct val="120000"/>
              </a:lnSpc>
              <a:buNone/>
            </a:pPr>
            <a:r>
              <a:rPr lang="en-US" sz="3300" b="1" dirty="0" smtClean="0"/>
              <a:t>Healthy </a:t>
            </a:r>
            <a:r>
              <a:rPr lang="en-US" sz="3300" b="1" dirty="0"/>
              <a:t>animals </a:t>
            </a:r>
            <a:r>
              <a:rPr lang="en-US" sz="3300" b="1" dirty="0" smtClean="0"/>
              <a:t>carry </a:t>
            </a:r>
            <a:r>
              <a:rPr lang="en-US" sz="3300" b="1" dirty="0"/>
              <a:t>germs that may make people sick, and these illnesses are sometimes very </a:t>
            </a:r>
            <a:r>
              <a:rPr lang="en-US" sz="3300" b="1" dirty="0" smtClean="0"/>
              <a:t>serious</a:t>
            </a:r>
            <a:endParaRPr lang="en-US" sz="3300" b="1" dirty="0"/>
          </a:p>
          <a:p>
            <a:pPr marL="685800" lvl="2">
              <a:lnSpc>
                <a:spcPct val="120000"/>
              </a:lnSpc>
            </a:pPr>
            <a:r>
              <a:rPr lang="en-US" sz="3100" dirty="0" smtClean="0"/>
              <a:t>Visitors </a:t>
            </a:r>
            <a:r>
              <a:rPr lang="en-US" sz="3100" dirty="0"/>
              <a:t>can get germs on their hands, clothes, bags, or strollers through direct or indirect contact with </a:t>
            </a:r>
            <a:r>
              <a:rPr lang="en-US" sz="3100" dirty="0" smtClean="0"/>
              <a:t>animals or their environment</a:t>
            </a:r>
          </a:p>
          <a:p>
            <a:pPr marL="685800" lvl="2">
              <a:lnSpc>
                <a:spcPct val="120000"/>
              </a:lnSpc>
            </a:pPr>
            <a:r>
              <a:rPr lang="en-US" sz="3100" dirty="0" smtClean="0"/>
              <a:t>People accidently put these germs in their mouth, via eating, drinking or hand-to-mouth contact</a:t>
            </a:r>
            <a:endParaRPr lang="en-US" sz="3300" dirty="0" smtClean="0"/>
          </a:p>
          <a:p>
            <a:pPr marL="0" lvl="1" indent="0">
              <a:lnSpc>
                <a:spcPct val="120000"/>
              </a:lnSpc>
              <a:buNone/>
            </a:pPr>
            <a:r>
              <a:rPr lang="en-US" sz="3300" b="1" dirty="0"/>
              <a:t>Handwashing is the best prevention step visitors can </a:t>
            </a:r>
            <a:r>
              <a:rPr lang="en-US" sz="3300" b="1" dirty="0" smtClean="0"/>
              <a:t>take</a:t>
            </a:r>
            <a:endParaRPr lang="en-US" sz="3300" b="1" dirty="0"/>
          </a:p>
          <a:p>
            <a:pPr marL="685800" lvl="2">
              <a:lnSpc>
                <a:spcPct val="120000"/>
              </a:lnSpc>
            </a:pPr>
            <a:r>
              <a:rPr lang="en-US" sz="3100" dirty="0" smtClean="0"/>
              <a:t>Visitors </a:t>
            </a:r>
            <a:r>
              <a:rPr lang="en-US" sz="3100" dirty="0"/>
              <a:t>can remove </a:t>
            </a:r>
            <a:r>
              <a:rPr lang="en-US" sz="3100" dirty="0" smtClean="0"/>
              <a:t>most germs </a:t>
            </a:r>
            <a:r>
              <a:rPr lang="en-US" sz="3100" dirty="0"/>
              <a:t>by washing their hands immediately after leaving the animal </a:t>
            </a:r>
            <a:r>
              <a:rPr lang="en-US" sz="3100" dirty="0" smtClean="0"/>
              <a:t>area</a:t>
            </a:r>
            <a:endParaRPr lang="en-US" sz="3100" dirty="0"/>
          </a:p>
          <a:p>
            <a:pPr marL="685800" lvl="2">
              <a:lnSpc>
                <a:spcPct val="120000"/>
              </a:lnSpc>
            </a:pPr>
            <a:r>
              <a:rPr lang="en-US" sz="3100" dirty="0" smtClean="0"/>
              <a:t>Visitors </a:t>
            </a:r>
            <a:r>
              <a:rPr lang="en-US" sz="3100" dirty="0"/>
              <a:t>should wash and dry their hands even if they didn’t touch </a:t>
            </a:r>
            <a:r>
              <a:rPr lang="en-US" sz="3100" dirty="0" smtClean="0"/>
              <a:t>animals</a:t>
            </a:r>
          </a:p>
          <a:p>
            <a:pPr marL="0" indent="0">
              <a:buNone/>
            </a:pPr>
            <a:endParaRPr lang="en-US" dirty="0"/>
          </a:p>
        </p:txBody>
      </p:sp>
    </p:spTree>
    <p:extLst>
      <p:ext uri="{BB962C8B-B14F-4D97-AF65-F5344CB8AC3E}">
        <p14:creationId xmlns:p14="http://schemas.microsoft.com/office/powerpoint/2010/main" val="349091768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7190" y="352284"/>
            <a:ext cx="10792968" cy="674403"/>
          </a:xfrm>
        </p:spPr>
        <p:txBody>
          <a:bodyPr anchor="t">
            <a:noAutofit/>
          </a:bodyPr>
          <a:lstStyle/>
          <a:p>
            <a:r>
              <a:rPr lang="en-US" dirty="0" smtClean="0"/>
              <a:t>Additional Owner/Operator </a:t>
            </a:r>
            <a:r>
              <a:rPr lang="en-US" dirty="0"/>
              <a:t>R</a:t>
            </a:r>
            <a:r>
              <a:rPr lang="en-US" dirty="0" smtClean="0"/>
              <a:t>esponsibilities</a:t>
            </a:r>
            <a:endParaRPr lang="en-US" dirty="0"/>
          </a:p>
        </p:txBody>
      </p:sp>
      <p:sp>
        <p:nvSpPr>
          <p:cNvPr id="4" name="Content Placeholder 2"/>
          <p:cNvSpPr>
            <a:spLocks noGrp="1"/>
          </p:cNvSpPr>
          <p:nvPr>
            <p:ph idx="1"/>
          </p:nvPr>
        </p:nvSpPr>
        <p:spPr>
          <a:xfrm>
            <a:off x="181985" y="1749779"/>
            <a:ext cx="6563023" cy="4627742"/>
          </a:xfrm>
        </p:spPr>
        <p:txBody>
          <a:bodyPr>
            <a:noAutofit/>
          </a:bodyPr>
          <a:lstStyle/>
          <a:p>
            <a:pPr lvl="1"/>
            <a:r>
              <a:rPr lang="en-US" sz="2800" dirty="0" smtClean="0"/>
              <a:t>Understand and apply the </a:t>
            </a:r>
            <a:r>
              <a:rPr lang="en-US" sz="2800" dirty="0"/>
              <a:t>recommendations </a:t>
            </a:r>
            <a:r>
              <a:rPr lang="en-US" sz="2800" dirty="0" smtClean="0"/>
              <a:t>from the national best practices (NASPHV Animal Contact Compendium)</a:t>
            </a:r>
            <a:endParaRPr lang="en-US" sz="2800" dirty="0"/>
          </a:p>
          <a:p>
            <a:pPr lvl="1"/>
            <a:r>
              <a:rPr lang="en-US" sz="2800" dirty="0" smtClean="0"/>
              <a:t>Train </a:t>
            </a:r>
            <a:r>
              <a:rPr lang="en-US" sz="2800" dirty="0"/>
              <a:t>staff on </a:t>
            </a:r>
            <a:r>
              <a:rPr lang="en-US" sz="2800" dirty="0" smtClean="0"/>
              <a:t>risks and prevention at least once per year</a:t>
            </a:r>
            <a:endParaRPr lang="en-US" sz="2800" dirty="0"/>
          </a:p>
          <a:p>
            <a:pPr lvl="1"/>
            <a:r>
              <a:rPr lang="en-US" sz="2800" dirty="0" smtClean="0"/>
              <a:t>Ensure </a:t>
            </a:r>
            <a:r>
              <a:rPr lang="en-US" sz="2800" dirty="0"/>
              <a:t>that </a:t>
            </a:r>
            <a:r>
              <a:rPr lang="en-US" sz="2800" dirty="0" smtClean="0"/>
              <a:t>you and your staff </a:t>
            </a:r>
            <a:r>
              <a:rPr lang="en-US" sz="2800" dirty="0"/>
              <a:t>are comfortable explaining </a:t>
            </a:r>
            <a:r>
              <a:rPr lang="en-US" sz="2800" dirty="0" smtClean="0"/>
              <a:t>risk and prevention concepts </a:t>
            </a:r>
            <a:r>
              <a:rPr lang="en-US" sz="2800" dirty="0"/>
              <a:t>to </a:t>
            </a:r>
            <a:r>
              <a:rPr lang="en-US" sz="2800" dirty="0" smtClean="0"/>
              <a:t>visitors</a:t>
            </a:r>
            <a:endParaRPr lang="en-US" sz="2800" dirty="0"/>
          </a:p>
          <a:p>
            <a:pPr lvl="1"/>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2863" y="1463026"/>
            <a:ext cx="3900937" cy="5201248"/>
          </a:xfrm>
          <a:prstGeom prst="rect">
            <a:avLst/>
          </a:prstGeom>
        </p:spPr>
      </p:pic>
    </p:spTree>
    <p:extLst>
      <p:ext uri="{BB962C8B-B14F-4D97-AF65-F5344CB8AC3E}">
        <p14:creationId xmlns:p14="http://schemas.microsoft.com/office/powerpoint/2010/main" val="382941586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Autofit/>
          </a:bodyPr>
          <a:lstStyle/>
          <a:p>
            <a:r>
              <a:rPr lang="en-US" sz="4800" b="1" dirty="0" smtClean="0"/>
              <a:t>Visitor Education</a:t>
            </a:r>
            <a:endParaRPr lang="en-US" sz="4800" b="1" dirty="0"/>
          </a:p>
        </p:txBody>
      </p:sp>
    </p:spTree>
    <p:extLst>
      <p:ext uri="{BB962C8B-B14F-4D97-AF65-F5344CB8AC3E}">
        <p14:creationId xmlns:p14="http://schemas.microsoft.com/office/powerpoint/2010/main" val="275934171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11839605" cy="609445"/>
          </a:xfrm>
        </p:spPr>
        <p:txBody>
          <a:bodyPr anchor="t">
            <a:noAutofit/>
          </a:bodyPr>
          <a:lstStyle/>
          <a:p>
            <a:r>
              <a:rPr lang="en-US" dirty="0" smtClean="0"/>
              <a:t>Visitor Education and Signage</a:t>
            </a:r>
            <a:endParaRPr lang="en-US" dirty="0"/>
          </a:p>
        </p:txBody>
      </p:sp>
      <p:sp>
        <p:nvSpPr>
          <p:cNvPr id="5" name="TextBox 4"/>
          <p:cNvSpPr txBox="1"/>
          <p:nvPr/>
        </p:nvSpPr>
        <p:spPr>
          <a:xfrm>
            <a:off x="2009898" y="1357114"/>
            <a:ext cx="8486600" cy="954107"/>
          </a:xfrm>
          <a:prstGeom prst="rect">
            <a:avLst/>
          </a:prstGeom>
          <a:noFill/>
        </p:spPr>
        <p:txBody>
          <a:bodyPr wrap="square" rtlCol="0">
            <a:spAutoFit/>
          </a:bodyPr>
          <a:lstStyle/>
          <a:p>
            <a:pPr algn="ctr"/>
            <a:r>
              <a:rPr lang="en-US" sz="2800" b="1" dirty="0" smtClean="0"/>
              <a:t>The two best ways to educate people</a:t>
            </a:r>
          </a:p>
          <a:p>
            <a:pPr marL="342900" indent="-342900" algn="ctr">
              <a:buAutoNum type="arabicPeriod"/>
            </a:pPr>
            <a:endParaRPr lang="en-US" sz="2800" dirty="0" smtClean="0"/>
          </a:p>
        </p:txBody>
      </p:sp>
      <p:sp>
        <p:nvSpPr>
          <p:cNvPr id="7" name="TextBox 6"/>
          <p:cNvSpPr txBox="1"/>
          <p:nvPr/>
        </p:nvSpPr>
        <p:spPr>
          <a:xfrm>
            <a:off x="6428440" y="6022982"/>
            <a:ext cx="5121766" cy="800219"/>
          </a:xfrm>
          <a:prstGeom prst="rect">
            <a:avLst/>
          </a:prstGeom>
          <a:noFill/>
        </p:spPr>
        <p:txBody>
          <a:bodyPr wrap="square" rtlCol="0">
            <a:spAutoFit/>
          </a:bodyPr>
          <a:lstStyle/>
          <a:p>
            <a:r>
              <a:rPr lang="en-US" sz="2800" b="1" dirty="0"/>
              <a:t>Well placed and effective signs</a:t>
            </a:r>
          </a:p>
          <a:p>
            <a:endParaRPr lang="en-US" dirty="0"/>
          </a:p>
        </p:txBody>
      </p:sp>
      <p:sp>
        <p:nvSpPr>
          <p:cNvPr id="8" name="TextBox 7"/>
          <p:cNvSpPr txBox="1"/>
          <p:nvPr/>
        </p:nvSpPr>
        <p:spPr>
          <a:xfrm>
            <a:off x="1473296" y="6038196"/>
            <a:ext cx="5493335" cy="523220"/>
          </a:xfrm>
          <a:prstGeom prst="rect">
            <a:avLst/>
          </a:prstGeom>
          <a:noFill/>
        </p:spPr>
        <p:txBody>
          <a:bodyPr wrap="square" rtlCol="0">
            <a:spAutoFit/>
          </a:bodyPr>
          <a:lstStyle/>
          <a:p>
            <a:r>
              <a:rPr lang="en-US" sz="2800" b="1" dirty="0"/>
              <a:t>Verbal education </a:t>
            </a:r>
            <a:r>
              <a:rPr lang="en-US" sz="2800" b="1" dirty="0" smtClean="0"/>
              <a:t>from staff</a:t>
            </a:r>
            <a:endParaRPr lang="en-US" sz="2800" b="1"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0141" y="1964215"/>
            <a:ext cx="3297100" cy="3912561"/>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3296" y="2211044"/>
            <a:ext cx="4558536" cy="3418902"/>
          </a:xfrm>
          <a:prstGeom prst="rect">
            <a:avLst/>
          </a:prstGeom>
        </p:spPr>
      </p:pic>
    </p:spTree>
    <p:extLst>
      <p:ext uri="{BB962C8B-B14F-4D97-AF65-F5344CB8AC3E}">
        <p14:creationId xmlns:p14="http://schemas.microsoft.com/office/powerpoint/2010/main" val="97418397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0" y="295564"/>
            <a:ext cx="11931904" cy="591126"/>
          </a:xfrm>
        </p:spPr>
        <p:txBody>
          <a:bodyPr anchor="t">
            <a:noAutofit/>
          </a:bodyPr>
          <a:lstStyle/>
          <a:p>
            <a:r>
              <a:rPr lang="en-US" dirty="0" smtClean="0"/>
              <a:t>Verbal Education From Staff to Visitors</a:t>
            </a:r>
            <a:endParaRPr lang="en-US" dirty="0"/>
          </a:p>
        </p:txBody>
      </p:sp>
      <p:sp>
        <p:nvSpPr>
          <p:cNvPr id="3" name="Content Placeholder 2"/>
          <p:cNvSpPr>
            <a:spLocks noGrp="1"/>
          </p:cNvSpPr>
          <p:nvPr>
            <p:ph idx="1"/>
          </p:nvPr>
        </p:nvSpPr>
        <p:spPr>
          <a:xfrm>
            <a:off x="260096" y="1846612"/>
            <a:ext cx="6068515" cy="5011388"/>
          </a:xfrm>
        </p:spPr>
        <p:txBody>
          <a:bodyPr>
            <a:normAutofit/>
          </a:bodyPr>
          <a:lstStyle/>
          <a:p>
            <a:r>
              <a:rPr lang="en-US" sz="2800" dirty="0"/>
              <a:t>S</a:t>
            </a:r>
            <a:r>
              <a:rPr lang="en-US" sz="2800" dirty="0" smtClean="0"/>
              <a:t>taff should be actively engaged with visitors</a:t>
            </a:r>
          </a:p>
          <a:p>
            <a:r>
              <a:rPr lang="en-US" sz="2800" dirty="0" smtClean="0"/>
              <a:t>Education becomes a natural conversation and is much more effective than signs alone </a:t>
            </a:r>
          </a:p>
          <a:p>
            <a:pPr marL="457200" lvl="1" indent="0">
              <a:buNone/>
            </a:pPr>
            <a:endParaRPr lang="en-US" dirty="0" smtClean="0"/>
          </a:p>
          <a:p>
            <a:endParaRPr lang="en-US" dirty="0"/>
          </a:p>
          <a:p>
            <a:endParaRPr lang="en-US" b="1" dirty="0" smtClean="0"/>
          </a:p>
          <a:p>
            <a:endParaRPr lang="en-US" dirty="0"/>
          </a:p>
          <a:p>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8120" r="18630"/>
          <a:stretch/>
        </p:blipFill>
        <p:spPr>
          <a:xfrm>
            <a:off x="7095246" y="1677992"/>
            <a:ext cx="4190376" cy="4968921"/>
          </a:xfrm>
          <a:prstGeom prst="rect">
            <a:avLst/>
          </a:prstGeom>
        </p:spPr>
      </p:pic>
    </p:spTree>
    <p:extLst>
      <p:ext uri="{BB962C8B-B14F-4D97-AF65-F5344CB8AC3E}">
        <p14:creationId xmlns:p14="http://schemas.microsoft.com/office/powerpoint/2010/main" val="356122289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548" y="360306"/>
            <a:ext cx="10233991" cy="867327"/>
          </a:xfrm>
        </p:spPr>
        <p:txBody>
          <a:bodyPr anchor="t">
            <a:normAutofit/>
          </a:bodyPr>
          <a:lstStyle/>
          <a:p>
            <a:r>
              <a:rPr lang="en-US" dirty="0" smtClean="0"/>
              <a:t>Verbal Messages </a:t>
            </a:r>
            <a:r>
              <a:rPr lang="en-US" dirty="0"/>
              <a:t>T</a:t>
            </a:r>
            <a:r>
              <a:rPr lang="en-US" dirty="0" smtClean="0"/>
              <a:t>o </a:t>
            </a:r>
            <a:r>
              <a:rPr lang="en-US" dirty="0"/>
              <a:t>U</a:t>
            </a:r>
            <a:r>
              <a:rPr lang="en-US" dirty="0" smtClean="0"/>
              <a:t>se </a:t>
            </a:r>
            <a:r>
              <a:rPr lang="en-US" dirty="0"/>
              <a:t>W</a:t>
            </a:r>
            <a:r>
              <a:rPr lang="en-US" dirty="0" smtClean="0"/>
              <a:t>ith </a:t>
            </a:r>
            <a:r>
              <a:rPr lang="en-US" dirty="0"/>
              <a:t>V</a:t>
            </a:r>
            <a:r>
              <a:rPr lang="en-US" dirty="0" smtClean="0"/>
              <a:t>isitors</a:t>
            </a:r>
            <a:endParaRPr lang="en-US" dirty="0"/>
          </a:p>
        </p:txBody>
      </p:sp>
      <p:sp>
        <p:nvSpPr>
          <p:cNvPr id="3" name="Content Placeholder 2"/>
          <p:cNvSpPr>
            <a:spLocks noGrp="1"/>
          </p:cNvSpPr>
          <p:nvPr>
            <p:ph idx="1"/>
          </p:nvPr>
        </p:nvSpPr>
        <p:spPr>
          <a:xfrm>
            <a:off x="125468" y="1356241"/>
            <a:ext cx="11550511" cy="5148834"/>
          </a:xfrm>
        </p:spPr>
        <p:txBody>
          <a:bodyPr>
            <a:normAutofit/>
          </a:bodyPr>
          <a:lstStyle/>
          <a:p>
            <a:pPr marL="0" indent="0">
              <a:buNone/>
            </a:pPr>
            <a:r>
              <a:rPr lang="en-US" sz="1200" dirty="0" smtClean="0"/>
              <a:t> </a:t>
            </a:r>
          </a:p>
          <a:p>
            <a:pPr marL="461963" lvl="1" indent="-234950"/>
            <a:r>
              <a:rPr lang="en-US" dirty="0" smtClean="0"/>
              <a:t>Healthy animals can carry germs that may make people sick so it’s important to wash your hands after visiting the animals</a:t>
            </a:r>
          </a:p>
          <a:p>
            <a:pPr marL="461963" lvl="1" indent="-234950"/>
            <a:r>
              <a:rPr lang="en-US" dirty="0" smtClean="0"/>
              <a:t>These germs come out in the animal’s feces and can end up on the animal’s fur, in its mouth, or in it’s living environment</a:t>
            </a:r>
          </a:p>
          <a:p>
            <a:pPr marL="461963" lvl="1" indent="-234950"/>
            <a:r>
              <a:rPr lang="en-US" dirty="0" smtClean="0"/>
              <a:t>That’s why we want people to keep food and drink out of the animal areas and avoid hand-to-mouth activities while visiting the animals </a:t>
            </a:r>
            <a:endParaRPr lang="en-US" dirty="0"/>
          </a:p>
          <a:p>
            <a:pPr marL="461963" lvl="1" indent="-234950"/>
            <a:r>
              <a:rPr lang="en-US" dirty="0" smtClean="0"/>
              <a:t>Even if you don’t touch the animals it’s still important to wash your hands</a:t>
            </a:r>
            <a:endParaRPr lang="en-US" dirty="0"/>
          </a:p>
        </p:txBody>
      </p:sp>
      <p:pic>
        <p:nvPicPr>
          <p:cNvPr id="7" name="Picture 6"/>
          <p:cNvPicPr>
            <a:picLocks noChangeAspect="1"/>
          </p:cNvPicPr>
          <p:nvPr/>
        </p:nvPicPr>
        <p:blipFill>
          <a:blip r:embed="rId3"/>
          <a:stretch>
            <a:fillRect/>
          </a:stretch>
        </p:blipFill>
        <p:spPr>
          <a:xfrm>
            <a:off x="9439564" y="5375565"/>
            <a:ext cx="2662098" cy="1482436"/>
          </a:xfrm>
          <a:prstGeom prst="rect">
            <a:avLst/>
          </a:prstGeom>
        </p:spPr>
      </p:pic>
    </p:spTree>
    <p:extLst>
      <p:ext uri="{BB962C8B-B14F-4D97-AF65-F5344CB8AC3E}">
        <p14:creationId xmlns:p14="http://schemas.microsoft.com/office/powerpoint/2010/main" val="65478788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906" y="125240"/>
            <a:ext cx="10515600" cy="914400"/>
          </a:xfrm>
        </p:spPr>
        <p:txBody>
          <a:bodyPr>
            <a:noAutofit/>
          </a:bodyPr>
          <a:lstStyle/>
          <a:p>
            <a:pPr algn="ctr"/>
            <a:r>
              <a:rPr lang="en-US" b="1" dirty="0" smtClean="0">
                <a:solidFill>
                  <a:schemeClr val="bg1"/>
                </a:solidFill>
              </a:rPr>
              <a:t>Remember, Visitors </a:t>
            </a:r>
            <a:r>
              <a:rPr lang="en-US" b="1" dirty="0">
                <a:solidFill>
                  <a:schemeClr val="bg1"/>
                </a:solidFill>
              </a:rPr>
              <a:t>D</a:t>
            </a:r>
            <a:r>
              <a:rPr lang="en-US" b="1" dirty="0" smtClean="0">
                <a:solidFill>
                  <a:schemeClr val="bg1"/>
                </a:solidFill>
              </a:rPr>
              <a:t>on’t </a:t>
            </a:r>
            <a:r>
              <a:rPr lang="en-US" b="1" dirty="0">
                <a:solidFill>
                  <a:schemeClr val="bg1"/>
                </a:solidFill>
              </a:rPr>
              <a:t>U</a:t>
            </a:r>
            <a:r>
              <a:rPr lang="en-US" b="1" dirty="0" smtClean="0">
                <a:solidFill>
                  <a:schemeClr val="bg1"/>
                </a:solidFill>
              </a:rPr>
              <a:t>nderstand the Risks</a:t>
            </a:r>
            <a:endParaRPr lang="en-US" b="1" dirty="0">
              <a:solidFill>
                <a:schemeClr val="bg1"/>
              </a:solidFill>
            </a:endParaRPr>
          </a:p>
        </p:txBody>
      </p:sp>
      <p:sp>
        <p:nvSpPr>
          <p:cNvPr id="8" name="TextBox 7"/>
          <p:cNvSpPr txBox="1"/>
          <p:nvPr/>
        </p:nvSpPr>
        <p:spPr>
          <a:xfrm>
            <a:off x="411299" y="6039463"/>
            <a:ext cx="11434813" cy="646331"/>
          </a:xfrm>
          <a:prstGeom prst="rect">
            <a:avLst/>
          </a:prstGeom>
          <a:noFill/>
        </p:spPr>
        <p:txBody>
          <a:bodyPr wrap="square" rtlCol="0">
            <a:spAutoFit/>
          </a:bodyPr>
          <a:lstStyle/>
          <a:p>
            <a:pPr algn="ctr"/>
            <a:r>
              <a:rPr lang="en-US" sz="3600" b="1" dirty="0">
                <a:solidFill>
                  <a:schemeClr val="bg1"/>
                </a:solidFill>
              </a:rPr>
              <a:t>Your responsibility is to </a:t>
            </a:r>
            <a:r>
              <a:rPr lang="en-US" sz="3600" b="1" dirty="0" smtClean="0">
                <a:solidFill>
                  <a:schemeClr val="bg1"/>
                </a:solidFill>
              </a:rPr>
              <a:t>educate as much as possible</a:t>
            </a:r>
            <a:endParaRPr lang="en-US" sz="3600" b="1" dirty="0">
              <a:solidFill>
                <a:schemeClr val="bg1"/>
              </a:solidFill>
            </a:endParaRPr>
          </a:p>
        </p:txBody>
      </p:sp>
      <p:sp>
        <p:nvSpPr>
          <p:cNvPr id="12" name="Rounded Rectangle 11"/>
          <p:cNvSpPr/>
          <p:nvPr/>
        </p:nvSpPr>
        <p:spPr>
          <a:xfrm>
            <a:off x="1998393" y="941559"/>
            <a:ext cx="7607333" cy="5020827"/>
          </a:xfrm>
          <a:prstGeom prst="round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8916099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sz="4800" b="1" dirty="0">
                <a:effectLst>
                  <a:outerShdw blurRad="38100" dist="38100" dir="2700000" algn="tl">
                    <a:srgbClr val="000000">
                      <a:alpha val="43137"/>
                    </a:srgbClr>
                  </a:outerShdw>
                </a:effectLst>
              </a:rPr>
              <a:t/>
            </a:r>
            <a:br>
              <a:rPr lang="en-US" sz="4800" b="1" dirty="0">
                <a:effectLst>
                  <a:outerShdw blurRad="38100" dist="38100" dir="2700000" algn="tl">
                    <a:srgbClr val="000000">
                      <a:alpha val="43137"/>
                    </a:srgbClr>
                  </a:outerShdw>
                </a:effectLst>
              </a:rPr>
            </a:br>
            <a:endParaRPr lang="en-US" sz="4800" b="1" dirty="0">
              <a:effectLst>
                <a:outerShdw blurRad="38100" dist="38100" dir="2700000" algn="tl">
                  <a:srgbClr val="000000">
                    <a:alpha val="43137"/>
                  </a:srgbClr>
                </a:outerShdw>
              </a:effectLst>
            </a:endParaRPr>
          </a:p>
        </p:txBody>
      </p:sp>
      <p:sp>
        <p:nvSpPr>
          <p:cNvPr id="2" name="TextBox 1"/>
          <p:cNvSpPr txBox="1"/>
          <p:nvPr/>
        </p:nvSpPr>
        <p:spPr>
          <a:xfrm>
            <a:off x="1888958" y="4372676"/>
            <a:ext cx="8863264" cy="830997"/>
          </a:xfrm>
          <a:prstGeom prst="rect">
            <a:avLst/>
          </a:prstGeom>
          <a:noFill/>
        </p:spPr>
        <p:txBody>
          <a:bodyPr wrap="square" rtlCol="0">
            <a:spAutoFit/>
          </a:bodyPr>
          <a:lstStyle/>
          <a:p>
            <a:pPr algn="ctr"/>
            <a:r>
              <a:rPr lang="en-US" sz="4800" b="1" dirty="0">
                <a:latin typeface="+mj-lt"/>
                <a:ea typeface="+mj-ea"/>
                <a:cs typeface="+mj-cs"/>
              </a:rPr>
              <a:t>The Importance of Handwashing </a:t>
            </a:r>
          </a:p>
        </p:txBody>
      </p:sp>
    </p:spTree>
    <p:extLst>
      <p:ext uri="{BB962C8B-B14F-4D97-AF65-F5344CB8AC3E}">
        <p14:creationId xmlns:p14="http://schemas.microsoft.com/office/powerpoint/2010/main" val="18901230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7927"/>
            <a:ext cx="8445873" cy="581891"/>
          </a:xfrm>
        </p:spPr>
        <p:txBody>
          <a:bodyPr anchor="t">
            <a:noAutofit/>
          </a:bodyPr>
          <a:lstStyle/>
          <a:p>
            <a:r>
              <a:rPr lang="en-US" dirty="0" smtClean="0"/>
              <a:t>Handwashing</a:t>
            </a:r>
            <a:endParaRPr lang="en-US" dirty="0"/>
          </a:p>
        </p:txBody>
      </p:sp>
      <p:sp>
        <p:nvSpPr>
          <p:cNvPr id="3" name="Content Placeholder 2"/>
          <p:cNvSpPr>
            <a:spLocks noGrp="1"/>
          </p:cNvSpPr>
          <p:nvPr>
            <p:ph idx="1"/>
          </p:nvPr>
        </p:nvSpPr>
        <p:spPr>
          <a:xfrm>
            <a:off x="166255" y="1534436"/>
            <a:ext cx="8432800" cy="5570106"/>
          </a:xfrm>
        </p:spPr>
        <p:txBody>
          <a:bodyPr>
            <a:normAutofit/>
          </a:bodyPr>
          <a:lstStyle/>
          <a:p>
            <a:r>
              <a:rPr lang="en-US" sz="2800" dirty="0" smtClean="0"/>
              <a:t>Handwashing </a:t>
            </a:r>
            <a:r>
              <a:rPr lang="en-US" sz="2800" dirty="0"/>
              <a:t>is the </a:t>
            </a:r>
            <a:r>
              <a:rPr lang="en-US" sz="2800" dirty="0" smtClean="0"/>
              <a:t>best </a:t>
            </a:r>
            <a:r>
              <a:rPr lang="en-US" sz="2800" dirty="0"/>
              <a:t>prevention step visitors can take to reduce their risk of </a:t>
            </a:r>
            <a:r>
              <a:rPr lang="en-US" sz="2800" dirty="0" smtClean="0"/>
              <a:t>getting sick!</a:t>
            </a:r>
            <a:endParaRPr lang="en-US" sz="2800" dirty="0"/>
          </a:p>
          <a:p>
            <a:r>
              <a:rPr lang="en-US" sz="2800" dirty="0" smtClean="0"/>
              <a:t>Key points to improve hand hygiene:</a:t>
            </a:r>
          </a:p>
          <a:p>
            <a:r>
              <a:rPr lang="en-US" sz="2800" b="1" dirty="0" smtClean="0"/>
              <a:t>Verbal reminders from staff</a:t>
            </a:r>
          </a:p>
          <a:p>
            <a:r>
              <a:rPr lang="en-US" sz="2800" b="1" dirty="0" smtClean="0"/>
              <a:t>Large signs with prominent messages</a:t>
            </a:r>
          </a:p>
          <a:p>
            <a:r>
              <a:rPr lang="en-US" sz="2800" b="1" dirty="0" smtClean="0"/>
              <a:t>Staff at the exit area</a:t>
            </a:r>
          </a:p>
          <a:p>
            <a:r>
              <a:rPr lang="en-US" sz="2800" b="1" dirty="0" smtClean="0"/>
              <a:t>Convenient, clean </a:t>
            </a:r>
            <a:r>
              <a:rPr lang="en-US" sz="2800" dirty="0"/>
              <a:t>&amp;</a:t>
            </a:r>
            <a:r>
              <a:rPr lang="en-US" sz="2800" b="1" dirty="0" smtClean="0"/>
              <a:t> close facilities</a:t>
            </a:r>
          </a:p>
          <a:p>
            <a:r>
              <a:rPr lang="en-US" sz="2800" b="1" dirty="0" smtClean="0"/>
              <a:t>Adequate running water with soap &amp; paper towels</a:t>
            </a:r>
            <a:endParaRPr lang="en-US" sz="2800" b="1" dirty="0"/>
          </a:p>
          <a:p>
            <a:endParaRPr lang="en-US" dirty="0"/>
          </a:p>
          <a:p>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2324" t="15220" r="37879" b="27003"/>
          <a:stretch/>
        </p:blipFill>
        <p:spPr>
          <a:xfrm>
            <a:off x="8701905" y="0"/>
            <a:ext cx="3133261" cy="6858000"/>
          </a:xfrm>
          <a:prstGeom prst="rect">
            <a:avLst/>
          </a:prstGeom>
        </p:spPr>
      </p:pic>
    </p:spTree>
    <p:extLst>
      <p:ext uri="{BB962C8B-B14F-4D97-AF65-F5344CB8AC3E}">
        <p14:creationId xmlns:p14="http://schemas.microsoft.com/office/powerpoint/2010/main" val="201490255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8673" y="380636"/>
            <a:ext cx="10805101" cy="581890"/>
          </a:xfrm>
        </p:spPr>
        <p:txBody>
          <a:bodyPr anchor="t">
            <a:noAutofit/>
          </a:bodyPr>
          <a:lstStyle/>
          <a:p>
            <a:r>
              <a:rPr lang="en-US" dirty="0" smtClean="0"/>
              <a:t>Location of Handwashing Stations</a:t>
            </a:r>
            <a:endParaRPr lang="en-US" dirty="0"/>
          </a:p>
        </p:txBody>
      </p:sp>
      <p:sp>
        <p:nvSpPr>
          <p:cNvPr id="3" name="Content Placeholder 2"/>
          <p:cNvSpPr>
            <a:spLocks noGrp="1"/>
          </p:cNvSpPr>
          <p:nvPr>
            <p:ph idx="1"/>
          </p:nvPr>
        </p:nvSpPr>
        <p:spPr>
          <a:xfrm>
            <a:off x="166312" y="1579418"/>
            <a:ext cx="5368637" cy="5603993"/>
          </a:xfrm>
        </p:spPr>
        <p:txBody>
          <a:bodyPr>
            <a:normAutofit/>
          </a:bodyPr>
          <a:lstStyle/>
          <a:p>
            <a:r>
              <a:rPr lang="en-US" dirty="0" smtClean="0"/>
              <a:t>Position handwashing stations at exit within traffic flow to maximize usage</a:t>
            </a:r>
          </a:p>
          <a:p>
            <a:r>
              <a:rPr lang="en-US" dirty="0" smtClean="0"/>
              <a:t>Also have stations located near </a:t>
            </a:r>
            <a:r>
              <a:rPr lang="en-US" dirty="0"/>
              <a:t>food concession </a:t>
            </a:r>
            <a:r>
              <a:rPr lang="en-US" dirty="0" smtClean="0"/>
              <a:t>areas</a:t>
            </a:r>
          </a:p>
          <a:p>
            <a:r>
              <a:rPr lang="en-US" dirty="0" smtClean="0"/>
              <a:t>Independent handwashing stations that are located away from bathrooms can help families supervise children washing</a:t>
            </a:r>
            <a:endParaRPr lang="en-US" dirty="0"/>
          </a:p>
          <a:p>
            <a:endParaRPr lang="en-US" dirty="0"/>
          </a:p>
          <a:p>
            <a:endParaRPr lang="en-US" dirty="0"/>
          </a:p>
        </p:txBody>
      </p:sp>
      <p:pic>
        <p:nvPicPr>
          <p:cNvPr id="6" name="Picture 5"/>
          <p:cNvPicPr>
            <a:picLocks noChangeAspect="1"/>
          </p:cNvPicPr>
          <p:nvPr/>
        </p:nvPicPr>
        <p:blipFill rotWithShape="1">
          <a:blip r:embed="rId3"/>
          <a:srcRect l="21791" t="13588" r="7551"/>
          <a:stretch/>
        </p:blipFill>
        <p:spPr>
          <a:xfrm>
            <a:off x="5760182" y="1897076"/>
            <a:ext cx="6194211" cy="3978286"/>
          </a:xfrm>
          <a:prstGeom prst="rect">
            <a:avLst/>
          </a:prstGeom>
        </p:spPr>
      </p:pic>
    </p:spTree>
    <p:extLst>
      <p:ext uri="{BB962C8B-B14F-4D97-AF65-F5344CB8AC3E}">
        <p14:creationId xmlns:p14="http://schemas.microsoft.com/office/powerpoint/2010/main" val="273345348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6451"/>
            <a:ext cx="11971901" cy="581891"/>
          </a:xfrm>
        </p:spPr>
        <p:txBody>
          <a:bodyPr anchor="t">
            <a:noAutofit/>
          </a:bodyPr>
          <a:lstStyle/>
          <a:p>
            <a:r>
              <a:rPr lang="en-US" dirty="0" smtClean="0"/>
              <a:t>Type and Design</a:t>
            </a:r>
            <a:endParaRPr lang="en-US" dirty="0"/>
          </a:p>
        </p:txBody>
      </p:sp>
      <p:sp>
        <p:nvSpPr>
          <p:cNvPr id="3" name="Content Placeholder 2"/>
          <p:cNvSpPr>
            <a:spLocks noGrp="1"/>
          </p:cNvSpPr>
          <p:nvPr>
            <p:ph idx="1"/>
          </p:nvPr>
        </p:nvSpPr>
        <p:spPr>
          <a:xfrm>
            <a:off x="581891" y="1415957"/>
            <a:ext cx="11610109" cy="1412442"/>
          </a:xfrm>
        </p:spPr>
        <p:txBody>
          <a:bodyPr>
            <a:normAutofit/>
          </a:bodyPr>
          <a:lstStyle/>
          <a:p>
            <a:r>
              <a:rPr lang="en-US" dirty="0" smtClean="0"/>
              <a:t>Stations should be accessible to children, adults &amp; those with disabilities</a:t>
            </a:r>
          </a:p>
          <a:p>
            <a:r>
              <a:rPr lang="en-US" dirty="0" smtClean="0"/>
              <a:t>They should be </a:t>
            </a:r>
            <a:r>
              <a:rPr lang="en-US" dirty="0"/>
              <a:t>low enough to reach or equipped with a </a:t>
            </a:r>
            <a:r>
              <a:rPr lang="en-US" dirty="0" smtClean="0"/>
              <a:t>stool</a:t>
            </a:r>
            <a:endParaRPr lang="en-US" dirty="0"/>
          </a:p>
          <a:p>
            <a:endParaRPr lang="en-US" dirty="0"/>
          </a:p>
          <a:p>
            <a:endParaRPr lang="en-US" dirty="0"/>
          </a:p>
        </p:txBody>
      </p:sp>
      <p:pic>
        <p:nvPicPr>
          <p:cNvPr id="4" name="Picture 3"/>
          <p:cNvPicPr>
            <a:picLocks noChangeAspect="1"/>
          </p:cNvPicPr>
          <p:nvPr/>
        </p:nvPicPr>
        <p:blipFill rotWithShape="1">
          <a:blip r:embed="rId3"/>
          <a:srcRect l="-390"/>
          <a:stretch/>
        </p:blipFill>
        <p:spPr>
          <a:xfrm>
            <a:off x="6956511" y="2604009"/>
            <a:ext cx="3840480" cy="4020593"/>
          </a:xfrm>
          <a:prstGeom prst="rect">
            <a:avLst/>
          </a:prstGeom>
        </p:spPr>
      </p:pic>
      <p:pic>
        <p:nvPicPr>
          <p:cNvPr id="8" name="Picture 7"/>
          <p:cNvPicPr>
            <a:picLocks noChangeAspect="1"/>
          </p:cNvPicPr>
          <p:nvPr/>
        </p:nvPicPr>
        <p:blipFill rotWithShape="1">
          <a:blip r:embed="rId4"/>
          <a:srcRect l="12656" r="5648" b="8288"/>
          <a:stretch/>
        </p:blipFill>
        <p:spPr>
          <a:xfrm>
            <a:off x="1539401" y="2604009"/>
            <a:ext cx="3904911" cy="4042956"/>
          </a:xfrm>
          <a:prstGeom prst="rect">
            <a:avLst/>
          </a:prstGeom>
        </p:spPr>
      </p:pic>
      <p:pic>
        <p:nvPicPr>
          <p:cNvPr id="9" name="Picture 8"/>
          <p:cNvPicPr>
            <a:picLocks noChangeAspect="1"/>
          </p:cNvPicPr>
          <p:nvPr/>
        </p:nvPicPr>
        <p:blipFill>
          <a:blip r:embed="rId5"/>
          <a:stretch>
            <a:fillRect/>
          </a:stretch>
        </p:blipFill>
        <p:spPr>
          <a:xfrm>
            <a:off x="4480161" y="5445522"/>
            <a:ext cx="1357997" cy="1329779"/>
          </a:xfrm>
          <a:prstGeom prst="rect">
            <a:avLst/>
          </a:prstGeom>
        </p:spPr>
      </p:pic>
      <p:pic>
        <p:nvPicPr>
          <p:cNvPr id="10" name="Picture 9"/>
          <p:cNvPicPr>
            <a:picLocks noChangeAspect="1"/>
          </p:cNvPicPr>
          <p:nvPr/>
        </p:nvPicPr>
        <p:blipFill>
          <a:blip r:embed="rId6"/>
          <a:stretch>
            <a:fillRect/>
          </a:stretch>
        </p:blipFill>
        <p:spPr>
          <a:xfrm>
            <a:off x="6494774" y="5445522"/>
            <a:ext cx="1307784" cy="1304131"/>
          </a:xfrm>
          <a:prstGeom prst="rect">
            <a:avLst/>
          </a:prstGeom>
        </p:spPr>
      </p:pic>
    </p:spTree>
    <p:extLst>
      <p:ext uri="{BB962C8B-B14F-4D97-AF65-F5344CB8AC3E}">
        <p14:creationId xmlns:p14="http://schemas.microsoft.com/office/powerpoint/2010/main" val="1448888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4723" y="1603953"/>
            <a:ext cx="5387109" cy="4901121"/>
          </a:xfrm>
        </p:spPr>
        <p:txBody>
          <a:bodyPr>
            <a:normAutofit/>
          </a:bodyPr>
          <a:lstStyle/>
          <a:p>
            <a:r>
              <a:rPr lang="en-US" sz="2800" b="1" dirty="0"/>
              <a:t>Easy to use </a:t>
            </a:r>
            <a:r>
              <a:rPr lang="en-US" sz="2800" b="1" dirty="0" smtClean="0"/>
              <a:t>sinks or stations </a:t>
            </a:r>
            <a:r>
              <a:rPr lang="en-US" sz="2800" b="1" dirty="0"/>
              <a:t>are best</a:t>
            </a:r>
            <a:r>
              <a:rPr lang="en-US" sz="2800" b="1" dirty="0" smtClean="0"/>
              <a:t>. </a:t>
            </a:r>
            <a:r>
              <a:rPr lang="en-US" sz="2800" dirty="0" smtClean="0"/>
              <a:t>Complex stations will cause people to quickly </a:t>
            </a:r>
            <a:r>
              <a:rPr lang="en-US" sz="2800" dirty="0"/>
              <a:t>give up without </a:t>
            </a:r>
            <a:r>
              <a:rPr lang="en-US" sz="2800" dirty="0" smtClean="0"/>
              <a:t>washing</a:t>
            </a:r>
            <a:endParaRPr lang="en-US" sz="2800" dirty="0"/>
          </a:p>
          <a:p>
            <a:r>
              <a:rPr lang="en-US" sz="2800" dirty="0"/>
              <a:t>S</a:t>
            </a:r>
            <a:r>
              <a:rPr lang="en-US" sz="2800" dirty="0" smtClean="0"/>
              <a:t>tations </a:t>
            </a:r>
            <a:r>
              <a:rPr lang="en-US" sz="2800" dirty="0"/>
              <a:t>should allow </a:t>
            </a:r>
            <a:r>
              <a:rPr lang="en-US" sz="2800" dirty="0" smtClean="0"/>
              <a:t>both </a:t>
            </a:r>
            <a:r>
              <a:rPr lang="en-US" sz="2800" dirty="0"/>
              <a:t>hands </a:t>
            </a:r>
            <a:r>
              <a:rPr lang="en-US" sz="2800" dirty="0" smtClean="0"/>
              <a:t>to be free </a:t>
            </a:r>
            <a:r>
              <a:rPr lang="en-US" sz="2800" dirty="0"/>
              <a:t>to wash. </a:t>
            </a:r>
            <a:r>
              <a:rPr lang="en-US" sz="2800" dirty="0" smtClean="0"/>
              <a:t>Don’t </a:t>
            </a:r>
            <a:r>
              <a:rPr lang="en-US" sz="2800" dirty="0"/>
              <a:t>use stations that require one hand holding a pump to get </a:t>
            </a:r>
            <a:r>
              <a:rPr lang="en-US" sz="2800" dirty="0" smtClean="0"/>
              <a:t>water</a:t>
            </a:r>
            <a:endParaRPr lang="en-US" sz="2800" dirty="0"/>
          </a:p>
          <a:p>
            <a:endParaRPr lang="en-US" dirty="0"/>
          </a:p>
        </p:txBody>
      </p:sp>
      <p:sp>
        <p:nvSpPr>
          <p:cNvPr id="4" name="Title 1"/>
          <p:cNvSpPr txBox="1">
            <a:spLocks/>
          </p:cNvSpPr>
          <p:nvPr/>
        </p:nvSpPr>
        <p:spPr>
          <a:xfrm>
            <a:off x="0" y="323067"/>
            <a:ext cx="11948662" cy="62851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solidFill>
                  <a:schemeClr val="bg1"/>
                </a:solidFill>
              </a:rPr>
              <a:t>Type and Design</a:t>
            </a:r>
            <a:endParaRPr lang="en-US" sz="3600" b="1" dirty="0">
              <a:solidFill>
                <a:schemeClr val="bg1"/>
              </a:solidFill>
            </a:endParaRPr>
          </a:p>
        </p:txBody>
      </p:sp>
      <p:pic>
        <p:nvPicPr>
          <p:cNvPr id="7" name="Picture 6"/>
          <p:cNvPicPr>
            <a:picLocks noChangeAspect="1"/>
          </p:cNvPicPr>
          <p:nvPr/>
        </p:nvPicPr>
        <p:blipFill>
          <a:blip r:embed="rId3"/>
          <a:stretch>
            <a:fillRect/>
          </a:stretch>
        </p:blipFill>
        <p:spPr>
          <a:xfrm>
            <a:off x="6170721" y="1866900"/>
            <a:ext cx="5571795" cy="4140971"/>
          </a:xfrm>
          <a:prstGeom prst="rect">
            <a:avLst/>
          </a:prstGeom>
        </p:spPr>
      </p:pic>
      <p:pic>
        <p:nvPicPr>
          <p:cNvPr id="8" name="Picture 7"/>
          <p:cNvPicPr>
            <a:picLocks noChangeAspect="1"/>
          </p:cNvPicPr>
          <p:nvPr/>
        </p:nvPicPr>
        <p:blipFill>
          <a:blip r:embed="rId4"/>
          <a:stretch>
            <a:fillRect/>
          </a:stretch>
        </p:blipFill>
        <p:spPr>
          <a:xfrm>
            <a:off x="6054569" y="1406326"/>
            <a:ext cx="1602919" cy="1596184"/>
          </a:xfrm>
          <a:prstGeom prst="rect">
            <a:avLst/>
          </a:prstGeom>
        </p:spPr>
      </p:pic>
      <p:sp>
        <p:nvSpPr>
          <p:cNvPr id="9" name="TextBox 8"/>
          <p:cNvSpPr txBox="1"/>
          <p:nvPr/>
        </p:nvSpPr>
        <p:spPr>
          <a:xfrm>
            <a:off x="9049046" y="6071746"/>
            <a:ext cx="3076281" cy="954107"/>
          </a:xfrm>
          <a:prstGeom prst="rect">
            <a:avLst/>
          </a:prstGeom>
          <a:noFill/>
        </p:spPr>
        <p:txBody>
          <a:bodyPr wrap="square" rtlCol="0">
            <a:spAutoFit/>
          </a:bodyPr>
          <a:lstStyle/>
          <a:p>
            <a:pPr algn="ctr"/>
            <a:r>
              <a:rPr lang="en-US" sz="2800" b="1" dirty="0" smtClean="0"/>
              <a:t>Needs instructions!</a:t>
            </a:r>
            <a:endParaRPr lang="en-US" sz="2800" b="1" dirty="0"/>
          </a:p>
        </p:txBody>
      </p:sp>
      <p:sp>
        <p:nvSpPr>
          <p:cNvPr id="10" name="TextBox 9"/>
          <p:cNvSpPr txBox="1"/>
          <p:nvPr/>
        </p:nvSpPr>
        <p:spPr>
          <a:xfrm>
            <a:off x="6635553" y="6071746"/>
            <a:ext cx="2128394" cy="523220"/>
          </a:xfrm>
          <a:prstGeom prst="rect">
            <a:avLst/>
          </a:prstGeom>
          <a:noFill/>
        </p:spPr>
        <p:txBody>
          <a:bodyPr wrap="square" rtlCol="0">
            <a:spAutoFit/>
          </a:bodyPr>
          <a:lstStyle/>
          <a:p>
            <a:r>
              <a:rPr lang="en-US" sz="2800" b="1" dirty="0" smtClean="0"/>
              <a:t>Hand pump!</a:t>
            </a:r>
            <a:endParaRPr lang="en-US" sz="2800" b="1" dirty="0"/>
          </a:p>
        </p:txBody>
      </p:sp>
      <p:cxnSp>
        <p:nvCxnSpPr>
          <p:cNvPr id="12" name="Straight Arrow Connector 11"/>
          <p:cNvCxnSpPr/>
          <p:nvPr/>
        </p:nvCxnSpPr>
        <p:spPr>
          <a:xfrm flipV="1">
            <a:off x="7905858" y="3069025"/>
            <a:ext cx="2286375" cy="3196684"/>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0"/>
          </p:cNvCxnSpPr>
          <p:nvPr/>
        </p:nvCxnSpPr>
        <p:spPr>
          <a:xfrm flipH="1" flipV="1">
            <a:off x="10434047" y="4317476"/>
            <a:ext cx="153140" cy="175427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1180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9455"/>
            <a:ext cx="10602804" cy="469103"/>
          </a:xfrm>
        </p:spPr>
        <p:txBody>
          <a:bodyPr anchor="t">
            <a:noAutofit/>
          </a:bodyPr>
          <a:lstStyle/>
          <a:p>
            <a:r>
              <a:rPr lang="en-US" dirty="0" smtClean="0"/>
              <a:t>Notes </a:t>
            </a:r>
            <a:r>
              <a:rPr lang="en-US" dirty="0"/>
              <a:t>A</a:t>
            </a:r>
            <a:r>
              <a:rPr lang="en-US" dirty="0" smtClean="0"/>
              <a:t>bout Hand Sanitizer</a:t>
            </a:r>
            <a:endParaRPr lang="en-US" dirty="0"/>
          </a:p>
        </p:txBody>
      </p:sp>
      <p:sp>
        <p:nvSpPr>
          <p:cNvPr id="3" name="Content Placeholder 2"/>
          <p:cNvSpPr>
            <a:spLocks noGrp="1"/>
          </p:cNvSpPr>
          <p:nvPr>
            <p:ph idx="1"/>
          </p:nvPr>
        </p:nvSpPr>
        <p:spPr>
          <a:xfrm>
            <a:off x="87204" y="1585595"/>
            <a:ext cx="8428723" cy="5272405"/>
          </a:xfrm>
        </p:spPr>
        <p:txBody>
          <a:bodyPr>
            <a:normAutofit/>
          </a:bodyPr>
          <a:lstStyle/>
          <a:p>
            <a:r>
              <a:rPr lang="en-US" sz="2800" dirty="0" smtClean="0"/>
              <a:t>Sanitizer has </a:t>
            </a:r>
            <a:r>
              <a:rPr lang="en-US" sz="2800" dirty="0"/>
              <a:t>a </a:t>
            </a:r>
            <a:r>
              <a:rPr lang="en-US" sz="2800" dirty="0" smtClean="0"/>
              <a:t>place</a:t>
            </a:r>
            <a:r>
              <a:rPr lang="en-US" sz="2800" dirty="0"/>
              <a:t> </a:t>
            </a:r>
            <a:r>
              <a:rPr lang="en-US" sz="2800" dirty="0" smtClean="0"/>
              <a:t>&amp; </a:t>
            </a:r>
            <a:r>
              <a:rPr lang="en-US" sz="2800" dirty="0"/>
              <a:t>can quickly </a:t>
            </a:r>
            <a:r>
              <a:rPr lang="en-US" sz="2800" dirty="0" smtClean="0"/>
              <a:t>eliminate some </a:t>
            </a:r>
            <a:r>
              <a:rPr lang="en-US" sz="2800" dirty="0"/>
              <a:t>germs, but </a:t>
            </a:r>
            <a:r>
              <a:rPr lang="en-US" sz="2800" dirty="0" smtClean="0"/>
              <a:t>it is </a:t>
            </a:r>
            <a:r>
              <a:rPr lang="en-US" sz="2800" u="sng" dirty="0"/>
              <a:t>not</a:t>
            </a:r>
            <a:r>
              <a:rPr lang="en-US" sz="2800" dirty="0"/>
              <a:t> effective against all </a:t>
            </a:r>
            <a:r>
              <a:rPr lang="en-US" sz="2800" dirty="0" smtClean="0"/>
              <a:t>germs</a:t>
            </a:r>
          </a:p>
          <a:p>
            <a:pPr lvl="1"/>
            <a:r>
              <a:rPr lang="en-US" sz="2800" dirty="0" smtClean="0"/>
              <a:t>Doesn’t work against </a:t>
            </a:r>
            <a:r>
              <a:rPr lang="en-US" sz="2800" i="1" dirty="0" smtClean="0"/>
              <a:t>Cryptosporidium</a:t>
            </a:r>
            <a:endParaRPr lang="en-US" sz="2800" dirty="0"/>
          </a:p>
          <a:p>
            <a:r>
              <a:rPr lang="en-US" sz="2800" dirty="0" smtClean="0"/>
              <a:t>Doesn’t work if hands </a:t>
            </a:r>
            <a:r>
              <a:rPr lang="en-US" sz="2800" dirty="0"/>
              <a:t>are visibly </a:t>
            </a:r>
            <a:r>
              <a:rPr lang="en-US" sz="2800" dirty="0" smtClean="0"/>
              <a:t>dirty</a:t>
            </a:r>
            <a:endParaRPr lang="en-US" sz="2800" dirty="0"/>
          </a:p>
          <a:p>
            <a:r>
              <a:rPr lang="en-US" sz="2800" dirty="0" smtClean="0"/>
              <a:t>Needs to contain 60% (or more) alcohol</a:t>
            </a:r>
          </a:p>
          <a:p>
            <a:r>
              <a:rPr lang="en-US" sz="2800" dirty="0" smtClean="0"/>
              <a:t>May be used until soap </a:t>
            </a:r>
            <a:r>
              <a:rPr lang="en-US" sz="2800" dirty="0"/>
              <a:t>&amp;</a:t>
            </a:r>
            <a:r>
              <a:rPr lang="en-US" sz="2800" dirty="0" smtClean="0"/>
              <a:t> water are available but                                          doesn’t replace soap &amp; water!</a:t>
            </a:r>
            <a:endParaRPr lang="en-US" sz="2800" b="1" dirty="0"/>
          </a:p>
          <a:p>
            <a:pPr marL="0" indent="0">
              <a:buNone/>
            </a:pPr>
            <a:endParaRPr lang="en-US" dirty="0" smtClean="0"/>
          </a:p>
        </p:txBody>
      </p:sp>
      <p:sp>
        <p:nvSpPr>
          <p:cNvPr id="5" name="Slide Number Placeholder 4"/>
          <p:cNvSpPr>
            <a:spLocks noGrp="1"/>
          </p:cNvSpPr>
          <p:nvPr>
            <p:ph type="sldNum" sz="quarter" idx="12"/>
          </p:nvPr>
        </p:nvSpPr>
        <p:spPr/>
        <p:txBody>
          <a:bodyPr/>
          <a:lstStyle/>
          <a:p>
            <a:fld id="{ABF0A771-746B-417F-B1F1-22F79288E048}" type="slidenum">
              <a:rPr lang="en-US" smtClean="0"/>
              <a:t>78</a:t>
            </a:fld>
            <a:endParaRPr lang="en-US" dirty="0"/>
          </a:p>
        </p:txBody>
      </p:sp>
      <p:pic>
        <p:nvPicPr>
          <p:cNvPr id="4" name="Picture 3"/>
          <p:cNvPicPr>
            <a:picLocks noChangeAspect="1"/>
          </p:cNvPicPr>
          <p:nvPr/>
        </p:nvPicPr>
        <p:blipFill>
          <a:blip r:embed="rId3"/>
          <a:stretch>
            <a:fillRect/>
          </a:stretch>
        </p:blipFill>
        <p:spPr>
          <a:xfrm>
            <a:off x="8703391" y="1366982"/>
            <a:ext cx="3488609" cy="5491018"/>
          </a:xfrm>
          <a:prstGeom prst="rect">
            <a:avLst/>
          </a:prstGeom>
        </p:spPr>
      </p:pic>
    </p:spTree>
    <p:extLst>
      <p:ext uri="{BB962C8B-B14F-4D97-AF65-F5344CB8AC3E}">
        <p14:creationId xmlns:p14="http://schemas.microsoft.com/office/powerpoint/2010/main" val="252519408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758" y="432863"/>
            <a:ext cx="10771632" cy="709295"/>
          </a:xfrm>
        </p:spPr>
        <p:txBody>
          <a:bodyPr anchor="t"/>
          <a:lstStyle/>
          <a:p>
            <a:r>
              <a:rPr lang="en-US" dirty="0" smtClean="0"/>
              <a:t>Help With Handwashing Stations	</a:t>
            </a:r>
            <a:endParaRPr lang="en-US" dirty="0"/>
          </a:p>
        </p:txBody>
      </p:sp>
      <p:sp>
        <p:nvSpPr>
          <p:cNvPr id="3" name="Content Placeholder 2"/>
          <p:cNvSpPr>
            <a:spLocks noGrp="1"/>
          </p:cNvSpPr>
          <p:nvPr>
            <p:ph idx="1"/>
          </p:nvPr>
        </p:nvSpPr>
        <p:spPr>
          <a:xfrm>
            <a:off x="0" y="1464091"/>
            <a:ext cx="11170920" cy="4998085"/>
          </a:xfrm>
        </p:spPr>
        <p:txBody>
          <a:bodyPr>
            <a:normAutofit/>
          </a:bodyPr>
          <a:lstStyle/>
          <a:p>
            <a:r>
              <a:rPr lang="en-US" sz="2800" dirty="0" smtClean="0"/>
              <a:t>AGRI Minnesota Value Added Grant Program from MDA</a:t>
            </a:r>
          </a:p>
          <a:p>
            <a:pPr lvl="1"/>
            <a:r>
              <a:rPr lang="en-US" sz="2800" dirty="0" smtClean="0"/>
              <a:t>Offers grants to individual farmers or businesses for improvements to their agritourism operation. Handwashing stations, construction costs for expansion, or season-extending facilities</a:t>
            </a:r>
          </a:p>
          <a:p>
            <a:pPr lvl="1"/>
            <a:r>
              <a:rPr lang="en-US" sz="2800" dirty="0" smtClean="0"/>
              <a:t>Also available for other items that will add value to an agricultural operation</a:t>
            </a:r>
          </a:p>
          <a:p>
            <a:pPr lvl="1"/>
            <a:r>
              <a:rPr lang="en-US" sz="2800" dirty="0" smtClean="0"/>
              <a:t>There are two application periods per year</a:t>
            </a:r>
          </a:p>
          <a:p>
            <a:pPr lvl="1"/>
            <a:r>
              <a:rPr lang="en-US" sz="2800" dirty="0"/>
              <a:t> </a:t>
            </a:r>
            <a:r>
              <a:rPr lang="en-US" sz="2800" dirty="0" smtClean="0">
                <a:hlinkClick r:id="rId3"/>
              </a:rPr>
              <a:t>Grant program</a:t>
            </a:r>
            <a:endParaRPr lang="en-US" sz="2800" dirty="0" smtClean="0"/>
          </a:p>
        </p:txBody>
      </p:sp>
      <p:pic>
        <p:nvPicPr>
          <p:cNvPr id="4" name="Picture 3"/>
          <p:cNvPicPr>
            <a:picLocks noChangeAspect="1"/>
          </p:cNvPicPr>
          <p:nvPr/>
        </p:nvPicPr>
        <p:blipFill>
          <a:blip r:embed="rId4"/>
          <a:stretch>
            <a:fillRect/>
          </a:stretch>
        </p:blipFill>
        <p:spPr>
          <a:xfrm>
            <a:off x="7496404" y="4054428"/>
            <a:ext cx="4593995" cy="2729681"/>
          </a:xfrm>
          <a:prstGeom prst="rect">
            <a:avLst/>
          </a:prstGeom>
        </p:spPr>
      </p:pic>
    </p:spTree>
    <p:extLst>
      <p:ext uri="{BB962C8B-B14F-4D97-AF65-F5344CB8AC3E}">
        <p14:creationId xmlns:p14="http://schemas.microsoft.com/office/powerpoint/2010/main" val="98307539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b="1" dirty="0" smtClean="0"/>
              <a:t>Question</a:t>
            </a:r>
            <a:endParaRPr lang="en-US" b="1" dirty="0"/>
          </a:p>
        </p:txBody>
      </p:sp>
      <p:sp>
        <p:nvSpPr>
          <p:cNvPr id="3" name="TPAnswers"/>
          <p:cNvSpPr>
            <a:spLocks noGrp="1"/>
          </p:cNvSpPr>
          <p:nvPr>
            <p:ph idx="1"/>
          </p:nvPr>
        </p:nvSpPr>
        <p:spPr/>
        <p:txBody>
          <a:bodyPr>
            <a:normAutofit/>
          </a:bodyPr>
          <a:lstStyle/>
          <a:p>
            <a:pPr marL="0" indent="0" algn="ctr">
              <a:buNone/>
            </a:pPr>
            <a:r>
              <a:rPr lang="en-US" sz="2800" b="1" dirty="0" smtClean="0"/>
              <a:t>Hand sanitizer is just as effective as soap and water at killing all types of germs.</a:t>
            </a:r>
          </a:p>
          <a:p>
            <a:pPr marL="914400" lvl="2" indent="0">
              <a:buNone/>
            </a:pPr>
            <a:r>
              <a:rPr lang="en-US" dirty="0" smtClean="0"/>
              <a:t>True</a:t>
            </a:r>
          </a:p>
          <a:p>
            <a:pPr marL="914400" lvl="2" indent="0">
              <a:buNone/>
            </a:pPr>
            <a:endParaRPr lang="en-US" dirty="0" smtClean="0"/>
          </a:p>
          <a:p>
            <a:pPr marL="914400" lvl="2" indent="0">
              <a:buNone/>
            </a:pPr>
            <a:r>
              <a:rPr lang="en-US" b="1" dirty="0" smtClean="0"/>
              <a:t>False</a:t>
            </a:r>
            <a:endParaRPr lang="en-US"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80</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434181" y="2808844"/>
            <a:ext cx="808037" cy="731838"/>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6" name="Rectangle 4"/>
          <p:cNvSpPr>
            <a:spLocks noChangeArrowheads="1"/>
          </p:cNvSpPr>
          <p:nvPr/>
        </p:nvSpPr>
        <p:spPr bwMode="auto">
          <a:xfrm>
            <a:off x="459581" y="4001294"/>
            <a:ext cx="808037" cy="73183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354239412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pPr algn="ctr"/>
            <a:r>
              <a:rPr lang="en-US" b="1" dirty="0" smtClean="0"/>
              <a:t>Question</a:t>
            </a:r>
            <a:endParaRPr lang="en-US" b="1" dirty="0"/>
          </a:p>
        </p:txBody>
      </p:sp>
      <p:sp>
        <p:nvSpPr>
          <p:cNvPr id="3" name="TPAnswers"/>
          <p:cNvSpPr>
            <a:spLocks noGrp="1"/>
          </p:cNvSpPr>
          <p:nvPr>
            <p:ph idx="1"/>
          </p:nvPr>
        </p:nvSpPr>
        <p:spPr/>
        <p:txBody>
          <a:bodyPr>
            <a:normAutofit/>
          </a:bodyPr>
          <a:lstStyle/>
          <a:p>
            <a:pPr marL="0" indent="0" algn="ctr">
              <a:buNone/>
            </a:pPr>
            <a:r>
              <a:rPr lang="en-US" sz="2800" b="1" dirty="0" smtClean="0"/>
              <a:t>Hand sanitizer is just as effective as soap and water at killing all types of germs.</a:t>
            </a:r>
          </a:p>
          <a:p>
            <a:pPr marL="914400" lvl="2" indent="0">
              <a:buNone/>
            </a:pPr>
            <a:endParaRPr lang="en-US" dirty="0" smtClean="0"/>
          </a:p>
          <a:p>
            <a:pPr marL="914400" lvl="2" indent="0">
              <a:buNone/>
            </a:pPr>
            <a:endParaRPr lang="en-US" dirty="0" smtClean="0"/>
          </a:p>
          <a:p>
            <a:pPr marL="914400" lvl="2" indent="0">
              <a:buNone/>
            </a:pPr>
            <a:r>
              <a:rPr lang="en-US" b="1" dirty="0" smtClean="0"/>
              <a:t>False</a:t>
            </a:r>
            <a:endParaRPr lang="en-US"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81</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6" name="Rectangle 4"/>
          <p:cNvSpPr>
            <a:spLocks noChangeArrowheads="1"/>
          </p:cNvSpPr>
          <p:nvPr/>
        </p:nvSpPr>
        <p:spPr bwMode="auto">
          <a:xfrm>
            <a:off x="459581" y="4001294"/>
            <a:ext cx="808037" cy="73183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custDataLst>
      <p:tags r:id="rId1"/>
    </p:custDataLst>
    <p:extLst>
      <p:ext uri="{BB962C8B-B14F-4D97-AF65-F5344CB8AC3E}">
        <p14:creationId xmlns:p14="http://schemas.microsoft.com/office/powerpoint/2010/main" val="422010356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Autofit/>
          </a:bodyPr>
          <a:lstStyle/>
          <a:p>
            <a:pPr algn="ctr"/>
            <a:r>
              <a:rPr lang="en-US" sz="4800" b="1" dirty="0" smtClean="0">
                <a:effectLst>
                  <a:outerShdw blurRad="38100" dist="38100" dir="2700000" algn="tl">
                    <a:srgbClr val="000000">
                      <a:alpha val="43137"/>
                    </a:srgbClr>
                  </a:outerShdw>
                </a:effectLst>
              </a:rPr>
              <a:t>Resources</a:t>
            </a:r>
            <a:endParaRPr lang="en-US" sz="4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4042419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062690" cy="1283855"/>
          </a:xfrm>
        </p:spPr>
        <p:txBody>
          <a:bodyPr>
            <a:normAutofit/>
          </a:bodyPr>
          <a:lstStyle/>
          <a:p>
            <a:r>
              <a:rPr lang="en-US" dirty="0" smtClean="0"/>
              <a:t>Safer Farm Animal Contact Exhibits (Safer FACEs)</a:t>
            </a:r>
            <a:endParaRPr lang="en-US" dirty="0"/>
          </a:p>
        </p:txBody>
      </p:sp>
      <p:sp>
        <p:nvSpPr>
          <p:cNvPr id="3" name="Content Placeholder 2"/>
          <p:cNvSpPr>
            <a:spLocks noGrp="1"/>
          </p:cNvSpPr>
          <p:nvPr>
            <p:ph idx="1"/>
          </p:nvPr>
        </p:nvSpPr>
        <p:spPr>
          <a:xfrm>
            <a:off x="203200" y="1514763"/>
            <a:ext cx="11156254" cy="5172363"/>
          </a:xfrm>
        </p:spPr>
        <p:txBody>
          <a:bodyPr>
            <a:normAutofit/>
          </a:bodyPr>
          <a:lstStyle/>
          <a:p>
            <a:r>
              <a:rPr lang="en-US" sz="2800" dirty="0" smtClean="0"/>
              <a:t>New, free online program </a:t>
            </a:r>
            <a:r>
              <a:rPr lang="en-US" dirty="0" smtClean="0"/>
              <a:t>offered by MDH</a:t>
            </a:r>
          </a:p>
          <a:p>
            <a:r>
              <a:rPr lang="en-US" dirty="0"/>
              <a:t>Voluntary; </a:t>
            </a:r>
            <a:r>
              <a:rPr lang="en-US" dirty="0" smtClean="0"/>
              <a:t>c</a:t>
            </a:r>
            <a:r>
              <a:rPr lang="en-US" sz="2800" dirty="0" smtClean="0"/>
              <a:t>ertificate mailed upon completion</a:t>
            </a:r>
          </a:p>
          <a:p>
            <a:r>
              <a:rPr lang="en-US" dirty="0" smtClean="0"/>
              <a:t>To register: </a:t>
            </a:r>
          </a:p>
          <a:p>
            <a:pPr lvl="1"/>
            <a:r>
              <a:rPr lang="en-US" dirty="0" smtClean="0"/>
              <a:t>Email</a:t>
            </a:r>
            <a:r>
              <a:rPr lang="en-US" dirty="0"/>
              <a:t> </a:t>
            </a:r>
            <a:r>
              <a:rPr lang="en-US" dirty="0">
                <a:hlinkClick r:id="rId3"/>
              </a:rPr>
              <a:t>SaferFaces@state.mn.us</a:t>
            </a:r>
            <a:r>
              <a:rPr lang="en-US" dirty="0"/>
              <a:t> with the following information: your name, your animal contact venue, and the best way to contact </a:t>
            </a:r>
            <a:r>
              <a:rPr lang="en-US" dirty="0" smtClean="0"/>
              <a:t>you</a:t>
            </a:r>
          </a:p>
          <a:p>
            <a:pPr lvl="1"/>
            <a:r>
              <a:rPr lang="en-US" dirty="0" smtClean="0"/>
              <a:t>Call: 651-201-5414 and ask about Safer FACEs</a:t>
            </a:r>
          </a:p>
          <a:p>
            <a:pPr marL="0" indent="0">
              <a:buNone/>
            </a:pPr>
            <a:endParaRPr lang="en-US" dirty="0"/>
          </a:p>
        </p:txBody>
      </p:sp>
      <p:pic>
        <p:nvPicPr>
          <p:cNvPr id="5" name="Picture 4"/>
          <p:cNvPicPr>
            <a:picLocks noChangeAspect="1"/>
          </p:cNvPicPr>
          <p:nvPr/>
        </p:nvPicPr>
        <p:blipFill>
          <a:blip r:embed="rId4"/>
          <a:stretch>
            <a:fillRect/>
          </a:stretch>
        </p:blipFill>
        <p:spPr>
          <a:xfrm>
            <a:off x="8088354" y="4559438"/>
            <a:ext cx="3853006" cy="2127688"/>
          </a:xfrm>
          <a:prstGeom prst="rect">
            <a:avLst/>
          </a:prstGeom>
        </p:spPr>
      </p:pic>
    </p:spTree>
    <p:extLst>
      <p:ext uri="{BB962C8B-B14F-4D97-AF65-F5344CB8AC3E}">
        <p14:creationId xmlns:p14="http://schemas.microsoft.com/office/powerpoint/2010/main" val="113951144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0" y="283029"/>
            <a:ext cx="10515600" cy="914400"/>
          </a:xfrm>
        </p:spPr>
        <p:txBody>
          <a:bodyPr/>
          <a:lstStyle/>
          <a:p>
            <a:r>
              <a:rPr lang="en-US" dirty="0" smtClean="0"/>
              <a:t>Safer FACEs Testimonials</a:t>
            </a:r>
            <a:endParaRPr lang="en-US" dirty="0"/>
          </a:p>
        </p:txBody>
      </p:sp>
      <p:sp>
        <p:nvSpPr>
          <p:cNvPr id="3" name="Content Placeholder 2"/>
          <p:cNvSpPr>
            <a:spLocks noGrp="1"/>
          </p:cNvSpPr>
          <p:nvPr>
            <p:ph idx="1"/>
          </p:nvPr>
        </p:nvSpPr>
        <p:spPr>
          <a:xfrm>
            <a:off x="249382" y="1505526"/>
            <a:ext cx="11434618" cy="4850823"/>
          </a:xfrm>
        </p:spPr>
        <p:txBody>
          <a:bodyPr>
            <a:normAutofit/>
          </a:bodyPr>
          <a:lstStyle/>
          <a:p>
            <a:r>
              <a:rPr lang="en-US" dirty="0" smtClean="0"/>
              <a:t>Small </a:t>
            </a:r>
            <a:r>
              <a:rPr lang="en-US" dirty="0"/>
              <a:t>petting farm: </a:t>
            </a:r>
            <a:r>
              <a:rPr lang="en-US" dirty="0" smtClean="0"/>
              <a:t>"</a:t>
            </a:r>
            <a:r>
              <a:rPr lang="en-US" dirty="0"/>
              <a:t>The training is great. What I really like about this training is that it is something I can have all my volunteers do</a:t>
            </a:r>
            <a:r>
              <a:rPr lang="en-US" dirty="0" smtClean="0"/>
              <a:t>.”</a:t>
            </a:r>
          </a:p>
          <a:p>
            <a:r>
              <a:rPr lang="en-US" dirty="0"/>
              <a:t>N</a:t>
            </a:r>
            <a:r>
              <a:rPr lang="en-US" dirty="0" smtClean="0"/>
              <a:t>ature </a:t>
            </a:r>
            <a:r>
              <a:rPr lang="en-US" dirty="0"/>
              <a:t>center/small farm: </a:t>
            </a:r>
            <a:r>
              <a:rPr lang="en-US" dirty="0" smtClean="0"/>
              <a:t>"One </a:t>
            </a:r>
            <a:r>
              <a:rPr lang="en-US" dirty="0"/>
              <a:t>of the reasons for taking the course was to help us not only know we should be doing but to help us see what we are already doing that is part of best practices. </a:t>
            </a:r>
            <a:r>
              <a:rPr lang="en-US" dirty="0" smtClean="0"/>
              <a:t>Part </a:t>
            </a:r>
            <a:r>
              <a:rPr lang="en-US" dirty="0"/>
              <a:t>of my job is training and mentoring new staff. I will definitely be having them take this course to help them understand why we do things the way we do at the farm</a:t>
            </a:r>
            <a:r>
              <a:rPr lang="en-US" dirty="0" smtClean="0"/>
              <a:t>.”</a:t>
            </a:r>
          </a:p>
          <a:p>
            <a:r>
              <a:rPr lang="en-US" dirty="0"/>
              <a:t>F</a:t>
            </a:r>
            <a:r>
              <a:rPr lang="en-US" dirty="0" smtClean="0"/>
              <a:t>airgrounds </a:t>
            </a:r>
            <a:r>
              <a:rPr lang="en-US" dirty="0"/>
              <a:t>manager: "The topics were informative and I feel we will be better prepared for our county fair."</a:t>
            </a:r>
          </a:p>
        </p:txBody>
      </p:sp>
    </p:spTree>
    <p:extLst>
      <p:ext uri="{BB962C8B-B14F-4D97-AF65-F5344CB8AC3E}">
        <p14:creationId xmlns:p14="http://schemas.microsoft.com/office/powerpoint/2010/main" val="373292780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5347" y="133684"/>
            <a:ext cx="9332400" cy="1146963"/>
          </a:xfrm>
        </p:spPr>
        <p:txBody>
          <a:bodyPr/>
          <a:lstStyle/>
          <a:p>
            <a:r>
              <a:rPr lang="en-US" dirty="0" smtClean="0"/>
              <a:t>MDH Resources</a:t>
            </a:r>
            <a:endParaRPr lang="en-US" dirty="0"/>
          </a:p>
        </p:txBody>
      </p:sp>
      <p:sp>
        <p:nvSpPr>
          <p:cNvPr id="8" name="TextBox 7"/>
          <p:cNvSpPr txBox="1"/>
          <p:nvPr/>
        </p:nvSpPr>
        <p:spPr>
          <a:xfrm>
            <a:off x="259606" y="6276556"/>
            <a:ext cx="1125574" cy="461665"/>
          </a:xfrm>
          <a:prstGeom prst="rect">
            <a:avLst/>
          </a:prstGeom>
          <a:noFill/>
        </p:spPr>
        <p:txBody>
          <a:bodyPr wrap="square" rtlCol="0">
            <a:spAutoFit/>
          </a:bodyPr>
          <a:lstStyle/>
          <a:p>
            <a:r>
              <a:rPr lang="en-US" sz="2400" b="1" dirty="0" smtClean="0">
                <a:solidFill>
                  <a:schemeClr val="tx2">
                    <a:lumMod val="60000"/>
                    <a:lumOff val="40000"/>
                  </a:schemeClr>
                </a:solidFill>
                <a:hlinkClick r:id="rId3"/>
              </a:rPr>
              <a:t>MDH</a:t>
            </a:r>
            <a:endParaRPr lang="en-US" sz="2400" b="1" dirty="0">
              <a:solidFill>
                <a:schemeClr val="tx2">
                  <a:lumMod val="60000"/>
                  <a:lumOff val="40000"/>
                </a:schemeClr>
              </a:solidFill>
            </a:endParaRPr>
          </a:p>
        </p:txBody>
      </p:sp>
      <p:pic>
        <p:nvPicPr>
          <p:cNvPr id="2" name="Picture 1"/>
          <p:cNvPicPr>
            <a:picLocks noChangeAspect="1"/>
          </p:cNvPicPr>
          <p:nvPr/>
        </p:nvPicPr>
        <p:blipFill>
          <a:blip r:embed="rId4"/>
          <a:stretch>
            <a:fillRect/>
          </a:stretch>
        </p:blipFill>
        <p:spPr>
          <a:xfrm>
            <a:off x="822393" y="1924050"/>
            <a:ext cx="3135092" cy="4057178"/>
          </a:xfrm>
          <a:prstGeom prst="rect">
            <a:avLst/>
          </a:prstGeom>
        </p:spPr>
      </p:pic>
      <p:pic>
        <p:nvPicPr>
          <p:cNvPr id="5" name="Picture 4"/>
          <p:cNvPicPr>
            <a:picLocks noChangeAspect="1"/>
          </p:cNvPicPr>
          <p:nvPr/>
        </p:nvPicPr>
        <p:blipFill>
          <a:blip r:embed="rId5"/>
          <a:stretch>
            <a:fillRect/>
          </a:stretch>
        </p:blipFill>
        <p:spPr>
          <a:xfrm>
            <a:off x="8368579" y="1924050"/>
            <a:ext cx="3127731" cy="4047653"/>
          </a:xfrm>
          <a:prstGeom prst="rect">
            <a:avLst/>
          </a:prstGeom>
        </p:spPr>
      </p:pic>
      <p:pic>
        <p:nvPicPr>
          <p:cNvPr id="9" name="Picture 8" descr="Agritourism Best Practices Check List March 2018 - Word"/>
          <p:cNvPicPr>
            <a:picLocks noChangeAspect="1"/>
          </p:cNvPicPr>
          <p:nvPr/>
        </p:nvPicPr>
        <p:blipFill rotWithShape="1">
          <a:blip r:embed="rId6">
            <a:extLst>
              <a:ext uri="{28A0092B-C50C-407E-A947-70E740481C1C}">
                <a14:useLocalDpi xmlns:a14="http://schemas.microsoft.com/office/drawing/2010/main" val="0"/>
              </a:ext>
            </a:extLst>
          </a:blip>
          <a:srcRect l="32228" t="19947" r="31311" b="5121"/>
          <a:stretch/>
        </p:blipFill>
        <p:spPr>
          <a:xfrm>
            <a:off x="4303528" y="1924051"/>
            <a:ext cx="3719007" cy="4168932"/>
          </a:xfrm>
          <a:prstGeom prst="rect">
            <a:avLst/>
          </a:prstGeom>
        </p:spPr>
      </p:pic>
    </p:spTree>
    <p:extLst>
      <p:ext uri="{BB962C8B-B14F-4D97-AF65-F5344CB8AC3E}">
        <p14:creationId xmlns:p14="http://schemas.microsoft.com/office/powerpoint/2010/main" val="366187312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12192000" cy="1394691"/>
          </a:xfrm>
        </p:spPr>
        <p:txBody>
          <a:bodyPr>
            <a:normAutofit/>
          </a:bodyPr>
          <a:lstStyle/>
          <a:p>
            <a:pPr algn="ctr"/>
            <a:r>
              <a:rPr lang="en-US" dirty="0" smtClean="0"/>
              <a:t>Upper Midwest Agricultural Safety and Health Center (UMASH) Resources</a:t>
            </a:r>
            <a:endParaRPr lang="en-US" dirty="0"/>
          </a:p>
        </p:txBody>
      </p:sp>
      <p:sp>
        <p:nvSpPr>
          <p:cNvPr id="8" name="TextBox 7"/>
          <p:cNvSpPr txBox="1"/>
          <p:nvPr/>
        </p:nvSpPr>
        <p:spPr>
          <a:xfrm>
            <a:off x="341269" y="6316244"/>
            <a:ext cx="2912882" cy="461665"/>
          </a:xfrm>
          <a:prstGeom prst="rect">
            <a:avLst/>
          </a:prstGeom>
          <a:noFill/>
        </p:spPr>
        <p:txBody>
          <a:bodyPr wrap="square" rtlCol="0">
            <a:spAutoFit/>
          </a:bodyPr>
          <a:lstStyle/>
          <a:p>
            <a:r>
              <a:rPr lang="en-US" sz="2400" b="1" dirty="0" smtClean="0">
                <a:solidFill>
                  <a:schemeClr val="tx2">
                    <a:lumMod val="60000"/>
                    <a:lumOff val="40000"/>
                  </a:schemeClr>
                </a:solidFill>
                <a:hlinkClick r:id="rId3"/>
              </a:rPr>
              <a:t>UMASH</a:t>
            </a:r>
            <a:endParaRPr lang="en-US" sz="2400" b="1" dirty="0">
              <a:solidFill>
                <a:schemeClr val="tx2">
                  <a:lumMod val="60000"/>
                  <a:lumOff val="40000"/>
                </a:schemeClr>
              </a:solidFill>
            </a:endParaRPr>
          </a:p>
        </p:txBody>
      </p:sp>
      <p:pic>
        <p:nvPicPr>
          <p:cNvPr id="4" name="Picture 3" descr="Upper Midwest Agricultural Safety and Health Center – Agritourism - Mozilla Firefox"/>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269" y="2493925"/>
            <a:ext cx="5232902" cy="2943508"/>
          </a:xfrm>
          <a:prstGeom prst="rect">
            <a:avLst/>
          </a:prstGeom>
        </p:spPr>
      </p:pic>
      <p:pic>
        <p:nvPicPr>
          <p:cNvPr id="5" name="Picture 4" descr="Upper Midwest Agricultural Safety and Health Center – Agritourism - Mozilla Firefox"/>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3050" y="2493925"/>
            <a:ext cx="5232903" cy="2943508"/>
          </a:xfrm>
          <a:prstGeom prst="rect">
            <a:avLst/>
          </a:prstGeom>
        </p:spPr>
      </p:pic>
    </p:spTree>
    <p:extLst>
      <p:ext uri="{BB962C8B-B14F-4D97-AF65-F5344CB8AC3E}">
        <p14:creationId xmlns:p14="http://schemas.microsoft.com/office/powerpoint/2010/main" val="134027023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5773" y="2693384"/>
            <a:ext cx="10515600" cy="1340989"/>
          </a:xfrm>
        </p:spPr>
        <p:txBody>
          <a:bodyPr/>
          <a:lstStyle/>
          <a:p>
            <a:pPr algn="ctr"/>
            <a:r>
              <a:rPr lang="en-US" dirty="0" smtClean="0">
                <a:solidFill>
                  <a:schemeClr val="bg1"/>
                </a:solidFill>
              </a:rPr>
              <a:t>Questions?</a:t>
            </a:r>
            <a:endParaRPr lang="en-US" dirty="0">
              <a:solidFill>
                <a:schemeClr val="bg1"/>
              </a:solidFill>
            </a:endParaRPr>
          </a:p>
        </p:txBody>
      </p:sp>
      <p:pic>
        <p:nvPicPr>
          <p:cNvPr id="2052" name="Picture 4" descr="http://img07.deviantart.net/4364/i/2015/160/7/f/chicken___12_by_aivisv-d8wnl5d.jpg"/>
          <p:cNvPicPr>
            <a:picLocks noGrp="1" noChangeAspect="1" noChangeArrowheads="1"/>
          </p:cNvPicPr>
          <p:nvPr>
            <p:ph sz="half" idx="4294967295"/>
          </p:nvPr>
        </p:nvPicPr>
        <p:blipFill rotWithShape="1">
          <a:blip r:embed="rId2" cstate="print">
            <a:extLst>
              <a:ext uri="{28A0092B-C50C-407E-A947-70E740481C1C}">
                <a14:useLocalDpi xmlns:a14="http://schemas.microsoft.com/office/drawing/2010/main" val="0"/>
              </a:ext>
            </a:extLst>
          </a:blip>
          <a:srcRect b="4886"/>
          <a:stretch/>
        </p:blipFill>
        <p:spPr bwMode="auto">
          <a:xfrm>
            <a:off x="1168188" y="405123"/>
            <a:ext cx="2776538" cy="19923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vmbulletin.com/wp-content/uploads/2014/09/cow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1370" y="4235148"/>
            <a:ext cx="2670175" cy="2002631"/>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Image result for Pi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rotWithShape="1">
          <a:blip r:embed="rId4"/>
          <a:srcRect b="5875"/>
          <a:stretch/>
        </p:blipFill>
        <p:spPr>
          <a:xfrm>
            <a:off x="7817166" y="361113"/>
            <a:ext cx="3169538" cy="1983581"/>
          </a:xfrm>
          <a:prstGeom prst="rect">
            <a:avLst/>
          </a:prstGeom>
        </p:spPr>
      </p:pic>
      <p:pic>
        <p:nvPicPr>
          <p:cNvPr id="5" name="Picture 4"/>
          <p:cNvPicPr>
            <a:picLocks noChangeAspect="1"/>
          </p:cNvPicPr>
          <p:nvPr/>
        </p:nvPicPr>
        <p:blipFill>
          <a:blip r:embed="rId5"/>
          <a:stretch>
            <a:fillRect/>
          </a:stretch>
        </p:blipFill>
        <p:spPr>
          <a:xfrm>
            <a:off x="8011092" y="4235148"/>
            <a:ext cx="3270281" cy="1839122"/>
          </a:xfrm>
          <a:prstGeom prst="rect">
            <a:avLst/>
          </a:prstGeom>
        </p:spPr>
      </p:pic>
    </p:spTree>
    <p:extLst>
      <p:ext uri="{BB962C8B-B14F-4D97-AF65-F5344CB8AC3E}">
        <p14:creationId xmlns:p14="http://schemas.microsoft.com/office/powerpoint/2010/main" val="280224189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PPRESENTATIONGUID" val="3f536bed-7d5d-4f2b-bffc-cb80005a3cf8"/>
  <p:tag name="WASPOLLED" val="95B0D641EFA641B095F87D0F510222BE"/>
  <p:tag name="TPVERSION" val="6"/>
  <p:tag name="TPFULLVERSION" val="7.5.8.4"/>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TYPE" val="TrueFalse"/>
  <p:tag name="AUTOFORMATCHART" val="True"/>
  <p:tag name="TPQUESTIONXML" val="﻿&lt;?xml version=&quot;1.0&quot; encoding=&quot;utf-8&quot;?&gt;&#10;&lt;questionlist&gt;&#10;    &lt;properties&gt;&#10;        &lt;guid&gt;3509D9D14D314957AAD0B0B0ECAC521E&lt;/guid&gt;&#10;        &lt;description /&gt;&#10;        &lt;date&gt;3/28/2018 2:32:0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21F8080094854FA49F2103D587E20D5B&lt;/guid&gt;&#10;            &lt;repollguid&gt;555CF7D79DE54227B61B9BDBB891BABD&lt;/repollguid&gt;&#10;            &lt;sourceid&gt;B93422B5A6444CB5A20742ED16F5E1BC&lt;/sourceid&gt;&#10;            &lt;questiontext&gt;Children should always be accompanied in a maze or hayride by an adult.&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truefalse&gt;True&lt;/truefalse&gt;&#10;            &lt;answers&gt;&#10;                &lt;answer&gt;&#10;                    &lt;guid&gt;9BE3B9825E454B00A462E1A3324713B3&lt;/guid&gt;&#10;                    &lt;answertext&gt;True&lt;/answertext&gt;&#10;                    &lt;valuetype&gt;1&lt;/valuetype&gt;&#10;                &lt;/answer&gt;&#10;                &lt;answer&gt;&#10;                    &lt;guid&gt;FCE087E134DB41BFA25E5ADE5E1E69B6&lt;/guid&gt;&#10;                    &lt;answertext&gt;Fals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True&lt;/value&gt;&#10;                &lt;/entry&gt;&#10;            &lt;/metadata&gt;&#10;        &lt;/multichoice&gt;&#10;    &lt;/questions&gt;&#10;&lt;/questionlist&gt;"/>
  <p:tag name="HASRESULTS" val="False"/>
  <p:tag name="LIVECHARTING" val="True"/>
</p:tagLst>
</file>

<file path=ppt/tags/tag3.xml><?xml version="1.0" encoding="utf-8"?>
<p:tagLst xmlns:a="http://schemas.openxmlformats.org/drawingml/2006/main" xmlns:r="http://schemas.openxmlformats.org/officeDocument/2006/relationships" xmlns:p="http://schemas.openxmlformats.org/presentationml/2006/main">
  <p:tag name="TYPE" val="TrueFalse"/>
  <p:tag name="AUTOFORMATCHART" val="True"/>
  <p:tag name="TPQUESTIONXML" val="﻿&lt;?xml version=&quot;1.0&quot; encoding=&quot;utf-8&quot;?&gt;&#10;&lt;questionlist&gt;&#10;    &lt;properties&gt;&#10;        &lt;guid&gt;3509D9D14D314957AAD0B0B0ECAC521E&lt;/guid&gt;&#10;        &lt;description /&gt;&#10;        &lt;date&gt;3/28/2018 2:32:0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21F8080094854FA49F2103D587E20D5B&lt;/guid&gt;&#10;            &lt;repollguid&gt;555CF7D79DE54227B61B9BDBB891BABD&lt;/repollguid&gt;&#10;            &lt;sourceid&gt;B93422B5A6444CB5A20742ED16F5E1BC&lt;/sourceid&gt;&#10;            &lt;questiontext&gt;Children should always be accompanied in a maze or hayride by an adult.&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truefalse&gt;True&lt;/truefalse&gt;&#10;            &lt;answers&gt;&#10;                &lt;answer&gt;&#10;                    &lt;guid&gt;9BE3B9825E454B00A462E1A3324713B3&lt;/guid&gt;&#10;                    &lt;answertext&gt;True&lt;/answertext&gt;&#10;                    &lt;valuetype&gt;1&lt;/valuetype&gt;&#10;                &lt;/answer&gt;&#10;                &lt;answer&gt;&#10;                    &lt;guid&gt;FCE087E134DB41BFA25E5ADE5E1E69B6&lt;/guid&gt;&#10;                    &lt;answertext&gt;Fals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True&lt;/value&gt;&#10;                &lt;/entry&gt;&#10;            &lt;/metadata&gt;&#10;        &lt;/multichoice&gt;&#10;    &lt;/questions&gt;&#10;&lt;/questionlist&gt;"/>
  <p:tag name="HASRESULTS" val="False"/>
  <p:tag name="LIVECHARTING" val="True"/>
</p:tagLst>
</file>

<file path=ppt/tags/tag4.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LIVECHARTING" val="True"/>
  <p:tag name="TPQUESTIONXML" val="﻿&lt;?xml version=&quot;1.0&quot; encoding=&quot;utf-8&quot;?&gt;&#10;&lt;questionlist&gt;&#10;    &lt;properties&gt;&#10;        &lt;guid&gt;78DD1ADE0BC94ACCAC80AFFFD2E242CB&lt;/guid&gt;&#10;        &lt;description /&gt;&#10;        &lt;date&gt;3/28/2018 2:32:17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17C0D55107440AFBF02B25A6D6E4EB9&lt;/guid&gt;&#10;            &lt;repollguid&gt;49DFD88F696B42A99A2695943E4595CC&lt;/repollguid&gt;&#10;            &lt;sourceid&gt;967BCE18196B48BA9AB8FB8DCEC9AB8E&lt;/sourceid&gt;&#10;            &lt;questiontext&gt;What is a safer alternative to a corn pit?&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CFB467D8D934407BB32B9C7C37C718BC&lt;/guid&gt;&#10;                    &lt;answertext&gt;A) Gravel Pit&lt;/answertext&gt;&#10;                    &lt;valuetype&gt;-1&lt;/valuetype&gt;&#10;                &lt;/answer&gt;&#10;                &lt;answer&gt;&#10;                    &lt;guid&gt;4EE7D8DBAAA34F2DB4888A17FB095CF3&lt;/guid&gt;&#10;                    &lt;answertext&gt;B) Ball Pit&lt;/answertext&gt;&#10;                    &lt;valuetype&gt;-1&lt;/valuetype&gt;&#10;                &lt;/answer&gt;&#10;                &lt;answer&gt;&#10;                    &lt;guid&gt;28236B81104C451B882219FA1EFEE399&lt;/guid&gt;&#10;                    &lt;answertext&gt;C) Sand Pit&lt;/answertext&gt;&#10;                    &lt;valuetype&gt;1&lt;/valuetype&gt;&#10;                &lt;/answer&gt;&#10;                &lt;answer&gt;&#10;                    &lt;guid&gt;38C682422BF243E0A903D97AE36EAC87&lt;/guid&gt;&#10;                    &lt;answertext&gt;D) Mud Pi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True&lt;/value&gt;&#10;                &lt;/entry&gt;&#10;            &lt;/metadata&gt;&#10;        &lt;/multichoice&gt;&#10;    &lt;/questions&gt;&#10;&lt;/questionlist&gt;"/>
  <p:tag name="HASRESULTS"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LIVECHARTING" val="True"/>
  <p:tag name="TPQUESTIONXML" val="﻿&lt;?xml version=&quot;1.0&quot; encoding=&quot;utf-8&quot;?&gt;&#10;&lt;questionlist&gt;&#10;    &lt;properties&gt;&#10;        &lt;guid&gt;78DD1ADE0BC94ACCAC80AFFFD2E242CB&lt;/guid&gt;&#10;        &lt;description /&gt;&#10;        &lt;date&gt;3/28/2018 2:32:17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17C0D55107440AFBF02B25A6D6E4EB9&lt;/guid&gt;&#10;            &lt;repollguid&gt;49DFD88F696B42A99A2695943E4595CC&lt;/repollguid&gt;&#10;            &lt;sourceid&gt;967BCE18196B48BA9AB8FB8DCEC9AB8E&lt;/sourceid&gt;&#10;            &lt;questiontext&gt;What is a safer alternative to a corn pit?&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CFB467D8D934407BB32B9C7C37C718BC&lt;/guid&gt;&#10;                    &lt;answertext&gt;A) Gravel Pit&lt;/answertext&gt;&#10;                    &lt;valuetype&gt;-1&lt;/valuetype&gt;&#10;                &lt;/answer&gt;&#10;                &lt;answer&gt;&#10;                    &lt;guid&gt;4EE7D8DBAAA34F2DB4888A17FB095CF3&lt;/guid&gt;&#10;                    &lt;answertext&gt;B) Ball Pit&lt;/answertext&gt;&#10;                    &lt;valuetype&gt;-1&lt;/valuetype&gt;&#10;                &lt;/answer&gt;&#10;                &lt;answer&gt;&#10;                    &lt;guid&gt;28236B81104C451B882219FA1EFEE399&lt;/guid&gt;&#10;                    &lt;answertext&gt;C) Sand Pit&lt;/answertext&gt;&#10;                    &lt;valuetype&gt;1&lt;/valuetype&gt;&#10;                &lt;/answer&gt;&#10;                &lt;answer&gt;&#10;                    &lt;guid&gt;38C682422BF243E0A903D97AE36EAC87&lt;/guid&gt;&#10;                    &lt;answertext&gt;D) Mud Pi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True&lt;/value&gt;&#10;                &lt;/entry&gt;&#10;            &lt;/metadata&gt;&#10;        &lt;/multichoice&gt;&#10;    &lt;/questions&gt;&#10;&lt;/questionlist&gt;"/>
  <p:tag name="HASRESULTS" val="False"/>
</p:tagLst>
</file>

<file path=ppt/tags/tag6.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D76FCA07A5D34DFE98721D80773A6C21&lt;/guid&gt;&#10;        &lt;description /&gt;&#10;        &lt;date&gt;3/28/2018 2:38:1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F3216662E73F48F89D7174BEE2409382&lt;/guid&gt;&#10;            &lt;repollguid&gt;410C4F8389E747A084425F58BC8B8012&lt;/repollguid&gt;&#10;            &lt;sourceid&gt;5D2E954983B74FE08476A9A9F1F524F0&lt;/sourceid&gt;&#10;            &lt;questiontext&gt;Can healthy, well cared for animals carry germs that can make people sick? &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17A075B317504C7AAD93D74EAB9FB18A&lt;/guid&gt;&#10;                    &lt;answertext&gt;A) Yes&lt;/answertext&gt;&#10;                    &lt;valuetype&gt;1&lt;/valuetype&gt;&#10;                &lt;/answer&gt;&#10;                &lt;answer&gt;&#10;                    &lt;guid&gt;1E659FFE4273419CADC00F224965FA2D&lt;/guid&gt;&#10;                    &lt;answertext&gt;B) No&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7.xml><?xml version="1.0" encoding="utf-8"?>
<p:tagLst xmlns:a="http://schemas.openxmlformats.org/drawingml/2006/main" xmlns:r="http://schemas.openxmlformats.org/officeDocument/2006/relationships" xmlns:p="http://schemas.openxmlformats.org/presentationml/2006/main">
  <p:tag name="ZEROBASED" val="False"/>
</p:tagLst>
</file>

<file path=ppt/tags/tag8.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D76FCA07A5D34DFE98721D80773A6C21&lt;/guid&gt;&#10;        &lt;description /&gt;&#10;        &lt;date&gt;3/28/2018 2:38:1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F3216662E73F48F89D7174BEE2409382&lt;/guid&gt;&#10;            &lt;repollguid&gt;410C4F8389E747A084425F58BC8B8012&lt;/repollguid&gt;&#10;            &lt;sourceid&gt;5D2E954983B74FE08476A9A9F1F524F0&lt;/sourceid&gt;&#10;            &lt;questiontext&gt;Can healthy, well cared for animals carry germs that can make people sick? &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17A075B317504C7AAD93D74EAB9FB18A&lt;/guid&gt;&#10;                    &lt;answertext&gt;A) Yes&lt;/answertext&gt;&#10;                    &lt;valuetype&gt;1&lt;/valuetype&gt;&#10;                &lt;/answer&gt;&#10;                &lt;answer&gt;&#10;                    &lt;guid&gt;1E659FFE4273419CADC00F224965FA2D&lt;/guid&gt;&#10;                    &lt;answertext&gt;B) No&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ags/tag10.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D445A02261854DE59E9B95AFAF7291A0&lt;/guid&gt;&#10;        &lt;description /&gt;&#10;        &lt;date&gt;3/28/2018 2:43:01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89340229B6E4C30877468580DA4E542&lt;/guid&gt;&#10;            &lt;repollguid&gt;CFB9875E606A43C0B98854DC04103008&lt;/repollguid&gt;&#10;            &lt;sourceid&gt;2793362C0B2E45D58CB019AEFC391F34&lt;/sourceid&gt;&#10;            &lt;questiontext&gt;How do people get sick from animal germs?&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CD518E3493714B42B62C1F481A04BD59&lt;/guid&gt;&#10;                    &lt;answertext&gt;A) Just by looking at the animals&lt;/answertext&gt;&#10;                    &lt;valuetype&gt;-1&lt;/valuetype&gt;&#10;                &lt;/answer&gt;&#10;                &lt;answer&gt;&#10;                    &lt;guid&gt;076F6997DAC847C0904E0B4296C469E4&lt;/guid&gt;&#10;                    &lt;answertext&gt;B) By ingesting the germs &lt;/answertext&gt;&#10;                    &lt;valuetype&gt;1&lt;/valuetype&gt;&#10;                &lt;/answer&gt;&#10;                &lt;answer&gt;&#10;                    &lt;guid&gt;192FCD5C974A45769954D6CF5D22B943&lt;/guid&gt;&#10;                    &lt;answertext&gt;C) Through the air&lt;/answertext&gt;&#10;                    &lt;valuetype&gt;-1&lt;/valuetype&gt;&#10;                &lt;/answer&gt;&#10;                &lt;answer&gt;&#10;                    &lt;guid&gt;D54FDEFE9E9F46299A24545AE6E5E5F6&lt;/guid&gt;&#10;                    &lt;answertext&gt;D) By sneezing on an animal&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1.xml><?xml version="1.0" encoding="utf-8"?>
<p:tagLst xmlns:a="http://schemas.openxmlformats.org/drawingml/2006/main" xmlns:r="http://schemas.openxmlformats.org/officeDocument/2006/relationships" xmlns:p="http://schemas.openxmlformats.org/presentationml/2006/main">
  <p:tag name="ZEROBASED" val="False"/>
</p:tagLst>
</file>

<file path=ppt/tags/tag12.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D445A02261854DE59E9B95AFAF7291A0&lt;/guid&gt;&#10;        &lt;description /&gt;&#10;        &lt;date&gt;3/28/2018 2:43:01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89340229B6E4C30877468580DA4E542&lt;/guid&gt;&#10;            &lt;repollguid&gt;CFB9875E606A43C0B98854DC04103008&lt;/repollguid&gt;&#10;            &lt;sourceid&gt;2793362C0B2E45D58CB019AEFC391F34&lt;/sourceid&gt;&#10;            &lt;questiontext&gt;How do people get sick from animal germs?&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CD518E3493714B42B62C1F481A04BD59&lt;/guid&gt;&#10;                    &lt;answertext&gt;A) Just by looking at the animals&lt;/answertext&gt;&#10;                    &lt;valuetype&gt;-1&lt;/valuetype&gt;&#10;                &lt;/answer&gt;&#10;                &lt;answer&gt;&#10;                    &lt;guid&gt;076F6997DAC847C0904E0B4296C469E4&lt;/guid&gt;&#10;                    &lt;answertext&gt;B) By ingesting the germs &lt;/answertext&gt;&#10;                    &lt;valuetype&gt;1&lt;/valuetype&gt;&#10;                &lt;/answer&gt;&#10;                &lt;answer&gt;&#10;                    &lt;guid&gt;192FCD5C974A45769954D6CF5D22B943&lt;/guid&gt;&#10;                    &lt;answertext&gt;C) Through the air&lt;/answertext&gt;&#10;                    &lt;valuetype&gt;-1&lt;/valuetype&gt;&#10;                &lt;/answer&gt;&#10;                &lt;answer&gt;&#10;                    &lt;guid&gt;D54FDEFE9E9F46299A24545AE6E5E5F6&lt;/guid&gt;&#10;                    &lt;answertext&gt;D) By sneezing on an animal&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3.xml><?xml version="1.0" encoding="utf-8"?>
<p:tagLst xmlns:a="http://schemas.openxmlformats.org/drawingml/2006/main" xmlns:r="http://schemas.openxmlformats.org/officeDocument/2006/relationships" xmlns:p="http://schemas.openxmlformats.org/presentationml/2006/main">
  <p:tag name="ZEROBASED" val="False"/>
</p:tagLst>
</file>

<file path=ppt/tags/tag14.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C7EF6B05C1234FFCB43C901B12D02CEB&lt;/guid&gt;&#10;        &lt;description /&gt;&#10;        &lt;date&gt;3/28/2018 2:50:30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0392C873549437CB60AC98968CD4FE8&lt;/guid&gt;&#10;            &lt;repollguid&gt;7C90EC27B4D948CF9F35525FDEBBB88E&lt;/repollguid&gt;&#10;            &lt;sourceid&gt;181D96B537FF4D5B92244B426DCD57A4&lt;/sourceid&gt;&#10;            &lt;questiontext&gt;What’s the main point of the exit transition area? &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01FFF215B7C4FD494F736EA44CE91B7&lt;/guid&gt;&#10;                    &lt;answertext&gt;A)Place to keep bags and strollers&lt;/answertext&gt;&#10;                    &lt;valuetype&gt;-1&lt;/valuetype&gt;&#10;                &lt;/answer&gt;&#10;                &lt;answer&gt;&#10;                    &lt;guid&gt;C589D7C60EF14CCAB746EA43EDF66902&lt;/guid&gt;&#10;                    &lt;answertext&gt;B)Handwashing&lt;/answertext&gt;&#10;                    &lt;valuetype&gt;1&lt;/valuetype&gt;&#10;                &lt;/answer&gt;&#10;                &lt;answer&gt;&#10;                    &lt;guid&gt;BB5CE08941AE4E38BD69CA5D66C912FD&lt;/guid&gt;&#10;                    &lt;answertext&gt;C)Education about the risks&lt;/answertext&gt;&#10;                    &lt;valuetype&gt;-1&lt;/valuetype&gt;&#10;                &lt;/answer&gt;&#10;                &lt;answer&gt;&#10;                    &lt;guid&gt;AE69D330EE334FAF9E34CFF84B366806&lt;/guid&gt;&#10;                    &lt;answertext&gt;D)Taking pictures of the animal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Lst>
</file>

<file path=ppt/tags/tag15.xml><?xml version="1.0" encoding="utf-8"?>
<p:tagLst xmlns:a="http://schemas.openxmlformats.org/drawingml/2006/main" xmlns:r="http://schemas.openxmlformats.org/officeDocument/2006/relationships" xmlns:p="http://schemas.openxmlformats.org/presentationml/2006/main">
  <p:tag name="ZEROBASED" val="False"/>
</p:tagLst>
</file>

<file path=ppt/tags/tag16.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C7EF6B05C1234FFCB43C901B12D02CEB&lt;/guid&gt;&#10;        &lt;description /&gt;&#10;        &lt;date&gt;3/28/2018 2:50:30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0392C873549437CB60AC98968CD4FE8&lt;/guid&gt;&#10;            &lt;repollguid&gt;7C90EC27B4D948CF9F35525FDEBBB88E&lt;/repollguid&gt;&#10;            &lt;sourceid&gt;181D96B537FF4D5B92244B426DCD57A4&lt;/sourceid&gt;&#10;            &lt;questiontext&gt;What’s the main point of the exit transition area? &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01FFF215B7C4FD494F736EA44CE91B7&lt;/guid&gt;&#10;                    &lt;answertext&gt;A)Place to keep bags and strollers&lt;/answertext&gt;&#10;                    &lt;valuetype&gt;-1&lt;/valuetype&gt;&#10;                &lt;/answer&gt;&#10;                &lt;answer&gt;&#10;                    &lt;guid&gt;C589D7C60EF14CCAB746EA43EDF66902&lt;/guid&gt;&#10;                    &lt;answertext&gt;B)Handwashing&lt;/answertext&gt;&#10;                    &lt;valuetype&gt;1&lt;/valuetype&gt;&#10;                &lt;/answer&gt;&#10;                &lt;answer&gt;&#10;                    &lt;guid&gt;BB5CE08941AE4E38BD69CA5D66C912FD&lt;/guid&gt;&#10;                    &lt;answertext&gt;C)Education about the risks&lt;/answertext&gt;&#10;                    &lt;valuetype&gt;-1&lt;/valuetype&gt;&#10;                &lt;/answer&gt;&#10;                &lt;answer&gt;&#10;                    &lt;guid&gt;AE69D330EE334FAF9E34CFF84B366806&lt;/guid&gt;&#10;                    &lt;answertext&gt;D)Taking pictures of the animal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Lst>
</file>

<file path=ppt/tags/tag17.xml><?xml version="1.0" encoding="utf-8"?>
<p:tagLst xmlns:a="http://schemas.openxmlformats.org/drawingml/2006/main" xmlns:r="http://schemas.openxmlformats.org/officeDocument/2006/relationships" xmlns:p="http://schemas.openxmlformats.org/presentationml/2006/main">
  <p:tag name="ZEROBASED" val="False"/>
</p:tagLst>
</file>

<file path=ppt/tags/tag18.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31EDD007E6514A4EBB0BBF97A9F7509A&lt;/guid&gt;&#10;        &lt;description /&gt;&#10;        &lt;date&gt;3/28/2018 2:55:5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744559E86064F7CAE263152EA52D58C&lt;/guid&gt;&#10;            &lt;repollguid&gt;D52239000E8E4D1F9721039D25A4B179&lt;/repollguid&gt;&#10;            &lt;sourceid&gt;E914B97A84794BB4A029A8E3F3113BC1&lt;/sourceid&gt;&#10;            &lt;questiontext&gt;What animals are NOT recommended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E0C9A86055C44B38B263E7F6043B51BA&lt;/guid&gt;&#10;                    &lt;answertext&gt;Calves&lt;/answertext&gt;&#10;                    &lt;valuetype&gt;0&lt;/valuetype&gt;&#10;                &lt;/answer&gt;&#10;                &lt;answer&gt;&#10;                    &lt;guid&gt;B68025D1158A44039559EE98D85133A0&lt;/guid&gt;&#10;                    &lt;answertext&gt;Chicks and ducklings&lt;/answertext&gt;&#10;                    &lt;valuetype&gt;0&lt;/valuetype&gt;&#10;                &lt;/answer&gt;&#10;                &lt;answer&gt;&#10;                    &lt;guid&gt;34BB91AED17D402F9445B834CF31B633&lt;/guid&gt;&#10;                    &lt;answertext&gt;Reptiles and amphibians&lt;/answertext&gt;&#10;                    &lt;valuetype&gt;0&lt;/valuetype&gt;&#10;                &lt;/answer&gt;&#10;                &lt;answer&gt;&#10;                    &lt;guid&gt;56F0C9E0EA7C43DCB76BE0B1C79ADC26&lt;/guid&gt;&#10;                    &lt;answertext&gt;None of them are recommended&lt;/answertext&gt;&#10;                    &lt;valuetype&gt;0&lt;/valuetype&gt;&#10;                &lt;/answer&gt;&#10;                &lt;answer&gt;&#10;                    &lt;guid&gt;F5EF61BA1B0C46F0A906C06AC06629A2&lt;/guid&gt;&#10;                    &lt;answertext&gt;All of them are recommended&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9.xml><?xml version="1.0" encoding="utf-8"?>
<p:tagLst xmlns:a="http://schemas.openxmlformats.org/drawingml/2006/main" xmlns:r="http://schemas.openxmlformats.org/officeDocument/2006/relationships" xmlns:p="http://schemas.openxmlformats.org/presentationml/2006/main">
  <p:tag name="ZEROBASED" val="False"/>
</p:tagLst>
</file>

<file path=ppt/tags/tag20.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31EDD007E6514A4EBB0BBF97A9F7509A&lt;/guid&gt;&#10;        &lt;description /&gt;&#10;        &lt;date&gt;3/28/2018 2:55:5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744559E86064F7CAE263152EA52D58C&lt;/guid&gt;&#10;            &lt;repollguid&gt;D52239000E8E4D1F9721039D25A4B179&lt;/repollguid&gt;&#10;            &lt;sourceid&gt;E914B97A84794BB4A029A8E3F3113BC1&lt;/sourceid&gt;&#10;            &lt;questiontext&gt;What animals are NOT recommended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E0C9A86055C44B38B263E7F6043B51BA&lt;/guid&gt;&#10;                    &lt;answertext&gt;Calves&lt;/answertext&gt;&#10;                    &lt;valuetype&gt;0&lt;/valuetype&gt;&#10;                &lt;/answer&gt;&#10;                &lt;answer&gt;&#10;                    &lt;guid&gt;B68025D1158A44039559EE98D85133A0&lt;/guid&gt;&#10;                    &lt;answertext&gt;Chicks and ducklings&lt;/answertext&gt;&#10;                    &lt;valuetype&gt;0&lt;/valuetype&gt;&#10;                &lt;/answer&gt;&#10;                &lt;answer&gt;&#10;                    &lt;guid&gt;34BB91AED17D402F9445B834CF31B633&lt;/guid&gt;&#10;                    &lt;answertext&gt;Reptiles and amphibians&lt;/answertext&gt;&#10;                    &lt;valuetype&gt;0&lt;/valuetype&gt;&#10;                &lt;/answer&gt;&#10;                &lt;answer&gt;&#10;                    &lt;guid&gt;56F0C9E0EA7C43DCB76BE0B1C79ADC26&lt;/guid&gt;&#10;                    &lt;answertext&gt;None of them are recommended&lt;/answertext&gt;&#10;                    &lt;valuetype&gt;0&lt;/valuetype&gt;&#10;                &lt;/answer&gt;&#10;                &lt;answer&gt;&#10;                    &lt;guid&gt;F5EF61BA1B0C46F0A906C06AC06629A2&lt;/guid&gt;&#10;                    &lt;answertext&gt;All of them are recommended&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21.xml><?xml version="1.0" encoding="utf-8"?>
<p:tagLst xmlns:a="http://schemas.openxmlformats.org/drawingml/2006/main" xmlns:r="http://schemas.openxmlformats.org/officeDocument/2006/relationships" xmlns:p="http://schemas.openxmlformats.org/presentationml/2006/main">
  <p:tag name="ZEROBASED" val="False"/>
</p:tagLst>
</file>

<file path=ppt/tags/tag22.xml><?xml version="1.0" encoding="utf-8"?>
<p:tagLst xmlns:a="http://schemas.openxmlformats.org/drawingml/2006/main" xmlns:r="http://schemas.openxmlformats.org/officeDocument/2006/relationships" xmlns:p="http://schemas.openxmlformats.org/presentationml/2006/main">
  <p:tag name="TYPE" val="TrueFalse"/>
  <p:tag name="AUTOFORMATCHART" val="True"/>
  <p:tag name="HASRESULTS" val="False"/>
  <p:tag name="TPQUESTIONXML" val="﻿&lt;?xml version=&quot;1.0&quot; encoding=&quot;utf-8&quot;?&gt;&#10;&lt;questionlist&gt;&#10;    &lt;properties&gt;&#10;        &lt;guid&gt;BD9689C5A5E14E068C621A38FA241550&lt;/guid&gt;&#10;        &lt;description /&gt;&#10;        &lt;date&gt;3/28/2018 3:00:32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FAB7213A25514FFEA3D7F685C3BDA2EE&lt;/guid&gt;&#10;            &lt;repollguid&gt;1D0EB3012E7D431193814D4620F680AA&lt;/repollguid&gt;&#10;            &lt;sourceid&gt;CCC75970825B44DBB4CAA9C3F4264ED3&lt;/sourceid&gt;&#10;            &lt;questiontext&gt;Hand sanitizer is just as effective as soap and water at killing all types of germs.&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truefalse&gt;True&lt;/truefalse&gt;&#10;            &lt;answers&gt;&#10;                &lt;answer&gt;&#10;                    &lt;guid&gt;53E675E8BF6F4C44B44E5B761F60C64E&lt;/guid&gt;&#10;                    &lt;answertext&gt;True&lt;/answertext&gt;&#10;                    &lt;valuetype&gt;0&lt;/valuetype&gt;&#10;                &lt;/answer&gt;&#10;                &lt;answer&gt;&#10;                    &lt;guid&gt;AFFB6142BEFD44A7B71FC931D09FD2B7&lt;/guid&gt;&#10;                    &lt;answertext&gt;False&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23.xml><?xml version="1.0" encoding="utf-8"?>
<p:tagLst xmlns:a="http://schemas.openxmlformats.org/drawingml/2006/main" xmlns:r="http://schemas.openxmlformats.org/officeDocument/2006/relationships" xmlns:p="http://schemas.openxmlformats.org/presentationml/2006/main">
  <p:tag name="TYPE" val="TrueFalse"/>
  <p:tag name="AUTOFORMATCHART" val="True"/>
  <p:tag name="HASRESULTS" val="False"/>
  <p:tag name="TPQUESTIONXML" val="﻿&lt;?xml version=&quot;1.0&quot; encoding=&quot;utf-8&quot;?&gt;&#10;&lt;questionlist&gt;&#10;    &lt;properties&gt;&#10;        &lt;guid&gt;BD9689C5A5E14E068C621A38FA241550&lt;/guid&gt;&#10;        &lt;description /&gt;&#10;        &lt;date&gt;3/28/2018 3:00:32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FAB7213A25514FFEA3D7F685C3BDA2EE&lt;/guid&gt;&#10;            &lt;repollguid&gt;1D0EB3012E7D431193814D4620F680AA&lt;/repollguid&gt;&#10;            &lt;sourceid&gt;CCC75970825B44DBB4CAA9C3F4264ED3&lt;/sourceid&gt;&#10;            &lt;questiontext&gt;Hand sanitizer is just as effective as soap and water at killing all types of germs.&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truefalse&gt;True&lt;/truefalse&gt;&#10;            &lt;answers&gt;&#10;                &lt;answer&gt;&#10;                    &lt;guid&gt;53E675E8BF6F4C44B44E5B761F60C64E&lt;/guid&gt;&#10;                    &lt;answertext&gt;True&lt;/answertext&gt;&#10;                    &lt;valuetype&gt;0&lt;/valuetype&gt;&#10;                &lt;/answer&gt;&#10;                &lt;answer&gt;&#10;                    &lt;guid&gt;AFFB6142BEFD44A7B71FC931D09FD2B7&lt;/guid&gt;&#10;                    &lt;answertext&gt;False&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6F5552E-7FA5-401C-A5C1-DF343DC4B3F7}" vid="{00869514-4466-4273-82D4-87EB9D6873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2871</TotalTime>
  <Words>4502</Words>
  <Application>Microsoft Office PowerPoint</Application>
  <PresentationFormat>Widescreen</PresentationFormat>
  <Paragraphs>561</Paragraphs>
  <Slides>87</Slides>
  <Notes>62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94" baseType="lpstr">
      <vt:lpstr>Arial Unicode MS</vt:lpstr>
      <vt:lpstr>Arial</vt:lpstr>
      <vt:lpstr>Calibri</vt:lpstr>
      <vt:lpstr>Times New Roman</vt:lpstr>
      <vt:lpstr>Wingdings 2</vt:lpstr>
      <vt:lpstr>MN.IT</vt:lpstr>
      <vt:lpstr>Photo Editor Photo</vt:lpstr>
      <vt:lpstr>Carrie Klumb, MPH Stephanie Sikavitsas Johnson, MPH April 18, 2018</vt:lpstr>
      <vt:lpstr>Why Are We Here Tonight?</vt:lpstr>
      <vt:lpstr>Corn Maze Safety</vt:lpstr>
      <vt:lpstr>Hayride Safety</vt:lpstr>
      <vt:lpstr>Corn Pits</vt:lpstr>
      <vt:lpstr>Farming is a High Risk Occupation</vt:lpstr>
      <vt:lpstr>Working Farm Safety Issues: Prevention</vt:lpstr>
      <vt:lpstr>Working Farm Safety Issues: Farm Machinery &amp; Environment</vt:lpstr>
      <vt:lpstr>Question </vt:lpstr>
      <vt:lpstr>Question </vt:lpstr>
      <vt:lpstr>Question</vt:lpstr>
      <vt:lpstr>Question</vt:lpstr>
      <vt:lpstr>For More Information and Resources Please Visit  the Integrating Safety into Agritourism Website</vt:lpstr>
      <vt:lpstr> Does Your Operation Have Animals? </vt:lpstr>
      <vt:lpstr>Do You Need an Exhibitor’s License for Your Animals?</vt:lpstr>
      <vt:lpstr>Obtaining a License</vt:lpstr>
      <vt:lpstr> Situation #1   </vt:lpstr>
      <vt:lpstr> Situation #1   </vt:lpstr>
      <vt:lpstr> Situation #2   ? </vt:lpstr>
      <vt:lpstr> Situation #2   ? </vt:lpstr>
      <vt:lpstr>Benefits of Animal Contact </vt:lpstr>
      <vt:lpstr>Risks of Animal Contact</vt:lpstr>
      <vt:lpstr>How Do People Get Sick From Animals?  </vt:lpstr>
      <vt:lpstr>How Do People Get Sick From Animals? </vt:lpstr>
      <vt:lpstr>Transmission Through Direct Animal Contact</vt:lpstr>
      <vt:lpstr>Transmission Through Indirect Animal Contact</vt:lpstr>
      <vt:lpstr>Are Certain People More Likely to Get Sick Than Others? </vt:lpstr>
      <vt:lpstr>What Germs Are Most Concerning?</vt:lpstr>
      <vt:lpstr>Is This A Big Problem?</vt:lpstr>
      <vt:lpstr>Why Should We Be Concerned? </vt:lpstr>
      <vt:lpstr>What Do These Outbreaks Mean For You?</vt:lpstr>
      <vt:lpstr>Question</vt:lpstr>
      <vt:lpstr>Question</vt:lpstr>
      <vt:lpstr>Question</vt:lpstr>
      <vt:lpstr>Question</vt:lpstr>
      <vt:lpstr>Animal Contact Venue Best Practices</vt:lpstr>
      <vt:lpstr>Where Does This Information Come From?</vt:lpstr>
      <vt:lpstr>Main Problem </vt:lpstr>
      <vt:lpstr>Animal Exhibit Facility Design</vt:lpstr>
      <vt:lpstr>Every Venue Should Have Three Areas</vt:lpstr>
      <vt:lpstr>1. Non-animal Area</vt:lpstr>
      <vt:lpstr>2. Transition Areas</vt:lpstr>
      <vt:lpstr>Entrance Transition</vt:lpstr>
      <vt:lpstr>Key Messages For Entrance Transition Signs</vt:lpstr>
      <vt:lpstr>Exit Transition</vt:lpstr>
      <vt:lpstr>Key Messages For Exit Transition Signs</vt:lpstr>
      <vt:lpstr>3. Animal Areas</vt:lpstr>
      <vt:lpstr>Animal - Visitor Interactions</vt:lpstr>
      <vt:lpstr>Animal - Visitor Interactions</vt:lpstr>
      <vt:lpstr>Prohibited Items In The Animal Area</vt:lpstr>
      <vt:lpstr>Animal Feeding </vt:lpstr>
      <vt:lpstr>Question</vt:lpstr>
      <vt:lpstr>Question</vt:lpstr>
      <vt:lpstr>Animal Care and Management</vt:lpstr>
      <vt:lpstr>Animal Care And Management</vt:lpstr>
      <vt:lpstr>PowerPoint Presentation</vt:lpstr>
      <vt:lpstr>Animal Care</vt:lpstr>
      <vt:lpstr>Cleaning and Disinfection</vt:lpstr>
      <vt:lpstr>1. Cleaning</vt:lpstr>
      <vt:lpstr>2. Disinfection</vt:lpstr>
      <vt:lpstr>Waste Management</vt:lpstr>
      <vt:lpstr>Walkways and Floors</vt:lpstr>
      <vt:lpstr>Question</vt:lpstr>
      <vt:lpstr>Question</vt:lpstr>
      <vt:lpstr>Staff Education</vt:lpstr>
      <vt:lpstr>Main Messages You Should Understand </vt:lpstr>
      <vt:lpstr>Additional Owner/Operator Responsibilities</vt:lpstr>
      <vt:lpstr>Visitor Education</vt:lpstr>
      <vt:lpstr>Visitor Education and Signage</vt:lpstr>
      <vt:lpstr>Verbal Education From Staff to Visitors</vt:lpstr>
      <vt:lpstr>Verbal Messages To Use With Visitors</vt:lpstr>
      <vt:lpstr>Remember, Visitors Don’t Understand the Risks</vt:lpstr>
      <vt:lpstr> </vt:lpstr>
      <vt:lpstr>Handwashing</vt:lpstr>
      <vt:lpstr>Location of Handwashing Stations</vt:lpstr>
      <vt:lpstr>Type and Design</vt:lpstr>
      <vt:lpstr>PowerPoint Presentation</vt:lpstr>
      <vt:lpstr>Notes About Hand Sanitizer</vt:lpstr>
      <vt:lpstr>Help With Handwashing Stations </vt:lpstr>
      <vt:lpstr>Question</vt:lpstr>
      <vt:lpstr>Question</vt:lpstr>
      <vt:lpstr>Resources</vt:lpstr>
      <vt:lpstr>Safer Farm Animal Contact Exhibits (Safer FACEs)</vt:lpstr>
      <vt:lpstr>Safer FACEs Testimonials</vt:lpstr>
      <vt:lpstr>MDH Resources</vt:lpstr>
      <vt:lpstr>Upper Midwest Agricultural Safety and Health Center (UMASH) Resources</vt:lpstr>
      <vt:lpstr>Questions?</vt:lpstr>
    </vt:vector>
  </TitlesOfParts>
  <Company>MN.IT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Health Issues Related  to Petting Zoos and Fairs: How to Manage the Inherent Risks</dc:title>
  <dc:creator>Carrie Klumb</dc:creator>
  <cp:lastModifiedBy>Klumb, Carrie (MDH)</cp:lastModifiedBy>
  <cp:revision>180</cp:revision>
  <dcterms:created xsi:type="dcterms:W3CDTF">2016-11-09T22:40:07Z</dcterms:created>
  <dcterms:modified xsi:type="dcterms:W3CDTF">2018-04-18T15:21:38Z</dcterms:modified>
</cp:coreProperties>
</file>