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63" r:id="rId4"/>
    <p:sldId id="265" r:id="rId5"/>
    <p:sldId id="259" r:id="rId6"/>
    <p:sldId id="272" r:id="rId7"/>
    <p:sldId id="260" r:id="rId8"/>
    <p:sldId id="271" r:id="rId9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497C"/>
    <a:srgbClr val="0045A5"/>
    <a:srgbClr val="002461"/>
    <a:srgbClr val="0044A5"/>
    <a:srgbClr val="00327A"/>
    <a:srgbClr val="0070E2"/>
    <a:srgbClr val="0069DE"/>
    <a:srgbClr val="002246"/>
    <a:srgbClr val="000066"/>
    <a:srgbClr val="005B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88" d="100"/>
          <a:sy n="88" d="100"/>
        </p:scale>
        <p:origin x="1243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7F91F98-A27C-4D2E-AA22-336206F36EFD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981C716-0BB0-4715-9D0F-6B9641361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3864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20F34CF-E7FB-499B-B371-FD709935D837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431A887-4250-44F9-A59B-C5CFD244D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938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Hand</a:t>
            </a:r>
            <a:r>
              <a:rPr lang="en-US" baseline="0" dirty="0" smtClean="0"/>
              <a:t> out:</a:t>
            </a:r>
          </a:p>
          <a:p>
            <a:r>
              <a:rPr lang="en-US" dirty="0" smtClean="0"/>
              <a:t>Is</a:t>
            </a:r>
            <a:r>
              <a:rPr lang="en-US" baseline="0" dirty="0" smtClean="0"/>
              <a:t> anything category missing? What we’re doing now – or plan to do 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70CDC-8C9C-4923-AFBA-F5B4BBA7E2F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116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Are these</a:t>
            </a:r>
            <a:r>
              <a:rPr lang="en-US" baseline="0" dirty="0" smtClean="0"/>
              <a:t> the questions we should be asking?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70CDC-8C9C-4923-AFBA-F5B4BBA7E2F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830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1AF8B-AA4A-4143-91D6-A716333E3D6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22" t="14326" b="15050"/>
          <a:stretch/>
        </p:blipFill>
        <p:spPr>
          <a:xfrm>
            <a:off x="1" y="-288"/>
            <a:ext cx="4880450" cy="639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37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1AF8B-AA4A-4143-91D6-A716333E3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1AF8B-AA4A-4143-91D6-A716333E3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140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1AF8B-AA4A-4143-91D6-A716333E3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412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1AF8B-AA4A-4143-91D6-A716333E3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564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1AF8B-AA4A-4143-91D6-A716333E3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23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1AF8B-AA4A-4143-91D6-A716333E3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649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1AF8B-AA4A-4143-91D6-A716333E3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406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1AF8B-AA4A-4143-91D6-A716333E3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16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1AF8B-AA4A-4143-91D6-A716333E3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956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1AF8B-AA4A-4143-91D6-A716333E3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173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57200" y="1554163"/>
            <a:ext cx="8229600" cy="46212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6175378"/>
            <a:ext cx="8229600" cy="550863"/>
          </a:xfrm>
        </p:spPr>
        <p:txBody>
          <a:bodyPr anchor="b" anchorCtr="0"/>
          <a:lstStyle>
            <a:lvl1pPr marL="0" indent="0">
              <a:spcBef>
                <a:spcPts val="150"/>
              </a:spcBef>
              <a:buNone/>
              <a:defRPr sz="9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*Citations and references</a:t>
            </a:r>
          </a:p>
        </p:txBody>
      </p:sp>
    </p:spTree>
    <p:extLst>
      <p:ext uri="{BB962C8B-B14F-4D97-AF65-F5344CB8AC3E}">
        <p14:creationId xmlns:p14="http://schemas.microsoft.com/office/powerpoint/2010/main" val="877298851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57200" y="1554163"/>
            <a:ext cx="8229600" cy="46212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6175378"/>
            <a:ext cx="8229600" cy="550863"/>
          </a:xfrm>
        </p:spPr>
        <p:txBody>
          <a:bodyPr anchor="b" anchorCtr="0"/>
          <a:lstStyle>
            <a:lvl1pPr marL="0" indent="0">
              <a:spcBef>
                <a:spcPts val="150"/>
              </a:spcBef>
              <a:buNone/>
              <a:defRPr sz="9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*Citations and references</a:t>
            </a:r>
          </a:p>
        </p:txBody>
      </p:sp>
    </p:spTree>
    <p:extLst>
      <p:ext uri="{BB962C8B-B14F-4D97-AF65-F5344CB8AC3E}">
        <p14:creationId xmlns:p14="http://schemas.microsoft.com/office/powerpoint/2010/main" val="3190982974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57200" y="1554163"/>
            <a:ext cx="8229600" cy="46212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6175378"/>
            <a:ext cx="8229600" cy="550863"/>
          </a:xfrm>
        </p:spPr>
        <p:txBody>
          <a:bodyPr anchor="b" anchorCtr="0"/>
          <a:lstStyle>
            <a:lvl1pPr marL="0" indent="0">
              <a:spcBef>
                <a:spcPts val="150"/>
              </a:spcBef>
              <a:buNone/>
              <a:defRPr sz="9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*Citations and references</a:t>
            </a:r>
          </a:p>
        </p:txBody>
      </p:sp>
    </p:spTree>
    <p:extLst>
      <p:ext uri="{BB962C8B-B14F-4D97-AF65-F5344CB8AC3E}">
        <p14:creationId xmlns:p14="http://schemas.microsoft.com/office/powerpoint/2010/main" val="2968537759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57200" y="1554163"/>
            <a:ext cx="8229600" cy="46212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6175378"/>
            <a:ext cx="8229600" cy="550863"/>
          </a:xfrm>
        </p:spPr>
        <p:txBody>
          <a:bodyPr anchor="b" anchorCtr="0"/>
          <a:lstStyle>
            <a:lvl1pPr marL="0" indent="0">
              <a:spcBef>
                <a:spcPts val="150"/>
              </a:spcBef>
              <a:buNone/>
              <a:defRPr sz="9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*Citations and references</a:t>
            </a:r>
          </a:p>
        </p:txBody>
      </p:sp>
    </p:spTree>
    <p:extLst>
      <p:ext uri="{BB962C8B-B14F-4D97-AF65-F5344CB8AC3E}">
        <p14:creationId xmlns:p14="http://schemas.microsoft.com/office/powerpoint/2010/main" val="875337095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57200" y="1554163"/>
            <a:ext cx="8229600" cy="46212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6175378"/>
            <a:ext cx="8229600" cy="550863"/>
          </a:xfrm>
        </p:spPr>
        <p:txBody>
          <a:bodyPr anchor="b" anchorCtr="0"/>
          <a:lstStyle>
            <a:lvl1pPr marL="0" indent="0">
              <a:spcBef>
                <a:spcPts val="150"/>
              </a:spcBef>
              <a:buNone/>
              <a:defRPr sz="9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*Citations and references</a:t>
            </a:r>
          </a:p>
        </p:txBody>
      </p:sp>
    </p:spTree>
    <p:extLst>
      <p:ext uri="{BB962C8B-B14F-4D97-AF65-F5344CB8AC3E}">
        <p14:creationId xmlns:p14="http://schemas.microsoft.com/office/powerpoint/2010/main" val="3596854180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11AF8B-AA4A-4143-91D6-A716333E3D6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6386946"/>
            <a:ext cx="9144000" cy="471054"/>
          </a:xfrm>
          <a:prstGeom prst="rect">
            <a:avLst/>
          </a:prstGeom>
          <a:gradFill>
            <a:gsLst>
              <a:gs pos="0">
                <a:srgbClr val="002461"/>
              </a:gs>
              <a:gs pos="46000">
                <a:srgbClr val="0044A5"/>
              </a:gs>
              <a:gs pos="100000">
                <a:srgbClr val="0070E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735556-D7DF-4641-8A4F-33C84FBD753F}"/>
              </a:ext>
            </a:extLst>
          </p:cNvPr>
          <p:cNvSpPr txBox="1"/>
          <p:nvPr userDrawn="1"/>
        </p:nvSpPr>
        <p:spPr>
          <a:xfrm>
            <a:off x="6920338" y="6401425"/>
            <a:ext cx="16486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</a:rPr>
              <a:t>Influenza Division</a:t>
            </a:r>
          </a:p>
        </p:txBody>
      </p:sp>
      <p:pic>
        <p:nvPicPr>
          <p:cNvPr id="9" name="Picture 2" descr="Image result for cdc logo white transparent"/>
          <p:cNvPicPr>
            <a:picLocks noChangeAspect="1" noChangeArrowheads="1"/>
          </p:cNvPicPr>
          <p:nvPr userDrawn="1"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94" b="19180"/>
          <a:stretch/>
        </p:blipFill>
        <p:spPr bwMode="auto">
          <a:xfrm>
            <a:off x="8567193" y="6379924"/>
            <a:ext cx="579188" cy="483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4884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65" r:id="rId13"/>
    <p:sldLayoutId id="2147483667" r:id="rId14"/>
    <p:sldLayoutId id="2147483668" r:id="rId15"/>
    <p:sldLayoutId id="214748366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ED2C0-41E0-4430-A569-632BAA78B9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75079" y="680220"/>
            <a:ext cx="5565422" cy="2387600"/>
          </a:xfrm>
        </p:spPr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sz="4400" dirty="0"/>
              <a:t>Evaluation and Building an Evidence Base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22A72E-5FB4-40E7-99CB-EFA3A54E0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87030" y="3429000"/>
            <a:ext cx="6639098" cy="1655762"/>
          </a:xfrm>
        </p:spPr>
        <p:txBody>
          <a:bodyPr/>
          <a:lstStyle/>
          <a:p>
            <a:r>
              <a:rPr lang="en-US" sz="3200" dirty="0">
                <a:solidFill>
                  <a:srgbClr val="14497C"/>
                </a:solidFill>
              </a:rPr>
              <a:t>Elizabeth (Eli) Painter, PhD</a:t>
            </a:r>
          </a:p>
          <a:p>
            <a:r>
              <a:rPr lang="en-US" sz="2800" dirty="0">
                <a:solidFill>
                  <a:srgbClr val="14497C"/>
                </a:solidFill>
              </a:rPr>
              <a:t>February 28, 2019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984317" y="6413336"/>
            <a:ext cx="5595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000" dirty="0">
                <a:solidFill>
                  <a:prstClr val="white"/>
                </a:solidFill>
              </a:rPr>
              <a:t>Div.</a:t>
            </a:r>
          </a:p>
        </p:txBody>
      </p:sp>
    </p:spTree>
    <p:extLst>
      <p:ext uri="{BB962C8B-B14F-4D97-AF65-F5344CB8AC3E}">
        <p14:creationId xmlns:p14="http://schemas.microsoft.com/office/powerpoint/2010/main" val="1479320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Youth in Ag 2019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u="sng" dirty="0" smtClean="0"/>
              <a:t>Role of evaluation 2019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Build an evidence base and publish results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With every intervention - document, analyze, and share results 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We need to determine what is working and what is not</a:t>
            </a:r>
            <a:endParaRPr lang="en-US" dirty="0"/>
          </a:p>
          <a:p>
            <a:r>
              <a:rPr lang="en-US" dirty="0"/>
              <a:t>When choosing </a:t>
            </a:r>
            <a:r>
              <a:rPr lang="en-US" dirty="0" smtClean="0"/>
              <a:t>between</a:t>
            </a:r>
            <a:r>
              <a:rPr lang="en-US" dirty="0" smtClean="0"/>
              <a:t> interventions, </a:t>
            </a:r>
            <a:r>
              <a:rPr lang="en-US" dirty="0"/>
              <a:t>lean towards measurable/publishable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992130" y="6428283"/>
            <a:ext cx="559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Div.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54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>
          <a:xfrm>
            <a:off x="457200" y="1111172"/>
            <a:ext cx="8229600" cy="5064205"/>
          </a:xfrm>
        </p:spPr>
        <p:txBody>
          <a:bodyPr>
            <a:normAutofit/>
          </a:bodyPr>
          <a:lstStyle/>
          <a:p>
            <a:pPr lvl="0"/>
            <a:endParaRPr lang="en-US" b="1" dirty="0" smtClean="0"/>
          </a:p>
          <a:p>
            <a:pPr lvl="0"/>
            <a:r>
              <a:rPr lang="en-US" dirty="0" smtClean="0"/>
              <a:t>Educational </a:t>
            </a:r>
            <a:r>
              <a:rPr lang="en-US" dirty="0"/>
              <a:t>courses/programs</a:t>
            </a:r>
          </a:p>
          <a:p>
            <a:r>
              <a:rPr lang="en-US" dirty="0" smtClean="0"/>
              <a:t>Educational </a:t>
            </a:r>
            <a:r>
              <a:rPr lang="en-US" dirty="0"/>
              <a:t>i</a:t>
            </a:r>
            <a:r>
              <a:rPr lang="en-US" dirty="0" smtClean="0"/>
              <a:t>nter-agency Events</a:t>
            </a:r>
          </a:p>
          <a:p>
            <a:r>
              <a:rPr lang="en-US" dirty="0"/>
              <a:t>Social media campaigns</a:t>
            </a:r>
          </a:p>
          <a:p>
            <a:pPr lvl="0"/>
            <a:r>
              <a:rPr lang="en-US" dirty="0"/>
              <a:t>Trainings</a:t>
            </a:r>
          </a:p>
          <a:p>
            <a:pPr lvl="1"/>
            <a:r>
              <a:rPr lang="en-US" dirty="0"/>
              <a:t>Train the trainer </a:t>
            </a:r>
          </a:p>
          <a:p>
            <a:pPr lvl="1"/>
            <a:r>
              <a:rPr lang="en-US" dirty="0"/>
              <a:t>Direct youth training</a:t>
            </a:r>
          </a:p>
          <a:p>
            <a:endParaRPr lang="en-US" dirty="0"/>
          </a:p>
          <a:p>
            <a:pPr lvl="1"/>
            <a:endParaRPr lang="en-US" sz="140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46848"/>
            <a:ext cx="8229600" cy="836850"/>
          </a:xfrm>
        </p:spPr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Intervention Activity types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031193" y="6503182"/>
            <a:ext cx="586596" cy="449709"/>
          </a:xfrm>
        </p:spPr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solidFill>
                  <a:prstClr val="white"/>
                </a:solidFill>
              </a:rPr>
              <a:t>Div.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1422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457200" y="1344851"/>
            <a:ext cx="8436634" cy="4842821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600" dirty="0"/>
              <a:t>To what extent do </a:t>
            </a:r>
            <a:r>
              <a:rPr lang="en-US" sz="2600" dirty="0" smtClean="0"/>
              <a:t>interventions impact </a:t>
            </a:r>
            <a:r>
              <a:rPr lang="en-US" sz="2600" dirty="0"/>
              <a:t>knowledge of youth/families in agriculture?</a:t>
            </a:r>
          </a:p>
          <a:p>
            <a:pPr marL="342900" indent="-342900">
              <a:buFont typeface="+mj-lt"/>
              <a:buAutoNum type="arabicPeriod"/>
            </a:pPr>
            <a:endParaRPr lang="en-US" sz="1700" dirty="0"/>
          </a:p>
          <a:p>
            <a:pPr marL="514350" indent="-514350">
              <a:buFont typeface="+mj-lt"/>
              <a:buAutoNum type="arabicPeriod"/>
            </a:pPr>
            <a:r>
              <a:rPr lang="en-US" sz="2600" dirty="0" smtClean="0"/>
              <a:t>Is </a:t>
            </a:r>
            <a:r>
              <a:rPr lang="en-US" sz="2600" dirty="0"/>
              <a:t>acquired knowledge resulting in changed attitudes and behaviors?</a:t>
            </a:r>
          </a:p>
          <a:p>
            <a:pPr lvl="1"/>
            <a:r>
              <a:rPr lang="en-US" sz="2600" dirty="0"/>
              <a:t>If not, why not? What is the cultural or other source of the reluctance to change?</a:t>
            </a:r>
          </a:p>
          <a:p>
            <a:pPr marL="800100" lvl="1" indent="-342900">
              <a:buFont typeface="+mj-lt"/>
              <a:buAutoNum type="arabicPeriod"/>
            </a:pPr>
            <a:endParaRPr lang="en-US" sz="17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Is there a difference in the effectiveness </a:t>
            </a:r>
            <a:r>
              <a:rPr lang="en-US" sz="2600" dirty="0" smtClean="0"/>
              <a:t>of products/activities</a:t>
            </a:r>
            <a:r>
              <a:rPr lang="en-US" sz="2600" dirty="0"/>
              <a:t>? </a:t>
            </a:r>
          </a:p>
          <a:p>
            <a:pPr marL="800100" lvl="1" indent="-342900">
              <a:buFont typeface="+mj-lt"/>
              <a:buAutoNum type="arabicPeriod"/>
            </a:pPr>
            <a:endParaRPr lang="en-US" sz="1700" dirty="0"/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Are partnership activities fostering communication, collaboration, and understanding among agencies and organizations? </a:t>
            </a:r>
            <a:endParaRPr lang="en-US" sz="2600" dirty="0" smtClean="0"/>
          </a:p>
          <a:p>
            <a:pPr lvl="1"/>
            <a:r>
              <a:rPr lang="en-US" sz="2600" dirty="0" smtClean="0"/>
              <a:t>If not, why not?</a:t>
            </a:r>
            <a:endParaRPr lang="en-US" sz="2600" dirty="0"/>
          </a:p>
          <a:p>
            <a:pPr marL="525775" lvl="1" indent="-342900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863364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Program Questions</a:t>
            </a:r>
            <a:endParaRPr lang="en-US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0" y="-201864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</p:txBody>
      </p:sp>
      <p:sp>
        <p:nvSpPr>
          <p:cNvPr id="5" name="Rectangle 4"/>
          <p:cNvSpPr/>
          <p:nvPr/>
        </p:nvSpPr>
        <p:spPr>
          <a:xfrm>
            <a:off x="8027448" y="6394839"/>
            <a:ext cx="5595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000" dirty="0">
                <a:solidFill>
                  <a:prstClr val="white"/>
                </a:solidFill>
              </a:rPr>
              <a:t>Div.</a:t>
            </a:r>
          </a:p>
        </p:txBody>
      </p:sp>
    </p:spTree>
    <p:extLst>
      <p:ext uri="{BB962C8B-B14F-4D97-AF65-F5344CB8AC3E}">
        <p14:creationId xmlns:p14="http://schemas.microsoft.com/office/powerpoint/2010/main" val="23793315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</a:rPr>
              <a:t>Evaluation Resources </a:t>
            </a:r>
            <a:endParaRPr lang="en-US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00996"/>
            <a:ext cx="7886700" cy="4675967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Survey Bank</a:t>
            </a:r>
          </a:p>
          <a:p>
            <a:pPr lvl="1"/>
            <a:r>
              <a:rPr lang="en-US" dirty="0" smtClean="0"/>
              <a:t>Located on Basecamp</a:t>
            </a:r>
          </a:p>
          <a:p>
            <a:pPr lvl="1"/>
            <a:r>
              <a:rPr lang="en-US" dirty="0" smtClean="0"/>
              <a:t>Includes high-quality questions from other states</a:t>
            </a:r>
          </a:p>
          <a:p>
            <a:pPr lvl="1"/>
            <a:r>
              <a:rPr lang="en-US" dirty="0" smtClean="0"/>
              <a:t>Questions available on numerous topics</a:t>
            </a:r>
          </a:p>
          <a:p>
            <a:pPr lvl="2"/>
            <a:r>
              <a:rPr lang="en-US" dirty="0" smtClean="0"/>
              <a:t>Zoonotic </a:t>
            </a:r>
            <a:r>
              <a:rPr lang="en-US" dirty="0"/>
              <a:t>Disease</a:t>
            </a:r>
          </a:p>
          <a:p>
            <a:pPr lvl="2"/>
            <a:r>
              <a:rPr lang="en-US" dirty="0" err="1" smtClean="0"/>
              <a:t>Agritourism</a:t>
            </a:r>
            <a:endParaRPr lang="en-US" dirty="0"/>
          </a:p>
          <a:p>
            <a:pPr lvl="2"/>
            <a:r>
              <a:rPr lang="en-US" dirty="0" smtClean="0"/>
              <a:t>Epidemiology</a:t>
            </a:r>
          </a:p>
          <a:p>
            <a:pPr lvl="2"/>
            <a:r>
              <a:rPr lang="en-US" dirty="0" smtClean="0"/>
              <a:t>General </a:t>
            </a:r>
            <a:r>
              <a:rPr lang="en-US" dirty="0"/>
              <a:t>Flu Prevention</a:t>
            </a:r>
          </a:p>
          <a:p>
            <a:pPr lvl="2"/>
            <a:r>
              <a:rPr lang="en-US" dirty="0"/>
              <a:t>Swine Exhibit </a:t>
            </a:r>
            <a:r>
              <a:rPr lang="en-US" dirty="0" smtClean="0"/>
              <a:t>Specific</a:t>
            </a:r>
          </a:p>
          <a:p>
            <a:pPr lvl="1"/>
            <a:r>
              <a:rPr lang="en-US" dirty="0"/>
              <a:t>Categorized by knowledge, attitudes, and intended behavior change, </a:t>
            </a:r>
          </a:p>
          <a:p>
            <a:pPr lvl="2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036075" y="6390707"/>
            <a:ext cx="5595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000" dirty="0">
                <a:solidFill>
                  <a:prstClr val="white"/>
                </a:solidFill>
              </a:rPr>
              <a:t>Div.</a:t>
            </a:r>
          </a:p>
        </p:txBody>
      </p:sp>
    </p:spTree>
    <p:extLst>
      <p:ext uri="{BB962C8B-B14F-4D97-AF65-F5344CB8AC3E}">
        <p14:creationId xmlns:p14="http://schemas.microsoft.com/office/powerpoint/2010/main" val="329337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</a:rPr>
              <a:t>Technical Assistance</a:t>
            </a:r>
            <a:endParaRPr lang="en-US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63305"/>
            <a:ext cx="7886700" cy="4675967"/>
          </a:xfrm>
        </p:spPr>
        <p:txBody>
          <a:bodyPr>
            <a:normAutofit/>
          </a:bodyPr>
          <a:lstStyle/>
          <a:p>
            <a:r>
              <a:rPr lang="en-US" dirty="0" smtClean="0"/>
              <a:t>Survey evaluation/revision</a:t>
            </a:r>
          </a:p>
          <a:p>
            <a:pPr lvl="1"/>
            <a:r>
              <a:rPr lang="en-US" dirty="0" smtClean="0"/>
              <a:t>We assisted 5/7 grantee states tweak/revise surveys in 2018</a:t>
            </a:r>
          </a:p>
          <a:p>
            <a:pPr lvl="1"/>
            <a:r>
              <a:rPr lang="en-US" dirty="0" smtClean="0"/>
              <a:t>We can also assist with survey results compilation and analysis</a:t>
            </a:r>
          </a:p>
          <a:p>
            <a:pPr lvl="0"/>
            <a:r>
              <a:rPr lang="en-US" dirty="0" smtClean="0"/>
              <a:t>Impact 1-pagers</a:t>
            </a:r>
          </a:p>
          <a:p>
            <a:pPr lvl="1"/>
            <a:r>
              <a:rPr lang="en-US" dirty="0" smtClean="0"/>
              <a:t>Minnesota – congressional staffer request</a:t>
            </a:r>
          </a:p>
          <a:p>
            <a:pPr lvl="1"/>
            <a:r>
              <a:rPr lang="en-US" dirty="0" smtClean="0"/>
              <a:t>Michigan –1-pager leave behind for a conference</a:t>
            </a:r>
          </a:p>
          <a:p>
            <a:pPr lvl="1"/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8048445" y="6425481"/>
            <a:ext cx="5531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>
                <a:solidFill>
                  <a:prstClr val="white"/>
                </a:solidFill>
              </a:rPr>
              <a:t>Div.</a:t>
            </a:r>
          </a:p>
        </p:txBody>
      </p:sp>
    </p:spTree>
    <p:extLst>
      <p:ext uri="{BB962C8B-B14F-4D97-AF65-F5344CB8AC3E}">
        <p14:creationId xmlns:p14="http://schemas.microsoft.com/office/powerpoint/2010/main" val="3996065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In closing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Capture impact, 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Communicate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results </a:t>
            </a:r>
          </a:p>
          <a:p>
            <a:pPr lvl="1"/>
            <a:endParaRPr lang="en-US" sz="1200" dirty="0" smtClean="0"/>
          </a:p>
          <a:p>
            <a:r>
              <a:rPr lang="en-US" dirty="0" smtClean="0"/>
              <a:t>Contact us if you need support</a:t>
            </a:r>
          </a:p>
          <a:p>
            <a:r>
              <a:rPr lang="en-US" dirty="0" smtClean="0"/>
              <a:t>Capture data where you can </a:t>
            </a:r>
          </a:p>
          <a:p>
            <a:pPr lvl="1"/>
            <a:r>
              <a:rPr lang="en-US" dirty="0" smtClean="0"/>
              <a:t>quantitative </a:t>
            </a:r>
          </a:p>
          <a:p>
            <a:pPr lvl="1"/>
            <a:r>
              <a:rPr lang="en-US" dirty="0" smtClean="0"/>
              <a:t>qualitative </a:t>
            </a:r>
          </a:p>
          <a:p>
            <a:r>
              <a:rPr lang="en-US" dirty="0" smtClean="0"/>
              <a:t>Publish and/or share data so we can learn which interventions work and why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027449" y="6394839"/>
            <a:ext cx="5595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000" dirty="0">
                <a:solidFill>
                  <a:prstClr val="white"/>
                </a:solidFill>
              </a:rPr>
              <a:t>Div.</a:t>
            </a:r>
          </a:p>
        </p:txBody>
      </p:sp>
    </p:spTree>
    <p:extLst>
      <p:ext uri="{BB962C8B-B14F-4D97-AF65-F5344CB8AC3E}">
        <p14:creationId xmlns:p14="http://schemas.microsoft.com/office/powerpoint/2010/main" val="89987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5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ED2C0-41E0-4430-A569-632BAA78B9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4528" y="489663"/>
            <a:ext cx="5565422" cy="717259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Questions?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22A72E-5FB4-40E7-99CB-EFA3A54E0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55493" y="1276722"/>
            <a:ext cx="6639098" cy="1172363"/>
          </a:xfrm>
        </p:spPr>
        <p:txBody>
          <a:bodyPr/>
          <a:lstStyle/>
          <a:p>
            <a:r>
              <a:rPr lang="en-US" sz="3200" dirty="0" smtClean="0">
                <a:solidFill>
                  <a:schemeClr val="bg1"/>
                </a:solidFill>
              </a:rPr>
              <a:t>Eli Painter: ocv3@cdc.gov</a:t>
            </a:r>
            <a:endParaRPr lang="en-US" sz="28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598543" y="2518885"/>
            <a:ext cx="2088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Acknowledgements: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98543" y="3165064"/>
            <a:ext cx="20073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E. Eisenberg </a:t>
            </a:r>
            <a:r>
              <a:rPr lang="en-US" dirty="0" err="1" smtClean="0">
                <a:solidFill>
                  <a:schemeClr val="bg1"/>
                </a:solidFill>
              </a:rPr>
              <a:t>Lobelo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L. Polansky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L. Roper</a:t>
            </a: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992943" y="6422554"/>
            <a:ext cx="5595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000" dirty="0">
                <a:solidFill>
                  <a:prstClr val="white"/>
                </a:solidFill>
              </a:rPr>
              <a:t>Div.</a:t>
            </a:r>
          </a:p>
        </p:txBody>
      </p:sp>
    </p:spTree>
    <p:extLst>
      <p:ext uri="{BB962C8B-B14F-4D97-AF65-F5344CB8AC3E}">
        <p14:creationId xmlns:p14="http://schemas.microsoft.com/office/powerpoint/2010/main" val="175959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1051</TotalTime>
  <Words>327</Words>
  <Application>Microsoft Office PowerPoint</Application>
  <PresentationFormat>On-screen Show (4:3)</PresentationFormat>
  <Paragraphs>77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 Evaluation and Building an Evidence Base</vt:lpstr>
      <vt:lpstr>Youth in Ag 2019</vt:lpstr>
      <vt:lpstr>Intervention Activity types</vt:lpstr>
      <vt:lpstr>Program Questions</vt:lpstr>
      <vt:lpstr>Evaluation Resources </vt:lpstr>
      <vt:lpstr>Technical Assistance</vt:lpstr>
      <vt:lpstr>In closing</vt:lpstr>
      <vt:lpstr>  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Jernigan</dc:creator>
  <cp:lastModifiedBy>Painter, Elizabeth (CDC/DDID/NCIRD) (CTR)</cp:lastModifiedBy>
  <cp:revision>51</cp:revision>
  <cp:lastPrinted>2019-02-27T21:06:56Z</cp:lastPrinted>
  <dcterms:created xsi:type="dcterms:W3CDTF">2018-03-04T03:08:53Z</dcterms:created>
  <dcterms:modified xsi:type="dcterms:W3CDTF">2019-02-28T15:29:12Z</dcterms:modified>
</cp:coreProperties>
</file>