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sldIdLst>
    <p:sldId id="256" r:id="rId2"/>
    <p:sldId id="290" r:id="rId3"/>
    <p:sldId id="257" r:id="rId4"/>
    <p:sldId id="266" r:id="rId5"/>
    <p:sldId id="258" r:id="rId6"/>
    <p:sldId id="288" r:id="rId7"/>
    <p:sldId id="261" r:id="rId8"/>
    <p:sldId id="267" r:id="rId9"/>
    <p:sldId id="268" r:id="rId10"/>
    <p:sldId id="269" r:id="rId11"/>
    <p:sldId id="271" r:id="rId12"/>
    <p:sldId id="272" r:id="rId13"/>
    <p:sldId id="273" r:id="rId14"/>
    <p:sldId id="274" r:id="rId15"/>
    <p:sldId id="291" r:id="rId16"/>
    <p:sldId id="277" r:id="rId17"/>
    <p:sldId id="278" r:id="rId18"/>
    <p:sldId id="280" r:id="rId19"/>
    <p:sldId id="264" r:id="rId20"/>
    <p:sldId id="262" r:id="rId21"/>
    <p:sldId id="276" r:id="rId22"/>
    <p:sldId id="281" r:id="rId23"/>
    <p:sldId id="282" r:id="rId24"/>
    <p:sldId id="292" r:id="rId25"/>
    <p:sldId id="284" r:id="rId26"/>
    <p:sldId id="289" r:id="rId27"/>
    <p:sldId id="285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0000"/>
    <a:srgbClr val="8F46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74"/>
  </p:normalViewPr>
  <p:slideViewPr>
    <p:cSldViewPr snapToGrid="0" snapToObjects="1">
      <p:cViewPr varScale="1">
        <p:scale>
          <a:sx n="102" d="100"/>
          <a:sy n="102" d="100"/>
        </p:scale>
        <p:origin x="8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9C923C-4FA7-9942-BB3F-0BFDE21D633B}" type="datetimeFigureOut">
              <a:rPr lang="en-US" smtClean="0"/>
              <a:t>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2D189-9561-B349-9142-68706A7C32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83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226E3F96-FEB0-9245-A50C-D4D817341B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3574" cy="69096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539897"/>
            <a:ext cx="7772400" cy="152661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432853"/>
            <a:ext cx="7772400" cy="437322"/>
          </a:xfrm>
        </p:spPr>
        <p:txBody>
          <a:bodyPr>
            <a:normAutofit/>
          </a:bodyPr>
          <a:lstStyle>
            <a:lvl1pPr marL="0" indent="0" algn="ctr">
              <a:buNone/>
              <a:defRPr sz="2000" b="1">
                <a:solidFill>
                  <a:srgbClr val="980000"/>
                </a:solidFill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presenter name, title, office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58768825-E069-6F42-87A9-92529D0621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801" y="5026671"/>
            <a:ext cx="7772399" cy="400094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rgbClr val="980000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Click to add date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B146F4A7-E78E-8A41-A409-38BC918226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2078093"/>
            <a:ext cx="7772400" cy="233231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MARYLAND DEPARTMENT OF HEALTH</a:t>
            </a:r>
          </a:p>
        </p:txBody>
      </p:sp>
    </p:spTree>
    <p:extLst>
      <p:ext uri="{BB962C8B-B14F-4D97-AF65-F5344CB8AC3E}">
        <p14:creationId xmlns:p14="http://schemas.microsoft.com/office/powerpoint/2010/main" val="2951456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77712" y="6152495"/>
            <a:ext cx="499248" cy="365125"/>
          </a:xfrm>
        </p:spPr>
        <p:txBody>
          <a:bodyPr/>
          <a:lstStyle>
            <a:lvl1pPr>
              <a:defRPr sz="1600"/>
            </a:lvl1pPr>
          </a:lstStyle>
          <a:p>
            <a:fld id="{EB4BE1A8-99A0-BE4B-B404-CE990ED5FA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48F4CB9B-4BD7-3D49-A075-0D8E65D83C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5126"/>
            <a:ext cx="7886700" cy="447675"/>
          </a:xfr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tx1">
                    <a:lumMod val="50000"/>
                    <a:lumOff val="50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Click to add Chapter reference: Title</a:t>
            </a:r>
          </a:p>
        </p:txBody>
      </p:sp>
    </p:spTree>
    <p:extLst>
      <p:ext uri="{BB962C8B-B14F-4D97-AF65-F5344CB8AC3E}">
        <p14:creationId xmlns:p14="http://schemas.microsoft.com/office/powerpoint/2010/main" val="2588021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hape 99">
            <a:extLst>
              <a:ext uri="{FF2B5EF4-FFF2-40B4-BE49-F238E27FC236}">
                <a16:creationId xmlns:a16="http://schemas.microsoft.com/office/drawing/2014/main" xmlns="" id="{FAB5DBD5-ED1B-4741-9821-3F95A8B46D26}"/>
              </a:ext>
            </a:extLst>
          </p:cNvPr>
          <p:cNvCxnSpPr>
            <a:cxnSpLocks/>
          </p:cNvCxnSpPr>
          <p:nvPr userDrawn="1"/>
        </p:nvCxnSpPr>
        <p:spPr>
          <a:xfrm>
            <a:off x="2082800" y="4225978"/>
            <a:ext cx="7061200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6DD49DEE-DB45-DF4D-8A56-2743728944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1838" y="3667125"/>
            <a:ext cx="7142162" cy="488950"/>
          </a:xfrm>
        </p:spPr>
        <p:txBody>
          <a:bodyPr>
            <a:noAutofit/>
          </a:bodyPr>
          <a:lstStyle>
            <a:lvl1pPr marL="0" indent="0">
              <a:buNone/>
              <a:defRPr sz="3500" i="1"/>
            </a:lvl1pPr>
          </a:lstStyle>
          <a:p>
            <a:pPr lvl="0"/>
            <a:r>
              <a:rPr lang="en-US" dirty="0"/>
              <a:t>Click to add Chapter Intro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476D33B6-D6A5-6648-A849-A5377F3467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01838" y="4196398"/>
            <a:ext cx="7142162" cy="720725"/>
          </a:xfrm>
        </p:spPr>
        <p:txBody>
          <a:bodyPr>
            <a:normAutofit/>
          </a:bodyPr>
          <a:lstStyle>
            <a:lvl1pPr marL="0" indent="0">
              <a:buNone/>
              <a:defRPr sz="4500" b="1"/>
            </a:lvl1pPr>
          </a:lstStyle>
          <a:p>
            <a:pPr lvl="0"/>
            <a:r>
              <a:rPr lang="en-US" dirty="0"/>
              <a:t>Click to add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681169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42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9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60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502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52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535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20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8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752" y="6152495"/>
            <a:ext cx="4992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EB4BE1A8-99A0-BE4B-B404-CE990ED5FA0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https://lh4.googleusercontent.com/ZsmX9CwA4D1VTH66_HLHu8ppRW6FXdouYr3Dsi2o0ZGBLCWc7fDdjS4SaiDKzoNh9VE3LpnzUwswN8SXyuQit31G-iiAFQFgJt2nXsTJmxvd3Dstg6TnPsV5OLcQpumGO4zjwPN2GT0">
            <a:extLst>
              <a:ext uri="{FF2B5EF4-FFF2-40B4-BE49-F238E27FC236}">
                <a16:creationId xmlns:a16="http://schemas.microsoft.com/office/drawing/2014/main" xmlns="" id="{6613F1CD-0F36-0A43-BE75-B5576EFB39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627" y="6176963"/>
            <a:ext cx="2241723" cy="45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234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63" r:id="rId4"/>
    <p:sldLayoutId id="2147483664" r:id="rId5"/>
    <p:sldLayoutId id="2147483665" r:id="rId6"/>
    <p:sldLayoutId id="2147483666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0.sv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6.sv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E4D9FBF1-73AE-094E-92E1-834ED740D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799" y="2539897"/>
            <a:ext cx="7685117" cy="1526610"/>
          </a:xfrm>
        </p:spPr>
        <p:txBody>
          <a:bodyPr>
            <a:noAutofit/>
          </a:bodyPr>
          <a:lstStyle/>
          <a:p>
            <a:r>
              <a:rPr lang="en-US" dirty="0"/>
              <a:t>Evaluating “</a:t>
            </a:r>
            <a:r>
              <a:rPr lang="en-US" dirty="0" err="1"/>
              <a:t>Swineage</a:t>
            </a:r>
            <a:r>
              <a:rPr lang="en-US" dirty="0"/>
              <a:t>” in Maryland: </a:t>
            </a:r>
            <a:br>
              <a:rPr lang="en-US" dirty="0"/>
            </a:br>
            <a:r>
              <a:rPr lang="en-US" dirty="0"/>
              <a:t>Lessons Learned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xmlns="" id="{9204BC9C-1D50-5943-B6B1-C971A2D1E7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2846" y="4295080"/>
            <a:ext cx="7772400" cy="437322"/>
          </a:xfrm>
        </p:spPr>
        <p:txBody>
          <a:bodyPr>
            <a:noAutofit/>
          </a:bodyPr>
          <a:lstStyle/>
          <a:p>
            <a:r>
              <a:rPr lang="en-US" dirty="0"/>
              <a:t>Monique Duwell, MD, MPH</a:t>
            </a:r>
          </a:p>
          <a:p>
            <a:r>
              <a:rPr lang="en-US" dirty="0"/>
              <a:t>David Crum, DVM, MPH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91A49DA3-7245-F141-BE1F-459AF9FED7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February 28, 2019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xmlns="" id="{B2DD552A-211E-9D47-8513-E31C1F0E1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en-US" sz="1200" dirty="0"/>
              <a:t>MARYLAND DEPARTMENT OF HEALTH</a:t>
            </a:r>
          </a:p>
        </p:txBody>
      </p:sp>
      <p:cxnSp>
        <p:nvCxnSpPr>
          <p:cNvPr id="28" name="Shape 55">
            <a:extLst>
              <a:ext uri="{FF2B5EF4-FFF2-40B4-BE49-F238E27FC236}">
                <a16:creationId xmlns:a16="http://schemas.microsoft.com/office/drawing/2014/main" xmlns="" id="{11E3BC70-FBD6-C74C-8159-80899B1757B7}"/>
              </a:ext>
            </a:extLst>
          </p:cNvPr>
          <p:cNvCxnSpPr>
            <a:cxnSpLocks/>
          </p:cNvCxnSpPr>
          <p:nvPr/>
        </p:nvCxnSpPr>
        <p:spPr>
          <a:xfrm flipV="1">
            <a:off x="685800" y="1806520"/>
            <a:ext cx="0" cy="2513781"/>
          </a:xfrm>
          <a:prstGeom prst="straightConnector1">
            <a:avLst/>
          </a:prstGeom>
          <a:noFill/>
          <a:ln w="19050" cap="flat" cmpd="sng">
            <a:solidFill>
              <a:srgbClr val="F3F3F3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9" name="Shape 56">
            <a:extLst>
              <a:ext uri="{FF2B5EF4-FFF2-40B4-BE49-F238E27FC236}">
                <a16:creationId xmlns:a16="http://schemas.microsoft.com/office/drawing/2014/main" xmlns="" id="{979170BE-F13B-8F47-923E-AD14863901BF}"/>
              </a:ext>
            </a:extLst>
          </p:cNvPr>
          <p:cNvCxnSpPr>
            <a:cxnSpLocks/>
          </p:cNvCxnSpPr>
          <p:nvPr/>
        </p:nvCxnSpPr>
        <p:spPr>
          <a:xfrm flipV="1">
            <a:off x="8473714" y="1806521"/>
            <a:ext cx="0" cy="2488559"/>
          </a:xfrm>
          <a:prstGeom prst="straightConnector1">
            <a:avLst/>
          </a:prstGeom>
          <a:noFill/>
          <a:ln w="19050" cap="flat" cmpd="sng">
            <a:solidFill>
              <a:srgbClr val="F3F3F3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0" name="Shape 57">
            <a:extLst>
              <a:ext uri="{FF2B5EF4-FFF2-40B4-BE49-F238E27FC236}">
                <a16:creationId xmlns:a16="http://schemas.microsoft.com/office/drawing/2014/main" xmlns="" id="{A1F10BB0-360B-AA41-A487-ED39EBBFE660}"/>
              </a:ext>
            </a:extLst>
          </p:cNvPr>
          <p:cNvCxnSpPr>
            <a:cxnSpLocks/>
          </p:cNvCxnSpPr>
          <p:nvPr/>
        </p:nvCxnSpPr>
        <p:spPr>
          <a:xfrm>
            <a:off x="685800" y="1816567"/>
            <a:ext cx="7772400" cy="0"/>
          </a:xfrm>
          <a:prstGeom prst="straightConnector1">
            <a:avLst/>
          </a:prstGeom>
          <a:noFill/>
          <a:ln w="19050" cap="flat" cmpd="sng">
            <a:solidFill>
              <a:srgbClr val="F3F3F3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6" name="Shape 59">
            <a:extLst>
              <a:ext uri="{FF2B5EF4-FFF2-40B4-BE49-F238E27FC236}">
                <a16:creationId xmlns:a16="http://schemas.microsoft.com/office/drawing/2014/main" xmlns="" id="{921D60CF-5C04-BF42-A996-8654D73C5C0E}"/>
              </a:ext>
            </a:extLst>
          </p:cNvPr>
          <p:cNvCxnSpPr>
            <a:cxnSpLocks/>
          </p:cNvCxnSpPr>
          <p:nvPr/>
        </p:nvCxnSpPr>
        <p:spPr>
          <a:xfrm flipV="1">
            <a:off x="8475246" y="4295441"/>
            <a:ext cx="0" cy="1149468"/>
          </a:xfrm>
          <a:prstGeom prst="straightConnector1">
            <a:avLst/>
          </a:prstGeom>
          <a:noFill/>
          <a:ln w="952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7" name="Shape 60">
            <a:extLst>
              <a:ext uri="{FF2B5EF4-FFF2-40B4-BE49-F238E27FC236}">
                <a16:creationId xmlns:a16="http://schemas.microsoft.com/office/drawing/2014/main" xmlns="" id="{C5D61A59-1BDB-9E41-B4CF-C4047908D7EC}"/>
              </a:ext>
            </a:extLst>
          </p:cNvPr>
          <p:cNvCxnSpPr>
            <a:cxnSpLocks/>
          </p:cNvCxnSpPr>
          <p:nvPr/>
        </p:nvCxnSpPr>
        <p:spPr>
          <a:xfrm flipV="1">
            <a:off x="685800" y="4320302"/>
            <a:ext cx="0" cy="1117896"/>
          </a:xfrm>
          <a:prstGeom prst="straightConnector1">
            <a:avLst/>
          </a:prstGeom>
          <a:noFill/>
          <a:ln w="952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8" name="Shape 61">
            <a:extLst>
              <a:ext uri="{FF2B5EF4-FFF2-40B4-BE49-F238E27FC236}">
                <a16:creationId xmlns:a16="http://schemas.microsoft.com/office/drawing/2014/main" xmlns="" id="{8D59D9DE-762A-2B4E-AA25-641B85A1E220}"/>
              </a:ext>
            </a:extLst>
          </p:cNvPr>
          <p:cNvCxnSpPr>
            <a:cxnSpLocks/>
          </p:cNvCxnSpPr>
          <p:nvPr/>
        </p:nvCxnSpPr>
        <p:spPr>
          <a:xfrm>
            <a:off x="685800" y="5436431"/>
            <a:ext cx="7787914" cy="1767"/>
          </a:xfrm>
          <a:prstGeom prst="straightConnector1">
            <a:avLst/>
          </a:prstGeom>
          <a:noFill/>
          <a:ln w="952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18986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0540C7D-4B6A-D24F-921A-45FD52BF81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331CA56-EF68-B342-86C8-69860FDD6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Background and Methods</a:t>
            </a:r>
          </a:p>
        </p:txBody>
      </p:sp>
    </p:spTree>
    <p:extLst>
      <p:ext uri="{BB962C8B-B14F-4D97-AF65-F5344CB8AC3E}">
        <p14:creationId xmlns:p14="http://schemas.microsoft.com/office/powerpoint/2010/main" val="2088633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xmlns="" id="{00C76995-BCF3-B747-B39C-A4384005E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xmlns="" id="{7278FD4F-1C2B-2942-8D0C-53768DC84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Fall 2017: Variant influenza outbreak in </a:t>
            </a:r>
            <a:r>
              <a:rPr lang="en-US" dirty="0" smtClean="0"/>
              <a:t>Maryland</a:t>
            </a:r>
            <a:br>
              <a:rPr lang="en-US" dirty="0" smtClean="0"/>
            </a:b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Letter from </a:t>
            </a:r>
            <a:r>
              <a:rPr lang="en-US" dirty="0" smtClean="0"/>
              <a:t>parent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Developed signs and met with </a:t>
            </a:r>
            <a:r>
              <a:rPr lang="en-US" dirty="0" smtClean="0"/>
              <a:t>stakeholders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Distributed signs for 2018 fair season 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xmlns="" id="{C05AB5DB-11E6-0642-BA3D-11DE2A62E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xmlns="" id="{C8541A88-A89D-0A48-9E7C-9F97B12DBA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7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4064924" y="1041990"/>
            <a:ext cx="5079076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32214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21" y="625274"/>
            <a:ext cx="3576437" cy="5527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560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C84055-8FFA-45DF-8DCB-82EDE1DE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 Evaluation </a:t>
            </a:r>
            <a:r>
              <a:rPr lang="en-US" dirty="0"/>
              <a:t>Planning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6DDFCE-AEA6-4D08-ADDE-86A91BCA0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Drafted 10-question survey to </a:t>
            </a:r>
            <a:r>
              <a:rPr lang="en-US" dirty="0"/>
              <a:t>learn about K, A, B of fair visitors to </a:t>
            </a:r>
            <a:r>
              <a:rPr lang="en-US" dirty="0" smtClean="0"/>
              <a:t>signs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Input from CDC staff</a:t>
            </a:r>
            <a:br>
              <a:rPr lang="en-US" dirty="0" smtClean="0"/>
            </a:b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2D6CACF-64EC-48BF-B12A-01D8C6A27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F20A298-E33A-40DB-B435-FDC0EDB453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7464829" y="1041990"/>
            <a:ext cx="1679171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13172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89665"/>
            <a:ext cx="7886700" cy="5685905"/>
          </a:xfrm>
        </p:spPr>
        <p:txBody>
          <a:bodyPr>
            <a:normAutofit fontScale="4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6000" dirty="0" smtClean="0"/>
              <a:t> Did you enter a swine exhibit today? If not, why not</a:t>
            </a:r>
            <a:r>
              <a:rPr lang="en-US" sz="6000" i="1" dirty="0" smtClean="0"/>
              <a:t>? </a:t>
            </a:r>
            <a:br>
              <a:rPr lang="en-US" sz="6000" i="1" dirty="0" smtClean="0"/>
            </a:br>
            <a:endParaRPr lang="en-US" sz="6000" i="1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6000" dirty="0" smtClean="0"/>
              <a:t> What do you think your risk of getting swine flu is? </a:t>
            </a:r>
            <a:br>
              <a:rPr lang="en-US" sz="6000" dirty="0" smtClean="0"/>
            </a:br>
            <a:endParaRPr lang="en-US" sz="60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6000" dirty="0" smtClean="0"/>
              <a:t> Do you remember seeing a sign about swine flu?  </a:t>
            </a:r>
            <a:br>
              <a:rPr lang="en-US" sz="6000" dirty="0" smtClean="0"/>
            </a:br>
            <a:r>
              <a:rPr lang="en-US" sz="6000" dirty="0" smtClean="0"/>
              <a:t>  If so, what do you remember?</a:t>
            </a:r>
            <a:br>
              <a:rPr lang="en-US" sz="6000" dirty="0" smtClean="0"/>
            </a:br>
            <a:endParaRPr lang="en-US" sz="60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en-US" sz="6000" dirty="0" smtClean="0"/>
              <a:t> Did you do anything different as a result of the signs? </a:t>
            </a:r>
            <a:br>
              <a:rPr lang="en-US" sz="6000" dirty="0" smtClean="0"/>
            </a:br>
            <a:r>
              <a:rPr lang="en-US" sz="6000" dirty="0" smtClean="0"/>
              <a:t>  If yes, what? </a:t>
            </a:r>
            <a:br>
              <a:rPr lang="en-US" sz="6000" dirty="0" smtClean="0"/>
            </a:br>
            <a:endParaRPr lang="en-US" sz="6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6000" dirty="0" smtClean="0"/>
              <a:t> How could we make the signs more effective? </a:t>
            </a:r>
            <a:br>
              <a:rPr lang="en-US" sz="6000" dirty="0" smtClean="0"/>
            </a:br>
            <a:endParaRPr lang="en-US" sz="60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6000" dirty="0" smtClean="0"/>
              <a:t> Other recs to prevent swine flu?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2676698" y="1041990"/>
            <a:ext cx="6467302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97371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88FCDA-DEAA-4C1B-BDED-6A678BBB5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D3BD568-287E-495B-B19D-5AE2F41D3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Convenience sample of fair visitors near swine barn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Voluntary participation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2 staff conducted verbal surveys, recorded responses on paper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Offer give-away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D38D2C-AAB7-4D0C-9CD9-5AC7EF98E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7610016-AA3E-40A8-BFE6-435FBCE67B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3133898" y="1041990"/>
            <a:ext cx="6010102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231068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2352502" y="1041990"/>
            <a:ext cx="6791498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201976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" t="20180" b="20157"/>
          <a:stretch/>
        </p:blipFill>
        <p:spPr>
          <a:xfrm>
            <a:off x="751114" y="1690689"/>
            <a:ext cx="7745942" cy="3461657"/>
          </a:xfrm>
          <a:prstGeom prst="rect">
            <a:avLst/>
          </a:prstGeom>
        </p:spPr>
      </p:pic>
      <p:cxnSp>
        <p:nvCxnSpPr>
          <p:cNvPr id="6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2485505" y="1041990"/>
            <a:ext cx="6658495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57585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193" y="1314371"/>
            <a:ext cx="3628593" cy="4838124"/>
          </a:xfrm>
          <a:prstGeom prst="rect">
            <a:avLst/>
          </a:prstGeom>
        </p:spPr>
      </p:pic>
      <p:cxnSp>
        <p:nvCxnSpPr>
          <p:cNvPr id="7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2402378" y="1041990"/>
            <a:ext cx="6741622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60743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99" y="1334886"/>
            <a:ext cx="6423479" cy="4817609"/>
          </a:xfrm>
          <a:prstGeom prst="rect">
            <a:avLst/>
          </a:prstGeom>
        </p:spPr>
      </p:pic>
      <p:cxnSp>
        <p:nvCxnSpPr>
          <p:cNvPr id="7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2369127" y="1041990"/>
            <a:ext cx="6774873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330154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3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150" y="1472406"/>
            <a:ext cx="6272742" cy="470455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7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2385753" y="1041990"/>
            <a:ext cx="6758247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90011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3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2377440" y="1041990"/>
            <a:ext cx="6766560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402497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  <p:cxnSp>
        <p:nvCxnSpPr>
          <p:cNvPr id="6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2360815" y="1041990"/>
            <a:ext cx="6783185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281009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0540C7D-4B6A-D24F-921A-45FD52BF81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331CA56-EF68-B342-86C8-69860FDD6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Evaluation Results</a:t>
            </a:r>
          </a:p>
        </p:txBody>
      </p:sp>
    </p:spTree>
    <p:extLst>
      <p:ext uri="{BB962C8B-B14F-4D97-AF65-F5344CB8AC3E}">
        <p14:creationId xmlns:p14="http://schemas.microsoft.com/office/powerpoint/2010/main" val="4217564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D6D0F064-A440-4D20-B2CE-F9388FA9A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376" y="893735"/>
            <a:ext cx="7886700" cy="1325563"/>
          </a:xfrm>
        </p:spPr>
        <p:txBody>
          <a:bodyPr/>
          <a:lstStyle/>
          <a:p>
            <a:r>
              <a:rPr lang="en-US" dirty="0"/>
              <a:t>11 of 12 visitors agreed to </a:t>
            </a:r>
            <a:r>
              <a:rPr lang="en-US" dirty="0" smtClean="0"/>
              <a:t>survey.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EAFCB25-7E8B-4E51-86A2-22F91AE5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Graphic 7" descr="User">
            <a:extLst>
              <a:ext uri="{FF2B5EF4-FFF2-40B4-BE49-F238E27FC236}">
                <a16:creationId xmlns:a16="http://schemas.microsoft.com/office/drawing/2014/main" xmlns="" id="{937E810D-8991-4206-B2CE-5C805BA7C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359478" y="3169444"/>
            <a:ext cx="914400" cy="914400"/>
          </a:xfrm>
          <a:prstGeom prst="rect">
            <a:avLst/>
          </a:prstGeom>
        </p:spPr>
      </p:pic>
      <p:pic>
        <p:nvPicPr>
          <p:cNvPr id="9" name="Graphic 8" descr="User">
            <a:extLst>
              <a:ext uri="{FF2B5EF4-FFF2-40B4-BE49-F238E27FC236}">
                <a16:creationId xmlns:a16="http://schemas.microsoft.com/office/drawing/2014/main" xmlns="" id="{E5F83A36-C959-4D21-8CD4-500D0C2708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53663" y="3169444"/>
            <a:ext cx="914400" cy="914400"/>
          </a:xfrm>
          <a:prstGeom prst="rect">
            <a:avLst/>
          </a:prstGeom>
        </p:spPr>
      </p:pic>
      <p:pic>
        <p:nvPicPr>
          <p:cNvPr id="10" name="Graphic 9" descr="User">
            <a:extLst>
              <a:ext uri="{FF2B5EF4-FFF2-40B4-BE49-F238E27FC236}">
                <a16:creationId xmlns:a16="http://schemas.microsoft.com/office/drawing/2014/main" xmlns="" id="{3CDEAED1-E4E5-463A-8627-AF91E3D7E7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1108" y="3169444"/>
            <a:ext cx="914400" cy="914400"/>
          </a:xfrm>
          <a:prstGeom prst="rect">
            <a:avLst/>
          </a:prstGeom>
        </p:spPr>
      </p:pic>
      <p:pic>
        <p:nvPicPr>
          <p:cNvPr id="11" name="Graphic 10" descr="User">
            <a:extLst>
              <a:ext uri="{FF2B5EF4-FFF2-40B4-BE49-F238E27FC236}">
                <a16:creationId xmlns:a16="http://schemas.microsoft.com/office/drawing/2014/main" xmlns="" id="{12D190A5-982F-40AA-B90F-B791DD0F4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465293" y="3169444"/>
            <a:ext cx="914400" cy="914400"/>
          </a:xfrm>
          <a:prstGeom prst="rect">
            <a:avLst/>
          </a:prstGeom>
        </p:spPr>
      </p:pic>
      <p:pic>
        <p:nvPicPr>
          <p:cNvPr id="12" name="Graphic 11" descr="User">
            <a:extLst>
              <a:ext uri="{FF2B5EF4-FFF2-40B4-BE49-F238E27FC236}">
                <a16:creationId xmlns:a16="http://schemas.microsoft.com/office/drawing/2014/main" xmlns="" id="{94DD1D53-BDC9-456E-8DC9-2753DF7029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782738" y="3169444"/>
            <a:ext cx="914400" cy="914400"/>
          </a:xfrm>
          <a:prstGeom prst="rect">
            <a:avLst/>
          </a:prstGeom>
        </p:spPr>
      </p:pic>
      <p:pic>
        <p:nvPicPr>
          <p:cNvPr id="13" name="Graphic 12" descr="User">
            <a:extLst>
              <a:ext uri="{FF2B5EF4-FFF2-40B4-BE49-F238E27FC236}">
                <a16:creationId xmlns:a16="http://schemas.microsoft.com/office/drawing/2014/main" xmlns="" id="{4F1EDFA0-4928-474E-B5B1-EDB1E58C9C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76923" y="3169444"/>
            <a:ext cx="914400" cy="914400"/>
          </a:xfrm>
          <a:prstGeom prst="rect">
            <a:avLst/>
          </a:prstGeom>
        </p:spPr>
      </p:pic>
      <p:pic>
        <p:nvPicPr>
          <p:cNvPr id="14" name="Graphic 13" descr="User">
            <a:extLst>
              <a:ext uri="{FF2B5EF4-FFF2-40B4-BE49-F238E27FC236}">
                <a16:creationId xmlns:a16="http://schemas.microsoft.com/office/drawing/2014/main" xmlns="" id="{FAAA5EF1-45DE-4C07-A3BB-1B30C97084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465293" y="4378182"/>
            <a:ext cx="914400" cy="914400"/>
          </a:xfrm>
          <a:prstGeom prst="rect">
            <a:avLst/>
          </a:prstGeom>
        </p:spPr>
      </p:pic>
      <p:pic>
        <p:nvPicPr>
          <p:cNvPr id="15" name="Graphic 14" descr="User">
            <a:extLst>
              <a:ext uri="{FF2B5EF4-FFF2-40B4-BE49-F238E27FC236}">
                <a16:creationId xmlns:a16="http://schemas.microsoft.com/office/drawing/2014/main" xmlns="" id="{FC950BD1-C3D6-438A-8ED2-B2F00B120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359478" y="4378182"/>
            <a:ext cx="914400" cy="914400"/>
          </a:xfrm>
          <a:prstGeom prst="rect">
            <a:avLst/>
          </a:prstGeom>
        </p:spPr>
      </p:pic>
      <p:pic>
        <p:nvPicPr>
          <p:cNvPr id="16" name="Graphic 15" descr="User">
            <a:extLst>
              <a:ext uri="{FF2B5EF4-FFF2-40B4-BE49-F238E27FC236}">
                <a16:creationId xmlns:a16="http://schemas.microsoft.com/office/drawing/2014/main" xmlns="" id="{3CB25D71-1679-461E-893B-51B397CAE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53663" y="4378182"/>
            <a:ext cx="914400" cy="914400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xmlns="" id="{4B7EDE63-3AB8-4301-834B-2AD614670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58637" y="4378182"/>
            <a:ext cx="914400" cy="914400"/>
          </a:xfrm>
          <a:prstGeom prst="rect">
            <a:avLst/>
          </a:prstGeom>
        </p:spPr>
      </p:pic>
      <p:pic>
        <p:nvPicPr>
          <p:cNvPr id="18" name="Graphic 17" descr="User">
            <a:extLst>
              <a:ext uri="{FF2B5EF4-FFF2-40B4-BE49-F238E27FC236}">
                <a16:creationId xmlns:a16="http://schemas.microsoft.com/office/drawing/2014/main" xmlns="" id="{310C11F6-5B8A-4BC3-8BB5-6FAA8CE76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1108" y="4378182"/>
            <a:ext cx="914400" cy="914400"/>
          </a:xfrm>
          <a:prstGeom prst="rect">
            <a:avLst/>
          </a:prstGeom>
        </p:spPr>
      </p:pic>
      <p:pic>
        <p:nvPicPr>
          <p:cNvPr id="19" name="Graphic 18" descr="User">
            <a:extLst>
              <a:ext uri="{FF2B5EF4-FFF2-40B4-BE49-F238E27FC236}">
                <a16:creationId xmlns:a16="http://schemas.microsoft.com/office/drawing/2014/main" xmlns="" id="{A7E1E7F5-E355-4935-B758-804FF18B83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782738" y="437818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76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D6D0F064-A440-4D20-B2CE-F9388FA9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Fewer than half of </a:t>
            </a:r>
            <a:r>
              <a:rPr lang="en-US" dirty="0" smtClean="0"/>
              <a:t>visitors </a:t>
            </a:r>
            <a:r>
              <a:rPr lang="en-US" dirty="0"/>
              <a:t>saw sign.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EAFCB25-7E8B-4E51-86A2-22F91AE5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8" name="Graphic 7" descr="User">
            <a:extLst>
              <a:ext uri="{FF2B5EF4-FFF2-40B4-BE49-F238E27FC236}">
                <a16:creationId xmlns:a16="http://schemas.microsoft.com/office/drawing/2014/main" xmlns="" id="{937E810D-8991-4206-B2CE-5C805BA7CC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359478" y="3169444"/>
            <a:ext cx="914400" cy="914400"/>
          </a:xfrm>
          <a:prstGeom prst="rect">
            <a:avLst/>
          </a:prstGeom>
        </p:spPr>
      </p:pic>
      <p:pic>
        <p:nvPicPr>
          <p:cNvPr id="9" name="Graphic 8" descr="User">
            <a:extLst>
              <a:ext uri="{FF2B5EF4-FFF2-40B4-BE49-F238E27FC236}">
                <a16:creationId xmlns:a16="http://schemas.microsoft.com/office/drawing/2014/main" xmlns="" id="{E5F83A36-C959-4D21-8CD4-500D0C2708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53663" y="3169444"/>
            <a:ext cx="914400" cy="914400"/>
          </a:xfrm>
          <a:prstGeom prst="rect">
            <a:avLst/>
          </a:prstGeom>
        </p:spPr>
      </p:pic>
      <p:pic>
        <p:nvPicPr>
          <p:cNvPr id="10" name="Graphic 9" descr="User">
            <a:extLst>
              <a:ext uri="{FF2B5EF4-FFF2-40B4-BE49-F238E27FC236}">
                <a16:creationId xmlns:a16="http://schemas.microsoft.com/office/drawing/2014/main" xmlns="" id="{3CDEAED1-E4E5-463A-8627-AF91E3D7E7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1108" y="3169444"/>
            <a:ext cx="914400" cy="914400"/>
          </a:xfrm>
          <a:prstGeom prst="rect">
            <a:avLst/>
          </a:prstGeom>
        </p:spPr>
      </p:pic>
      <p:pic>
        <p:nvPicPr>
          <p:cNvPr id="11" name="Graphic 10" descr="User">
            <a:extLst>
              <a:ext uri="{FF2B5EF4-FFF2-40B4-BE49-F238E27FC236}">
                <a16:creationId xmlns:a16="http://schemas.microsoft.com/office/drawing/2014/main" xmlns="" id="{12D190A5-982F-40AA-B90F-B791DD0F4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465293" y="3169444"/>
            <a:ext cx="914400" cy="914400"/>
          </a:xfrm>
          <a:prstGeom prst="rect">
            <a:avLst/>
          </a:prstGeom>
        </p:spPr>
      </p:pic>
      <p:pic>
        <p:nvPicPr>
          <p:cNvPr id="12" name="Graphic 11" descr="User">
            <a:extLst>
              <a:ext uri="{FF2B5EF4-FFF2-40B4-BE49-F238E27FC236}">
                <a16:creationId xmlns:a16="http://schemas.microsoft.com/office/drawing/2014/main" xmlns="" id="{94DD1D53-BDC9-456E-8DC9-2753DF7029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782738" y="3169444"/>
            <a:ext cx="914400" cy="914400"/>
          </a:xfrm>
          <a:prstGeom prst="rect">
            <a:avLst/>
          </a:prstGeom>
        </p:spPr>
      </p:pic>
      <p:pic>
        <p:nvPicPr>
          <p:cNvPr id="13" name="Graphic 12" descr="User">
            <a:extLst>
              <a:ext uri="{FF2B5EF4-FFF2-40B4-BE49-F238E27FC236}">
                <a16:creationId xmlns:a16="http://schemas.microsoft.com/office/drawing/2014/main" xmlns="" id="{4F1EDFA0-4928-474E-B5B1-EDB1E58C9C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76923" y="3169444"/>
            <a:ext cx="914400" cy="914400"/>
          </a:xfrm>
          <a:prstGeom prst="rect">
            <a:avLst/>
          </a:prstGeom>
        </p:spPr>
      </p:pic>
      <p:pic>
        <p:nvPicPr>
          <p:cNvPr id="14" name="Graphic 13" descr="User">
            <a:extLst>
              <a:ext uri="{FF2B5EF4-FFF2-40B4-BE49-F238E27FC236}">
                <a16:creationId xmlns:a16="http://schemas.microsoft.com/office/drawing/2014/main" xmlns="" id="{FAAA5EF1-45DE-4C07-A3BB-1B30C97084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465293" y="4378182"/>
            <a:ext cx="914400" cy="914400"/>
          </a:xfrm>
          <a:prstGeom prst="rect">
            <a:avLst/>
          </a:prstGeom>
        </p:spPr>
      </p:pic>
      <p:pic>
        <p:nvPicPr>
          <p:cNvPr id="15" name="Graphic 14" descr="User">
            <a:extLst>
              <a:ext uri="{FF2B5EF4-FFF2-40B4-BE49-F238E27FC236}">
                <a16:creationId xmlns:a16="http://schemas.microsoft.com/office/drawing/2014/main" xmlns="" id="{FC950BD1-C3D6-438A-8ED2-B2F00B1205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359478" y="4378182"/>
            <a:ext cx="914400" cy="914400"/>
          </a:xfrm>
          <a:prstGeom prst="rect">
            <a:avLst/>
          </a:prstGeom>
        </p:spPr>
      </p:pic>
      <p:pic>
        <p:nvPicPr>
          <p:cNvPr id="16" name="Graphic 15" descr="User">
            <a:extLst>
              <a:ext uri="{FF2B5EF4-FFF2-40B4-BE49-F238E27FC236}">
                <a16:creationId xmlns:a16="http://schemas.microsoft.com/office/drawing/2014/main" xmlns="" id="{3CB25D71-1679-461E-893B-51B397CAE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53663" y="4378182"/>
            <a:ext cx="914400" cy="914400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xmlns="" id="{4B7EDE63-3AB8-4301-834B-2AD614670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58637" y="4378182"/>
            <a:ext cx="914400" cy="914400"/>
          </a:xfrm>
          <a:prstGeom prst="rect">
            <a:avLst/>
          </a:prstGeom>
        </p:spPr>
      </p:pic>
      <p:pic>
        <p:nvPicPr>
          <p:cNvPr id="18" name="Graphic 17" descr="User">
            <a:extLst>
              <a:ext uri="{FF2B5EF4-FFF2-40B4-BE49-F238E27FC236}">
                <a16:creationId xmlns:a16="http://schemas.microsoft.com/office/drawing/2014/main" xmlns="" id="{310C11F6-5B8A-4BC3-8BB5-6FAA8CE76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1108" y="4378182"/>
            <a:ext cx="914400" cy="9144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663" y="1132492"/>
            <a:ext cx="1032347" cy="1595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ounded Rectangle 1"/>
          <p:cNvSpPr/>
          <p:nvPr/>
        </p:nvSpPr>
        <p:spPr>
          <a:xfrm>
            <a:off x="4571108" y="2875107"/>
            <a:ext cx="3470713" cy="26031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7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xmlns="" id="{D6D0F064-A440-4D20-B2CE-F9388FA9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recalled high-risk group rec.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EAFCB25-7E8B-4E51-86A2-22F91AE5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0" name="Graphic 9" descr="User">
            <a:extLst>
              <a:ext uri="{FF2B5EF4-FFF2-40B4-BE49-F238E27FC236}">
                <a16:creationId xmlns:a16="http://schemas.microsoft.com/office/drawing/2014/main" xmlns="" id="{3CDEAED1-E4E5-463A-8627-AF91E3D7E7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1108" y="3169444"/>
            <a:ext cx="914400" cy="914400"/>
          </a:xfrm>
          <a:prstGeom prst="rect">
            <a:avLst/>
          </a:prstGeom>
        </p:spPr>
      </p:pic>
      <p:pic>
        <p:nvPicPr>
          <p:cNvPr id="12" name="Graphic 11" descr="User">
            <a:extLst>
              <a:ext uri="{FF2B5EF4-FFF2-40B4-BE49-F238E27FC236}">
                <a16:creationId xmlns:a16="http://schemas.microsoft.com/office/drawing/2014/main" xmlns="" id="{94DD1D53-BDC9-456E-8DC9-2753DF7029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782738" y="3169444"/>
            <a:ext cx="914400" cy="914400"/>
          </a:xfrm>
          <a:prstGeom prst="rect">
            <a:avLst/>
          </a:prstGeom>
        </p:spPr>
      </p:pic>
      <p:pic>
        <p:nvPicPr>
          <p:cNvPr id="13" name="Graphic 12" descr="User">
            <a:extLst>
              <a:ext uri="{FF2B5EF4-FFF2-40B4-BE49-F238E27FC236}">
                <a16:creationId xmlns:a16="http://schemas.microsoft.com/office/drawing/2014/main" xmlns="" id="{4F1EDFA0-4928-474E-B5B1-EDB1E58C9C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76923" y="3169444"/>
            <a:ext cx="914400" cy="914400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xmlns="" id="{4B7EDE63-3AB8-4301-834B-2AD6146708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658637" y="4378182"/>
            <a:ext cx="914400" cy="914400"/>
          </a:xfrm>
          <a:prstGeom prst="rect">
            <a:avLst/>
          </a:prstGeom>
        </p:spPr>
      </p:pic>
      <p:pic>
        <p:nvPicPr>
          <p:cNvPr id="18" name="Graphic 17" descr="User">
            <a:extLst>
              <a:ext uri="{FF2B5EF4-FFF2-40B4-BE49-F238E27FC236}">
                <a16:creationId xmlns:a16="http://schemas.microsoft.com/office/drawing/2014/main" xmlns="" id="{310C11F6-5B8A-4BC3-8BB5-6FAA8CE76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1108" y="4378182"/>
            <a:ext cx="914400" cy="9144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663" y="1132492"/>
            <a:ext cx="1032347" cy="1595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ounded Rectangle 1"/>
          <p:cNvSpPr/>
          <p:nvPr/>
        </p:nvSpPr>
        <p:spPr>
          <a:xfrm>
            <a:off x="4571108" y="2875107"/>
            <a:ext cx="3470713" cy="260313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xmlns="" id="{BA9F59D5-C1CF-4311-8CE6-95CED264B73C}"/>
              </a:ext>
            </a:extLst>
          </p:cNvPr>
          <p:cNvSpPr txBox="1">
            <a:spLocks/>
          </p:cNvSpPr>
          <p:nvPr/>
        </p:nvSpPr>
        <p:spPr>
          <a:xfrm>
            <a:off x="628650" y="2547257"/>
            <a:ext cx="3861708" cy="36297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High risk group (4)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 toys, pacifiers (1)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Wash hands (1)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8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2EC1366-39B9-48B7-AC65-FA974740B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visitors perceived </a:t>
            </a:r>
            <a:r>
              <a:rPr lang="en-US" dirty="0" smtClean="0"/>
              <a:t>variant </a:t>
            </a:r>
            <a:r>
              <a:rPr lang="en-US" dirty="0"/>
              <a:t>flu </a:t>
            </a:r>
            <a:r>
              <a:rPr lang="en-US" dirty="0" smtClean="0"/>
              <a:t>risk as </a:t>
            </a:r>
            <a:r>
              <a:rPr lang="en-US" dirty="0"/>
              <a:t>“low” or “very low”.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D5C2B5F7-40AF-4AD9-81BF-E763AC1EE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19</a:t>
            </a:fld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63BD4590-119A-4354-B53F-F6F829BEF438}"/>
              </a:ext>
            </a:extLst>
          </p:cNvPr>
          <p:cNvSpPr/>
          <p:nvPr/>
        </p:nvSpPr>
        <p:spPr>
          <a:xfrm>
            <a:off x="438454" y="2129724"/>
            <a:ext cx="1499616" cy="59984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Very</a:t>
            </a:r>
            <a:r>
              <a:rPr lang="en-US" sz="2400" b="1" dirty="0"/>
              <a:t> </a:t>
            </a:r>
            <a:r>
              <a:rPr lang="en-US" sz="2000" b="1" dirty="0"/>
              <a:t>low</a:t>
            </a:r>
            <a:endParaRPr lang="en-US" sz="2400" b="1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xmlns="" id="{4F291687-C590-4CA1-85C0-EF32DCBD1CBE}"/>
              </a:ext>
            </a:extLst>
          </p:cNvPr>
          <p:cNvSpPr/>
          <p:nvPr/>
        </p:nvSpPr>
        <p:spPr>
          <a:xfrm>
            <a:off x="2598267" y="2129724"/>
            <a:ext cx="1499616" cy="59984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Low</a:t>
            </a:r>
            <a:endParaRPr lang="en-US" sz="2400" b="1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6462AAE7-1287-42F3-AF8C-FB31063403FC}"/>
              </a:ext>
            </a:extLst>
          </p:cNvPr>
          <p:cNvSpPr/>
          <p:nvPr/>
        </p:nvSpPr>
        <p:spPr>
          <a:xfrm>
            <a:off x="4758080" y="2183266"/>
            <a:ext cx="1499616" cy="59984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Somewhat high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xmlns="" id="{3CE94E89-FA2F-43A0-89D8-B59FD1261D89}"/>
              </a:ext>
            </a:extLst>
          </p:cNvPr>
          <p:cNvSpPr/>
          <p:nvPr/>
        </p:nvSpPr>
        <p:spPr>
          <a:xfrm>
            <a:off x="6917894" y="2129724"/>
            <a:ext cx="1499616" cy="599846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Very high</a:t>
            </a:r>
          </a:p>
        </p:txBody>
      </p:sp>
      <p:pic>
        <p:nvPicPr>
          <p:cNvPr id="16" name="Graphic 15" descr="User">
            <a:extLst>
              <a:ext uri="{FF2B5EF4-FFF2-40B4-BE49-F238E27FC236}">
                <a16:creationId xmlns:a16="http://schemas.microsoft.com/office/drawing/2014/main" xmlns="" id="{D7A07A5E-C3F0-4D32-8BB9-3EAAF384EE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4024" y="3142084"/>
            <a:ext cx="914400" cy="914400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xmlns="" id="{C5BF1466-FF22-48A4-8DC5-8A074735E6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4024" y="4190089"/>
            <a:ext cx="914400" cy="914400"/>
          </a:xfrm>
          <a:prstGeom prst="rect">
            <a:avLst/>
          </a:prstGeom>
        </p:spPr>
      </p:pic>
      <p:pic>
        <p:nvPicPr>
          <p:cNvPr id="18" name="Graphic 17" descr="User">
            <a:extLst>
              <a:ext uri="{FF2B5EF4-FFF2-40B4-BE49-F238E27FC236}">
                <a16:creationId xmlns:a16="http://schemas.microsoft.com/office/drawing/2014/main" xmlns="" id="{69A6C156-36B3-4F2B-BF0F-DCB62EC5CD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948941" y="4089430"/>
            <a:ext cx="914400" cy="914400"/>
          </a:xfrm>
          <a:prstGeom prst="rect">
            <a:avLst/>
          </a:prstGeom>
        </p:spPr>
      </p:pic>
      <p:pic>
        <p:nvPicPr>
          <p:cNvPr id="19" name="Graphic 18" descr="User">
            <a:extLst>
              <a:ext uri="{FF2B5EF4-FFF2-40B4-BE49-F238E27FC236}">
                <a16:creationId xmlns:a16="http://schemas.microsoft.com/office/drawing/2014/main" xmlns="" id="{7CE7CA86-E038-427F-995E-E650D24A7E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948941" y="5052584"/>
            <a:ext cx="914400" cy="914400"/>
          </a:xfrm>
          <a:prstGeom prst="rect">
            <a:avLst/>
          </a:prstGeom>
        </p:spPr>
      </p:pic>
      <p:pic>
        <p:nvPicPr>
          <p:cNvPr id="20" name="Graphic 19" descr="User">
            <a:extLst>
              <a:ext uri="{FF2B5EF4-FFF2-40B4-BE49-F238E27FC236}">
                <a16:creationId xmlns:a16="http://schemas.microsoft.com/office/drawing/2014/main" xmlns="" id="{AE77283B-D7C6-407F-84A9-9C0385613C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948941" y="3142084"/>
            <a:ext cx="914400" cy="914400"/>
          </a:xfrm>
          <a:prstGeom prst="rect">
            <a:avLst/>
          </a:prstGeom>
        </p:spPr>
      </p:pic>
      <p:pic>
        <p:nvPicPr>
          <p:cNvPr id="21" name="Graphic 20" descr="User">
            <a:extLst>
              <a:ext uri="{FF2B5EF4-FFF2-40B4-BE49-F238E27FC236}">
                <a16:creationId xmlns:a16="http://schemas.microsoft.com/office/drawing/2014/main" xmlns="" id="{4CBA4B09-AA8D-4046-A137-BAE1590717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050688" y="314208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2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Home">
            <a:extLst>
              <a:ext uri="{FF2B5EF4-FFF2-40B4-BE49-F238E27FC236}">
                <a16:creationId xmlns:a16="http://schemas.microsoft.com/office/drawing/2014/main" xmlns="" id="{4CF9107C-B9FD-46B4-AA09-1FAB31708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51063" y="704097"/>
            <a:ext cx="6257585" cy="625758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xmlns="" id="{D6D0F064-A440-4D20-B2CE-F9388FA9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visitors entered the barn.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EAFCB25-7E8B-4E51-86A2-22F91AE5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8" name="Graphic 7" descr="User">
            <a:extLst>
              <a:ext uri="{FF2B5EF4-FFF2-40B4-BE49-F238E27FC236}">
                <a16:creationId xmlns:a16="http://schemas.microsoft.com/office/drawing/2014/main" xmlns="" id="{937E810D-8991-4206-B2CE-5C805BA7CC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70281" y="3945596"/>
            <a:ext cx="914400" cy="914400"/>
          </a:xfrm>
          <a:prstGeom prst="rect">
            <a:avLst/>
          </a:prstGeom>
        </p:spPr>
      </p:pic>
      <p:pic>
        <p:nvPicPr>
          <p:cNvPr id="9" name="Graphic 8" descr="User">
            <a:extLst>
              <a:ext uri="{FF2B5EF4-FFF2-40B4-BE49-F238E27FC236}">
                <a16:creationId xmlns:a16="http://schemas.microsoft.com/office/drawing/2014/main" xmlns="" id="{E5F83A36-C959-4D21-8CD4-500D0C2708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29240" y="3945596"/>
            <a:ext cx="914400" cy="914400"/>
          </a:xfrm>
          <a:prstGeom prst="rect">
            <a:avLst/>
          </a:prstGeom>
        </p:spPr>
      </p:pic>
      <p:pic>
        <p:nvPicPr>
          <p:cNvPr id="10" name="Graphic 9" descr="User">
            <a:extLst>
              <a:ext uri="{FF2B5EF4-FFF2-40B4-BE49-F238E27FC236}">
                <a16:creationId xmlns:a16="http://schemas.microsoft.com/office/drawing/2014/main" xmlns="" id="{3CDEAED1-E4E5-463A-8627-AF91E3D7E7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62040" y="4809530"/>
            <a:ext cx="914400" cy="914400"/>
          </a:xfrm>
          <a:prstGeom prst="rect">
            <a:avLst/>
          </a:prstGeom>
        </p:spPr>
      </p:pic>
      <p:pic>
        <p:nvPicPr>
          <p:cNvPr id="11" name="Graphic 10" descr="User">
            <a:extLst>
              <a:ext uri="{FF2B5EF4-FFF2-40B4-BE49-F238E27FC236}">
                <a16:creationId xmlns:a16="http://schemas.microsoft.com/office/drawing/2014/main" xmlns="" id="{12D190A5-982F-40AA-B90F-B791DD0F44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59845" y="3961726"/>
            <a:ext cx="914400" cy="914400"/>
          </a:xfrm>
          <a:prstGeom prst="rect">
            <a:avLst/>
          </a:prstGeom>
        </p:spPr>
      </p:pic>
      <p:pic>
        <p:nvPicPr>
          <p:cNvPr id="12" name="Graphic 11" descr="User">
            <a:extLst>
              <a:ext uri="{FF2B5EF4-FFF2-40B4-BE49-F238E27FC236}">
                <a16:creationId xmlns:a16="http://schemas.microsoft.com/office/drawing/2014/main" xmlns="" id="{94DD1D53-BDC9-456E-8DC9-2753DF7029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25998" y="3961726"/>
            <a:ext cx="914400" cy="914400"/>
          </a:xfrm>
          <a:prstGeom prst="rect">
            <a:avLst/>
          </a:prstGeom>
        </p:spPr>
      </p:pic>
      <p:pic>
        <p:nvPicPr>
          <p:cNvPr id="13" name="Graphic 12" descr="User">
            <a:extLst>
              <a:ext uri="{FF2B5EF4-FFF2-40B4-BE49-F238E27FC236}">
                <a16:creationId xmlns:a16="http://schemas.microsoft.com/office/drawing/2014/main" xmlns="" id="{4F1EDFA0-4928-474E-B5B1-EDB1E58C9C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12621" y="3961726"/>
            <a:ext cx="914400" cy="914400"/>
          </a:xfrm>
          <a:prstGeom prst="rect">
            <a:avLst/>
          </a:prstGeom>
        </p:spPr>
      </p:pic>
      <p:pic>
        <p:nvPicPr>
          <p:cNvPr id="14" name="Graphic 13" descr="User">
            <a:extLst>
              <a:ext uri="{FF2B5EF4-FFF2-40B4-BE49-F238E27FC236}">
                <a16:creationId xmlns:a16="http://schemas.microsoft.com/office/drawing/2014/main" xmlns="" id="{FAAA5EF1-45DE-4C07-A3BB-1B30C97084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59845" y="4809530"/>
            <a:ext cx="914400" cy="914400"/>
          </a:xfrm>
          <a:prstGeom prst="rect">
            <a:avLst/>
          </a:prstGeom>
        </p:spPr>
      </p:pic>
      <p:pic>
        <p:nvPicPr>
          <p:cNvPr id="15" name="Graphic 14" descr="User">
            <a:extLst>
              <a:ext uri="{FF2B5EF4-FFF2-40B4-BE49-F238E27FC236}">
                <a16:creationId xmlns:a16="http://schemas.microsoft.com/office/drawing/2014/main" xmlns="" id="{FC950BD1-C3D6-438A-8ED2-B2F00B1205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50772" y="4809530"/>
            <a:ext cx="914400" cy="914400"/>
          </a:xfrm>
          <a:prstGeom prst="rect">
            <a:avLst/>
          </a:prstGeom>
        </p:spPr>
      </p:pic>
      <p:pic>
        <p:nvPicPr>
          <p:cNvPr id="16" name="Graphic 15" descr="User">
            <a:extLst>
              <a:ext uri="{FF2B5EF4-FFF2-40B4-BE49-F238E27FC236}">
                <a16:creationId xmlns:a16="http://schemas.microsoft.com/office/drawing/2014/main" xmlns="" id="{3CB25D71-1679-461E-893B-51B397CAE1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85027" y="4809530"/>
            <a:ext cx="914400" cy="914400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xmlns="" id="{4B7EDE63-3AB8-4301-834B-2AD6146708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12621" y="4833831"/>
            <a:ext cx="914400" cy="914400"/>
          </a:xfrm>
          <a:prstGeom prst="rect">
            <a:avLst/>
          </a:prstGeom>
        </p:spPr>
      </p:pic>
      <p:pic>
        <p:nvPicPr>
          <p:cNvPr id="18" name="Graphic 17" descr="User">
            <a:extLst>
              <a:ext uri="{FF2B5EF4-FFF2-40B4-BE49-F238E27FC236}">
                <a16:creationId xmlns:a16="http://schemas.microsoft.com/office/drawing/2014/main" xmlns="" id="{310C11F6-5B8A-4BC3-8BB5-6FAA8CE769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56698" y="48195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0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Home">
            <a:extLst>
              <a:ext uri="{FF2B5EF4-FFF2-40B4-BE49-F238E27FC236}">
                <a16:creationId xmlns:a16="http://schemas.microsoft.com/office/drawing/2014/main" xmlns="" id="{4CF9107C-B9FD-46B4-AA09-1FAB31708E6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51063" y="704097"/>
            <a:ext cx="6257585" cy="625758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xmlns="" id="{D6D0F064-A440-4D20-B2CE-F9388FA9A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visitors didn’t enter barn because of signs.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EAFCB25-7E8B-4E51-86A2-22F91AE5B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" name="Graphic 7" descr="User">
            <a:extLst>
              <a:ext uri="{FF2B5EF4-FFF2-40B4-BE49-F238E27FC236}">
                <a16:creationId xmlns:a16="http://schemas.microsoft.com/office/drawing/2014/main" xmlns="" id="{937E810D-8991-4206-B2CE-5C805BA7CC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70281" y="3945596"/>
            <a:ext cx="914400" cy="914400"/>
          </a:xfrm>
          <a:prstGeom prst="rect">
            <a:avLst/>
          </a:prstGeom>
        </p:spPr>
      </p:pic>
      <p:pic>
        <p:nvPicPr>
          <p:cNvPr id="9" name="Graphic 8" descr="User">
            <a:extLst>
              <a:ext uri="{FF2B5EF4-FFF2-40B4-BE49-F238E27FC236}">
                <a16:creationId xmlns:a16="http://schemas.microsoft.com/office/drawing/2014/main" xmlns="" id="{E5F83A36-C959-4D21-8CD4-500D0C2708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429240" y="3945596"/>
            <a:ext cx="914400" cy="914400"/>
          </a:xfrm>
          <a:prstGeom prst="rect">
            <a:avLst/>
          </a:prstGeom>
        </p:spPr>
      </p:pic>
      <p:pic>
        <p:nvPicPr>
          <p:cNvPr id="10" name="Graphic 9" descr="User">
            <a:extLst>
              <a:ext uri="{FF2B5EF4-FFF2-40B4-BE49-F238E27FC236}">
                <a16:creationId xmlns:a16="http://schemas.microsoft.com/office/drawing/2014/main" xmlns="" id="{3CDEAED1-E4E5-463A-8627-AF91E3D7E7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662040" y="4809530"/>
            <a:ext cx="914400" cy="914400"/>
          </a:xfrm>
          <a:prstGeom prst="rect">
            <a:avLst/>
          </a:prstGeom>
        </p:spPr>
      </p:pic>
      <p:pic>
        <p:nvPicPr>
          <p:cNvPr id="11" name="Graphic 10" descr="User">
            <a:extLst>
              <a:ext uri="{FF2B5EF4-FFF2-40B4-BE49-F238E27FC236}">
                <a16:creationId xmlns:a16="http://schemas.microsoft.com/office/drawing/2014/main" xmlns="" id="{12D190A5-982F-40AA-B90F-B791DD0F44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74497" y="3961726"/>
            <a:ext cx="914400" cy="914400"/>
          </a:xfrm>
          <a:prstGeom prst="rect">
            <a:avLst/>
          </a:prstGeom>
        </p:spPr>
      </p:pic>
      <p:pic>
        <p:nvPicPr>
          <p:cNvPr id="12" name="Graphic 11" descr="User">
            <a:extLst>
              <a:ext uri="{FF2B5EF4-FFF2-40B4-BE49-F238E27FC236}">
                <a16:creationId xmlns:a16="http://schemas.microsoft.com/office/drawing/2014/main" xmlns="" id="{94DD1D53-BDC9-456E-8DC9-2753DF7029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25998" y="3961726"/>
            <a:ext cx="914400" cy="914400"/>
          </a:xfrm>
          <a:prstGeom prst="rect">
            <a:avLst/>
          </a:prstGeom>
        </p:spPr>
      </p:pic>
      <p:pic>
        <p:nvPicPr>
          <p:cNvPr id="13" name="Graphic 12" descr="User">
            <a:extLst>
              <a:ext uri="{FF2B5EF4-FFF2-40B4-BE49-F238E27FC236}">
                <a16:creationId xmlns:a16="http://schemas.microsoft.com/office/drawing/2014/main" xmlns="" id="{4F1EDFA0-4928-474E-B5B1-EDB1E58C9C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12621" y="3961726"/>
            <a:ext cx="914400" cy="914400"/>
          </a:xfrm>
          <a:prstGeom prst="rect">
            <a:avLst/>
          </a:prstGeom>
        </p:spPr>
      </p:pic>
      <p:pic>
        <p:nvPicPr>
          <p:cNvPr id="14" name="Graphic 13" descr="User">
            <a:extLst>
              <a:ext uri="{FF2B5EF4-FFF2-40B4-BE49-F238E27FC236}">
                <a16:creationId xmlns:a16="http://schemas.microsoft.com/office/drawing/2014/main" xmlns="" id="{FAAA5EF1-45DE-4C07-A3BB-1B30C97084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3859845" y="4809530"/>
            <a:ext cx="914400" cy="914400"/>
          </a:xfrm>
          <a:prstGeom prst="rect">
            <a:avLst/>
          </a:prstGeom>
        </p:spPr>
      </p:pic>
      <p:pic>
        <p:nvPicPr>
          <p:cNvPr id="15" name="Graphic 14" descr="User">
            <a:extLst>
              <a:ext uri="{FF2B5EF4-FFF2-40B4-BE49-F238E27FC236}">
                <a16:creationId xmlns:a16="http://schemas.microsoft.com/office/drawing/2014/main" xmlns="" id="{FC950BD1-C3D6-438A-8ED2-B2F00B1205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50772" y="4809530"/>
            <a:ext cx="914400" cy="914400"/>
          </a:xfrm>
          <a:prstGeom prst="rect">
            <a:avLst/>
          </a:prstGeom>
        </p:spPr>
      </p:pic>
      <p:pic>
        <p:nvPicPr>
          <p:cNvPr id="16" name="Graphic 15" descr="User">
            <a:extLst>
              <a:ext uri="{FF2B5EF4-FFF2-40B4-BE49-F238E27FC236}">
                <a16:creationId xmlns:a16="http://schemas.microsoft.com/office/drawing/2014/main" xmlns="" id="{3CB25D71-1679-461E-893B-51B397CAE1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385027" y="4809530"/>
            <a:ext cx="914400" cy="914400"/>
          </a:xfrm>
          <a:prstGeom prst="rect">
            <a:avLst/>
          </a:prstGeom>
        </p:spPr>
      </p:pic>
      <p:pic>
        <p:nvPicPr>
          <p:cNvPr id="17" name="Graphic 16" descr="User">
            <a:extLst>
              <a:ext uri="{FF2B5EF4-FFF2-40B4-BE49-F238E27FC236}">
                <a16:creationId xmlns:a16="http://schemas.microsoft.com/office/drawing/2014/main" xmlns="" id="{4B7EDE63-3AB8-4301-834B-2AD6146708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12621" y="4833831"/>
            <a:ext cx="914400" cy="914400"/>
          </a:xfrm>
          <a:prstGeom prst="rect">
            <a:avLst/>
          </a:prstGeom>
        </p:spPr>
      </p:pic>
      <p:pic>
        <p:nvPicPr>
          <p:cNvPr id="18" name="Graphic 17" descr="User">
            <a:extLst>
              <a:ext uri="{FF2B5EF4-FFF2-40B4-BE49-F238E27FC236}">
                <a16:creationId xmlns:a16="http://schemas.microsoft.com/office/drawing/2014/main" xmlns="" id="{310C11F6-5B8A-4BC3-8BB5-6FAA8CE769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56698" y="4819550"/>
            <a:ext cx="914400" cy="9144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147" y="1745096"/>
            <a:ext cx="1187341" cy="1834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Oval 1"/>
          <p:cNvSpPr/>
          <p:nvPr/>
        </p:nvSpPr>
        <p:spPr>
          <a:xfrm>
            <a:off x="6469482" y="3739243"/>
            <a:ext cx="1044077" cy="24132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Swineage</a:t>
            </a:r>
            <a:r>
              <a:rPr lang="en-US" dirty="0" smtClean="0"/>
              <a:t> Recs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signs bigger (2)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Post more signs (3)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Avoid negative portrayal of pigs (2)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22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147" y="1565481"/>
            <a:ext cx="2126203" cy="32859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4646815" y="1041990"/>
            <a:ext cx="4497185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355886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 signs to direct people to handwashing stations (6)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Move handwashing stations closer to the swine barn (1)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t>23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7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3765665" y="1041990"/>
            <a:ext cx="5378335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</p:spTree>
    <p:extLst>
      <p:ext uri="{BB962C8B-B14F-4D97-AF65-F5344CB8AC3E}">
        <p14:creationId xmlns:p14="http://schemas.microsoft.com/office/powerpoint/2010/main" val="10906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0540C7D-4B6A-D24F-921A-45FD52BF81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331CA56-EF68-B342-86C8-69860FDD6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Lessons Learned </a:t>
            </a:r>
          </a:p>
        </p:txBody>
      </p:sp>
    </p:spTree>
    <p:extLst>
      <p:ext uri="{BB962C8B-B14F-4D97-AF65-F5344CB8AC3E}">
        <p14:creationId xmlns:p14="http://schemas.microsoft.com/office/powerpoint/2010/main" val="3815382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Swineage</a:t>
            </a:r>
            <a:r>
              <a:rPr lang="en-US" dirty="0" smtClean="0"/>
              <a:t>” Placement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specific instructions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Offer on-site assistance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6168044" y="1041990"/>
            <a:ext cx="2975956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" t="20180" b="20157"/>
          <a:stretch/>
        </p:blipFill>
        <p:spPr>
          <a:xfrm>
            <a:off x="1848394" y="3383282"/>
            <a:ext cx="5632614" cy="251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4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Logistics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60390"/>
            <a:ext cx="5564332" cy="1607531"/>
          </a:xfrm>
        </p:spPr>
        <p:txBody>
          <a:bodyPr/>
          <a:lstStyle/>
          <a:p>
            <a:r>
              <a:rPr lang="en-US" dirty="0" smtClean="0"/>
              <a:t>Advance notification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Schedule more fairs than needed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5079076" y="1041990"/>
            <a:ext cx="4064924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8" name="Picture 7" descr="image representing the CHIIC calend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76" y="3179928"/>
            <a:ext cx="3628118" cy="252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670963" y="5700516"/>
            <a:ext cx="881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CDC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63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Conducting Surveys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712" y="2188045"/>
            <a:ext cx="7886700" cy="4351338"/>
          </a:xfrm>
        </p:spPr>
        <p:txBody>
          <a:bodyPr/>
          <a:lstStyle/>
          <a:p>
            <a:r>
              <a:rPr lang="en-US" dirty="0" smtClean="0"/>
              <a:t>Offer </a:t>
            </a:r>
            <a:r>
              <a:rPr lang="en-US" dirty="0" err="1" smtClean="0"/>
              <a:t>give-aways</a:t>
            </a:r>
            <a:r>
              <a:rPr lang="en-US" dirty="0" smtClean="0"/>
              <a:t> first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No clipboards 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Questions as a guide only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hape 99">
            <a:extLst>
              <a:ext uri="{FF2B5EF4-FFF2-40B4-BE49-F238E27FC236}">
                <a16:creationId xmlns:a16="http://schemas.microsoft.com/office/drawing/2014/main" xmlns="" id="{3FB52765-0798-2743-934D-57DAC3CD6A64}"/>
              </a:ext>
            </a:extLst>
          </p:cNvPr>
          <p:cNvCxnSpPr>
            <a:cxnSpLocks/>
          </p:cNvCxnSpPr>
          <p:nvPr/>
        </p:nvCxnSpPr>
        <p:spPr>
          <a:xfrm>
            <a:off x="6051665" y="1041990"/>
            <a:ext cx="3092335" cy="0"/>
          </a:xfrm>
          <a:prstGeom prst="straightConnector1">
            <a:avLst/>
          </a:prstGeom>
          <a:noFill/>
          <a:ln w="28575" cap="flat" cmpd="sng">
            <a:solidFill>
              <a:srgbClr val="980000"/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308" y="1919878"/>
            <a:ext cx="5860665" cy="329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o u know this superwoman? | result | itimes Pol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377" y="2367553"/>
            <a:ext cx="193852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716683" y="5110753"/>
            <a:ext cx="8811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Source: CDC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40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BE1A8-99A0-BE4B-B404-CE990ED5FA0C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7" t="21071" b="11190"/>
          <a:stretch/>
        </p:blipFill>
        <p:spPr>
          <a:xfrm>
            <a:off x="-48896" y="1"/>
            <a:ext cx="626910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43650" y="2833006"/>
            <a:ext cx="19675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543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368</TotalTime>
  <Words>236</Words>
  <Application>Microsoft Office PowerPoint</Application>
  <PresentationFormat>On-screen Show (4:3)</PresentationFormat>
  <Paragraphs>92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Georgia</vt:lpstr>
      <vt:lpstr>Times New Roman</vt:lpstr>
      <vt:lpstr>Wingdings</vt:lpstr>
      <vt:lpstr>Office Theme</vt:lpstr>
      <vt:lpstr>Evaluating “Swineage” in Maryland:  Lessons Learned</vt:lpstr>
      <vt:lpstr>PowerPoint Presentation</vt:lpstr>
      <vt:lpstr>Background</vt:lpstr>
      <vt:lpstr>PowerPoint Presentation</vt:lpstr>
      <vt:lpstr>Sign Evaluation Planning  </vt:lpstr>
      <vt:lpstr>Survey</vt:lpstr>
      <vt:lpstr>Methods</vt:lpstr>
      <vt:lpstr>Fair 1</vt:lpstr>
      <vt:lpstr>Fair 2</vt:lpstr>
      <vt:lpstr>Fair 2</vt:lpstr>
      <vt:lpstr>Fair 2</vt:lpstr>
      <vt:lpstr>Fair 3</vt:lpstr>
      <vt:lpstr>Fair 3</vt:lpstr>
      <vt:lpstr>Fair 3</vt:lpstr>
      <vt:lpstr>PowerPoint Presentation</vt:lpstr>
      <vt:lpstr>11 of 12 visitors agreed to survey. </vt:lpstr>
      <vt:lpstr>Fewer than half of visitors saw sign. </vt:lpstr>
      <vt:lpstr>Most recalled high-risk group rec. </vt:lpstr>
      <vt:lpstr>Most visitors perceived variant flu risk as “low” or “very low”.</vt:lpstr>
      <vt:lpstr>7 visitors entered the barn.</vt:lpstr>
      <vt:lpstr>2 visitors didn’t enter barn because of signs.</vt:lpstr>
      <vt:lpstr>Swineage Recs</vt:lpstr>
      <vt:lpstr>Other Recs</vt:lpstr>
      <vt:lpstr>PowerPoint Presentation</vt:lpstr>
      <vt:lpstr>“Swineage” Placement </vt:lpstr>
      <vt:lpstr>Survey Logistics </vt:lpstr>
      <vt:lpstr>Conducting Surveys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FORENSIC CHALLENGES IN DETERMINING CAUSE OF DEATH</dc:title>
  <dc:creator>Maureen C. Regan -MDH-</dc:creator>
  <cp:lastModifiedBy>Monique Duwell</cp:lastModifiedBy>
  <cp:revision>43</cp:revision>
  <dcterms:created xsi:type="dcterms:W3CDTF">2018-02-09T14:13:56Z</dcterms:created>
  <dcterms:modified xsi:type="dcterms:W3CDTF">2019-02-26T20:18:15Z</dcterms:modified>
</cp:coreProperties>
</file>