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3.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4.xml" ContentType="application/vnd.openxmlformats-officedocument.presentationml.tags+xml"/>
  <Override PartName="/ppt/notesSlides/notesSlide28.xml" ContentType="application/vnd.openxmlformats-officedocument.presentationml.notesSlide+xml"/>
  <Override PartName="/ppt/tags/tag5.xml" ContentType="application/vnd.openxmlformats-officedocument.presentationml.tags+xml"/>
  <Override PartName="/ppt/notesSlides/notesSlide29.xml" ContentType="application/vnd.openxmlformats-officedocument.presentationml.notesSlide+xml"/>
  <Override PartName="/ppt/tags/tag6.xml" ContentType="application/vnd.openxmlformats-officedocument.presentationml.tags+xml"/>
  <Override PartName="/ppt/notesSlides/notesSlide30.xml" ContentType="application/vnd.openxmlformats-officedocument.presentationml.notesSlide+xml"/>
  <Override PartName="/ppt/tags/tag7.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8.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9.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1"/>
  </p:sldMasterIdLst>
  <p:notesMasterIdLst>
    <p:notesMasterId r:id="rId48"/>
  </p:notesMasterIdLst>
  <p:sldIdLst>
    <p:sldId id="257" r:id="rId2"/>
    <p:sldId id="296" r:id="rId3"/>
    <p:sldId id="328" r:id="rId4"/>
    <p:sldId id="314" r:id="rId5"/>
    <p:sldId id="323" r:id="rId6"/>
    <p:sldId id="319" r:id="rId7"/>
    <p:sldId id="329" r:id="rId8"/>
    <p:sldId id="307" r:id="rId9"/>
    <p:sldId id="274" r:id="rId10"/>
    <p:sldId id="309" r:id="rId11"/>
    <p:sldId id="286" r:id="rId12"/>
    <p:sldId id="298" r:id="rId13"/>
    <p:sldId id="327" r:id="rId14"/>
    <p:sldId id="321" r:id="rId15"/>
    <p:sldId id="322" r:id="rId16"/>
    <p:sldId id="278" r:id="rId17"/>
    <p:sldId id="299" r:id="rId18"/>
    <p:sldId id="280" r:id="rId19"/>
    <p:sldId id="281" r:id="rId20"/>
    <p:sldId id="282" r:id="rId21"/>
    <p:sldId id="283" r:id="rId22"/>
    <p:sldId id="291" r:id="rId23"/>
    <p:sldId id="284" r:id="rId24"/>
    <p:sldId id="295" r:id="rId25"/>
    <p:sldId id="290" r:id="rId26"/>
    <p:sldId id="288" r:id="rId27"/>
    <p:sldId id="330" r:id="rId28"/>
    <p:sldId id="289" r:id="rId29"/>
    <p:sldId id="331" r:id="rId30"/>
    <p:sldId id="332" r:id="rId31"/>
    <p:sldId id="333" r:id="rId32"/>
    <p:sldId id="334" r:id="rId33"/>
    <p:sldId id="294" r:id="rId34"/>
    <p:sldId id="301" r:id="rId35"/>
    <p:sldId id="304" r:id="rId36"/>
    <p:sldId id="335" r:id="rId37"/>
    <p:sldId id="302" r:id="rId38"/>
    <p:sldId id="325" r:id="rId39"/>
    <p:sldId id="336" r:id="rId40"/>
    <p:sldId id="310" r:id="rId41"/>
    <p:sldId id="311" r:id="rId42"/>
    <p:sldId id="313" r:id="rId43"/>
    <p:sldId id="273" r:id="rId44"/>
    <p:sldId id="326" r:id="rId45"/>
    <p:sldId id="305" r:id="rId46"/>
    <p:sldId id="306" r:id="rId47"/>
  </p:sldIdLst>
  <p:sldSz cx="9144000" cy="5143500" type="screen16x9"/>
  <p:notesSz cx="7010400" cy="9296400"/>
  <p:embeddedFontLst>
    <p:embeddedFont>
      <p:font typeface="Calibri" panose="020F0502020204030204" pitchFamily="34" charset="0"/>
      <p:regular r:id="rId49"/>
      <p:bold r:id="rId50"/>
      <p:italic r:id="rId51"/>
      <p:boldItalic r:id="rId52"/>
    </p:embeddedFont>
    <p:embeddedFont>
      <p:font typeface="Myriad Web Pro" panose="020B0604020202020204" charset="0"/>
      <p:regular r:id="rId53"/>
      <p:bold r:id="rId54"/>
      <p:italic r:id="rId55"/>
    </p:embeddedFont>
    <p:embeddedFont>
      <p:font typeface="Arial Black" panose="020B0A04020102020204" pitchFamily="34" charset="0"/>
      <p:bold r:id="rId56"/>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ryoka, Grace (CDC/OID/NCEZID)" initials="lie0" lastIdx="31" clrIdx="0">
    <p:extLst>
      <p:ext uri="{19B8F6BF-5375-455C-9EA6-DF929625EA0E}">
        <p15:presenceInfo xmlns:p15="http://schemas.microsoft.com/office/powerpoint/2012/main" userId="Goryoka, Grace (CDC/OID/NCEZID)" providerId="None"/>
      </p:ext>
    </p:extLst>
  </p:cmAuthor>
  <p:cmAuthor id="2" name="Murrell, Laura (CDC/DDID/NCEZID/OD)" initials="ML(" lastIdx="17" clrIdx="1">
    <p:extLst>
      <p:ext uri="{19B8F6BF-5375-455C-9EA6-DF929625EA0E}">
        <p15:presenceInfo xmlns:p15="http://schemas.microsoft.com/office/powerpoint/2012/main" userId="S-1-5-21-1207783550-2075000910-922709458-360879" providerId="AD"/>
      </p:ext>
    </p:extLst>
  </p:cmAuthor>
  <p:cmAuthor id="3" name="Mimi Huynh" initials="MH" lastIdx="3" clrIdx="2">
    <p:extLst>
      <p:ext uri="{19B8F6BF-5375-455C-9EA6-DF929625EA0E}">
        <p15:presenceInfo xmlns:p15="http://schemas.microsoft.com/office/powerpoint/2012/main" userId="S-1-5-21-1960408961-1326574676-725345543-71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9A6"/>
    <a:srgbClr val="0E66AF"/>
    <a:srgbClr val="006A71"/>
    <a:srgbClr val="695E4A"/>
    <a:srgbClr val="00853F"/>
    <a:srgbClr val="EC881D"/>
    <a:srgbClr val="781D7E"/>
    <a:srgbClr val="008BB0"/>
    <a:srgbClr val="0068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38" autoAdjust="0"/>
    <p:restoredTop sz="93824" autoAdjust="0"/>
  </p:normalViewPr>
  <p:slideViewPr>
    <p:cSldViewPr snapToGrid="0">
      <p:cViewPr varScale="1">
        <p:scale>
          <a:sx n="106" d="100"/>
          <a:sy n="106" d="100"/>
        </p:scale>
        <p:origin x="648" y="8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145" cy="464205"/>
          </a:xfrm>
          <a:prstGeom prst="rect">
            <a:avLst/>
          </a:prstGeom>
        </p:spPr>
        <p:txBody>
          <a:bodyPr vert="horz" lIns="88139" tIns="44070" rIns="88139" bIns="4407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734" y="1"/>
            <a:ext cx="3038145" cy="464205"/>
          </a:xfrm>
          <a:prstGeom prst="rect">
            <a:avLst/>
          </a:prstGeom>
        </p:spPr>
        <p:txBody>
          <a:bodyPr vert="horz" lIns="88139" tIns="44070" rIns="88139" bIns="4407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3/26/2019</a:t>
            </a:fld>
            <a:endParaRPr lang="en-US"/>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88139" tIns="44070" rIns="88139" bIns="44070" rtlCol="0" anchor="ctr"/>
          <a:lstStyle/>
          <a:p>
            <a:pPr lvl="0"/>
            <a:endParaRPr lang="en-US" noProof="0"/>
          </a:p>
        </p:txBody>
      </p:sp>
      <p:sp>
        <p:nvSpPr>
          <p:cNvPr id="5" name="Notes Placeholder 4"/>
          <p:cNvSpPr>
            <a:spLocks noGrp="1"/>
          </p:cNvSpPr>
          <p:nvPr>
            <p:ph type="body" sz="quarter" idx="3"/>
          </p:nvPr>
        </p:nvSpPr>
        <p:spPr>
          <a:xfrm>
            <a:off x="701345" y="4416099"/>
            <a:ext cx="5607711" cy="4182457"/>
          </a:xfrm>
          <a:prstGeom prst="rect">
            <a:avLst/>
          </a:prstGeom>
        </p:spPr>
        <p:txBody>
          <a:bodyPr vert="horz" lIns="88139" tIns="44070" rIns="88139" bIns="4407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0659"/>
            <a:ext cx="3038145" cy="464205"/>
          </a:xfrm>
          <a:prstGeom prst="rect">
            <a:avLst/>
          </a:prstGeom>
        </p:spPr>
        <p:txBody>
          <a:bodyPr vert="horz" lIns="88139" tIns="44070" rIns="88139" bIns="4407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734" y="8830659"/>
            <a:ext cx="3038145" cy="464205"/>
          </a:xfrm>
          <a:prstGeom prst="rect">
            <a:avLst/>
          </a:prstGeom>
        </p:spPr>
        <p:txBody>
          <a:bodyPr vert="horz" lIns="88139" tIns="44070" rIns="88139" bIns="4407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resources.cste.org/yia/resourcefiles/Michigan/Michigan_Biosecurity_is_Easy_as_1_2_3.pdf"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Mention that we will be using poll everywhere</a:t>
            </a:r>
            <a:r>
              <a:rPr lang="en-US" altLang="en-US" baseline="0"/>
              <a:t> and to have their cell phones or laptops out</a:t>
            </a: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16130" indent="-275434">
              <a:defRPr>
                <a:solidFill>
                  <a:schemeClr val="tx1"/>
                </a:solidFill>
                <a:latin typeface="Myriad Web Pro" panose="020B0503030403020204" pitchFamily="34" charset="0"/>
              </a:defRPr>
            </a:lvl2pPr>
            <a:lvl3pPr marL="1101738" indent="-220348">
              <a:defRPr>
                <a:solidFill>
                  <a:schemeClr val="tx1"/>
                </a:solidFill>
                <a:latin typeface="Myriad Web Pro" panose="020B0503030403020204" pitchFamily="34" charset="0"/>
              </a:defRPr>
            </a:lvl3pPr>
            <a:lvl4pPr marL="1542433" indent="-220348">
              <a:defRPr>
                <a:solidFill>
                  <a:schemeClr val="tx1"/>
                </a:solidFill>
                <a:latin typeface="Myriad Web Pro" panose="020B0503030403020204" pitchFamily="34" charset="0"/>
              </a:defRPr>
            </a:lvl4pPr>
            <a:lvl5pPr marL="1983128" indent="-220348">
              <a:defRPr>
                <a:solidFill>
                  <a:schemeClr val="tx1"/>
                </a:solidFill>
                <a:latin typeface="Myriad Web Pro" panose="020B0503030403020204" pitchFamily="34" charset="0"/>
              </a:defRPr>
            </a:lvl5pPr>
            <a:lvl6pPr marL="2423823" indent="-220348" fontAlgn="base">
              <a:spcBef>
                <a:spcPct val="0"/>
              </a:spcBef>
              <a:spcAft>
                <a:spcPct val="0"/>
              </a:spcAft>
              <a:defRPr>
                <a:solidFill>
                  <a:schemeClr val="tx1"/>
                </a:solidFill>
                <a:latin typeface="Myriad Web Pro" panose="020B0503030403020204" pitchFamily="34" charset="0"/>
              </a:defRPr>
            </a:lvl6pPr>
            <a:lvl7pPr marL="2864518" indent="-220348" fontAlgn="base">
              <a:spcBef>
                <a:spcPct val="0"/>
              </a:spcBef>
              <a:spcAft>
                <a:spcPct val="0"/>
              </a:spcAft>
              <a:defRPr>
                <a:solidFill>
                  <a:schemeClr val="tx1"/>
                </a:solidFill>
                <a:latin typeface="Myriad Web Pro" panose="020B0503030403020204" pitchFamily="34" charset="0"/>
              </a:defRPr>
            </a:lvl7pPr>
            <a:lvl8pPr marL="3305213" indent="-220348" fontAlgn="base">
              <a:spcBef>
                <a:spcPct val="0"/>
              </a:spcBef>
              <a:spcAft>
                <a:spcPct val="0"/>
              </a:spcAft>
              <a:defRPr>
                <a:solidFill>
                  <a:schemeClr val="tx1"/>
                </a:solidFill>
                <a:latin typeface="Myriad Web Pro" panose="020B0503030403020204" pitchFamily="34" charset="0"/>
              </a:defRPr>
            </a:lvl8pPr>
            <a:lvl9pPr marL="3745908" indent="-220348"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2900659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Poll Title: Descibe the area you currently live in:
https://www.polleverywhere.com/multiple_choice_polls/tNyHwRBEdgw0AeuaDJmma</a:t>
            </a: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a:t>
            </a:fld>
            <a:endParaRPr lang="en-US"/>
          </a:p>
        </p:txBody>
      </p:sp>
      <p:sp>
        <p:nvSpPr>
          <p:cNvPr id="5" name="TextBox 4"/>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3500339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3681623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sz="1200" dirty="0"/>
          </a:p>
          <a:p>
            <a:pPr defTabSz="881390"/>
            <a:r>
              <a:rPr lang="en-US" dirty="0"/>
              <a:t>Given the widespread impacts zoonotic diseases can have on humans, animals, and the environment, a One Health approach to public health is </a:t>
            </a:r>
            <a:r>
              <a:rPr lang="en-US" dirty="0" err="1"/>
              <a:t>necesssary</a:t>
            </a:r>
            <a:r>
              <a:rPr lang="en-US" dirty="0"/>
              <a:t>. </a:t>
            </a:r>
            <a:r>
              <a:rPr lang="en-US" dirty="0">
                <a:solidFill>
                  <a:srgbClr val="006A71"/>
                </a:solidFill>
                <a:latin typeface="Arial Black" panose="020B0A04020102020204" pitchFamily="34" charset="0"/>
              </a:rPr>
              <a:t>One Health </a:t>
            </a:r>
            <a:r>
              <a:rPr lang="en-US" dirty="0"/>
              <a:t>is the collaborative effort of multiple disciplines and sectors </a:t>
            </a:r>
            <a:r>
              <a:rPr lang="en-US" dirty="0">
                <a:latin typeface="Arial Black" panose="020B0A04020102020204" pitchFamily="34" charset="0"/>
              </a:rPr>
              <a:t>– </a:t>
            </a:r>
            <a:r>
              <a:rPr lang="en-US" dirty="0">
                <a:solidFill>
                  <a:srgbClr val="006A71"/>
                </a:solidFill>
                <a:latin typeface="Arial Black" panose="020B0A04020102020204" pitchFamily="34" charset="0"/>
              </a:rPr>
              <a:t>working</a:t>
            </a:r>
            <a:r>
              <a:rPr lang="en-US" dirty="0"/>
              <a:t> locally, nationally, regionally, and globally– </a:t>
            </a:r>
            <a:r>
              <a:rPr lang="en-US" dirty="0">
                <a:solidFill>
                  <a:srgbClr val="006A71"/>
                </a:solidFill>
                <a:latin typeface="Arial Black" panose="020B0A04020102020204" pitchFamily="34" charset="0"/>
              </a:rPr>
              <a:t>with the goal </a:t>
            </a:r>
            <a:r>
              <a:rPr lang="en-US" dirty="0"/>
              <a:t>of achieving optimal health outcomes recognizing the interconnection between people, animals, plants, and our shared environment. </a:t>
            </a:r>
          </a:p>
          <a:p>
            <a:endParaRPr lang="en-US" dirty="0"/>
          </a:p>
          <a:p>
            <a:endParaRPr lang="en-US" sz="1200" dirty="0"/>
          </a:p>
          <a:p>
            <a:r>
              <a:rPr lang="en-US" sz="1200" dirty="0"/>
              <a:t>Impacts </a:t>
            </a:r>
          </a:p>
          <a:p>
            <a:r>
              <a:rPr lang="en-US" sz="1200" dirty="0"/>
              <a:t>Public health problem</a:t>
            </a:r>
          </a:p>
          <a:p>
            <a:r>
              <a:rPr lang="en-US" sz="1200" dirty="0"/>
              <a:t>Reduced animal production capacity</a:t>
            </a:r>
          </a:p>
          <a:p>
            <a:r>
              <a:rPr lang="en-US" sz="1200" dirty="0"/>
              <a:t>Impact wildlife health</a:t>
            </a:r>
          </a:p>
          <a:p>
            <a:r>
              <a:rPr lang="en-US" sz="1200" dirty="0"/>
              <a:t>Bioterrorism potential</a:t>
            </a:r>
          </a:p>
          <a:p>
            <a:r>
              <a:rPr lang="en-US" sz="1200" dirty="0"/>
              <a:t>Economic losses</a:t>
            </a:r>
          </a:p>
          <a:p>
            <a:r>
              <a:rPr lang="en-US" sz="1200" dirty="0"/>
              <a:t>Cause outbreaks of illness in people and animals</a:t>
            </a:r>
          </a:p>
          <a:p>
            <a:r>
              <a:rPr lang="en-US" sz="1200" dirty="0"/>
              <a:t>Food safety concerns</a:t>
            </a:r>
          </a:p>
          <a:p>
            <a:r>
              <a:rPr lang="en-US" sz="1200" dirty="0"/>
              <a:t>Obstacle to international trade</a:t>
            </a:r>
          </a:p>
          <a:p>
            <a:r>
              <a:rPr lang="en-US" sz="1200" dirty="0"/>
              <a:t>Affect environmental health and ecosystems</a:t>
            </a:r>
          </a:p>
          <a:p>
            <a:r>
              <a:rPr lang="en-US" sz="1200" dirty="0"/>
              <a:t>Impact mental health </a:t>
            </a:r>
          </a:p>
          <a:p>
            <a:r>
              <a:rPr lang="en-US" sz="1200" dirty="0"/>
              <a:t>Many more……</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2347736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The One Health approach has been accepted by federal agencies as a way of addressing zoonotic disease threats in the US. In 2017, the 3 federal leads</a:t>
            </a:r>
            <a:r>
              <a:rPr lang="en-US" dirty="0"/>
              <a:t> for zoonotic diseases collaborated to use a One Health approach to prioritize zoonotic diseases of greatest national concern that should be jointly addressed by human, animal, and environmental health agencies in 2017. </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877737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Poll Title: Which zoonotic diseases do you think the U.S prioritized for One Health collaboration?
https://www.polleverywhere.com/free_text_polls/8mZ0AYwjL4wTOYBauWSsF</a:t>
            </a: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7</a:t>
            </a:fld>
            <a:endParaRPr lang="en-US"/>
          </a:p>
        </p:txBody>
      </p:sp>
      <p:sp>
        <p:nvSpPr>
          <p:cNvPr id="5" name="TextBox 4"/>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618690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a:t>
            </a:r>
            <a:r>
              <a:rPr lang="en-US" baseline="0" dirty="0"/>
              <a:t> answers from poll everywhere to the top 8 diseases</a:t>
            </a:r>
          </a:p>
          <a:p>
            <a:endParaRPr lang="en-US" baseline="0" dirty="0"/>
          </a:p>
          <a:p>
            <a:r>
              <a:rPr lang="en-US" baseline="0" dirty="0"/>
              <a:t>The top 8 zoonotic diseases of national concern in the United States for One Health collaboration are: zoonotic influenza, salmonellosis, west </a:t>
            </a:r>
            <a:r>
              <a:rPr lang="en-US" baseline="0" dirty="0" err="1"/>
              <a:t>nile</a:t>
            </a:r>
            <a:r>
              <a:rPr lang="en-US" baseline="0" dirty="0"/>
              <a:t> virus, plague, emerging coronaviruses, rabies, brucellosis, and </a:t>
            </a:r>
            <a:r>
              <a:rPr lang="en-US" baseline="0" dirty="0" err="1"/>
              <a:t>lyme</a:t>
            </a:r>
            <a:r>
              <a:rPr lang="en-US" baseline="0" dirty="0"/>
              <a:t> disease.  You may notice that several of these diseases, like flu, salmonella, and brucellosis, are relevant to agriculture and rural health</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4023135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861183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illnesses include</a:t>
            </a:r>
            <a:r>
              <a:rPr lang="en-US" baseline="0" dirty="0"/>
              <a:t>  Q fever, </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1301291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3273185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3476933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1804280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28615657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dirty="0"/>
              <a:t>Partnerships developed and strengthened through this program were leveraged to facilitate rapid response activities after identification of fair-associated H3N2v illnesses in the summer of 2016.</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3614141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Materials that have been developed through this grant are meant to be shared and used by others . We’re going to be demo-</a:t>
            </a:r>
            <a:r>
              <a:rPr lang="en-US" dirty="0" err="1"/>
              <a:t>ing</a:t>
            </a:r>
            <a:r>
              <a:rPr lang="en-US" dirty="0"/>
              <a:t> some of these products</a:t>
            </a:r>
            <a:r>
              <a:rPr lang="en-US" baseline="0" dirty="0"/>
              <a:t> later in the presentation</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2559827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2613121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states have</a:t>
            </a:r>
            <a:r>
              <a:rPr lang="en-US" baseline="0" dirty="0"/>
              <a:t> done amazing work and we wanted to lessen the burden on them for having to distribute resources on their own, so CDC and CSTE collaborated to build a platform for them to do so. We update this repository about once a month with new content developed or updates to existing content. </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4161693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2609863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a:t>
            </a:r>
            <a:r>
              <a:rPr lang="en-US" baseline="0" dirty="0"/>
              <a:t> can get to the online resource repository one of 2 ways.. You can go to our Youth in Ag Landing Page (link 1) or directly using the second link</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21</a:t>
            </a:fld>
            <a:endParaRPr lang="en-US"/>
          </a:p>
        </p:txBody>
      </p:sp>
    </p:spTree>
    <p:extLst>
      <p:ext uri="{BB962C8B-B14F-4D97-AF65-F5344CB8AC3E}">
        <p14:creationId xmlns:p14="http://schemas.microsoft.com/office/powerpoint/2010/main" val="109521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2532551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have a ton of great resources on here, but just to highlight a few..</a:t>
            </a:r>
          </a:p>
          <a:p>
            <a:r>
              <a:rPr lang="en-US" baseline="0" dirty="0"/>
              <a:t>Iowa put out a great program (Excellence in Exhibition). There are 2 versions: one for elementary students (age 7‐12) and one for middle and high school students (age 13‐18). If a 4-H leader wanted to do the lessons in person, all the resources are in one place with instructions, or kids can do these lessons online at their own pace.</a:t>
            </a:r>
          </a:p>
          <a:p>
            <a:endParaRPr lang="en-US" baseline="0" dirty="0"/>
          </a:p>
          <a:p>
            <a:r>
              <a:rPr lang="en-US" baseline="0" dirty="0"/>
              <a:t>Friends Magazine no need to reinvent the wheel.. Michigan produced this version of a friends magazine for distribution borrowing from the UGA’s friends magazine</a:t>
            </a:r>
          </a:p>
          <a:p>
            <a:endParaRPr lang="en-US" baseline="0" dirty="0"/>
          </a:p>
          <a:p>
            <a:r>
              <a:rPr lang="en-US" baseline="0" dirty="0"/>
              <a:t>Minnesota had the need to create various factsheet for when field trips would go to farms (show handout) then in years after that, the farm would visit the school so they switched it up and made the (show when the farm comes to you)</a:t>
            </a:r>
          </a:p>
          <a:p>
            <a:endParaRPr lang="en-US" baseline="0" dirty="0"/>
          </a:p>
          <a:p>
            <a:r>
              <a:rPr lang="en-US" baseline="0" dirty="0"/>
              <a:t>CDC Graphic Novel for download. CDC has released a graphic novel to help young people understand the potential health risks of influenza viruses that normally circulate in swine and can cause disease in people (known as variant flu infections).  </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23</a:t>
            </a:fld>
            <a:endParaRPr lang="en-US"/>
          </a:p>
        </p:txBody>
      </p:sp>
    </p:spTree>
    <p:extLst>
      <p:ext uri="{BB962C8B-B14F-4D97-AF65-F5344CB8AC3E}">
        <p14:creationId xmlns:p14="http://schemas.microsoft.com/office/powerpoint/2010/main" val="3426464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the Youth in Ag project, we wanted to have actionable evaluation metrics. We can evaluate knowledge relatively easy. Did they learn/retain this information or no? In 2017, we had an anthropologist join the team to look at evaluating why people will or won’t change their behavior, which is more challenging. </a:t>
            </a:r>
          </a:p>
          <a:p>
            <a:r>
              <a:rPr lang="en-US" baseline="0" dirty="0"/>
              <a:t>	-Is it a hassle to wash your hands? That’s the way I’ve always done things, so why change now? Etc.</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24</a:t>
            </a:fld>
            <a:endParaRPr lang="en-US"/>
          </a:p>
        </p:txBody>
      </p:sp>
    </p:spTree>
    <p:extLst>
      <p:ext uri="{BB962C8B-B14F-4D97-AF65-F5344CB8AC3E}">
        <p14:creationId xmlns:p14="http://schemas.microsoft.com/office/powerpoint/2010/main" val="22316071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help with these evaluation efforts, we created an evaluation workgroup which designed a survey bank of questions. We also awarded a supplemental award for enhancing evaluation efforts in 2018 in which one of our state grantees, Maryland evaluated their signage’s or “</a:t>
            </a:r>
            <a:r>
              <a:rPr lang="en-US" baseline="0" dirty="0" err="1"/>
              <a:t>swinage</a:t>
            </a:r>
            <a:r>
              <a:rPr lang="en-US" baseline="0" dirty="0"/>
              <a:t>” effectiveness. </a:t>
            </a:r>
          </a:p>
          <a:p>
            <a:endParaRPr lang="en-US" baseline="0" dirty="0"/>
          </a:p>
          <a:p>
            <a:r>
              <a:rPr lang="en-US" baseline="0" dirty="0"/>
              <a:t>The questions in this survey bank are grounded in peer reviewed research methodologies. To demonstrate some different evaluation methods, we are going to poll you on some of these. There is a copy of this around you..</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25</a:t>
            </a:fld>
            <a:endParaRPr lang="en-US"/>
          </a:p>
        </p:txBody>
      </p:sp>
    </p:spTree>
    <p:extLst>
      <p:ext uri="{BB962C8B-B14F-4D97-AF65-F5344CB8AC3E}">
        <p14:creationId xmlns:p14="http://schemas.microsoft.com/office/powerpoint/2010/main" val="18876273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dirty="0">
                <a:hlinkClick r:id="rId3"/>
              </a:rPr>
              <a:t>http://resources.cste.org/yia/resourcefiles/Michigan/Michigan_Biosecurity_is_Easy_as_1_2_3.pdf</a:t>
            </a:r>
            <a:r>
              <a:rPr lang="en-US" dirty="0"/>
              <a:t> </a:t>
            </a:r>
          </a:p>
          <a:p>
            <a:endParaRPr lang="en-US" dirty="0"/>
          </a:p>
          <a:p>
            <a:r>
              <a:rPr lang="en-US" dirty="0"/>
              <a:t>Poll everywhere questions: What do you notice about this handout?</a:t>
            </a:r>
          </a:p>
          <a:p>
            <a:r>
              <a:rPr lang="en-US" dirty="0"/>
              <a:t>Did you learn new information from this handout?</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26</a:t>
            </a:fld>
            <a:endParaRPr lang="en-US"/>
          </a:p>
        </p:txBody>
      </p:sp>
    </p:spTree>
    <p:extLst>
      <p:ext uri="{BB962C8B-B14F-4D97-AF65-F5344CB8AC3E}">
        <p14:creationId xmlns:p14="http://schemas.microsoft.com/office/powerpoint/2010/main" val="2030984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Poll Title: Did you learn new information from this handout?
https://www.polleverywhere.com/multiple_choice_polls/HHrCVMUNNvN767pLgObm4</a:t>
            </a: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27</a:t>
            </a:fld>
            <a:endParaRPr lang="en-US"/>
          </a:p>
        </p:txBody>
      </p:sp>
      <p:sp>
        <p:nvSpPr>
          <p:cNvPr id="5" name="TextBox 4"/>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22305958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Poll everywhere questions: What do you remember about the video?</a:t>
            </a:r>
          </a:p>
          <a:p>
            <a:r>
              <a:rPr lang="en-US" dirty="0"/>
              <a:t>Did you learn new information from this video?</a:t>
            </a:r>
          </a:p>
          <a:p>
            <a:r>
              <a:rPr lang="en-US" dirty="0"/>
              <a:t>Will you wash your hands for 20 seconds after watching this video?</a:t>
            </a:r>
          </a:p>
          <a:p>
            <a:r>
              <a:rPr lang="en-US" dirty="0"/>
              <a:t>Would you change your behavior at a farm to keep yourself healthier?</a:t>
            </a:r>
          </a:p>
          <a:p>
            <a:r>
              <a:rPr lang="en-US" dirty="0"/>
              <a:t>Would you change your behavior at a farm to keep the animals healthier?</a:t>
            </a:r>
          </a:p>
          <a:p>
            <a:endParaRPr lang="en-US" dirty="0"/>
          </a:p>
          <a:p>
            <a:r>
              <a:rPr lang="en-US" dirty="0"/>
              <a:t>Highlight anthropologic</a:t>
            </a:r>
            <a:r>
              <a:rPr lang="en-US" baseline="0" dirty="0"/>
              <a:t> questions</a:t>
            </a:r>
          </a:p>
          <a:p>
            <a:endParaRPr lang="en-US" baseline="0" dirty="0"/>
          </a:p>
          <a:p>
            <a:r>
              <a:rPr lang="en-US" baseline="0" dirty="0"/>
              <a:t>If people answer no/maybe to would they wash their hands fro 20 seconds, ask what information would have help them to change their behavior</a:t>
            </a:r>
          </a:p>
          <a:p>
            <a:endParaRPr lang="en-US" baseline="0" dirty="0"/>
          </a:p>
          <a:p>
            <a:r>
              <a:rPr lang="en-US" baseline="0" dirty="0"/>
              <a:t>Highlight that kids especially are more likely to change their behaviors to protect their animals than themselves. Keep this in mind when making videos or signage directed towards kids’ behavior changes </a:t>
            </a:r>
          </a:p>
          <a:p>
            <a:endParaRPr lang="en-US" baseline="0" dirty="0"/>
          </a:p>
          <a:p>
            <a:pPr defTabSz="881390">
              <a:defRPr/>
            </a:pPr>
            <a:r>
              <a:rPr lang="en-US" dirty="0"/>
              <a:t>We are working on improving and broadening our evaluation efforts in order to build an evidence based approach to what public health interventions are most effective. This knowledge will help us focus our efforts on the most effective interventions as the program expands beyond novel influenza into other zoonotic diseases and beyond</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28</a:t>
            </a:fld>
            <a:endParaRPr lang="en-US"/>
          </a:p>
        </p:txBody>
      </p:sp>
    </p:spTree>
    <p:extLst>
      <p:ext uri="{BB962C8B-B14F-4D97-AF65-F5344CB8AC3E}">
        <p14:creationId xmlns:p14="http://schemas.microsoft.com/office/powerpoint/2010/main" val="25517561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Poll Title: Did you learn new information from this video?
https://www.polleverywhere.com/multiple_choice_polls/kWkRpQaAqzTyNBlNef1Hp</a:t>
            </a: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29</a:t>
            </a:fld>
            <a:endParaRPr lang="en-US"/>
          </a:p>
        </p:txBody>
      </p:sp>
      <p:sp>
        <p:nvSpPr>
          <p:cNvPr id="5" name="TextBox 4"/>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1797475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Poll Title: Will you wash your hands for 20 seconds after watching this video?
https://www.polleverywhere.com/multiple_choice_polls/SRreJRXEbuIAxBpquFn5n</a:t>
            </a: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30</a:t>
            </a:fld>
            <a:endParaRPr lang="en-US"/>
          </a:p>
        </p:txBody>
      </p:sp>
      <p:sp>
        <p:nvSpPr>
          <p:cNvPr id="5" name="TextBox 4"/>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20078663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Poll Title: When visiting a farm, would you change your behavior to keep yourself healthier?
https://www.polleverywhere.com/multiple_choice_polls/QswfW4d1L1cI6ZFyZCdS8</a:t>
            </a: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31</a:t>
            </a:fld>
            <a:endParaRPr lang="en-US"/>
          </a:p>
        </p:txBody>
      </p:sp>
      <p:sp>
        <p:nvSpPr>
          <p:cNvPr id="5" name="TextBox 4"/>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9513489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Poll Title: When visiting a farm, would you change your behavior to keep the animals healthier?
https://www.polleverywhere.com/multiple_choice_polls/ahk81ARYTTPJ5eSIIgLE1</a:t>
            </a: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32</a:t>
            </a:fld>
            <a:endParaRPr lang="en-US"/>
          </a:p>
        </p:txBody>
      </p:sp>
      <p:sp>
        <p:nvSpPr>
          <p:cNvPr id="5" name="TextBox 4"/>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8891122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33</a:t>
            </a:fld>
            <a:endParaRPr lang="en-US"/>
          </a:p>
        </p:txBody>
      </p:sp>
    </p:spTree>
    <p:extLst>
      <p:ext uri="{BB962C8B-B14F-4D97-AF65-F5344CB8AC3E}">
        <p14:creationId xmlns:p14="http://schemas.microsoft.com/office/powerpoint/2010/main" val="40432553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As zoonotic disease outbreaks are recognized more frequently with animals in public settings, state </a:t>
            </a:r>
            <a:r>
              <a:rPr lang="en-US" dirty="0"/>
              <a:t>grantees identified a need to </a:t>
            </a:r>
            <a:r>
              <a:rPr lang="en-US" baseline="0" dirty="0"/>
              <a:t>expand the educational outreach of the YIA program to encompass additional zoonotic diseases. Materials, like the pictures on this slide, were developed to educate youth about zoonotic diseases and deliver disease prevention messages. </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34</a:t>
            </a:fld>
            <a:endParaRPr lang="en-US"/>
          </a:p>
        </p:txBody>
      </p:sp>
    </p:spTree>
    <p:extLst>
      <p:ext uri="{BB962C8B-B14F-4D97-AF65-F5344CB8AC3E}">
        <p14:creationId xmlns:p14="http://schemas.microsoft.com/office/powerpoint/2010/main" val="41571940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number of </a:t>
            </a:r>
            <a:r>
              <a:rPr lang="en-US" baseline="0" dirty="0"/>
              <a:t>zoonotic disease outbreaks being more frequently recognized in these public settings, the National Association of State Public Health Veterinarians developed a Compendium of Measures to Prevent Disease Associated with Animals in Public Settings. This </a:t>
            </a:r>
            <a:r>
              <a:rPr lang="en-US" sz="1200" b="0" i="0" u="none" strike="noStrike" kern="1200" baseline="0" dirty="0">
                <a:solidFill>
                  <a:schemeClr val="tx1"/>
                </a:solidFill>
                <a:latin typeface="+mn-lt"/>
                <a:ea typeface="+mn-ea"/>
                <a:cs typeface="+mn-cs"/>
              </a:rPr>
              <a:t>compendium provides standardized recommendations for public health officials, veterinarians, animal venue operators, animal exhibitors, visitors to animal venues and exhibits, teachers, camp operators, and others concerned with control of disease and with minimizing health risks associated with animal contact in public settings. </a:t>
            </a:r>
            <a:endParaRPr lang="en-US" baseline="0"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35</a:t>
            </a:fld>
            <a:endParaRPr lang="en-US"/>
          </a:p>
        </p:txBody>
      </p:sp>
    </p:spTree>
    <p:extLst>
      <p:ext uri="{BB962C8B-B14F-4D97-AF65-F5344CB8AC3E}">
        <p14:creationId xmlns:p14="http://schemas.microsoft.com/office/powerpoint/2010/main" val="3166472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Poll Title: If you were faced with a zoonotic disease outbreak in youth linked to a farm, who would you include in this investigation?
https://www.polleverywhere.com/multiple_choice_polls/zDSixYfzbNBnB3gI66Fq1</a:t>
            </a: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36</a:t>
            </a:fld>
            <a:endParaRPr lang="en-US"/>
          </a:p>
        </p:txBody>
      </p:sp>
      <p:sp>
        <p:nvSpPr>
          <p:cNvPr id="5" name="TextBox 4"/>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22355024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One Health approach is crucial </a:t>
            </a:r>
            <a:r>
              <a:rPr lang="en-US" dirty="0"/>
              <a:t>to address zoonotic disease</a:t>
            </a:r>
            <a:r>
              <a:rPr lang="en-US" baseline="0" dirty="0"/>
              <a:t> threats, and partners are extremely important. One Health partners represent sectors like: human health, animal health for pets, livestock, and wildlife, and environmental health. These partners can be from government, NGOs, industry, academia, communities, and many more. One Health is a team sport and by working together, One Health partners can more effectively address zoonotic disease threats utilizing these shared and trusted networks. </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37</a:t>
            </a:fld>
            <a:endParaRPr lang="en-US"/>
          </a:p>
        </p:txBody>
      </p:sp>
    </p:spTree>
    <p:extLst>
      <p:ext uri="{BB962C8B-B14F-4D97-AF65-F5344CB8AC3E}">
        <p14:creationId xmlns:p14="http://schemas.microsoft.com/office/powerpoint/2010/main" val="1463488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A growing One Health issue is antibiotic resistance. Antibiotics are valuable tools for treating infections in people and animals, but improper use or overuse of these medications in people or animals, as well as other factors like poor sanitary conditions, inappropriate food handling or poor infection control in hospitals, can create drug resistance. Resistance happens when germs like bacteria and fungi develop the ability to defeat the drugs designed to kill them. As the germs are exposed to drugs, they develop characteristics that makes the drugs less effective or ineffective. Each year in the U.S. at least 2 million people are infected with antibiotic resistant bacteria, and at least 23,000 people die as a result. </a:t>
            </a:r>
          </a:p>
          <a:p>
            <a:endParaRPr lang="en-US" dirty="0"/>
          </a:p>
          <a:p>
            <a:r>
              <a:rPr lang="en-US" dirty="0"/>
              <a:t>Antibiotic resistance is not just a human health problem it affects the ability to treat infections in animals as well, making it a One Health issue. Antibiotics must be used responsibly in order to prevent resistance from developing and to ensure that these important medications work to treat infections in people and animals. In order to address antibiotic resistance, One Health sectors need to work together nationally and globally to align policies, strategies and activities, in collaboration with other stakeholders to promote antibiotic stewardship and responsible use of these drugs. </a:t>
            </a:r>
          </a:p>
          <a:p>
            <a:r>
              <a:rPr lang="en-US" dirty="0"/>
              <a:t> </a:t>
            </a:r>
          </a:p>
          <a:p>
            <a:r>
              <a:rPr lang="en-US" dirty="0"/>
              <a:t>Opioid</a:t>
            </a:r>
            <a:r>
              <a:rPr lang="en-US" baseline="0" dirty="0"/>
              <a:t> Response - </a:t>
            </a:r>
            <a:r>
              <a:rPr lang="en-US" sz="1200" b="0" i="0" kern="1200" dirty="0">
                <a:solidFill>
                  <a:schemeClr val="tx1"/>
                </a:solidFill>
                <a:effectLst/>
                <a:latin typeface="+mn-lt"/>
                <a:ea typeface="+mn-ea"/>
                <a:cs typeface="+mn-cs"/>
              </a:rPr>
              <a:t>The use of opioids and other controlled substances isn’t limited to human medicine, veterinarians are also able to prescribe</a:t>
            </a:r>
            <a:r>
              <a:rPr lang="en-US" sz="1200" b="0" i="0" kern="1200" baseline="0" dirty="0">
                <a:solidFill>
                  <a:schemeClr val="tx1"/>
                </a:solidFill>
                <a:effectLst/>
                <a:latin typeface="+mn-lt"/>
                <a:ea typeface="+mn-ea"/>
                <a:cs typeface="+mn-cs"/>
              </a:rPr>
              <a:t> these medications to animals.</a:t>
            </a:r>
            <a:r>
              <a:rPr lang="en-US" sz="1200" b="0" i="0" kern="1200" dirty="0">
                <a:solidFill>
                  <a:schemeClr val="tx1"/>
                </a:solidFill>
                <a:effectLst/>
                <a:latin typeface="+mn-lt"/>
                <a:ea typeface="+mn-ea"/>
                <a:cs typeface="+mn-cs"/>
              </a:rPr>
              <a:t> Veterinarians are urged to join in the fight against human opioid abuse. This includes</a:t>
            </a:r>
            <a:r>
              <a:rPr lang="en-US" sz="1200" b="0" i="0" kern="1200" baseline="0" dirty="0">
                <a:solidFill>
                  <a:schemeClr val="tx1"/>
                </a:solidFill>
                <a:effectLst/>
                <a:latin typeface="+mn-lt"/>
                <a:ea typeface="+mn-ea"/>
                <a:cs typeface="+mn-cs"/>
              </a:rPr>
              <a:t> developed guidance </a:t>
            </a:r>
            <a:r>
              <a:rPr lang="en-US" sz="1200" b="0" i="0" kern="1200" dirty="0">
                <a:solidFill>
                  <a:schemeClr val="tx1"/>
                </a:solidFill>
                <a:effectLst/>
                <a:latin typeface="+mn-lt"/>
                <a:ea typeface="+mn-ea"/>
                <a:cs typeface="+mn-cs"/>
              </a:rPr>
              <a:t>on how to tell if a prescription is being abused by a pet owner, and more.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According to a recent study in the American Journal of Public Health, 13 percent of veterinarians polled were aware of cases where pets were made to appear ill or injured so that a staff member or pet owner could obtain an opioid prescription, and 12 percent had uncovered opioid use or diversion by veterinary staff—yet only 62 percent of veterinarian believed they play a role in preventing opioid abuse.</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38</a:t>
            </a:fld>
            <a:endParaRPr lang="en-US"/>
          </a:p>
        </p:txBody>
      </p:sp>
    </p:spTree>
    <p:extLst>
      <p:ext uri="{BB962C8B-B14F-4D97-AF65-F5344CB8AC3E}">
        <p14:creationId xmlns:p14="http://schemas.microsoft.com/office/powerpoint/2010/main" val="1748635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Poll Title: What other public health challenges could utilize the already established partnerships?
https://www.polleverywhere.com/free_text_polls/Shn4UBO4nWZyQgCGr5d1L</a:t>
            </a: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39</a:t>
            </a:fld>
            <a:endParaRPr lang="en-US"/>
          </a:p>
        </p:txBody>
      </p:sp>
      <p:sp>
        <p:nvSpPr>
          <p:cNvPr id="5" name="TextBox 4"/>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26945034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40</a:t>
            </a:fld>
            <a:endParaRPr lang="en-US"/>
          </a:p>
        </p:txBody>
      </p:sp>
    </p:spTree>
    <p:extLst>
      <p:ext uri="{BB962C8B-B14F-4D97-AF65-F5344CB8AC3E}">
        <p14:creationId xmlns:p14="http://schemas.microsoft.com/office/powerpoint/2010/main" val="35511657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41</a:t>
            </a:fld>
            <a:endParaRPr lang="en-US"/>
          </a:p>
        </p:txBody>
      </p:sp>
    </p:spTree>
    <p:extLst>
      <p:ext uri="{BB962C8B-B14F-4D97-AF65-F5344CB8AC3E}">
        <p14:creationId xmlns:p14="http://schemas.microsoft.com/office/powerpoint/2010/main" val="8658929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pictures</a:t>
            </a:r>
            <a:r>
              <a:rPr lang="en-US" baseline="0" dirty="0"/>
              <a:t> of our animals</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42</a:t>
            </a:fld>
            <a:endParaRPr lang="en-US"/>
          </a:p>
        </p:txBody>
      </p:sp>
    </p:spTree>
    <p:extLst>
      <p:ext uri="{BB962C8B-B14F-4D97-AF65-F5344CB8AC3E}">
        <p14:creationId xmlns:p14="http://schemas.microsoft.com/office/powerpoint/2010/main" val="40843217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43</a:t>
            </a:fld>
            <a:endParaRPr lang="en-US"/>
          </a:p>
        </p:txBody>
      </p:sp>
    </p:spTree>
    <p:extLst>
      <p:ext uri="{BB962C8B-B14F-4D97-AF65-F5344CB8AC3E}">
        <p14:creationId xmlns:p14="http://schemas.microsoft.com/office/powerpoint/2010/main" val="19370145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buClr>
                <a:schemeClr val="tx1"/>
              </a:buClr>
            </a:pPr>
            <a:r>
              <a:rPr lang="en-US" dirty="0"/>
              <a:t>There</a:t>
            </a:r>
            <a:r>
              <a:rPr lang="en-US" baseline="0" dirty="0"/>
              <a:t> are many </a:t>
            </a:r>
            <a:r>
              <a:rPr lang="en-US" dirty="0">
                <a:solidFill>
                  <a:schemeClr val="tx1"/>
                </a:solidFill>
              </a:rPr>
              <a:t>benefits of human-animal contact and millions of human-animal interactions occur each year, both at home and away. Animals provide opportunities for entertainment, education, companionship</a:t>
            </a:r>
            <a:r>
              <a:rPr lang="en-US" baseline="0" dirty="0">
                <a:solidFill>
                  <a:schemeClr val="tx1"/>
                </a:solidFill>
              </a:rPr>
              <a:t> and are also an i</a:t>
            </a:r>
            <a:r>
              <a:rPr lang="en-US" dirty="0">
                <a:solidFill>
                  <a:schemeClr val="tx1"/>
                </a:solidFill>
              </a:rPr>
              <a:t>mportant part of our food supply and ecosystem. </a:t>
            </a:r>
          </a:p>
          <a:p>
            <a:pPr>
              <a:spcBef>
                <a:spcPts val="1200"/>
              </a:spcBef>
              <a:buClr>
                <a:schemeClr val="tx1"/>
              </a:buClr>
            </a:pPr>
            <a:endParaRPr lang="en-US" dirty="0">
              <a:solidFill>
                <a:schemeClr val="tx1"/>
              </a:solidFill>
            </a:endParaRPr>
          </a:p>
          <a:p>
            <a:pPr>
              <a:spcBef>
                <a:spcPts val="1200"/>
              </a:spcBef>
              <a:buClr>
                <a:schemeClr val="tx1"/>
              </a:buClr>
            </a:pPr>
            <a:r>
              <a:rPr lang="en-US" dirty="0">
                <a:solidFill>
                  <a:schemeClr val="tx1"/>
                </a:solidFill>
              </a:rPr>
              <a:t>CDC’s Health</a:t>
            </a:r>
            <a:r>
              <a:rPr lang="en-US" baseline="0" dirty="0">
                <a:solidFill>
                  <a:schemeClr val="tx1"/>
                </a:solidFill>
              </a:rPr>
              <a:t>y Pets, Health People website provides many resources on preventing the spread of zoonoses between people and pets, livestock, and wildlife, including information on staying healthy at animal exhibits. There are also resources on this website for pet safety in emergencies like pets in evacuation centers and a pet disaster preparedness kit. Resources are also available for pets in emergencies in Spanish as well. </a:t>
            </a:r>
            <a:endParaRPr lang="en-US" dirty="0">
              <a:solidFill>
                <a:schemeClr val="tx1"/>
              </a:solidFill>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solidFill>
                <a:schemeClr val="tx1"/>
              </a:solidFill>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45</a:t>
            </a:fld>
            <a:endParaRPr lang="en-US"/>
          </a:p>
        </p:txBody>
      </p:sp>
    </p:spTree>
    <p:extLst>
      <p:ext uri="{BB962C8B-B14F-4D97-AF65-F5344CB8AC3E}">
        <p14:creationId xmlns:p14="http://schemas.microsoft.com/office/powerpoint/2010/main" val="8589114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CDC’s One Health Office also hosts the Zoonoses &amp; One Health Updates (ZOHU) call. These ZOHU</a:t>
            </a:r>
            <a:r>
              <a:rPr lang="en-US" baseline="0" dirty="0"/>
              <a:t> calls</a:t>
            </a:r>
            <a:r>
              <a:rPr lang="en-US" dirty="0"/>
              <a:t> are one-hour monthly webinars that provide timely education on zoonotic and infectious diseases, One Health, antimicrobial resistance, food safety, vector-borne diseases, recent outbreaks, and related health threats at the animal-human-environment interface. The</a:t>
            </a:r>
            <a:r>
              <a:rPr lang="en-US" baseline="0" dirty="0"/>
              <a:t> ZOHU call has over 12,000 subscribers and the c</a:t>
            </a:r>
            <a:r>
              <a:rPr lang="en-US" dirty="0"/>
              <a:t>alls are now recorded so anyone</a:t>
            </a:r>
            <a:r>
              <a:rPr lang="en-US" baseline="0" dirty="0"/>
              <a:t> can listen at anytime they would like and earn free Continuing Education.</a:t>
            </a:r>
            <a:r>
              <a:rPr lang="en-US" dirty="0"/>
              <a:t> </a:t>
            </a:r>
            <a:r>
              <a:rPr lang="en-US" baseline="0" dirty="0"/>
              <a:t>If you would like to learn more, there are handouts on your tables, or if you would like to highlight your work on one of these calls, please contact us at ZOHUcall@cdc.gov </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46</a:t>
            </a:fld>
            <a:endParaRPr lang="en-US"/>
          </a:p>
        </p:txBody>
      </p:sp>
    </p:spTree>
    <p:extLst>
      <p:ext uri="{BB962C8B-B14F-4D97-AF65-F5344CB8AC3E}">
        <p14:creationId xmlns:p14="http://schemas.microsoft.com/office/powerpoint/2010/main" val="8781095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OD">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12824"/>
          <a:stretch/>
        </p:blipFill>
        <p:spPr>
          <a:xfrm>
            <a:off x="1" y="0"/>
            <a:ext cx="9157648" cy="940526"/>
          </a:xfrm>
          <a:prstGeom prst="rect">
            <a:avLst/>
          </a:prstGeom>
        </p:spPr>
      </p:pic>
      <p:sp>
        <p:nvSpPr>
          <p:cNvPr id="11" name="Title 1"/>
          <p:cNvSpPr>
            <a:spLocks noGrp="1"/>
          </p:cNvSpPr>
          <p:nvPr>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dirty="0"/>
          </a:p>
        </p:txBody>
      </p:sp>
      <p:sp>
        <p:nvSpPr>
          <p:cNvPr id="5" name="Subtitle 2"/>
          <p:cNvSpPr>
            <a:spLocks noGrp="1"/>
          </p:cNvSpPr>
          <p:nvPr>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9" name="Text Placeholder 8"/>
          <p:cNvSpPr>
            <a:spLocks noGrp="1"/>
          </p:cNvSpPr>
          <p:nvPr>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pic>
        <p:nvPicPr>
          <p:cNvPr id="7" name="Picture 6"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1828"/>
            <a:ext cx="9144000" cy="887868"/>
          </a:xfrm>
          <a:prstGeom prst="rect">
            <a:avLst/>
          </a:prstGeom>
        </p:spPr>
      </p:pic>
      <p:sp>
        <p:nvSpPr>
          <p:cNvPr id="10" name="TextBox 9"/>
          <p:cNvSpPr txBox="1"/>
          <p:nvPr userDrawn="1"/>
        </p:nvSpPr>
        <p:spPr>
          <a:xfrm>
            <a:off x="457200" y="90152"/>
            <a:ext cx="6903076"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spTree>
    <p:extLst>
      <p:ext uri="{BB962C8B-B14F-4D97-AF65-F5344CB8AC3E}">
        <p14:creationId xmlns:p14="http://schemas.microsoft.com/office/powerpoint/2010/main" val="329813044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dirty="0"/>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45515"/>
            <a:ext cx="9144000" cy="91188"/>
          </a:xfrm>
          <a:prstGeom prst="rect">
            <a:avLst/>
          </a:prstGeom>
        </p:spPr>
      </p:pic>
    </p:spTree>
    <p:extLst>
      <p:ext uri="{BB962C8B-B14F-4D97-AF65-F5344CB8AC3E}">
        <p14:creationId xmlns:p14="http://schemas.microsoft.com/office/powerpoint/2010/main" val="182852743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2 column_O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dirty="0"/>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045515"/>
            <a:ext cx="9144000" cy="91188"/>
          </a:xfrm>
          <a:prstGeom prst="rect">
            <a:avLst/>
          </a:prstGeom>
        </p:spPr>
      </p:pic>
    </p:spTree>
    <p:extLst>
      <p:ext uri="{BB962C8B-B14F-4D97-AF65-F5344CB8AC3E}">
        <p14:creationId xmlns:p14="http://schemas.microsoft.com/office/powerpoint/2010/main" val="292655104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dirty="0"/>
          </a:p>
        </p:txBody>
      </p:sp>
    </p:spTree>
    <p:extLst>
      <p:ext uri="{BB962C8B-B14F-4D97-AF65-F5344CB8AC3E}">
        <p14:creationId xmlns:p14="http://schemas.microsoft.com/office/powerpoint/2010/main" val="29820960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246855"/>
            <a:ext cx="9144000" cy="887868"/>
          </a:xfrm>
          <a:prstGeom prst="rect">
            <a:avLst/>
          </a:prstGeom>
        </p:spPr>
      </p:pic>
    </p:spTree>
    <p:extLst>
      <p:ext uri="{BB962C8B-B14F-4D97-AF65-F5344CB8AC3E}">
        <p14:creationId xmlns:p14="http://schemas.microsoft.com/office/powerpoint/2010/main" val="146084295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408565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5" r:id="rId3"/>
    <p:sldLayoutId id="2147483823" r:id="rId4"/>
    <p:sldLayoutId id="2147483822" r:id="rId5"/>
    <p:sldLayoutId id="2147483824" r:id="rId6"/>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oie.int/onehealth"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cid:image001.png@01D4D977.9618A48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emf"/><Relationship Id="rId12"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cste.org/page/yia"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resources.cste.org/yi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ideo" Target="https://www.youtube.com/embed/5J-rn5qhzCg" TargetMode="External"/><Relationship Id="rId4" Type="http://schemas.openxmlformats.org/officeDocument/2006/relationships/image" Target="../media/image49.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4.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6.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7.xml"/><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34.png"/><Relationship Id="rId7"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0.jpeg"/><Relationship Id="rId5" Type="http://schemas.openxmlformats.org/officeDocument/2006/relationships/image" Target="../media/image64.jpe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3.png"/></Relationships>
</file>

<file path=ppt/slides/_rels/slide3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7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Wgregg@cdc.gov" TargetMode="External"/><Relationship Id="rId7" Type="http://schemas.openxmlformats.org/officeDocument/2006/relationships/image" Target="../media/image77.jpeg"/><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hyperlink" Target="mailto:OneHealth@cdc.gov" TargetMode="External"/><Relationship Id="rId5" Type="http://schemas.openxmlformats.org/officeDocument/2006/relationships/hyperlink" Target="mailto:Ggoryoka@cdc.gov" TargetMode="External"/><Relationship Id="rId4" Type="http://schemas.openxmlformats.org/officeDocument/2006/relationships/hyperlink" Target="mailto:Lroper@cdc.gov"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jpg"/></Relationships>
</file>

<file path=ppt/slides/_rels/slide46.xml.rels><?xml version="1.0" encoding="UTF-8" standalone="yes"?>
<Relationships xmlns="http://schemas.openxmlformats.org/package/2006/relationships"><Relationship Id="rId8" Type="http://schemas.openxmlformats.org/officeDocument/2006/relationships/hyperlink" Target="http://www.cdc.gov/onehealth/zohu" TargetMode="External"/><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84.jpg"/><Relationship Id="rId5"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hyperlink" Target="mailto:zohucall@cd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a:xfrm>
            <a:off x="457200" y="1018095"/>
            <a:ext cx="8229600" cy="805480"/>
          </a:xfrm>
        </p:spPr>
        <p:txBody>
          <a:bodyPr/>
          <a:lstStyle/>
          <a:p>
            <a:r>
              <a:rPr lang="en-US" dirty="0"/>
              <a:t>Youth in Agriculture: Improving the Health of People and their Animals through Education</a:t>
            </a:r>
            <a:br>
              <a:rPr lang="en-US" dirty="0"/>
            </a:br>
            <a:endParaRPr lang="en-US" altLang="en-US" dirty="0"/>
          </a:p>
        </p:txBody>
      </p:sp>
      <p:sp>
        <p:nvSpPr>
          <p:cNvPr id="2" name="Subtitle 1"/>
          <p:cNvSpPr>
            <a:spLocks noGrp="1"/>
          </p:cNvSpPr>
          <p:nvPr>
            <p:ph type="subTitle" idx="1"/>
          </p:nvPr>
        </p:nvSpPr>
        <p:spPr/>
        <p:txBody>
          <a:bodyPr/>
          <a:lstStyle/>
          <a:p>
            <a:r>
              <a:rPr lang="en-US" dirty="0"/>
              <a:t>Joe Gregg, Lauren Roper, Grace Goryoka</a:t>
            </a:r>
          </a:p>
          <a:p>
            <a:endParaRPr lang="en-US" dirty="0"/>
          </a:p>
          <a:p>
            <a:endParaRPr lang="en-US" dirty="0"/>
          </a:p>
        </p:txBody>
      </p:sp>
      <p:sp>
        <p:nvSpPr>
          <p:cNvPr id="6" name="Text Placeholder 5"/>
          <p:cNvSpPr>
            <a:spLocks noGrp="1"/>
          </p:cNvSpPr>
          <p:nvPr>
            <p:ph type="body" sz="quarter" idx="10"/>
          </p:nvPr>
        </p:nvSpPr>
        <p:spPr/>
        <p:txBody>
          <a:bodyPr/>
          <a:lstStyle/>
          <a:p>
            <a:pPr marL="0" indent="0"/>
            <a:r>
              <a:rPr lang="en-US" dirty="0"/>
              <a:t>2019 NACCHO Prep Summit</a:t>
            </a:r>
          </a:p>
          <a:p>
            <a:endParaRPr lang="en-US" dirty="0"/>
          </a:p>
          <a:p>
            <a:endParaRPr lang="en-US" dirty="0"/>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886325"/>
            <a:ext cx="190500"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27826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PollEverywhere</a:t>
            </a:r>
            <a:endParaRPr lang="en-US" dirty="0"/>
          </a:p>
        </p:txBody>
      </p:sp>
      <p:sp>
        <p:nvSpPr>
          <p:cNvPr id="3" name="Text Placeholder 2"/>
          <p:cNvSpPr>
            <a:spLocks noGrp="1"/>
          </p:cNvSpPr>
          <p:nvPr>
            <p:ph type="body" sz="quarter" idx="10"/>
          </p:nvPr>
        </p:nvSpPr>
        <p:spPr/>
        <p:txBody>
          <a:bodyPr/>
          <a:lstStyle/>
          <a:p>
            <a:r>
              <a:rPr lang="en-US" dirty="0" smtClean="0"/>
              <a:t>This session will be utilizing </a:t>
            </a:r>
            <a:r>
              <a:rPr lang="en-US" dirty="0" err="1" smtClean="0"/>
              <a:t>PollEverywhere</a:t>
            </a:r>
            <a:r>
              <a:rPr lang="en-US" dirty="0" smtClean="0"/>
              <a:t>, a fun and interactive tool. Please log in now with a cell phone or laptop using the information below:</a:t>
            </a:r>
          </a:p>
          <a:p>
            <a:pPr marL="0" indent="0" algn="ctr">
              <a:buNone/>
            </a:pPr>
            <a:r>
              <a:rPr lang="en-US" sz="2800" smtClean="0">
                <a:solidFill>
                  <a:schemeClr val="tx1"/>
                </a:solidFill>
              </a:rPr>
              <a:t>PollEv.com/prepsummit4</a:t>
            </a:r>
            <a:endParaRPr lang="en-US" sz="2800" dirty="0" smtClean="0">
              <a:solidFill>
                <a:schemeClr val="tx1"/>
              </a:solidFill>
            </a:endParaRPr>
          </a:p>
          <a:p>
            <a:pPr marL="0" indent="0" algn="ctr">
              <a:buNone/>
            </a:pPr>
            <a:r>
              <a:rPr lang="en-US" sz="2800" dirty="0" smtClean="0">
                <a:solidFill>
                  <a:schemeClr val="tx1"/>
                </a:solidFill>
              </a:rPr>
              <a:t>Or</a:t>
            </a:r>
          </a:p>
          <a:p>
            <a:pPr marL="0" indent="0" algn="ctr">
              <a:buNone/>
            </a:pPr>
            <a:r>
              <a:rPr lang="en-US" sz="2800" dirty="0" smtClean="0">
                <a:solidFill>
                  <a:schemeClr val="tx1"/>
                </a:solidFill>
              </a:rPr>
              <a:t>Text PREPSUMMIT4 to 22333</a:t>
            </a:r>
          </a:p>
        </p:txBody>
      </p:sp>
    </p:spTree>
    <p:extLst>
      <p:ext uri="{BB962C8B-B14F-4D97-AF65-F5344CB8AC3E}">
        <p14:creationId xmlns:p14="http://schemas.microsoft.com/office/powerpoint/2010/main" val="71945710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8636000" cy="4635500"/>
          </a:xfrm>
          <a:prstGeom prst="rect">
            <a:avLst/>
          </a:prstGeom>
        </p:spPr>
      </p:pic>
    </p:spTree>
    <p:extLst>
      <p:ext uri="{BB962C8B-B14F-4D97-AF65-F5344CB8AC3E}">
        <p14:creationId xmlns:p14="http://schemas.microsoft.com/office/powerpoint/2010/main" val="2372782993"/>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Endemic and Emerging Zoonotic Diseases</a:t>
            </a:r>
            <a:br>
              <a:rPr lang="en-US" dirty="0"/>
            </a:br>
            <a:r>
              <a:rPr lang="en-US" i="1" dirty="0">
                <a:solidFill>
                  <a:schemeClr val="accent4">
                    <a:lumMod val="75000"/>
                  </a:schemeClr>
                </a:solidFill>
              </a:rPr>
              <a:t>are spread between animals and people </a:t>
            </a:r>
            <a:endParaRPr lang="en-US" dirty="0">
              <a:solidFill>
                <a:schemeClr val="accent4">
                  <a:lumMod val="75000"/>
                </a:schemeClr>
              </a:solidFill>
            </a:endParaRPr>
          </a:p>
        </p:txBody>
      </p:sp>
      <p:sp>
        <p:nvSpPr>
          <p:cNvPr id="3" name="Text Placeholder 2"/>
          <p:cNvSpPr>
            <a:spLocks noGrp="1"/>
          </p:cNvSpPr>
          <p:nvPr>
            <p:ph type="body" sz="quarter" idx="10"/>
          </p:nvPr>
        </p:nvSpPr>
        <p:spPr>
          <a:xfrm>
            <a:off x="4246685" y="1158875"/>
            <a:ext cx="4668715" cy="3341688"/>
          </a:xfrm>
        </p:spPr>
        <p:txBody>
          <a:bodyPr/>
          <a:lstStyle/>
          <a:p>
            <a:pPr>
              <a:buClr>
                <a:schemeClr val="tx1"/>
              </a:buClr>
              <a:buSzPct val="100000"/>
            </a:pPr>
            <a:r>
              <a:rPr lang="en-US" dirty="0">
                <a:solidFill>
                  <a:schemeClr val="tx1"/>
                </a:solidFill>
                <a:latin typeface="Arial Black" panose="020B0A04020102020204" pitchFamily="34" charset="0"/>
              </a:rPr>
              <a:t>80%</a:t>
            </a:r>
            <a:r>
              <a:rPr lang="en-US" dirty="0">
                <a:solidFill>
                  <a:srgbClr val="006A71"/>
                </a:solidFill>
                <a:latin typeface="Arial Black" panose="020B0A04020102020204" pitchFamily="34" charset="0"/>
              </a:rPr>
              <a:t> </a:t>
            </a:r>
            <a:r>
              <a:rPr lang="en-US" dirty="0">
                <a:solidFill>
                  <a:srgbClr val="080808"/>
                </a:solidFill>
              </a:rPr>
              <a:t>of agents with potential bioterrorist use are zoonotic pathogens</a:t>
            </a:r>
            <a:endParaRPr lang="en-US" dirty="0">
              <a:solidFill>
                <a:schemeClr val="tx1"/>
              </a:solidFill>
              <a:latin typeface="Arial Black" panose="020B0A04020102020204" pitchFamily="34" charset="0"/>
            </a:endParaRPr>
          </a:p>
          <a:p>
            <a:pPr>
              <a:buClr>
                <a:schemeClr val="tx1"/>
              </a:buClr>
              <a:buSzPct val="100000"/>
            </a:pPr>
            <a:r>
              <a:rPr lang="en-US" dirty="0">
                <a:solidFill>
                  <a:schemeClr val="tx1"/>
                </a:solidFill>
                <a:latin typeface="Arial Black" panose="020B0A04020102020204" pitchFamily="34" charset="0"/>
              </a:rPr>
              <a:t>60% </a:t>
            </a:r>
            <a:r>
              <a:rPr lang="en-US" dirty="0">
                <a:solidFill>
                  <a:srgbClr val="000000"/>
                </a:solidFill>
              </a:rPr>
              <a:t>of existing human infectious diseases are zoonotic</a:t>
            </a:r>
          </a:p>
          <a:p>
            <a:pPr>
              <a:buClr>
                <a:schemeClr val="tx1"/>
              </a:buClr>
              <a:buSzPct val="100000"/>
            </a:pPr>
            <a:r>
              <a:rPr lang="en-US" dirty="0">
                <a:solidFill>
                  <a:schemeClr val="tx1"/>
                </a:solidFill>
                <a:latin typeface="Arial Black" panose="020B0A04020102020204" pitchFamily="34" charset="0"/>
              </a:rPr>
              <a:t>At least 70% </a:t>
            </a:r>
            <a:r>
              <a:rPr lang="en-US" dirty="0">
                <a:solidFill>
                  <a:srgbClr val="080808"/>
                </a:solidFill>
              </a:rPr>
              <a:t>of emerging infectious diseases of humans (including Ebola, HIV, and influenza) have an animal origin</a:t>
            </a:r>
          </a:p>
          <a:p>
            <a:pPr>
              <a:buClr>
                <a:schemeClr val="tx1"/>
              </a:buClr>
              <a:buSzPct val="100000"/>
            </a:pPr>
            <a:r>
              <a:rPr lang="en-US" dirty="0">
                <a:solidFill>
                  <a:schemeClr val="tx1"/>
                </a:solidFill>
                <a:latin typeface="Arial Black" panose="020B0A04020102020204" pitchFamily="34" charset="0"/>
              </a:rPr>
              <a:t>5 new human diseases </a:t>
            </a:r>
            <a:r>
              <a:rPr lang="en-US" dirty="0">
                <a:solidFill>
                  <a:srgbClr val="080808"/>
                </a:solidFill>
              </a:rPr>
              <a:t>appear every year. Three are of animal origin.</a:t>
            </a:r>
          </a:p>
          <a:p>
            <a:pPr>
              <a:buClr>
                <a:schemeClr val="tx1"/>
              </a:buClr>
              <a:buSzPct val="100000"/>
            </a:pPr>
            <a:endParaRPr lang="en-US" dirty="0">
              <a:solidFill>
                <a:srgbClr val="080808"/>
              </a:solidFill>
            </a:endParaRPr>
          </a:p>
          <a:p>
            <a:pPr>
              <a:buClr>
                <a:schemeClr val="tx1"/>
              </a:buClr>
            </a:pPr>
            <a:endParaRPr lang="en-US" dirty="0"/>
          </a:p>
        </p:txBody>
      </p:sp>
      <p:pic>
        <p:nvPicPr>
          <p:cNvPr id="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34789" y="1158875"/>
            <a:ext cx="3878232" cy="2996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917986" y="4710509"/>
            <a:ext cx="192354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www.oie.int/onehealth</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990056600"/>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r="22310"/>
          <a:stretch/>
        </p:blipFill>
        <p:spPr>
          <a:xfrm>
            <a:off x="5522819" y="219128"/>
            <a:ext cx="3186484" cy="2299101"/>
          </a:xfrm>
          <a:prstGeom prst="rect">
            <a:avLst/>
          </a:prstGeom>
        </p:spPr>
      </p:pic>
      <p:pic>
        <p:nvPicPr>
          <p:cNvPr id="5" name="Picture 4"/>
          <p:cNvPicPr>
            <a:picLocks noChangeAspect="1"/>
          </p:cNvPicPr>
          <p:nvPr/>
        </p:nvPicPr>
        <p:blipFill>
          <a:blip r:embed="rId4"/>
          <a:stretch>
            <a:fillRect/>
          </a:stretch>
        </p:blipFill>
        <p:spPr>
          <a:xfrm>
            <a:off x="181290" y="1140113"/>
            <a:ext cx="3330667" cy="2222171"/>
          </a:xfrm>
          <a:prstGeom prst="rect">
            <a:avLst/>
          </a:prstGeom>
        </p:spPr>
      </p:pic>
      <p:pic>
        <p:nvPicPr>
          <p:cNvPr id="6" name="Picture 5"/>
          <p:cNvPicPr>
            <a:picLocks noChangeAspect="1"/>
          </p:cNvPicPr>
          <p:nvPr/>
        </p:nvPicPr>
        <p:blipFill>
          <a:blip r:embed="rId5"/>
          <a:stretch>
            <a:fillRect/>
          </a:stretch>
        </p:blipFill>
        <p:spPr>
          <a:xfrm>
            <a:off x="16892" y="3431049"/>
            <a:ext cx="5814713" cy="1570909"/>
          </a:xfrm>
          <a:prstGeom prst="rect">
            <a:avLst/>
          </a:prstGeom>
        </p:spPr>
      </p:pic>
      <p:pic>
        <p:nvPicPr>
          <p:cNvPr id="9" name="Picture 8"/>
          <p:cNvPicPr>
            <a:picLocks noChangeAspect="1"/>
          </p:cNvPicPr>
          <p:nvPr/>
        </p:nvPicPr>
        <p:blipFill rotWithShape="1">
          <a:blip r:embed="rId6"/>
          <a:srcRect l="12957" t="14634" r="29306" b="7183"/>
          <a:stretch/>
        </p:blipFill>
        <p:spPr>
          <a:xfrm>
            <a:off x="5831605" y="2656441"/>
            <a:ext cx="2810507" cy="2140747"/>
          </a:xfrm>
          <a:prstGeom prst="rect">
            <a:avLst/>
          </a:prstGeom>
        </p:spPr>
      </p:pic>
      <p:pic>
        <p:nvPicPr>
          <p:cNvPr id="10" name="Picture 9"/>
          <p:cNvPicPr>
            <a:picLocks noChangeAspect="1"/>
          </p:cNvPicPr>
          <p:nvPr/>
        </p:nvPicPr>
        <p:blipFill>
          <a:blip r:embed="rId7"/>
          <a:stretch>
            <a:fillRect/>
          </a:stretch>
        </p:blipFill>
        <p:spPr>
          <a:xfrm>
            <a:off x="181290" y="185102"/>
            <a:ext cx="5341529" cy="886247"/>
          </a:xfrm>
          <a:prstGeom prst="rect">
            <a:avLst/>
          </a:prstGeom>
        </p:spPr>
      </p:pic>
      <p:sp>
        <p:nvSpPr>
          <p:cNvPr id="11" name="Rectangle 10"/>
          <p:cNvSpPr/>
          <p:nvPr/>
        </p:nvSpPr>
        <p:spPr>
          <a:xfrm>
            <a:off x="8215952" y="3083489"/>
            <a:ext cx="914400" cy="191846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0" descr="cid:image001.png@01D4D977.9618A480"/>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2628861" y="2400832"/>
            <a:ext cx="3202744" cy="511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34814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Health Partnership for Prioritization</a:t>
            </a:r>
            <a:br>
              <a:rPr lang="en-US" dirty="0"/>
            </a:br>
            <a:endParaRPr lang="en-US" dirty="0"/>
          </a:p>
        </p:txBody>
      </p:sp>
      <p:sp>
        <p:nvSpPr>
          <p:cNvPr id="3" name="Text Placeholder 2"/>
          <p:cNvSpPr>
            <a:spLocks noGrp="1"/>
          </p:cNvSpPr>
          <p:nvPr>
            <p:ph type="body" sz="quarter" idx="10"/>
          </p:nvPr>
        </p:nvSpPr>
        <p:spPr/>
        <p:txBody>
          <a:bodyPr/>
          <a:lstStyle/>
          <a:p>
            <a:pPr marL="0" indent="0">
              <a:buNone/>
            </a:pPr>
            <a:endParaRPr lang="en-US" dirty="0"/>
          </a:p>
          <a:p>
            <a:pPr marL="0" indent="0">
              <a:buNone/>
            </a:pP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1504" y="693270"/>
            <a:ext cx="5540991" cy="3453350"/>
          </a:xfrm>
          <a:prstGeom prst="rect">
            <a:avLst/>
          </a:prstGeom>
        </p:spPr>
      </p:pic>
      <p:sp>
        <p:nvSpPr>
          <p:cNvPr id="5" name="Rectangle 4"/>
          <p:cNvSpPr/>
          <p:nvPr/>
        </p:nvSpPr>
        <p:spPr>
          <a:xfrm>
            <a:off x="457200" y="4146620"/>
            <a:ext cx="7739350" cy="707886"/>
          </a:xfrm>
          <a:prstGeom prst="rect">
            <a:avLst/>
          </a:prstGeom>
        </p:spPr>
        <p:txBody>
          <a:bodyPr wrap="square">
            <a:spAutoFit/>
          </a:bodyPr>
          <a:lstStyle/>
          <a:p>
            <a:r>
              <a:rPr lang="en-US" sz="2000" b="1" dirty="0"/>
              <a:t>POLL:  Which zoonotic diseases do you think the U.S. prioritized for One Health collaboration?</a:t>
            </a:r>
          </a:p>
        </p:txBody>
      </p:sp>
    </p:spTree>
    <p:extLst>
      <p:ext uri="{BB962C8B-B14F-4D97-AF65-F5344CB8AC3E}">
        <p14:creationId xmlns:p14="http://schemas.microsoft.com/office/powerpoint/2010/main" val="3919628400"/>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8636000" cy="4635500"/>
          </a:xfrm>
          <a:prstGeom prst="rect">
            <a:avLst/>
          </a:prstGeom>
        </p:spPr>
      </p:pic>
    </p:spTree>
    <p:extLst>
      <p:ext uri="{BB962C8B-B14F-4D97-AF65-F5344CB8AC3E}">
        <p14:creationId xmlns:p14="http://schemas.microsoft.com/office/powerpoint/2010/main" val="180462718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sz="quarter" idx="10"/>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5979"/>
            <a:ext cx="9126142" cy="4776014"/>
          </a:xfrm>
          <a:prstGeom prst="rect">
            <a:avLst/>
          </a:prstGeom>
        </p:spPr>
      </p:pic>
    </p:spTree>
    <p:extLst>
      <p:ext uri="{BB962C8B-B14F-4D97-AF65-F5344CB8AC3E}">
        <p14:creationId xmlns:p14="http://schemas.microsoft.com/office/powerpoint/2010/main" val="93312069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Program Background</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146016563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Outbreaks and Animal Exhibits</a:t>
            </a:r>
          </a:p>
        </p:txBody>
      </p:sp>
      <p:sp>
        <p:nvSpPr>
          <p:cNvPr id="3" name="Text Placeholder 2"/>
          <p:cNvSpPr>
            <a:spLocks noGrp="1"/>
          </p:cNvSpPr>
          <p:nvPr>
            <p:ph type="body" sz="quarter" idx="10"/>
          </p:nvPr>
        </p:nvSpPr>
        <p:spPr>
          <a:xfrm>
            <a:off x="457200" y="1158875"/>
            <a:ext cx="8103140" cy="3341688"/>
          </a:xfrm>
        </p:spPr>
        <p:txBody>
          <a:bodyPr/>
          <a:lstStyle/>
          <a:p>
            <a:r>
              <a:rPr lang="en-US" sz="2400" dirty="0"/>
              <a:t>200 outbreaks reported to CDC (1996-2012)</a:t>
            </a:r>
          </a:p>
          <a:p>
            <a:pPr lvl="1"/>
            <a:r>
              <a:rPr lang="en-US" b="1" dirty="0">
                <a:solidFill>
                  <a:schemeClr val="tx1"/>
                </a:solidFill>
              </a:rPr>
              <a:t>78% </a:t>
            </a:r>
            <a:r>
              <a:rPr lang="en-US" dirty="0"/>
              <a:t>of illnesses caused by </a:t>
            </a:r>
            <a:r>
              <a:rPr lang="en-US" i="1" dirty="0"/>
              <a:t>E. coli</a:t>
            </a:r>
            <a:r>
              <a:rPr lang="en-US" dirty="0"/>
              <a:t>, </a:t>
            </a:r>
            <a:r>
              <a:rPr lang="en-US" i="1" dirty="0"/>
              <a:t>Salmonella</a:t>
            </a:r>
            <a:r>
              <a:rPr lang="en-US" dirty="0"/>
              <a:t>, and </a:t>
            </a:r>
            <a:r>
              <a:rPr lang="en-US" dirty="0" smtClean="0"/>
              <a:t>cryptosporidium</a:t>
            </a:r>
          </a:p>
          <a:p>
            <a:pPr marL="457200" lvl="1" indent="0">
              <a:buNone/>
            </a:pPr>
            <a:endParaRPr lang="en-US" dirty="0"/>
          </a:p>
          <a:p>
            <a:pPr lvl="1"/>
            <a:r>
              <a:rPr lang="en-US" b="1" dirty="0">
                <a:solidFill>
                  <a:schemeClr val="tx1"/>
                </a:solidFill>
              </a:rPr>
              <a:t>49% </a:t>
            </a:r>
            <a:r>
              <a:rPr lang="en-US" dirty="0"/>
              <a:t>of illnesses associated with fairs, farm visits, and petting zoos </a:t>
            </a:r>
          </a:p>
          <a:p>
            <a:pPr lvl="1"/>
            <a:endParaRPr lang="en-US" b="1" dirty="0" smtClean="0">
              <a:solidFill>
                <a:schemeClr val="tx1"/>
              </a:solidFill>
            </a:endParaRPr>
          </a:p>
          <a:p>
            <a:pPr lvl="1"/>
            <a:r>
              <a:rPr lang="en-US" b="1" dirty="0" smtClean="0">
                <a:solidFill>
                  <a:schemeClr val="tx1"/>
                </a:solidFill>
              </a:rPr>
              <a:t>13</a:t>
            </a:r>
            <a:r>
              <a:rPr lang="en-US" b="1" dirty="0">
                <a:solidFill>
                  <a:schemeClr val="tx1"/>
                </a:solidFill>
              </a:rPr>
              <a:t>% </a:t>
            </a:r>
            <a:r>
              <a:rPr lang="en-US" dirty="0"/>
              <a:t>of settings involved daycares, schools and </a:t>
            </a:r>
            <a:r>
              <a:rPr lang="en-US" dirty="0" smtClean="0"/>
              <a:t>universities</a:t>
            </a:r>
          </a:p>
          <a:p>
            <a:pPr lvl="1"/>
            <a:endParaRPr lang="en-US" dirty="0"/>
          </a:p>
          <a:p>
            <a:endParaRPr lang="en-US" dirty="0"/>
          </a:p>
        </p:txBody>
      </p:sp>
      <p:sp>
        <p:nvSpPr>
          <p:cNvPr id="5" name="Rectangle 4"/>
          <p:cNvSpPr/>
          <p:nvPr/>
        </p:nvSpPr>
        <p:spPr>
          <a:xfrm>
            <a:off x="3218688" y="4688381"/>
            <a:ext cx="5925312" cy="307777"/>
          </a:xfrm>
          <a:prstGeom prst="rect">
            <a:avLst/>
          </a:prstGeom>
        </p:spPr>
        <p:txBody>
          <a:bodyPr wrap="square">
            <a:spAutoFit/>
          </a:bodyPr>
          <a:lstStyle/>
          <a:p>
            <a:r>
              <a:rPr lang="en-US" sz="1400" u="sng" dirty="0"/>
              <a:t>http://www.nasphv.org/Documents/AnimalContactCompendium2017.pdf</a:t>
            </a:r>
            <a:endParaRPr lang="en-US" sz="1400" dirty="0"/>
          </a:p>
        </p:txBody>
      </p:sp>
    </p:spTree>
    <p:extLst>
      <p:ext uri="{BB962C8B-B14F-4D97-AF65-F5344CB8AC3E}">
        <p14:creationId xmlns:p14="http://schemas.microsoft.com/office/powerpoint/2010/main" val="205818385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Variant Influenza Outbreak of 2012</a:t>
            </a:r>
          </a:p>
        </p:txBody>
      </p:sp>
      <p:sp>
        <p:nvSpPr>
          <p:cNvPr id="3" name="Text Placeholder 2"/>
          <p:cNvSpPr>
            <a:spLocks noGrp="1"/>
          </p:cNvSpPr>
          <p:nvPr>
            <p:ph type="body" sz="quarter" idx="10"/>
          </p:nvPr>
        </p:nvSpPr>
        <p:spPr>
          <a:xfrm>
            <a:off x="457199" y="1158875"/>
            <a:ext cx="5934723" cy="3341688"/>
          </a:xfrm>
        </p:spPr>
        <p:txBody>
          <a:bodyPr/>
          <a:lstStyle/>
          <a:p>
            <a:r>
              <a:rPr lang="en-US" dirty="0"/>
              <a:t>H3N2v outbreak </a:t>
            </a:r>
          </a:p>
          <a:p>
            <a:pPr lvl="1"/>
            <a:r>
              <a:rPr lang="en-US" dirty="0"/>
              <a:t>95% of cases reported direct or indirect contact with swine</a:t>
            </a:r>
          </a:p>
          <a:p>
            <a:pPr lvl="1"/>
            <a:r>
              <a:rPr lang="en-US" dirty="0"/>
              <a:t>93% of cases recalled attendance at an agricultural fair within four days of </a:t>
            </a:r>
            <a:r>
              <a:rPr lang="en-US"/>
              <a:t>illness onset </a:t>
            </a:r>
            <a:endParaRPr lang="en-US" dirty="0"/>
          </a:p>
          <a:p>
            <a:pPr lvl="1"/>
            <a:r>
              <a:rPr lang="en-US" dirty="0"/>
              <a:t>Majority of cases were youth exhibitors and others in close contact with pigs at the fairs </a:t>
            </a:r>
          </a:p>
          <a:p>
            <a:r>
              <a:rPr lang="en-US" dirty="0"/>
              <a:t>Spurred the need for increased awareness of risk associated with agricultural fair interaction</a:t>
            </a:r>
          </a:p>
          <a:p>
            <a:endParaRPr lang="en-US" dirty="0"/>
          </a:p>
        </p:txBody>
      </p:sp>
      <p:sp>
        <p:nvSpPr>
          <p:cNvPr id="4" name="Rectangle 3"/>
          <p:cNvSpPr/>
          <p:nvPr/>
        </p:nvSpPr>
        <p:spPr>
          <a:xfrm>
            <a:off x="457200" y="4809273"/>
            <a:ext cx="8464858" cy="230832"/>
          </a:xfrm>
          <a:prstGeom prst="rect">
            <a:avLst/>
          </a:prstGeom>
        </p:spPr>
        <p:txBody>
          <a:bodyPr wrap="square">
            <a:spAutoFit/>
          </a:bodyPr>
          <a:lstStyle/>
          <a:p>
            <a:r>
              <a:rPr lang="en-US" sz="900" dirty="0" err="1">
                <a:solidFill>
                  <a:srgbClr val="000000"/>
                </a:solidFill>
                <a:latin typeface="Calibri" panose="020F0502020204030204" pitchFamily="34" charset="0"/>
                <a:cs typeface="Calibri" panose="020F0502020204030204" pitchFamily="34" charset="0"/>
              </a:rPr>
              <a:t>Jhung</a:t>
            </a:r>
            <a:r>
              <a:rPr lang="en-US" sz="900" dirty="0">
                <a:solidFill>
                  <a:srgbClr val="000000"/>
                </a:solidFill>
                <a:latin typeface="Calibri" panose="020F0502020204030204" pitchFamily="34" charset="0"/>
                <a:cs typeface="Calibri" panose="020F0502020204030204" pitchFamily="34" charset="0"/>
              </a:rPr>
              <a:t> MA et al. 2013. Outbreak of variant influenza A(H3N2) virus in the United States. </a:t>
            </a:r>
            <a:r>
              <a:rPr lang="en-US" sz="900" dirty="0" err="1">
                <a:solidFill>
                  <a:srgbClr val="000000"/>
                </a:solidFill>
                <a:latin typeface="Calibri" panose="020F0502020204030204" pitchFamily="34" charset="0"/>
                <a:cs typeface="Calibri" panose="020F0502020204030204" pitchFamily="34" charset="0"/>
              </a:rPr>
              <a:t>Clin</a:t>
            </a:r>
            <a:r>
              <a:rPr lang="en-US" sz="900" dirty="0">
                <a:solidFill>
                  <a:srgbClr val="000000"/>
                </a:solidFill>
                <a:latin typeface="Calibri" panose="020F0502020204030204" pitchFamily="34" charset="0"/>
                <a:cs typeface="Calibri" panose="020F0502020204030204" pitchFamily="34" charset="0"/>
              </a:rPr>
              <a:t> Infect Dis 57:1703-12.</a:t>
            </a:r>
          </a:p>
        </p:txBody>
      </p:sp>
      <p:pic>
        <p:nvPicPr>
          <p:cNvPr id="5" name="Picture 4"/>
          <p:cNvPicPr>
            <a:picLocks noChangeAspect="1"/>
          </p:cNvPicPr>
          <p:nvPr/>
        </p:nvPicPr>
        <p:blipFill rotWithShape="1">
          <a:blip r:embed="rId3"/>
          <a:srcRect l="3807" t="4731" r="3380" b="4435"/>
          <a:stretch/>
        </p:blipFill>
        <p:spPr>
          <a:xfrm>
            <a:off x="6016102" y="2920702"/>
            <a:ext cx="3127898" cy="1988598"/>
          </a:xfrm>
          <a:prstGeom prst="rect">
            <a:avLst/>
          </a:prstGeom>
        </p:spPr>
      </p:pic>
      <p:pic>
        <p:nvPicPr>
          <p:cNvPr id="6" name="Picture 5"/>
          <p:cNvPicPr>
            <a:picLocks noChangeAspect="1"/>
          </p:cNvPicPr>
          <p:nvPr/>
        </p:nvPicPr>
        <p:blipFill rotWithShape="1">
          <a:blip r:embed="rId4"/>
          <a:srcRect l="11796" t="5533" r="9933" b="2951"/>
          <a:stretch/>
        </p:blipFill>
        <p:spPr>
          <a:xfrm>
            <a:off x="6705600" y="200652"/>
            <a:ext cx="1748901" cy="2565695"/>
          </a:xfrm>
          <a:prstGeom prst="rect">
            <a:avLst/>
          </a:prstGeom>
        </p:spPr>
      </p:pic>
    </p:spTree>
    <p:extLst>
      <p:ext uri="{BB962C8B-B14F-4D97-AF65-F5344CB8AC3E}">
        <p14:creationId xmlns:p14="http://schemas.microsoft.com/office/powerpoint/2010/main" val="139731172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buNone/>
            </a:pPr>
            <a:r>
              <a:rPr lang="en-US" dirty="0"/>
              <a:t>CDC initiated the Youth in Agriculture program</a:t>
            </a:r>
            <a:br>
              <a:rPr lang="en-US" dirty="0"/>
            </a:br>
            <a:endParaRPr lang="en-US" dirty="0"/>
          </a:p>
        </p:txBody>
      </p:sp>
      <p:sp>
        <p:nvSpPr>
          <p:cNvPr id="3" name="Text Placeholder 2"/>
          <p:cNvSpPr>
            <a:spLocks noGrp="1"/>
          </p:cNvSpPr>
          <p:nvPr>
            <p:ph type="body" sz="quarter" idx="10"/>
          </p:nvPr>
        </p:nvSpPr>
        <p:spPr>
          <a:xfrm>
            <a:off x="457200" y="1158875"/>
            <a:ext cx="8229600" cy="3341688"/>
          </a:xfrm>
        </p:spPr>
        <p:txBody>
          <a:bodyPr/>
          <a:lstStyle/>
          <a:p>
            <a:r>
              <a:rPr lang="en-US" dirty="0"/>
              <a:t>Partners:</a:t>
            </a:r>
          </a:p>
          <a:p>
            <a:pPr lvl="1"/>
            <a:r>
              <a:rPr lang="en-US" sz="1800" dirty="0"/>
              <a:t>U.S. Department of Agriculture (USDA)</a:t>
            </a:r>
          </a:p>
          <a:p>
            <a:pPr lvl="1"/>
            <a:r>
              <a:rPr lang="en-US" sz="1800" dirty="0"/>
              <a:t>Council of State and Territorial Epidemiologists (CSTE)</a:t>
            </a:r>
          </a:p>
          <a:p>
            <a:r>
              <a:rPr lang="en-US" dirty="0"/>
              <a:t>Goal:</a:t>
            </a:r>
          </a:p>
          <a:p>
            <a:pPr lvl="1"/>
            <a:r>
              <a:rPr lang="en-US" sz="1800" dirty="0"/>
              <a:t>Educate youth about zoonotic diseases shared between animals and people</a:t>
            </a:r>
          </a:p>
          <a:p>
            <a:pPr lvl="1"/>
            <a:r>
              <a:rPr lang="en-US" sz="1800" dirty="0"/>
              <a:t>Deliver disease prevention messages</a:t>
            </a:r>
          </a:p>
          <a:p>
            <a:pPr lvl="1"/>
            <a:r>
              <a:rPr lang="en-US" sz="1800" dirty="0"/>
              <a:t>Strengthen One Health networks among state human and animal health departments and agricultural communities across rural America.</a:t>
            </a:r>
          </a:p>
          <a:p>
            <a:pPr marL="0" indent="0">
              <a:buNone/>
            </a:pPr>
            <a:endParaRPr lang="en-US" dirty="0"/>
          </a:p>
        </p:txBody>
      </p:sp>
      <p:grpSp>
        <p:nvGrpSpPr>
          <p:cNvPr id="5" name="Group 4"/>
          <p:cNvGrpSpPr/>
          <p:nvPr/>
        </p:nvGrpSpPr>
        <p:grpSpPr>
          <a:xfrm>
            <a:off x="5838177" y="634604"/>
            <a:ext cx="3090558" cy="1485266"/>
            <a:chOff x="8588511" y="2960845"/>
            <a:chExt cx="3090558" cy="1485266"/>
          </a:xfrm>
        </p:grpSpPr>
        <p:pic>
          <p:nvPicPr>
            <p:cNvPr id="6" name="Picture 5"/>
            <p:cNvPicPr>
              <a:picLocks noChangeAspect="1"/>
            </p:cNvPicPr>
            <p:nvPr/>
          </p:nvPicPr>
          <p:blipFill>
            <a:blip r:embed="rId3"/>
            <a:stretch>
              <a:fillRect/>
            </a:stretch>
          </p:blipFill>
          <p:spPr>
            <a:xfrm>
              <a:off x="8588511" y="2960845"/>
              <a:ext cx="1943100" cy="990600"/>
            </a:xfrm>
            <a:prstGeom prst="rect">
              <a:avLst/>
            </a:prstGeom>
          </p:spPr>
        </p:pic>
        <p:pic>
          <p:nvPicPr>
            <p:cNvPr id="7" name="Picture 6"/>
            <p:cNvPicPr>
              <a:picLocks noChangeAspect="1"/>
            </p:cNvPicPr>
            <p:nvPr/>
          </p:nvPicPr>
          <p:blipFill>
            <a:blip r:embed="rId4"/>
            <a:stretch>
              <a:fillRect/>
            </a:stretch>
          </p:blipFill>
          <p:spPr>
            <a:xfrm>
              <a:off x="10736094" y="3234637"/>
              <a:ext cx="942975" cy="647700"/>
            </a:xfrm>
            <a:prstGeom prst="rect">
              <a:avLst/>
            </a:prstGeom>
          </p:spPr>
        </p:pic>
        <p:pic>
          <p:nvPicPr>
            <p:cNvPr id="8" name="Picture 7"/>
            <p:cNvPicPr>
              <a:picLocks noChangeAspect="1"/>
            </p:cNvPicPr>
            <p:nvPr/>
          </p:nvPicPr>
          <p:blipFill rotWithShape="1">
            <a:blip r:embed="rId5"/>
            <a:srcRect b="4603"/>
            <a:stretch/>
          </p:blipFill>
          <p:spPr>
            <a:xfrm>
              <a:off x="9466330" y="3885088"/>
              <a:ext cx="1590675" cy="561023"/>
            </a:xfrm>
            <a:prstGeom prst="rect">
              <a:avLst/>
            </a:prstGeom>
          </p:spPr>
        </p:pic>
      </p:grpSp>
    </p:spTree>
    <p:extLst>
      <p:ext uri="{BB962C8B-B14F-4D97-AF65-F5344CB8AC3E}">
        <p14:creationId xmlns:p14="http://schemas.microsoft.com/office/powerpoint/2010/main" val="169010163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3100" y="1385135"/>
            <a:ext cx="3784600" cy="2782800"/>
          </a:xfrm>
          <a:prstGeom prst="rect">
            <a:avLst/>
          </a:prstGeom>
          <a:gradFill>
            <a:gsLst>
              <a:gs pos="0">
                <a:schemeClr val="bg2"/>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gra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rgbClr val="000000"/>
                </a:solidFill>
              </a:rPr>
              <a:t>Youth</a:t>
            </a:r>
            <a:r>
              <a:rPr lang="en-US" sz="2400" b="1" dirty="0">
                <a:solidFill>
                  <a:srgbClr val="000000"/>
                </a:solidFill>
              </a:rPr>
              <a:t> </a:t>
            </a:r>
            <a:r>
              <a:rPr lang="en-US" sz="2200" b="1" dirty="0">
                <a:solidFill>
                  <a:srgbClr val="000000"/>
                </a:solidFill>
              </a:rPr>
              <a:t>Engagement</a:t>
            </a:r>
          </a:p>
          <a:p>
            <a:pPr algn="ctr"/>
            <a:endParaRPr lang="en-US" dirty="0">
              <a:solidFill>
                <a:srgbClr val="000000"/>
              </a:solidFill>
            </a:endParaRPr>
          </a:p>
          <a:p>
            <a:pPr algn="ctr"/>
            <a:r>
              <a:rPr lang="en-US" dirty="0">
                <a:solidFill>
                  <a:srgbClr val="000000"/>
                </a:solidFill>
              </a:rPr>
              <a:t>Improvement in participant awareness and knowledge</a:t>
            </a:r>
          </a:p>
          <a:p>
            <a:pPr algn="ctr"/>
            <a:endParaRPr lang="en-US" dirty="0">
              <a:solidFill>
                <a:srgbClr val="000000"/>
              </a:solidFill>
            </a:endParaRPr>
          </a:p>
          <a:p>
            <a:pPr algn="ctr"/>
            <a:endParaRPr lang="en-US" dirty="0">
              <a:solidFill>
                <a:srgbClr val="000000"/>
              </a:solidFill>
            </a:endParaRPr>
          </a:p>
          <a:p>
            <a:pPr algn="ctr"/>
            <a:r>
              <a:rPr lang="en-US" dirty="0">
                <a:solidFill>
                  <a:srgbClr val="000000"/>
                </a:solidFill>
              </a:rPr>
              <a:t>Development of positive actions among participants</a:t>
            </a:r>
          </a:p>
          <a:p>
            <a:pPr algn="ctr"/>
            <a:endParaRPr lang="en-US" dirty="0">
              <a:solidFill>
                <a:srgbClr val="000000"/>
              </a:solidFill>
            </a:endParaRPr>
          </a:p>
        </p:txBody>
      </p:sp>
      <p:sp>
        <p:nvSpPr>
          <p:cNvPr id="5" name="Rectangle 4"/>
          <p:cNvSpPr/>
          <p:nvPr/>
        </p:nvSpPr>
        <p:spPr>
          <a:xfrm>
            <a:off x="4762500" y="1385135"/>
            <a:ext cx="3695700" cy="2782800"/>
          </a:xfrm>
          <a:prstGeom prst="rect">
            <a:avLst/>
          </a:prstGeom>
          <a:gradFill>
            <a:gsLst>
              <a:gs pos="0">
                <a:schemeClr val="tx2"/>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gra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rgbClr val="000000"/>
                </a:solidFill>
              </a:rPr>
              <a:t>Partnership Development</a:t>
            </a:r>
          </a:p>
          <a:p>
            <a:pPr algn="ctr"/>
            <a:endParaRPr lang="en-US" dirty="0">
              <a:solidFill>
                <a:srgbClr val="000000"/>
              </a:solidFill>
            </a:endParaRPr>
          </a:p>
          <a:p>
            <a:pPr algn="ctr"/>
            <a:r>
              <a:rPr lang="en-US" dirty="0">
                <a:solidFill>
                  <a:srgbClr val="000000"/>
                </a:solidFill>
              </a:rPr>
              <a:t>Increased member/organization communication and collaboration</a:t>
            </a:r>
          </a:p>
          <a:p>
            <a:pPr algn="ctr"/>
            <a:endParaRPr lang="en-US" dirty="0">
              <a:solidFill>
                <a:srgbClr val="000000"/>
              </a:solidFill>
            </a:endParaRPr>
          </a:p>
          <a:p>
            <a:pPr algn="ctr"/>
            <a:r>
              <a:rPr lang="en-US" dirty="0">
                <a:solidFill>
                  <a:srgbClr val="000000"/>
                </a:solidFill>
              </a:rPr>
              <a:t>Increased understanding of membership structure and goals at local, state, and federal level</a:t>
            </a:r>
          </a:p>
          <a:p>
            <a:pPr algn="ctr"/>
            <a:endParaRPr lang="en-US" dirty="0"/>
          </a:p>
        </p:txBody>
      </p:sp>
      <p:sp>
        <p:nvSpPr>
          <p:cNvPr id="6" name="Isosceles Triangle 5"/>
          <p:cNvSpPr/>
          <p:nvPr/>
        </p:nvSpPr>
        <p:spPr>
          <a:xfrm>
            <a:off x="469900" y="119735"/>
            <a:ext cx="8235950" cy="1014100"/>
          </a:xfrm>
          <a:prstGeom prst="triangle">
            <a:avLst/>
          </a:prstGeom>
          <a:solidFill>
            <a:schemeClr val="tx1"/>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2"/>
                </a:solidFill>
                <a:effectLst>
                  <a:outerShdw blurRad="63500" sx="102000" sy="102000" algn="ctr" rotWithShape="0">
                    <a:prstClr val="black">
                      <a:alpha val="40000"/>
                    </a:prstClr>
                  </a:outerShdw>
                </a:effectLst>
              </a:rPr>
              <a:t>Youth in Ag Program</a:t>
            </a:r>
          </a:p>
        </p:txBody>
      </p:sp>
      <p:sp>
        <p:nvSpPr>
          <p:cNvPr id="8" name="Rectangle 7"/>
          <p:cNvSpPr/>
          <p:nvPr/>
        </p:nvSpPr>
        <p:spPr>
          <a:xfrm>
            <a:off x="469900" y="4209735"/>
            <a:ext cx="8229600" cy="163200"/>
          </a:xfrm>
          <a:prstGeom prst="rect">
            <a:avLst/>
          </a:prstGeom>
          <a:solidFill>
            <a:schemeClr val="tx1">
              <a:lumMod val="60000"/>
              <a:lumOff val="4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54000" y="4414735"/>
            <a:ext cx="8674100" cy="544800"/>
          </a:xfrm>
          <a:prstGeom prst="rect">
            <a:avLst/>
          </a:prstGeom>
          <a:solidFill>
            <a:schemeClr val="tx1"/>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2"/>
                </a:solidFill>
              </a:rPr>
              <a:t>Long-Term Desired Outcome: </a:t>
            </a:r>
            <a:r>
              <a:rPr lang="en-US">
                <a:solidFill>
                  <a:schemeClr val="bg2"/>
                </a:solidFill>
              </a:rPr>
              <a:t>Improved prevention, detection, and monitoring of zoonotic diseases, especially emerging diseases with epidemic potential</a:t>
            </a:r>
            <a:endParaRPr lang="en-US" dirty="0">
              <a:solidFill>
                <a:schemeClr val="bg2"/>
              </a:solidFill>
            </a:endParaRPr>
          </a:p>
        </p:txBody>
      </p:sp>
      <p:sp>
        <p:nvSpPr>
          <p:cNvPr id="10" name="Rectangle 9"/>
          <p:cNvSpPr/>
          <p:nvPr/>
        </p:nvSpPr>
        <p:spPr>
          <a:xfrm>
            <a:off x="476250" y="1180135"/>
            <a:ext cx="8229600" cy="163200"/>
          </a:xfrm>
          <a:prstGeom prst="rect">
            <a:avLst/>
          </a:prstGeom>
          <a:solidFill>
            <a:schemeClr val="tx1">
              <a:lumMod val="60000"/>
              <a:lumOff val="4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816136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57200" y="475488"/>
            <a:ext cx="5952478" cy="4025075"/>
          </a:xfrm>
        </p:spPr>
        <p:txBody>
          <a:bodyPr/>
          <a:lstStyle/>
          <a:p>
            <a:r>
              <a:rPr lang="en-US" dirty="0"/>
              <a:t>2012: CDC and USDA developed a pilot program with Georgia 4-H to develop and implement educational tools about public health, zoonotic diseases, and youth safety around animals</a:t>
            </a:r>
          </a:p>
          <a:p>
            <a:endParaRPr lang="en-US" dirty="0"/>
          </a:p>
          <a:p>
            <a:r>
              <a:rPr lang="en-US" dirty="0"/>
              <a:t>2014: the </a:t>
            </a:r>
            <a:r>
              <a:rPr lang="en-US" i="1" dirty="0"/>
              <a:t>Influenza Education Among Youth in Agriculture Pilot project</a:t>
            </a:r>
            <a:r>
              <a:rPr lang="en-US" dirty="0"/>
              <a:t> (Youth in Ag) was launched</a:t>
            </a:r>
          </a:p>
          <a:p>
            <a:pPr lvl="1"/>
            <a:r>
              <a:rPr lang="en-US" dirty="0"/>
              <a:t>One Health approach to educate youth at high risk of novel influenza transmission by showing animals at agricultural events</a:t>
            </a:r>
          </a:p>
          <a:p>
            <a:pPr lvl="1"/>
            <a:r>
              <a:rPr lang="en-US" dirty="0"/>
              <a:t>1 county and 7 state health departments were funded to launch state-owned collaborations with 4-H and FFA</a:t>
            </a:r>
          </a:p>
        </p:txBody>
      </p:sp>
      <p:pic>
        <p:nvPicPr>
          <p:cNvPr id="4" name="Picture 3"/>
          <p:cNvPicPr>
            <a:picLocks noChangeAspect="1"/>
          </p:cNvPicPr>
          <p:nvPr/>
        </p:nvPicPr>
        <p:blipFill>
          <a:blip r:embed="rId3"/>
          <a:stretch>
            <a:fillRect/>
          </a:stretch>
        </p:blipFill>
        <p:spPr>
          <a:xfrm>
            <a:off x="6730813" y="205979"/>
            <a:ext cx="2046130" cy="2861116"/>
          </a:xfrm>
          <a:prstGeom prst="rect">
            <a:avLst/>
          </a:prstGeom>
        </p:spPr>
      </p:pic>
      <p:pic>
        <p:nvPicPr>
          <p:cNvPr id="2" name="Picture 1"/>
          <p:cNvPicPr>
            <a:picLocks noChangeAspect="1"/>
          </p:cNvPicPr>
          <p:nvPr/>
        </p:nvPicPr>
        <p:blipFill>
          <a:blip r:embed="rId4"/>
          <a:stretch>
            <a:fillRect/>
          </a:stretch>
        </p:blipFill>
        <p:spPr>
          <a:xfrm>
            <a:off x="6172200" y="3167679"/>
            <a:ext cx="2821686" cy="1804319"/>
          </a:xfrm>
          <a:prstGeom prst="rect">
            <a:avLst/>
          </a:prstGeom>
        </p:spPr>
      </p:pic>
    </p:spTree>
    <p:extLst>
      <p:ext uri="{BB962C8B-B14F-4D97-AF65-F5344CB8AC3E}">
        <p14:creationId xmlns:p14="http://schemas.microsoft.com/office/powerpoint/2010/main" val="21892323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57200" y="402336"/>
            <a:ext cx="5943600" cy="4098227"/>
          </a:xfrm>
        </p:spPr>
        <p:txBody>
          <a:bodyPr/>
          <a:lstStyle/>
          <a:p>
            <a:r>
              <a:rPr lang="en-US" dirty="0"/>
              <a:t>2016: 5 states were funded to build upon successes and expand the program’s reach to new jurisdictions</a:t>
            </a:r>
          </a:p>
          <a:p>
            <a:endParaRPr lang="en-US" dirty="0"/>
          </a:p>
          <a:p>
            <a:r>
              <a:rPr lang="en-US" dirty="0"/>
              <a:t>2017: 7 states received funding</a:t>
            </a:r>
          </a:p>
          <a:p>
            <a:pPr lvl="1"/>
            <a:r>
              <a:rPr lang="en-US" dirty="0"/>
              <a:t>Efforts focused on strengthening evaluation efforts and identifying platforms to share tools and resources</a:t>
            </a:r>
          </a:p>
          <a:p>
            <a:endParaRPr lang="en-US" dirty="0"/>
          </a:p>
          <a:p>
            <a:r>
              <a:rPr lang="en-US" dirty="0"/>
              <a:t>2018: 8 states received funding</a:t>
            </a:r>
          </a:p>
          <a:p>
            <a:pPr lvl="1"/>
            <a:r>
              <a:rPr lang="en-US" dirty="0"/>
              <a:t>Encouraging interstate collaborations and incorporating evaluation to build an evidence base</a:t>
            </a:r>
          </a:p>
        </p:txBody>
      </p:sp>
      <p:pic>
        <p:nvPicPr>
          <p:cNvPr id="2" name="Picture 1"/>
          <p:cNvPicPr>
            <a:picLocks noChangeAspect="1"/>
          </p:cNvPicPr>
          <p:nvPr/>
        </p:nvPicPr>
        <p:blipFill>
          <a:blip r:embed="rId3"/>
          <a:stretch>
            <a:fillRect/>
          </a:stretch>
        </p:blipFill>
        <p:spPr>
          <a:xfrm>
            <a:off x="6494015" y="20600"/>
            <a:ext cx="2494727" cy="1560385"/>
          </a:xfrm>
          <a:prstGeom prst="rect">
            <a:avLst/>
          </a:prstGeom>
        </p:spPr>
      </p:pic>
      <p:pic>
        <p:nvPicPr>
          <p:cNvPr id="7" name="Picture 6"/>
          <p:cNvPicPr>
            <a:picLocks noChangeAspect="1"/>
          </p:cNvPicPr>
          <p:nvPr/>
        </p:nvPicPr>
        <p:blipFill>
          <a:blip r:embed="rId4"/>
          <a:stretch>
            <a:fillRect/>
          </a:stretch>
        </p:blipFill>
        <p:spPr>
          <a:xfrm>
            <a:off x="6400800" y="1540458"/>
            <a:ext cx="2494727" cy="1673923"/>
          </a:xfrm>
          <a:prstGeom prst="rect">
            <a:avLst/>
          </a:prstGeom>
        </p:spPr>
      </p:pic>
      <p:pic>
        <p:nvPicPr>
          <p:cNvPr id="8" name="Picture 7"/>
          <p:cNvPicPr>
            <a:picLocks noChangeAspect="1"/>
          </p:cNvPicPr>
          <p:nvPr/>
        </p:nvPicPr>
        <p:blipFill>
          <a:blip r:embed="rId5"/>
          <a:stretch>
            <a:fillRect/>
          </a:stretch>
        </p:blipFill>
        <p:spPr>
          <a:xfrm>
            <a:off x="6309360" y="3179133"/>
            <a:ext cx="2604455" cy="1777911"/>
          </a:xfrm>
          <a:prstGeom prst="rect">
            <a:avLst/>
          </a:prstGeom>
        </p:spPr>
      </p:pic>
    </p:spTree>
    <p:extLst>
      <p:ext uri="{BB962C8B-B14F-4D97-AF65-F5344CB8AC3E}">
        <p14:creationId xmlns:p14="http://schemas.microsoft.com/office/powerpoint/2010/main" val="360738995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92125" y="4071547"/>
            <a:ext cx="6230203" cy="926271"/>
          </a:xfrm>
          <a:prstGeom prst="rect">
            <a:avLst/>
          </a:prstGeom>
        </p:spPr>
      </p:pic>
      <p:sp>
        <p:nvSpPr>
          <p:cNvPr id="2" name="Title 1"/>
          <p:cNvSpPr>
            <a:spLocks noGrp="1"/>
          </p:cNvSpPr>
          <p:nvPr>
            <p:ph type="title"/>
          </p:nvPr>
        </p:nvSpPr>
        <p:spPr/>
        <p:txBody>
          <a:bodyPr/>
          <a:lstStyle/>
          <a:p>
            <a:r>
              <a:rPr lang="en-US" dirty="0"/>
              <a:t>Partnership Engagement</a:t>
            </a:r>
            <a:br>
              <a:rPr lang="en-US" dirty="0"/>
            </a:br>
            <a:endParaRPr lang="en-US" dirty="0"/>
          </a:p>
        </p:txBody>
      </p:sp>
      <p:sp>
        <p:nvSpPr>
          <p:cNvPr id="3" name="Text Placeholder 2"/>
          <p:cNvSpPr>
            <a:spLocks noGrp="1"/>
          </p:cNvSpPr>
          <p:nvPr>
            <p:ph type="body" sz="quarter" idx="10"/>
          </p:nvPr>
        </p:nvSpPr>
        <p:spPr>
          <a:xfrm>
            <a:off x="457200" y="771099"/>
            <a:ext cx="5900057" cy="3729464"/>
          </a:xfrm>
        </p:spPr>
        <p:txBody>
          <a:bodyPr/>
          <a:lstStyle/>
          <a:p>
            <a:r>
              <a:rPr lang="en-US" dirty="0"/>
              <a:t>Partnerships developed and strengthened through this program facilitated rapid response activities after identification of fair-associated H3N2v illnesses in the summer of 2016</a:t>
            </a:r>
          </a:p>
          <a:p>
            <a:endParaRPr lang="en-US" dirty="0"/>
          </a:p>
        </p:txBody>
      </p:sp>
      <p:pic>
        <p:nvPicPr>
          <p:cNvPr id="4" name="Picture 3"/>
          <p:cNvPicPr>
            <a:picLocks noChangeAspect="1"/>
          </p:cNvPicPr>
          <p:nvPr/>
        </p:nvPicPr>
        <p:blipFill>
          <a:blip r:embed="rId4"/>
          <a:stretch>
            <a:fillRect/>
          </a:stretch>
        </p:blipFill>
        <p:spPr>
          <a:xfrm>
            <a:off x="6584522" y="128284"/>
            <a:ext cx="2147207" cy="2039074"/>
          </a:xfrm>
          <a:prstGeom prst="rect">
            <a:avLst/>
          </a:prstGeom>
        </p:spPr>
      </p:pic>
      <p:sp>
        <p:nvSpPr>
          <p:cNvPr id="5" name="Rectangle 4"/>
          <p:cNvSpPr/>
          <p:nvPr/>
        </p:nvSpPr>
        <p:spPr>
          <a:xfrm>
            <a:off x="4826423" y="4747988"/>
            <a:ext cx="4317577" cy="276999"/>
          </a:xfrm>
          <a:prstGeom prst="rect">
            <a:avLst/>
          </a:prstGeom>
        </p:spPr>
        <p:txBody>
          <a:bodyPr wrap="square">
            <a:spAutoFit/>
          </a:bodyPr>
          <a:lstStyle/>
          <a:p>
            <a:r>
              <a:rPr lang="en-US" sz="1200" dirty="0"/>
              <a:t>https://www.cdc.gov/mmwr/volumes/65/wr/mm6542a1.htm</a:t>
            </a:r>
          </a:p>
        </p:txBody>
      </p:sp>
      <p:pic>
        <p:nvPicPr>
          <p:cNvPr id="8" name="Picture 7"/>
          <p:cNvPicPr>
            <a:picLocks noChangeAspect="1"/>
          </p:cNvPicPr>
          <p:nvPr/>
        </p:nvPicPr>
        <p:blipFill>
          <a:blip r:embed="rId5"/>
          <a:stretch>
            <a:fillRect/>
          </a:stretch>
        </p:blipFill>
        <p:spPr>
          <a:xfrm>
            <a:off x="2538723" y="2194781"/>
            <a:ext cx="4289137" cy="2002560"/>
          </a:xfrm>
          <a:prstGeom prst="rect">
            <a:avLst/>
          </a:prstGeom>
        </p:spPr>
      </p:pic>
    </p:spTree>
    <p:extLst>
      <p:ext uri="{BB962C8B-B14F-4D97-AF65-F5344CB8AC3E}">
        <p14:creationId xmlns:p14="http://schemas.microsoft.com/office/powerpoint/2010/main" val="238399491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in Action</a:t>
            </a:r>
            <a:br>
              <a:rPr lang="en-US" dirty="0"/>
            </a:br>
            <a:endParaRPr lang="en-US" dirty="0"/>
          </a:p>
        </p:txBody>
      </p:sp>
      <p:sp>
        <p:nvSpPr>
          <p:cNvPr id="3" name="Text Placeholder 2"/>
          <p:cNvSpPr>
            <a:spLocks noGrp="1"/>
          </p:cNvSpPr>
          <p:nvPr>
            <p:ph type="body" sz="quarter" idx="10"/>
          </p:nvPr>
        </p:nvSpPr>
        <p:spPr>
          <a:xfrm>
            <a:off x="442751" y="703858"/>
            <a:ext cx="4087368" cy="3341688"/>
          </a:xfrm>
        </p:spPr>
        <p:txBody>
          <a:bodyPr/>
          <a:lstStyle/>
          <a:p>
            <a:r>
              <a:rPr lang="en-US" sz="1800" dirty="0"/>
              <a:t>Free, web-based, interactive education curricula on zoonotic diseases</a:t>
            </a:r>
          </a:p>
          <a:p>
            <a:r>
              <a:rPr lang="en-US" sz="1800" dirty="0"/>
              <a:t>Workshops on biosecurity and zoonotic diseases</a:t>
            </a:r>
          </a:p>
          <a:p>
            <a:r>
              <a:rPr lang="en-US" sz="1800" dirty="0"/>
              <a:t>Biosecurity and health signs for use at fairs, extension offices, and local health departments</a:t>
            </a:r>
          </a:p>
          <a:p>
            <a:r>
              <a:rPr lang="en-US" sz="1800" dirty="0"/>
              <a:t>One Health chapter in a 4-H training manual</a:t>
            </a:r>
          </a:p>
          <a:p>
            <a:r>
              <a:rPr lang="en-US" sz="1800" dirty="0"/>
              <a:t>Educational board game and a card game for youth</a:t>
            </a:r>
          </a:p>
          <a:p>
            <a:r>
              <a:rPr lang="en-US" sz="1800" dirty="0"/>
              <a:t>Magazines and pamphlets on how to be a zoonotic disease detective</a:t>
            </a:r>
          </a:p>
          <a:p>
            <a:pPr marL="0" indent="0">
              <a:buNone/>
            </a:pPr>
            <a:endParaRPr lang="en-US" sz="1600" dirty="0"/>
          </a:p>
        </p:txBody>
      </p:sp>
      <p:grpSp>
        <p:nvGrpSpPr>
          <p:cNvPr id="4" name="Group 3"/>
          <p:cNvGrpSpPr/>
          <p:nvPr/>
        </p:nvGrpSpPr>
        <p:grpSpPr>
          <a:xfrm>
            <a:off x="5090501" y="1581545"/>
            <a:ext cx="2253588" cy="1212353"/>
            <a:chOff x="6753252" y="4953457"/>
            <a:chExt cx="3184132" cy="1784827"/>
          </a:xfrm>
        </p:grpSpPr>
        <p:pic>
          <p:nvPicPr>
            <p:cNvPr id="5" name="Picture 4"/>
            <p:cNvPicPr>
              <a:picLocks noChangeAspect="1"/>
            </p:cNvPicPr>
            <p:nvPr/>
          </p:nvPicPr>
          <p:blipFill>
            <a:blip r:embed="rId3">
              <a:clrChange>
                <a:clrFrom>
                  <a:srgbClr val="FFFFFF"/>
                </a:clrFrom>
                <a:clrTo>
                  <a:srgbClr val="FFFFFF">
                    <a:alpha val="0"/>
                  </a:srgbClr>
                </a:clrTo>
              </a:clrChange>
            </a:blip>
            <a:stretch>
              <a:fillRect/>
            </a:stretch>
          </p:blipFill>
          <p:spPr>
            <a:xfrm rot="20282027">
              <a:off x="6753252" y="5649399"/>
              <a:ext cx="1253825" cy="1074048"/>
            </a:xfrm>
            <a:prstGeom prst="rect">
              <a:avLst/>
            </a:prstGeom>
          </p:spPr>
        </p:pic>
        <p:pic>
          <p:nvPicPr>
            <p:cNvPr id="6" name="Picture 5"/>
            <p:cNvPicPr>
              <a:picLocks noChangeAspect="1"/>
            </p:cNvPicPr>
            <p:nvPr/>
          </p:nvPicPr>
          <p:blipFill>
            <a:blip r:embed="rId4">
              <a:clrChange>
                <a:clrFrom>
                  <a:srgbClr val="FFFFFF"/>
                </a:clrFrom>
                <a:clrTo>
                  <a:srgbClr val="FFFFFF">
                    <a:alpha val="0"/>
                  </a:srgbClr>
                </a:clrTo>
              </a:clrChange>
            </a:blip>
            <a:stretch>
              <a:fillRect/>
            </a:stretch>
          </p:blipFill>
          <p:spPr>
            <a:xfrm>
              <a:off x="7888529" y="4953457"/>
              <a:ext cx="1127472" cy="1646555"/>
            </a:xfrm>
            <a:prstGeom prst="rect">
              <a:avLst/>
            </a:prstGeom>
          </p:spPr>
        </p:pic>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rot="900092">
              <a:off x="9015322" y="5458345"/>
              <a:ext cx="922062" cy="1279939"/>
            </a:xfrm>
            <a:prstGeom prst="rect">
              <a:avLst/>
            </a:prstGeom>
          </p:spPr>
        </p:pic>
      </p:grpSp>
      <p:pic>
        <p:nvPicPr>
          <p:cNvPr id="8" name="Picture 7"/>
          <p:cNvPicPr>
            <a:picLocks noChangeAspect="1"/>
          </p:cNvPicPr>
          <p:nvPr/>
        </p:nvPicPr>
        <p:blipFill>
          <a:blip r:embed="rId6">
            <a:clrChange>
              <a:clrFrom>
                <a:srgbClr val="FFFFFF"/>
              </a:clrFrom>
              <a:clrTo>
                <a:srgbClr val="FFFFFF">
                  <a:alpha val="0"/>
                </a:srgbClr>
              </a:clrTo>
            </a:clrChange>
          </a:blip>
          <a:stretch>
            <a:fillRect/>
          </a:stretch>
        </p:blipFill>
        <p:spPr>
          <a:xfrm rot="181708">
            <a:off x="7362607" y="1632226"/>
            <a:ext cx="1552586" cy="999808"/>
          </a:xfrm>
          <a:prstGeom prst="rect">
            <a:avLst/>
          </a:prstGeom>
        </p:spPr>
      </p:pic>
      <p:pic>
        <p:nvPicPr>
          <p:cNvPr id="9" name="Picture 8"/>
          <p:cNvPicPr>
            <a:picLocks noChangeAspect="1"/>
          </p:cNvPicPr>
          <p:nvPr/>
        </p:nvPicPr>
        <p:blipFill rotWithShape="1">
          <a:blip r:embed="rId7">
            <a:clrChange>
              <a:clrFrom>
                <a:srgbClr val="000000"/>
              </a:clrFrom>
              <a:clrTo>
                <a:srgbClr val="000000">
                  <a:alpha val="0"/>
                </a:srgbClr>
              </a:clrTo>
            </a:clrChange>
          </a:blip>
          <a:srcRect l="1" r="2040" b="847"/>
          <a:stretch/>
        </p:blipFill>
        <p:spPr>
          <a:xfrm>
            <a:off x="7600570" y="2869874"/>
            <a:ext cx="1487653" cy="2061824"/>
          </a:xfrm>
          <a:prstGeom prst="rect">
            <a:avLst/>
          </a:prstGeom>
        </p:spPr>
      </p:pic>
      <p:pic>
        <p:nvPicPr>
          <p:cNvPr id="10" name="Picture 6"/>
          <p:cNvPicPr>
            <a:picLocks noChangeAspect="1" noChangeArrowheads="1"/>
          </p:cNvPicPr>
          <p:nvPr/>
        </p:nvPicPr>
        <p:blipFill>
          <a:blip r:embed="rId8"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rot="20054913">
            <a:off x="4641135" y="2961107"/>
            <a:ext cx="1545023" cy="1953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rotWithShape="1">
          <a:blip r:embed="rId9"/>
          <a:srcRect l="1467" r="788" b="978"/>
          <a:stretch/>
        </p:blipFill>
        <p:spPr>
          <a:xfrm rot="20480851">
            <a:off x="4652459" y="274890"/>
            <a:ext cx="1214118" cy="1437789"/>
          </a:xfrm>
          <a:prstGeom prst="rect">
            <a:avLst/>
          </a:prstGeom>
        </p:spPr>
      </p:pic>
      <p:pic>
        <p:nvPicPr>
          <p:cNvPr id="12" name="Picture 11"/>
          <p:cNvPicPr>
            <a:picLocks noChangeAspect="1"/>
          </p:cNvPicPr>
          <p:nvPr/>
        </p:nvPicPr>
        <p:blipFill>
          <a:blip r:embed="rId10"/>
          <a:stretch>
            <a:fillRect/>
          </a:stretch>
        </p:blipFill>
        <p:spPr>
          <a:xfrm>
            <a:off x="6241187" y="2888949"/>
            <a:ext cx="1342348" cy="1763272"/>
          </a:xfrm>
          <a:prstGeom prst="rect">
            <a:avLst/>
          </a:prstGeom>
        </p:spPr>
      </p:pic>
      <p:pic>
        <p:nvPicPr>
          <p:cNvPr id="13" name="Picture 12"/>
          <p:cNvPicPr>
            <a:picLocks noChangeAspect="1"/>
          </p:cNvPicPr>
          <p:nvPr/>
        </p:nvPicPr>
        <p:blipFill rotWithShape="1">
          <a:blip r:embed="rId11"/>
          <a:srcRect l="8524" t="5763" r="2588" b="4121"/>
          <a:stretch/>
        </p:blipFill>
        <p:spPr>
          <a:xfrm>
            <a:off x="6394854" y="98685"/>
            <a:ext cx="949235" cy="1395376"/>
          </a:xfrm>
          <a:prstGeom prst="rect">
            <a:avLst/>
          </a:prstGeom>
        </p:spPr>
      </p:pic>
      <p:pic>
        <p:nvPicPr>
          <p:cNvPr id="14" name="Picture 2" descr="Cover art for Adventures in Agritourism"/>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787321">
            <a:off x="7580475" y="156141"/>
            <a:ext cx="1459192" cy="1357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800780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Resource Repository</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0989923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develop an online resource repository?</a:t>
            </a:r>
          </a:p>
        </p:txBody>
      </p:sp>
      <p:sp>
        <p:nvSpPr>
          <p:cNvPr id="3" name="Text Placeholder 2"/>
          <p:cNvSpPr>
            <a:spLocks noGrp="1"/>
          </p:cNvSpPr>
          <p:nvPr>
            <p:ph type="body" sz="quarter" idx="10"/>
          </p:nvPr>
        </p:nvSpPr>
        <p:spPr/>
        <p:txBody>
          <a:bodyPr/>
          <a:lstStyle/>
          <a:p>
            <a:r>
              <a:rPr lang="en-US" dirty="0"/>
              <a:t>Need identified at a 2017 meeting for all grantee states</a:t>
            </a:r>
          </a:p>
          <a:p>
            <a:r>
              <a:rPr lang="en-US" dirty="0"/>
              <a:t>Allowed for widespread resource sharing outside of grantee states</a:t>
            </a:r>
          </a:p>
          <a:p>
            <a:r>
              <a:rPr lang="en-US" dirty="0"/>
              <a:t>No need to reinvent the wheel when there are products already developed</a:t>
            </a:r>
          </a:p>
          <a:p>
            <a:r>
              <a:rPr lang="en-US" dirty="0"/>
              <a:t>Rapid gathering of resources in the event of an outbreak</a:t>
            </a:r>
          </a:p>
        </p:txBody>
      </p:sp>
    </p:spTree>
    <p:extLst>
      <p:ext uri="{BB962C8B-B14F-4D97-AF65-F5344CB8AC3E}">
        <p14:creationId xmlns:p14="http://schemas.microsoft.com/office/powerpoint/2010/main" val="392020660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in the repository?</a:t>
            </a:r>
          </a:p>
        </p:txBody>
      </p:sp>
      <p:sp>
        <p:nvSpPr>
          <p:cNvPr id="3" name="Text Placeholder 2"/>
          <p:cNvSpPr>
            <a:spLocks noGrp="1"/>
          </p:cNvSpPr>
          <p:nvPr>
            <p:ph type="body" sz="quarter" idx="10"/>
          </p:nvPr>
        </p:nvSpPr>
        <p:spPr/>
        <p:txBody>
          <a:bodyPr/>
          <a:lstStyle/>
          <a:p>
            <a:r>
              <a:rPr lang="en-US" dirty="0"/>
              <a:t>Factsheets, fair signage, abstracts and publications, online courses, and materials for in-person courses</a:t>
            </a:r>
          </a:p>
          <a:p>
            <a:pPr lvl="1"/>
            <a:r>
              <a:rPr lang="en-US" dirty="0"/>
              <a:t>Short description for each product including intended audience</a:t>
            </a:r>
          </a:p>
          <a:p>
            <a:pPr lvl="1"/>
            <a:r>
              <a:rPr lang="en-US" dirty="0"/>
              <a:t>Course materials are grouped together</a:t>
            </a:r>
          </a:p>
          <a:p>
            <a:r>
              <a:rPr lang="en-US" dirty="0"/>
              <a:t>Filter by:</a:t>
            </a:r>
          </a:p>
          <a:p>
            <a:pPr lvl="1"/>
            <a:r>
              <a:rPr lang="en-US" dirty="0"/>
              <a:t>State</a:t>
            </a:r>
          </a:p>
          <a:p>
            <a:pPr lvl="1"/>
            <a:r>
              <a:rPr lang="en-US" dirty="0"/>
              <a:t>Type of material (traditional media, courses, interactive activities, etc.)</a:t>
            </a:r>
          </a:p>
          <a:p>
            <a:r>
              <a:rPr lang="en-US" dirty="0"/>
              <a:t>Search by any term</a:t>
            </a:r>
          </a:p>
          <a:p>
            <a:pPr lvl="1"/>
            <a:endParaRPr lang="en-US" dirty="0"/>
          </a:p>
        </p:txBody>
      </p:sp>
    </p:spTree>
    <p:extLst>
      <p:ext uri="{BB962C8B-B14F-4D97-AF65-F5344CB8AC3E}">
        <p14:creationId xmlns:p14="http://schemas.microsoft.com/office/powerpoint/2010/main" val="742233954"/>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access the repository</a:t>
            </a:r>
          </a:p>
        </p:txBody>
      </p:sp>
      <p:sp>
        <p:nvSpPr>
          <p:cNvPr id="3" name="Text Placeholder 2"/>
          <p:cNvSpPr>
            <a:spLocks noGrp="1"/>
          </p:cNvSpPr>
          <p:nvPr>
            <p:ph type="body" sz="quarter" idx="10"/>
          </p:nvPr>
        </p:nvSpPr>
        <p:spPr/>
        <p:txBody>
          <a:bodyPr/>
          <a:lstStyle/>
          <a:p>
            <a:r>
              <a:rPr lang="en-US" dirty="0">
                <a:hlinkClick r:id="rId3"/>
              </a:rPr>
              <a:t>https://www.cste.org/page/yia</a:t>
            </a:r>
            <a:r>
              <a:rPr lang="en-US" dirty="0"/>
              <a:t>   </a:t>
            </a:r>
          </a:p>
          <a:p>
            <a:r>
              <a:rPr lang="en-US" dirty="0">
                <a:hlinkClick r:id="rId4"/>
              </a:rPr>
              <a:t>http://resources.cste.org/yia</a:t>
            </a:r>
            <a:r>
              <a:rPr lang="en-US" dirty="0"/>
              <a:t> </a:t>
            </a:r>
          </a:p>
        </p:txBody>
      </p:sp>
    </p:spTree>
    <p:extLst>
      <p:ext uri="{BB962C8B-B14F-4D97-AF65-F5344CB8AC3E}">
        <p14:creationId xmlns:p14="http://schemas.microsoft.com/office/powerpoint/2010/main" val="3079571299"/>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0"/>
          </p:nvPr>
        </p:nvSpPr>
        <p:spPr/>
        <p:txBody>
          <a:bodyPr/>
          <a:lstStyle/>
          <a:p>
            <a:endParaRPr lang="en-US"/>
          </a:p>
        </p:txBody>
      </p:sp>
      <p:pic>
        <p:nvPicPr>
          <p:cNvPr id="4" name="Picture 3"/>
          <p:cNvPicPr>
            <a:picLocks noChangeAspect="1"/>
          </p:cNvPicPr>
          <p:nvPr/>
        </p:nvPicPr>
        <p:blipFill>
          <a:blip r:embed="rId3"/>
          <a:stretch>
            <a:fillRect/>
          </a:stretch>
        </p:blipFill>
        <p:spPr>
          <a:xfrm>
            <a:off x="0" y="0"/>
            <a:ext cx="9144000" cy="4500563"/>
          </a:xfrm>
          <a:prstGeom prst="rect">
            <a:avLst/>
          </a:prstGeom>
        </p:spPr>
      </p:pic>
      <p:pic>
        <p:nvPicPr>
          <p:cNvPr id="5" name="Picture 4"/>
          <p:cNvPicPr>
            <a:picLocks noChangeAspect="1"/>
          </p:cNvPicPr>
          <p:nvPr/>
        </p:nvPicPr>
        <p:blipFill rotWithShape="1">
          <a:blip r:embed="rId4"/>
          <a:srcRect b="47703"/>
          <a:stretch/>
        </p:blipFill>
        <p:spPr>
          <a:xfrm>
            <a:off x="816746" y="3943902"/>
            <a:ext cx="7599286" cy="929940"/>
          </a:xfrm>
          <a:prstGeom prst="rect">
            <a:avLst/>
          </a:prstGeom>
        </p:spPr>
      </p:pic>
    </p:spTree>
    <p:extLst>
      <p:ext uri="{BB962C8B-B14F-4D97-AF65-F5344CB8AC3E}">
        <p14:creationId xmlns:p14="http://schemas.microsoft.com/office/powerpoint/2010/main" val="4097761516"/>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Walk through of materials</a:t>
            </a:r>
          </a:p>
        </p:txBody>
      </p:sp>
      <p:sp>
        <p:nvSpPr>
          <p:cNvPr id="3" name="Text Placeholder 2"/>
          <p:cNvSpPr>
            <a:spLocks noGrp="1"/>
          </p:cNvSpPr>
          <p:nvPr>
            <p:ph type="body" sz="quarter" idx="10"/>
          </p:nvPr>
        </p:nvSpPr>
        <p:spPr/>
        <p:txBody>
          <a:bodyPr/>
          <a:lstStyle/>
          <a:p>
            <a:r>
              <a:rPr lang="en-US" dirty="0"/>
              <a:t>Excellence in Exhibition-Iowa </a:t>
            </a:r>
          </a:p>
          <a:p>
            <a:r>
              <a:rPr lang="en-US" dirty="0"/>
              <a:t>Becoming a </a:t>
            </a:r>
            <a:r>
              <a:rPr lang="en-US" dirty="0" err="1"/>
              <a:t>Swientist</a:t>
            </a:r>
            <a:r>
              <a:rPr lang="en-US" dirty="0"/>
              <a:t>-Ohio</a:t>
            </a:r>
          </a:p>
          <a:p>
            <a:r>
              <a:rPr lang="en-US" dirty="0"/>
              <a:t>Friends magazine (UGA vs Michigan)</a:t>
            </a:r>
          </a:p>
          <a:p>
            <a:r>
              <a:rPr lang="en-US" dirty="0" smtClean="0"/>
              <a:t>Germ-O game- Maine</a:t>
            </a:r>
            <a:endParaRPr lang="en-US" dirty="0"/>
          </a:p>
          <a:p>
            <a:r>
              <a:rPr lang="en-US" dirty="0"/>
              <a:t>CDC Graphic Novel</a:t>
            </a:r>
          </a:p>
          <a:p>
            <a:pPr marL="457200" lvl="1" indent="0">
              <a:buNone/>
            </a:pPr>
            <a:endParaRPr lang="en-US" dirty="0"/>
          </a:p>
        </p:txBody>
      </p:sp>
      <p:pic>
        <p:nvPicPr>
          <p:cNvPr id="4" name="Picture 3"/>
          <p:cNvPicPr>
            <a:picLocks noChangeAspect="1"/>
          </p:cNvPicPr>
          <p:nvPr/>
        </p:nvPicPr>
        <p:blipFill>
          <a:blip r:embed="rId3"/>
          <a:stretch>
            <a:fillRect/>
          </a:stretch>
        </p:blipFill>
        <p:spPr>
          <a:xfrm>
            <a:off x="6539155" y="3132824"/>
            <a:ext cx="2286952" cy="1520285"/>
          </a:xfrm>
          <a:prstGeom prst="rect">
            <a:avLst/>
          </a:prstGeom>
        </p:spPr>
      </p:pic>
      <p:pic>
        <p:nvPicPr>
          <p:cNvPr id="5" name="Picture 4"/>
          <p:cNvPicPr>
            <a:picLocks noChangeAspect="1"/>
          </p:cNvPicPr>
          <p:nvPr/>
        </p:nvPicPr>
        <p:blipFill>
          <a:blip r:embed="rId4"/>
          <a:stretch>
            <a:fillRect/>
          </a:stretch>
        </p:blipFill>
        <p:spPr>
          <a:xfrm>
            <a:off x="317893" y="3264242"/>
            <a:ext cx="2439781" cy="1410383"/>
          </a:xfrm>
          <a:prstGeom prst="rect">
            <a:avLst/>
          </a:prstGeom>
        </p:spPr>
      </p:pic>
      <p:pic>
        <p:nvPicPr>
          <p:cNvPr id="6" name="Picture 5"/>
          <p:cNvPicPr>
            <a:picLocks noChangeAspect="1"/>
          </p:cNvPicPr>
          <p:nvPr/>
        </p:nvPicPr>
        <p:blipFill>
          <a:blip r:embed="rId5"/>
          <a:stretch>
            <a:fillRect/>
          </a:stretch>
        </p:blipFill>
        <p:spPr>
          <a:xfrm>
            <a:off x="3145228" y="2829719"/>
            <a:ext cx="1426772" cy="1945290"/>
          </a:xfrm>
          <a:prstGeom prst="rect">
            <a:avLst/>
          </a:prstGeom>
        </p:spPr>
      </p:pic>
      <p:pic>
        <p:nvPicPr>
          <p:cNvPr id="7" name="Picture 6"/>
          <p:cNvPicPr>
            <a:picLocks noChangeAspect="1"/>
          </p:cNvPicPr>
          <p:nvPr/>
        </p:nvPicPr>
        <p:blipFill>
          <a:blip r:embed="rId6"/>
          <a:stretch>
            <a:fillRect/>
          </a:stretch>
        </p:blipFill>
        <p:spPr>
          <a:xfrm>
            <a:off x="4690872" y="2827730"/>
            <a:ext cx="1430361" cy="1945290"/>
          </a:xfrm>
          <a:prstGeom prst="rect">
            <a:avLst/>
          </a:prstGeom>
        </p:spPr>
      </p:pic>
      <p:pic>
        <p:nvPicPr>
          <p:cNvPr id="8" name="Picture 7"/>
          <p:cNvPicPr>
            <a:picLocks noChangeAspect="1"/>
          </p:cNvPicPr>
          <p:nvPr/>
        </p:nvPicPr>
        <p:blipFill>
          <a:blip r:embed="rId7"/>
          <a:stretch>
            <a:fillRect/>
          </a:stretch>
        </p:blipFill>
        <p:spPr>
          <a:xfrm>
            <a:off x="6367940" y="51953"/>
            <a:ext cx="1690688" cy="2213843"/>
          </a:xfrm>
          <a:prstGeom prst="rect">
            <a:avLst/>
          </a:prstGeom>
        </p:spPr>
      </p:pic>
      <p:pic>
        <p:nvPicPr>
          <p:cNvPr id="9" name="Picture 8"/>
          <p:cNvPicPr>
            <a:picLocks noChangeAspect="1"/>
          </p:cNvPicPr>
          <p:nvPr/>
        </p:nvPicPr>
        <p:blipFill rotWithShape="1">
          <a:blip r:embed="rId8"/>
          <a:srcRect l="8524" t="5763" r="2588" b="4121"/>
          <a:stretch/>
        </p:blipFill>
        <p:spPr>
          <a:xfrm>
            <a:off x="4795200" y="180428"/>
            <a:ext cx="1094400" cy="1608769"/>
          </a:xfrm>
          <a:prstGeom prst="rect">
            <a:avLst/>
          </a:prstGeom>
        </p:spPr>
      </p:pic>
    </p:spTree>
    <p:extLst>
      <p:ext uri="{BB962C8B-B14F-4D97-AF65-F5344CB8AC3E}">
        <p14:creationId xmlns:p14="http://schemas.microsoft.com/office/powerpoint/2010/main" val="3685870896"/>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Improved Evaluation</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54361624"/>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 Bank</a:t>
            </a:r>
          </a:p>
        </p:txBody>
      </p:sp>
      <p:sp>
        <p:nvSpPr>
          <p:cNvPr id="3" name="Text Placeholder 2"/>
          <p:cNvSpPr>
            <a:spLocks noGrp="1"/>
          </p:cNvSpPr>
          <p:nvPr>
            <p:ph type="body" sz="quarter" idx="10"/>
          </p:nvPr>
        </p:nvSpPr>
        <p:spPr/>
        <p:txBody>
          <a:bodyPr numCol="2"/>
          <a:lstStyle/>
          <a:p>
            <a:r>
              <a:rPr lang="en-US" dirty="0"/>
              <a:t>Categorized by:</a:t>
            </a:r>
          </a:p>
          <a:p>
            <a:pPr lvl="1"/>
            <a:r>
              <a:rPr lang="en-US" dirty="0"/>
              <a:t>Personal Experience/Background</a:t>
            </a:r>
          </a:p>
          <a:p>
            <a:pPr lvl="1"/>
            <a:r>
              <a:rPr lang="en-US" dirty="0"/>
              <a:t>Knowledge/Awareness</a:t>
            </a:r>
          </a:p>
          <a:p>
            <a:pPr lvl="1"/>
            <a:r>
              <a:rPr lang="en-US" dirty="0"/>
              <a:t>Attitude/Motivation/Values</a:t>
            </a:r>
          </a:p>
          <a:p>
            <a:pPr lvl="1"/>
            <a:r>
              <a:rPr lang="en-US" dirty="0"/>
              <a:t>Intention to Change Behavior</a:t>
            </a:r>
          </a:p>
          <a:p>
            <a:pPr lvl="2"/>
            <a:endParaRPr lang="en-US" dirty="0"/>
          </a:p>
          <a:p>
            <a:pPr lvl="2"/>
            <a:endParaRPr lang="en-US" dirty="0"/>
          </a:p>
          <a:p>
            <a:pPr marL="914400" lvl="2" indent="0">
              <a:buNone/>
            </a:pPr>
            <a:endParaRPr lang="en-US" dirty="0"/>
          </a:p>
          <a:p>
            <a:pPr marL="514350" lvl="1" indent="0">
              <a:buNone/>
            </a:pPr>
            <a:r>
              <a:rPr lang="en-US" dirty="0"/>
              <a:t>Each of those is broken into:</a:t>
            </a:r>
          </a:p>
          <a:p>
            <a:pPr lvl="2"/>
            <a:r>
              <a:rPr lang="en-US" dirty="0"/>
              <a:t>Zoonotic Disease</a:t>
            </a:r>
          </a:p>
          <a:p>
            <a:pPr lvl="2"/>
            <a:r>
              <a:rPr lang="en-US" dirty="0" err="1"/>
              <a:t>Agritourism</a:t>
            </a:r>
            <a:endParaRPr lang="en-US" dirty="0"/>
          </a:p>
          <a:p>
            <a:pPr lvl="2"/>
            <a:r>
              <a:rPr lang="en-US" dirty="0"/>
              <a:t>Epidemiology/Disease Detectives</a:t>
            </a:r>
          </a:p>
          <a:p>
            <a:pPr lvl="2"/>
            <a:r>
              <a:rPr lang="en-US" dirty="0"/>
              <a:t>General Flu Prevention</a:t>
            </a:r>
          </a:p>
          <a:p>
            <a:pPr lvl="2"/>
            <a:r>
              <a:rPr lang="en-US" dirty="0"/>
              <a:t>Swine Exhibit Specific</a:t>
            </a:r>
          </a:p>
        </p:txBody>
      </p:sp>
      <p:pic>
        <p:nvPicPr>
          <p:cNvPr id="4" name="Picture 3"/>
          <p:cNvPicPr>
            <a:picLocks noChangeAspect="1"/>
          </p:cNvPicPr>
          <p:nvPr/>
        </p:nvPicPr>
        <p:blipFill rotWithShape="1">
          <a:blip r:embed="rId3"/>
          <a:srcRect l="2845" r="3501" b="3073"/>
          <a:stretch/>
        </p:blipFill>
        <p:spPr>
          <a:xfrm>
            <a:off x="1606730" y="3453821"/>
            <a:ext cx="2286001" cy="1551712"/>
          </a:xfrm>
          <a:prstGeom prst="rect">
            <a:avLst/>
          </a:prstGeom>
        </p:spPr>
      </p:pic>
    </p:spTree>
    <p:extLst>
      <p:ext uri="{BB962C8B-B14F-4D97-AF65-F5344CB8AC3E}">
        <p14:creationId xmlns:p14="http://schemas.microsoft.com/office/powerpoint/2010/main" val="1652336596"/>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850137" y="0"/>
            <a:ext cx="3267199" cy="5055268"/>
          </a:xfrm>
          <a:prstGeom prst="rect">
            <a:avLst/>
          </a:prstGeom>
        </p:spPr>
      </p:pic>
    </p:spTree>
    <p:extLst>
      <p:ext uri="{BB962C8B-B14F-4D97-AF65-F5344CB8AC3E}">
        <p14:creationId xmlns:p14="http://schemas.microsoft.com/office/powerpoint/2010/main" val="335752733"/>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8636000" cy="4635500"/>
          </a:xfrm>
          <a:prstGeom prst="rect">
            <a:avLst/>
          </a:prstGeom>
        </p:spPr>
      </p:pic>
    </p:spTree>
    <p:extLst>
      <p:ext uri="{BB962C8B-B14F-4D97-AF65-F5344CB8AC3E}">
        <p14:creationId xmlns:p14="http://schemas.microsoft.com/office/powerpoint/2010/main" val="3257654077"/>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5J-rn5qhzCg"/>
          <p:cNvPicPr>
            <a:picLocks noRot="1" noChangeAspect="1"/>
          </p:cNvPicPr>
          <p:nvPr>
            <a:videoFile r:link="rId1"/>
          </p:nvPr>
        </p:nvPicPr>
        <p:blipFill>
          <a:blip r:embed="rId4"/>
          <a:stretch>
            <a:fillRect/>
          </a:stretch>
        </p:blipFill>
        <p:spPr>
          <a:xfrm>
            <a:off x="957072" y="740664"/>
            <a:ext cx="7162800" cy="4029075"/>
          </a:xfrm>
          <a:prstGeom prst="rect">
            <a:avLst/>
          </a:prstGeom>
        </p:spPr>
      </p:pic>
    </p:spTree>
    <p:extLst>
      <p:ext uri="{BB962C8B-B14F-4D97-AF65-F5344CB8AC3E}">
        <p14:creationId xmlns:p14="http://schemas.microsoft.com/office/powerpoint/2010/main" val="1526613443"/>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8636000" cy="4635500"/>
          </a:xfrm>
          <a:prstGeom prst="rect">
            <a:avLst/>
          </a:prstGeom>
        </p:spPr>
      </p:pic>
    </p:spTree>
    <p:extLst>
      <p:ext uri="{BB962C8B-B14F-4D97-AF65-F5344CB8AC3E}">
        <p14:creationId xmlns:p14="http://schemas.microsoft.com/office/powerpoint/2010/main" val="1250554123"/>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8636000" cy="4635500"/>
          </a:xfrm>
          <a:prstGeom prst="rect">
            <a:avLst/>
          </a:prstGeom>
        </p:spPr>
      </p:pic>
    </p:spTree>
    <p:extLst>
      <p:ext uri="{BB962C8B-B14F-4D97-AF65-F5344CB8AC3E}">
        <p14:creationId xmlns:p14="http://schemas.microsoft.com/office/powerpoint/2010/main" val="1684067901"/>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8636000" cy="4635500"/>
          </a:xfrm>
          <a:prstGeom prst="rect">
            <a:avLst/>
          </a:prstGeom>
        </p:spPr>
      </p:pic>
    </p:spTree>
    <p:extLst>
      <p:ext uri="{BB962C8B-B14F-4D97-AF65-F5344CB8AC3E}">
        <p14:creationId xmlns:p14="http://schemas.microsoft.com/office/powerpoint/2010/main" val="599149630"/>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8636000" cy="4635500"/>
          </a:xfrm>
          <a:prstGeom prst="rect">
            <a:avLst/>
          </a:prstGeom>
        </p:spPr>
      </p:pic>
    </p:spTree>
    <p:extLst>
      <p:ext uri="{BB962C8B-B14F-4D97-AF65-F5344CB8AC3E}">
        <p14:creationId xmlns:p14="http://schemas.microsoft.com/office/powerpoint/2010/main" val="1254683074"/>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Directions</a:t>
            </a:r>
          </a:p>
        </p:txBody>
      </p:sp>
      <p:sp>
        <p:nvSpPr>
          <p:cNvPr id="3" name="Text Placeholder 2"/>
          <p:cNvSpPr>
            <a:spLocks noGrp="1"/>
          </p:cNvSpPr>
          <p:nvPr>
            <p:ph type="body"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5156791" y="-1"/>
            <a:ext cx="3987209" cy="5142123"/>
          </a:xfrm>
          <a:prstGeom prst="rect">
            <a:avLst/>
          </a:prstGeom>
        </p:spPr>
      </p:pic>
    </p:spTree>
    <p:extLst>
      <p:ext uri="{BB962C8B-B14F-4D97-AF65-F5344CB8AC3E}">
        <p14:creationId xmlns:p14="http://schemas.microsoft.com/office/powerpoint/2010/main" val="4037860904"/>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 Expanded to </a:t>
            </a:r>
            <a:r>
              <a:rPr lang="en-US" dirty="0" err="1"/>
              <a:t>Zoonoses</a:t>
            </a:r>
            <a:r>
              <a:rPr lang="en-US" dirty="0"/>
              <a:t> Prevention and Education</a:t>
            </a:r>
          </a:p>
        </p:txBody>
      </p:sp>
      <p:grpSp>
        <p:nvGrpSpPr>
          <p:cNvPr id="4" name="Group 3"/>
          <p:cNvGrpSpPr/>
          <p:nvPr/>
        </p:nvGrpSpPr>
        <p:grpSpPr>
          <a:xfrm>
            <a:off x="877823" y="936368"/>
            <a:ext cx="7543801" cy="4092831"/>
            <a:chOff x="2086639" y="1544188"/>
            <a:chExt cx="8142276" cy="5248728"/>
          </a:xfrm>
        </p:grpSpPr>
        <p:pic>
          <p:nvPicPr>
            <p:cNvPr id="5" name="Picture 6"/>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rot="20854853">
              <a:off x="2086639" y="1544188"/>
              <a:ext cx="2231364" cy="282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a:stretch>
              <a:fillRect/>
            </a:stretch>
          </p:blipFill>
          <p:spPr>
            <a:xfrm>
              <a:off x="2368625" y="4299318"/>
              <a:ext cx="1724694" cy="2265510"/>
            </a:xfrm>
            <a:prstGeom prst="rect">
              <a:avLst/>
            </a:prstGeom>
          </p:spPr>
        </p:pic>
        <p:pic>
          <p:nvPicPr>
            <p:cNvPr id="7" name="Picture 6"/>
            <p:cNvPicPr>
              <a:picLocks noChangeAspect="1"/>
            </p:cNvPicPr>
            <p:nvPr/>
          </p:nvPicPr>
          <p:blipFill rotWithShape="1">
            <a:blip r:embed="rId5"/>
            <a:srcRect l="8524" t="5763" r="2588" b="4121"/>
            <a:stretch/>
          </p:blipFill>
          <p:spPr>
            <a:xfrm>
              <a:off x="8792277" y="2770067"/>
              <a:ext cx="1436638" cy="2111859"/>
            </a:xfrm>
            <a:prstGeom prst="rect">
              <a:avLst/>
            </a:prstGeom>
          </p:spPr>
        </p:pic>
        <p:pic>
          <p:nvPicPr>
            <p:cNvPr id="8" name="Picture 7"/>
            <p:cNvPicPr>
              <a:picLocks noChangeAspect="1"/>
            </p:cNvPicPr>
            <p:nvPr/>
          </p:nvPicPr>
          <p:blipFill>
            <a:blip r:embed="rId6"/>
            <a:stretch>
              <a:fillRect/>
            </a:stretch>
          </p:blipFill>
          <p:spPr>
            <a:xfrm>
              <a:off x="4236615" y="4299318"/>
              <a:ext cx="1753564" cy="2265510"/>
            </a:xfrm>
            <a:prstGeom prst="rect">
              <a:avLst/>
            </a:prstGeom>
          </p:spPr>
        </p:pic>
        <p:pic>
          <p:nvPicPr>
            <p:cNvPr id="9" name="Picture 8"/>
            <p:cNvPicPr>
              <a:picLocks noChangeAspect="1"/>
            </p:cNvPicPr>
            <p:nvPr/>
          </p:nvPicPr>
          <p:blipFill>
            <a:blip r:embed="rId7"/>
            <a:stretch>
              <a:fillRect/>
            </a:stretch>
          </p:blipFill>
          <p:spPr>
            <a:xfrm>
              <a:off x="4236615" y="1716590"/>
              <a:ext cx="1882791" cy="2438722"/>
            </a:xfrm>
            <a:prstGeom prst="rect">
              <a:avLst/>
            </a:prstGeom>
          </p:spPr>
        </p:pic>
        <p:pic>
          <p:nvPicPr>
            <p:cNvPr id="10" name="Picture 2" descr="Cover art for Adventures in Agritourism"/>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660873">
              <a:off x="6008124" y="4181176"/>
              <a:ext cx="2807928" cy="26117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9"/>
            <a:srcRect l="1467" r="788" b="978"/>
            <a:stretch/>
          </p:blipFill>
          <p:spPr>
            <a:xfrm>
              <a:off x="6307896" y="1716590"/>
              <a:ext cx="2059340" cy="2438722"/>
            </a:xfrm>
            <a:prstGeom prst="rect">
              <a:avLst/>
            </a:prstGeom>
          </p:spPr>
        </p:pic>
      </p:grpSp>
    </p:spTree>
    <p:extLst>
      <p:ext uri="{BB962C8B-B14F-4D97-AF65-F5344CB8AC3E}">
        <p14:creationId xmlns:p14="http://schemas.microsoft.com/office/powerpoint/2010/main" val="4231947175"/>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Collaborating to Prevent Zoonoses</a:t>
            </a:r>
            <a:br>
              <a:rPr lang="en-US" dirty="0"/>
            </a:br>
            <a:endParaRPr lang="en-US" dirty="0"/>
          </a:p>
        </p:txBody>
      </p:sp>
      <p:sp>
        <p:nvSpPr>
          <p:cNvPr id="3" name="Text Placeholder 2"/>
          <p:cNvSpPr>
            <a:spLocks noGrp="1"/>
          </p:cNvSpPr>
          <p:nvPr>
            <p:ph type="body" sz="quarter" idx="10"/>
          </p:nvPr>
        </p:nvSpPr>
        <p:spPr>
          <a:xfrm>
            <a:off x="457200" y="832104"/>
            <a:ext cx="8229600" cy="3668459"/>
          </a:xfrm>
        </p:spPr>
        <p:txBody>
          <a:bodyPr/>
          <a:lstStyle/>
          <a:p>
            <a:pPr marL="0" indent="0">
              <a:buNone/>
            </a:pPr>
            <a:r>
              <a:rPr lang="en-US" sz="1800" b="1" dirty="0">
                <a:latin typeface="Arial" charset="0"/>
              </a:rPr>
              <a:t>Compendium of Measures to Prevent Diseases Associated with Animals in Public Settings, 2017</a:t>
            </a:r>
            <a:endParaRPr lang="en-US" sz="1800" b="1" dirty="0"/>
          </a:p>
          <a:p>
            <a:pPr marL="0" indent="0">
              <a:buNone/>
            </a:pPr>
            <a:endParaRPr lang="en-US" dirty="0"/>
          </a:p>
        </p:txBody>
      </p:sp>
      <p:pic>
        <p:nvPicPr>
          <p:cNvPr id="5" name="Picture 4" descr="Appendix B"/>
          <p:cNvPicPr>
            <a:picLocks noChangeAspect="1" noChangeArrowheads="1"/>
          </p:cNvPicPr>
          <p:nvPr/>
        </p:nvPicPr>
        <p:blipFill>
          <a:blip r:embed="rId3" cstate="print"/>
          <a:srcRect/>
          <a:stretch>
            <a:fillRect/>
          </a:stretch>
        </p:blipFill>
        <p:spPr bwMode="auto">
          <a:xfrm>
            <a:off x="2957588" y="2217389"/>
            <a:ext cx="2704419" cy="2028314"/>
          </a:xfrm>
          <a:prstGeom prst="rect">
            <a:avLst/>
          </a:prstGeom>
          <a:noFill/>
          <a:ln w="9525">
            <a:noFill/>
            <a:miter lim="800000"/>
            <a:headEnd/>
            <a:tailEnd/>
          </a:ln>
        </p:spPr>
      </p:pic>
      <p:pic>
        <p:nvPicPr>
          <p:cNvPr id="6" name="Picture 5"/>
          <p:cNvPicPr>
            <a:picLocks noChangeAspect="1"/>
          </p:cNvPicPr>
          <p:nvPr/>
        </p:nvPicPr>
        <p:blipFill rotWithShape="1">
          <a:blip r:embed="rId4"/>
          <a:srcRect r="8912"/>
          <a:stretch/>
        </p:blipFill>
        <p:spPr>
          <a:xfrm>
            <a:off x="5738175" y="1607377"/>
            <a:ext cx="3307860" cy="2987108"/>
          </a:xfrm>
          <a:prstGeom prst="rect">
            <a:avLst/>
          </a:prstGeom>
        </p:spPr>
      </p:pic>
      <p:pic>
        <p:nvPicPr>
          <p:cNvPr id="7" name="Picture 6"/>
          <p:cNvPicPr>
            <a:picLocks noChangeAspect="1"/>
          </p:cNvPicPr>
          <p:nvPr/>
        </p:nvPicPr>
        <p:blipFill>
          <a:blip r:embed="rId5"/>
          <a:stretch>
            <a:fillRect/>
          </a:stretch>
        </p:blipFill>
        <p:spPr>
          <a:xfrm>
            <a:off x="180294" y="1456660"/>
            <a:ext cx="2701125" cy="3593619"/>
          </a:xfrm>
          <a:prstGeom prst="rect">
            <a:avLst/>
          </a:prstGeom>
        </p:spPr>
      </p:pic>
      <p:sp>
        <p:nvSpPr>
          <p:cNvPr id="8" name="Rectangle 7"/>
          <p:cNvSpPr/>
          <p:nvPr/>
        </p:nvSpPr>
        <p:spPr>
          <a:xfrm>
            <a:off x="3976577" y="4688406"/>
            <a:ext cx="6230679" cy="276999"/>
          </a:xfrm>
          <a:prstGeom prst="rect">
            <a:avLst/>
          </a:prstGeom>
        </p:spPr>
        <p:txBody>
          <a:bodyPr wrap="square">
            <a:spAutoFit/>
          </a:bodyPr>
          <a:lstStyle/>
          <a:p>
            <a:r>
              <a:rPr lang="en-US" sz="1200" dirty="0"/>
              <a:t>http://nasphv.org/Documents/AnimalContactCompendium2017.pdf</a:t>
            </a:r>
          </a:p>
        </p:txBody>
      </p:sp>
    </p:spTree>
    <p:extLst>
      <p:ext uri="{BB962C8B-B14F-4D97-AF65-F5344CB8AC3E}">
        <p14:creationId xmlns:p14="http://schemas.microsoft.com/office/powerpoint/2010/main" val="3669023950"/>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8636000" cy="4635500"/>
          </a:xfrm>
          <a:prstGeom prst="rect">
            <a:avLst/>
          </a:prstGeom>
        </p:spPr>
      </p:pic>
    </p:spTree>
    <p:extLst>
      <p:ext uri="{BB962C8B-B14F-4D97-AF65-F5344CB8AC3E}">
        <p14:creationId xmlns:p14="http://schemas.microsoft.com/office/powerpoint/2010/main" val="3531646427"/>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stretch>
            <a:fillRect/>
          </a:stretch>
        </p:blipFill>
        <p:spPr>
          <a:xfrm>
            <a:off x="7515826" y="2188633"/>
            <a:ext cx="1546684" cy="915384"/>
          </a:xfrm>
          <a:prstGeom prst="rect">
            <a:avLst/>
          </a:prstGeom>
        </p:spPr>
      </p:pic>
      <p:pic>
        <p:nvPicPr>
          <p:cNvPr id="18" name="Picture 17"/>
          <p:cNvPicPr>
            <a:picLocks noChangeAspect="1"/>
          </p:cNvPicPr>
          <p:nvPr/>
        </p:nvPicPr>
        <p:blipFill>
          <a:blip r:embed="rId4"/>
          <a:stretch>
            <a:fillRect/>
          </a:stretch>
        </p:blipFill>
        <p:spPr>
          <a:xfrm>
            <a:off x="6074304" y="3462668"/>
            <a:ext cx="3009531" cy="1521673"/>
          </a:xfrm>
          <a:prstGeom prst="rect">
            <a:avLst/>
          </a:prstGeom>
        </p:spPr>
      </p:pic>
      <p:sp>
        <p:nvSpPr>
          <p:cNvPr id="2" name="Title 1"/>
          <p:cNvSpPr>
            <a:spLocks noGrp="1"/>
          </p:cNvSpPr>
          <p:nvPr>
            <p:ph type="title"/>
          </p:nvPr>
        </p:nvSpPr>
        <p:spPr/>
        <p:txBody>
          <a:bodyPr/>
          <a:lstStyle/>
          <a:p>
            <a:r>
              <a:rPr lang="en-US" dirty="0"/>
              <a:t>One Health is a Team Sport – Partners are Key </a:t>
            </a:r>
            <a:br>
              <a:rPr lang="en-US" dirty="0"/>
            </a:br>
            <a:r>
              <a:rPr lang="en-US" sz="1800" i="1" dirty="0"/>
              <a:t>Government, NGOs, industry, academia, communities, and many other partners</a:t>
            </a:r>
          </a:p>
        </p:txBody>
      </p:sp>
      <p:pic>
        <p:nvPicPr>
          <p:cNvPr id="4" name="Picture 4" descr="http://mobihealthnews.com/wp-content/uploads/2009/05/fda-logo.jpg"/>
          <p:cNvPicPr>
            <a:picLocks noChangeAspect="1" noChangeArrowheads="1"/>
          </p:cNvPicPr>
          <p:nvPr/>
        </p:nvPicPr>
        <p:blipFill rotWithShape="1">
          <a:blip r:embed="rId5">
            <a:extLst>
              <a:ext uri="{28A0092B-C50C-407E-A947-70E740481C1C}">
                <a14:useLocalDpi xmlns:a14="http://schemas.microsoft.com/office/drawing/2010/main" val="0"/>
              </a:ext>
            </a:extLst>
          </a:blip>
          <a:srcRect t="13336" b="6876"/>
          <a:stretch/>
        </p:blipFill>
        <p:spPr bwMode="auto">
          <a:xfrm>
            <a:off x="3534205" y="2714608"/>
            <a:ext cx="1286123" cy="98311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170020" y="3174930"/>
            <a:ext cx="4330974" cy="1805282"/>
            <a:chOff x="6696847" y="3357521"/>
            <a:chExt cx="7474775" cy="3068842"/>
          </a:xfrm>
        </p:grpSpPr>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96847" y="3357521"/>
              <a:ext cx="5562600" cy="3068842"/>
            </a:xfrm>
            <a:prstGeom prst="rect">
              <a:avLst/>
            </a:prstGeom>
          </p:spPr>
        </p:pic>
        <p:sp>
          <p:nvSpPr>
            <p:cNvPr id="8" name="TextBox 7"/>
            <p:cNvSpPr txBox="1"/>
            <p:nvPr/>
          </p:nvSpPr>
          <p:spPr>
            <a:xfrm>
              <a:off x="7132644" y="4275820"/>
              <a:ext cx="7038978" cy="1098714"/>
            </a:xfrm>
            <a:prstGeom prst="rect">
              <a:avLst/>
            </a:prstGeom>
            <a:noFill/>
          </p:spPr>
          <p:txBody>
            <a:bodyPr wrap="square" rtlCol="0">
              <a:spAutoFit/>
            </a:bodyPr>
            <a:lstStyle/>
            <a:p>
              <a:r>
                <a:rPr lang="en-US" sz="1200" b="1" dirty="0">
                  <a:solidFill>
                    <a:schemeClr val="tx2"/>
                  </a:solidFill>
                  <a:effectLst>
                    <a:outerShdw blurRad="38100" dist="38100" dir="2700000" algn="tl">
                      <a:srgbClr val="000000">
                        <a:alpha val="43137"/>
                      </a:srgbClr>
                    </a:outerShdw>
                  </a:effectLst>
                </a:rPr>
                <a:t>State and local health departments </a:t>
              </a:r>
            </a:p>
            <a:p>
              <a:r>
                <a:rPr lang="en-US" sz="1200" b="1" dirty="0">
                  <a:solidFill>
                    <a:schemeClr val="tx2"/>
                  </a:solidFill>
                  <a:effectLst>
                    <a:outerShdw blurRad="38100" dist="38100" dir="2700000" algn="tl">
                      <a:srgbClr val="000000">
                        <a:alpha val="43137"/>
                      </a:srgbClr>
                    </a:outerShdw>
                  </a:effectLst>
                </a:rPr>
                <a:t>State Departments of Agriculture</a:t>
              </a:r>
            </a:p>
            <a:p>
              <a:r>
                <a:rPr lang="en-US" sz="1200" b="1" dirty="0">
                  <a:solidFill>
                    <a:schemeClr val="tx2"/>
                  </a:solidFill>
                  <a:effectLst>
                    <a:outerShdw blurRad="38100" dist="38100" dir="2700000" algn="tl">
                      <a:srgbClr val="000000">
                        <a:alpha val="43137"/>
                      </a:srgbClr>
                    </a:outerShdw>
                  </a:effectLst>
                </a:rPr>
                <a:t>State Wildlife Agencies </a:t>
              </a:r>
            </a:p>
          </p:txBody>
        </p:sp>
      </p:grpSp>
      <p:pic>
        <p:nvPicPr>
          <p:cNvPr id="10" name="Picture 9"/>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878398" y="1257926"/>
            <a:ext cx="1943530" cy="1226755"/>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990769" y="1374258"/>
            <a:ext cx="1628751" cy="1628751"/>
          </a:xfrm>
          <a:prstGeom prst="rect">
            <a:avLst/>
          </a:prstGeom>
        </p:spPr>
      </p:pic>
      <p:pic>
        <p:nvPicPr>
          <p:cNvPr id="12" name="Picture 11"/>
          <p:cNvPicPr/>
          <p:nvPr/>
        </p:nvPicPr>
        <p:blipFill>
          <a:blip r:embed="rId9">
            <a:extLst>
              <a:ext uri="{28A0092B-C50C-407E-A947-70E740481C1C}">
                <a14:useLocalDpi xmlns:a14="http://schemas.microsoft.com/office/drawing/2010/main"/>
              </a:ext>
            </a:extLst>
          </a:blip>
          <a:srcRect/>
          <a:stretch>
            <a:fillRect/>
          </a:stretch>
        </p:blipFill>
        <p:spPr bwMode="auto">
          <a:xfrm>
            <a:off x="113120" y="1158875"/>
            <a:ext cx="1661259" cy="918215"/>
          </a:xfrm>
          <a:prstGeom prst="rect">
            <a:avLst/>
          </a:prstGeom>
          <a:noFill/>
        </p:spPr>
      </p:pic>
      <p:pic>
        <p:nvPicPr>
          <p:cNvPr id="13" name="Picture 12"/>
          <p:cNvPicPr>
            <a:picLocks noChangeAspect="1"/>
          </p:cNvPicPr>
          <p:nvPr/>
        </p:nvPicPr>
        <p:blipFill>
          <a:blip r:embed="rId10"/>
          <a:stretch>
            <a:fillRect/>
          </a:stretch>
        </p:blipFill>
        <p:spPr>
          <a:xfrm>
            <a:off x="122504" y="2305054"/>
            <a:ext cx="1741638" cy="822053"/>
          </a:xfrm>
          <a:prstGeom prst="rect">
            <a:avLst/>
          </a:prstGeom>
        </p:spPr>
      </p:pic>
      <p:pic>
        <p:nvPicPr>
          <p:cNvPr id="14" name="Picture 1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462870" y="2623524"/>
            <a:ext cx="1052956" cy="1052956"/>
          </a:xfrm>
          <a:prstGeom prst="ellipse">
            <a:avLst/>
          </a:prstGeom>
        </p:spPr>
      </p:pic>
      <p:pic>
        <p:nvPicPr>
          <p:cNvPr id="15" name="Picture 14"/>
          <p:cNvPicPr>
            <a:picLocks noChangeAspect="1"/>
          </p:cNvPicPr>
          <p:nvPr/>
        </p:nvPicPr>
        <p:blipFill>
          <a:blip r:embed="rId12"/>
          <a:stretch>
            <a:fillRect/>
          </a:stretch>
        </p:blipFill>
        <p:spPr>
          <a:xfrm>
            <a:off x="6289960" y="1257926"/>
            <a:ext cx="2201531" cy="869288"/>
          </a:xfrm>
          <a:prstGeom prst="rect">
            <a:avLst/>
          </a:prstGeom>
        </p:spPr>
      </p:pic>
      <p:pic>
        <p:nvPicPr>
          <p:cNvPr id="17" name="Picture 16"/>
          <p:cNvPicPr>
            <a:picLocks noChangeAspect="1"/>
          </p:cNvPicPr>
          <p:nvPr/>
        </p:nvPicPr>
        <p:blipFill rotWithShape="1">
          <a:blip r:embed="rId13"/>
          <a:srcRect r="5281" b="10624"/>
          <a:stretch/>
        </p:blipFill>
        <p:spPr>
          <a:xfrm>
            <a:off x="5014233" y="2583732"/>
            <a:ext cx="1270950" cy="1244868"/>
          </a:xfrm>
          <a:prstGeom prst="rect">
            <a:avLst/>
          </a:prstGeom>
        </p:spPr>
      </p:pic>
      <p:pic>
        <p:nvPicPr>
          <p:cNvPr id="19" name="Picture 18"/>
          <p:cNvPicPr>
            <a:picLocks noChangeAspect="1"/>
          </p:cNvPicPr>
          <p:nvPr/>
        </p:nvPicPr>
        <p:blipFill>
          <a:blip r:embed="rId14"/>
          <a:stretch>
            <a:fillRect/>
          </a:stretch>
        </p:blipFill>
        <p:spPr>
          <a:xfrm>
            <a:off x="3212235" y="3843451"/>
            <a:ext cx="2586061" cy="1003926"/>
          </a:xfrm>
          <a:prstGeom prst="rect">
            <a:avLst/>
          </a:prstGeom>
        </p:spPr>
      </p:pic>
      <p:sp>
        <p:nvSpPr>
          <p:cNvPr id="20" name="Rectangle 19"/>
          <p:cNvSpPr/>
          <p:nvPr/>
        </p:nvSpPr>
        <p:spPr>
          <a:xfrm>
            <a:off x="2733394" y="4298623"/>
            <a:ext cx="568752" cy="511035"/>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0102045"/>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4991142" y="2984621"/>
            <a:ext cx="3566704" cy="974132"/>
          </a:xfrm>
          <a:prstGeom prst="rect">
            <a:avLst/>
          </a:prstGeom>
        </p:spPr>
      </p:pic>
      <p:sp>
        <p:nvSpPr>
          <p:cNvPr id="2" name="Title 1"/>
          <p:cNvSpPr>
            <a:spLocks noGrp="1"/>
          </p:cNvSpPr>
          <p:nvPr>
            <p:ph type="title"/>
          </p:nvPr>
        </p:nvSpPr>
        <p:spPr>
          <a:xfrm>
            <a:off x="457200" y="301199"/>
            <a:ext cx="8487508" cy="857250"/>
          </a:xfrm>
        </p:spPr>
        <p:txBody>
          <a:bodyPr/>
          <a:lstStyle/>
          <a:p>
            <a:r>
              <a:rPr lang="en-US" dirty="0"/>
              <a:t>Other One Health Topics to Engage Partners Using the Youth in Ag Model</a:t>
            </a:r>
          </a:p>
        </p:txBody>
      </p:sp>
      <p:pic>
        <p:nvPicPr>
          <p:cNvPr id="5" name="Picture 4"/>
          <p:cNvPicPr>
            <a:picLocks noChangeAspect="1"/>
          </p:cNvPicPr>
          <p:nvPr/>
        </p:nvPicPr>
        <p:blipFill rotWithShape="1">
          <a:blip r:embed="rId4"/>
          <a:srcRect t="1" r="72883" b="514"/>
          <a:stretch/>
        </p:blipFill>
        <p:spPr>
          <a:xfrm>
            <a:off x="6006856" y="702558"/>
            <a:ext cx="1634707" cy="2181422"/>
          </a:xfrm>
          <a:prstGeom prst="rect">
            <a:avLst/>
          </a:prstGeom>
        </p:spPr>
      </p:pic>
      <p:sp>
        <p:nvSpPr>
          <p:cNvPr id="6" name="Rectangle 5"/>
          <p:cNvSpPr/>
          <p:nvPr/>
        </p:nvSpPr>
        <p:spPr>
          <a:xfrm>
            <a:off x="576388" y="1793269"/>
            <a:ext cx="5311281" cy="954107"/>
          </a:xfrm>
          <a:prstGeom prst="rect">
            <a:avLst/>
          </a:prstGeom>
        </p:spPr>
        <p:txBody>
          <a:bodyPr wrap="square">
            <a:spAutoFit/>
          </a:bodyPr>
          <a:lstStyle/>
          <a:p>
            <a:pPr marL="285750" lvl="0" indent="-285750" defTabSz="685800" eaLnBrk="1" fontAlgn="auto" hangingPunct="1">
              <a:spcBef>
                <a:spcPts val="0"/>
              </a:spcBef>
              <a:spcAft>
                <a:spcPts val="0"/>
              </a:spcAft>
              <a:buFont typeface="Arial" panose="020B0604020202020204" pitchFamily="34" charset="0"/>
              <a:buChar char="•"/>
              <a:defRPr/>
            </a:pPr>
            <a:r>
              <a:rPr lang="en-US" sz="2800" b="1" dirty="0">
                <a:solidFill>
                  <a:prstClr val="black"/>
                </a:solidFill>
                <a:latin typeface="Calibri" panose="020F0502020204030204"/>
              </a:rPr>
              <a:t>Antimicrobial Resistance</a:t>
            </a:r>
          </a:p>
          <a:p>
            <a:pPr marL="285750" lvl="0" indent="-285750" defTabSz="685800" eaLnBrk="1" fontAlgn="auto" hangingPunct="1">
              <a:spcBef>
                <a:spcPts val="0"/>
              </a:spcBef>
              <a:spcAft>
                <a:spcPts val="0"/>
              </a:spcAft>
              <a:buFont typeface="Arial" panose="020B0604020202020204" pitchFamily="34" charset="0"/>
              <a:buChar char="•"/>
              <a:defRPr/>
            </a:pPr>
            <a:r>
              <a:rPr lang="en-US" sz="2800" b="1" dirty="0">
                <a:solidFill>
                  <a:prstClr val="black"/>
                </a:solidFill>
                <a:latin typeface="Calibri" panose="020F0502020204030204"/>
              </a:rPr>
              <a:t>Opioid Response</a:t>
            </a:r>
          </a:p>
        </p:txBody>
      </p:sp>
      <p:sp>
        <p:nvSpPr>
          <p:cNvPr id="8" name="Rectangle 7"/>
          <p:cNvSpPr/>
          <p:nvPr/>
        </p:nvSpPr>
        <p:spPr>
          <a:xfrm>
            <a:off x="457200" y="4239446"/>
            <a:ext cx="8100646" cy="707886"/>
          </a:xfrm>
          <a:prstGeom prst="rect">
            <a:avLst/>
          </a:prstGeom>
        </p:spPr>
        <p:txBody>
          <a:bodyPr wrap="square">
            <a:spAutoFit/>
          </a:bodyPr>
          <a:lstStyle/>
          <a:p>
            <a:r>
              <a:rPr lang="en-US" sz="2000" b="1" dirty="0"/>
              <a:t>POLL:  What other public health challenges could utilize these already established partnerships?</a:t>
            </a:r>
          </a:p>
        </p:txBody>
      </p:sp>
    </p:spTree>
    <p:extLst>
      <p:ext uri="{BB962C8B-B14F-4D97-AF65-F5344CB8AC3E}">
        <p14:creationId xmlns:p14="http://schemas.microsoft.com/office/powerpoint/2010/main" val="2574124517"/>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54000" y="254000"/>
            <a:ext cx="8636000" cy="4635500"/>
          </a:xfrm>
          <a:prstGeom prst="rect">
            <a:avLst/>
          </a:prstGeom>
        </p:spPr>
      </p:pic>
    </p:spTree>
    <p:extLst>
      <p:ext uri="{BB962C8B-B14F-4D97-AF65-F5344CB8AC3E}">
        <p14:creationId xmlns:p14="http://schemas.microsoft.com/office/powerpoint/2010/main" val="3326631411"/>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10579750"/>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 we’ve discussed:</a:t>
            </a:r>
          </a:p>
        </p:txBody>
      </p:sp>
      <p:sp>
        <p:nvSpPr>
          <p:cNvPr id="3" name="Text Placeholder 2"/>
          <p:cNvSpPr>
            <a:spLocks noGrp="1"/>
          </p:cNvSpPr>
          <p:nvPr>
            <p:ph type="body" sz="quarter" idx="10"/>
          </p:nvPr>
        </p:nvSpPr>
        <p:spPr/>
        <p:txBody>
          <a:bodyPr/>
          <a:lstStyle/>
          <a:p>
            <a:r>
              <a:rPr lang="en-US" dirty="0"/>
              <a:t>Why preventing zoonotic diseases is important</a:t>
            </a:r>
          </a:p>
          <a:p>
            <a:r>
              <a:rPr lang="en-US" dirty="0"/>
              <a:t>Background of how Youth in Ag Project came to be</a:t>
            </a:r>
          </a:p>
          <a:p>
            <a:r>
              <a:rPr lang="en-US" dirty="0"/>
              <a:t>Resources developed through this project</a:t>
            </a:r>
          </a:p>
          <a:p>
            <a:r>
              <a:rPr lang="en-US" dirty="0"/>
              <a:t>Enhancing evaluation efforts</a:t>
            </a:r>
          </a:p>
          <a:p>
            <a:r>
              <a:rPr lang="en-US" dirty="0"/>
              <a:t>Expanding the project beyond influenza into other zoonotic diseases</a:t>
            </a:r>
          </a:p>
          <a:p>
            <a:r>
              <a:rPr lang="en-US" dirty="0"/>
              <a:t>Future directions of the project</a:t>
            </a:r>
          </a:p>
        </p:txBody>
      </p:sp>
    </p:spTree>
    <p:extLst>
      <p:ext uri="{BB962C8B-B14F-4D97-AF65-F5344CB8AC3E}">
        <p14:creationId xmlns:p14="http://schemas.microsoft.com/office/powerpoint/2010/main" val="2711035611"/>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a:t>
            </a:r>
            <a:endParaRPr lang="en-US" dirty="0"/>
          </a:p>
        </p:txBody>
      </p:sp>
    </p:spTree>
    <p:extLst>
      <p:ext uri="{BB962C8B-B14F-4D97-AF65-F5344CB8AC3E}">
        <p14:creationId xmlns:p14="http://schemas.microsoft.com/office/powerpoint/2010/main" val="4154009747"/>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338084" y="588777"/>
            <a:ext cx="3997842" cy="2498668"/>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algn="l"/>
            <a:r>
              <a:rPr lang="en-US" sz="1600" dirty="0"/>
              <a:t>Joe Gregg, Influenza Coordination Unit</a:t>
            </a:r>
          </a:p>
          <a:p>
            <a:pPr algn="l"/>
            <a:r>
              <a:rPr lang="en-US" sz="1600" dirty="0">
                <a:hlinkClick r:id="rId3"/>
              </a:rPr>
              <a:t>Wgregg@cdc.gov</a:t>
            </a:r>
            <a:r>
              <a:rPr lang="en-US" sz="1600" dirty="0"/>
              <a:t> </a:t>
            </a:r>
          </a:p>
          <a:p>
            <a:pPr algn="l"/>
            <a:endParaRPr lang="en-US" sz="1600" dirty="0"/>
          </a:p>
          <a:p>
            <a:pPr algn="l"/>
            <a:r>
              <a:rPr lang="en-US" sz="1600" dirty="0"/>
              <a:t>Lauren Roper, Influenza Coordination Unit</a:t>
            </a:r>
          </a:p>
          <a:p>
            <a:pPr algn="l"/>
            <a:r>
              <a:rPr lang="en-US" sz="1600" dirty="0">
                <a:hlinkClick r:id="rId4"/>
              </a:rPr>
              <a:t>Lroper@cdc.gov</a:t>
            </a:r>
            <a:r>
              <a:rPr lang="en-US" sz="1600" dirty="0"/>
              <a:t> </a:t>
            </a:r>
          </a:p>
          <a:p>
            <a:pPr algn="l"/>
            <a:endParaRPr lang="en-US" sz="1600" dirty="0"/>
          </a:p>
          <a:p>
            <a:pPr algn="l"/>
            <a:r>
              <a:rPr lang="en-US" sz="1600" dirty="0"/>
              <a:t>Grace Goryoka, CDC One Health Office</a:t>
            </a:r>
          </a:p>
          <a:p>
            <a:pPr algn="l"/>
            <a:r>
              <a:rPr lang="en-US" sz="1600" dirty="0">
                <a:solidFill>
                  <a:schemeClr val="accent4">
                    <a:lumMod val="75000"/>
                  </a:schemeClr>
                </a:solidFill>
                <a:hlinkClick r:id="rId5"/>
              </a:rPr>
              <a:t>GGoryoka@cdc.gov</a:t>
            </a:r>
            <a:r>
              <a:rPr lang="en-US" sz="1600" dirty="0"/>
              <a:t> or </a:t>
            </a:r>
            <a:r>
              <a:rPr lang="en-US" sz="1600" dirty="0">
                <a:solidFill>
                  <a:schemeClr val="accent4">
                    <a:lumMod val="75000"/>
                  </a:schemeClr>
                </a:solidFill>
                <a:hlinkClick r:id="rId6"/>
              </a:rPr>
              <a:t>OneHealth@cdc.gov</a:t>
            </a:r>
            <a:r>
              <a:rPr lang="en-US" sz="1600" dirty="0"/>
              <a:t> </a:t>
            </a: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1884" y="318975"/>
            <a:ext cx="3005472" cy="2254104"/>
          </a:xfrm>
          <a:prstGeom prst="rect">
            <a:avLst/>
          </a:prstGeom>
        </p:spPr>
      </p:pic>
    </p:spTree>
    <p:extLst>
      <p:ext uri="{BB962C8B-B14F-4D97-AF65-F5344CB8AC3E}">
        <p14:creationId xmlns:p14="http://schemas.microsoft.com/office/powerpoint/2010/main" val="760158448"/>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Backup Slides</a:t>
            </a:r>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422999081"/>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Healthy Pets, Healthy People</a:t>
            </a:r>
            <a:br>
              <a:rPr lang="en-US" dirty="0"/>
            </a:br>
            <a:r>
              <a:rPr lang="en-US" sz="1800" i="1" dirty="0"/>
              <a:t>Preventing </a:t>
            </a:r>
            <a:r>
              <a:rPr lang="en-US" sz="1800" i="1" dirty="0" err="1"/>
              <a:t>zoonoses</a:t>
            </a:r>
            <a:r>
              <a:rPr lang="en-US" sz="1800" i="1" dirty="0"/>
              <a:t> spread between people and pets, livestock, and wildlife</a:t>
            </a:r>
          </a:p>
        </p:txBody>
      </p:sp>
      <p:pic>
        <p:nvPicPr>
          <p:cNvPr id="4" name="Picture 3"/>
          <p:cNvPicPr>
            <a:picLocks noChangeAspect="1"/>
          </p:cNvPicPr>
          <p:nvPr/>
        </p:nvPicPr>
        <p:blipFill>
          <a:blip r:embed="rId3"/>
          <a:stretch>
            <a:fillRect/>
          </a:stretch>
        </p:blipFill>
        <p:spPr>
          <a:xfrm>
            <a:off x="188082" y="1188719"/>
            <a:ext cx="3017754" cy="330875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4070" y="1932659"/>
            <a:ext cx="1779930" cy="1483276"/>
          </a:xfrm>
          <a:prstGeom prst="rect">
            <a:avLst/>
          </a:prstGeom>
        </p:spPr>
      </p:pic>
      <p:sp>
        <p:nvSpPr>
          <p:cNvPr id="8" name="TextBox 7"/>
          <p:cNvSpPr txBox="1"/>
          <p:nvPr/>
        </p:nvSpPr>
        <p:spPr>
          <a:xfrm>
            <a:off x="5977026" y="4595716"/>
            <a:ext cx="3166974" cy="400110"/>
          </a:xfrm>
          <a:prstGeom prst="rect">
            <a:avLst/>
          </a:prstGeom>
          <a:noFill/>
        </p:spPr>
        <p:txBody>
          <a:bodyPr wrap="square" rtlCol="0">
            <a:spAutoFit/>
          </a:bodyPr>
          <a:lstStyle/>
          <a:p>
            <a:r>
              <a:rPr lang="en-US" sz="2000" dirty="0"/>
              <a:t>www.cdc.gov/healthypets</a:t>
            </a:r>
          </a:p>
        </p:txBody>
      </p:sp>
      <p:pic>
        <p:nvPicPr>
          <p:cNvPr id="3" name="Picture 2"/>
          <p:cNvPicPr>
            <a:picLocks noChangeAspect="1"/>
          </p:cNvPicPr>
          <p:nvPr/>
        </p:nvPicPr>
        <p:blipFill>
          <a:blip r:embed="rId5"/>
          <a:stretch>
            <a:fillRect/>
          </a:stretch>
        </p:blipFill>
        <p:spPr>
          <a:xfrm>
            <a:off x="3283833" y="1343706"/>
            <a:ext cx="4080237" cy="2998776"/>
          </a:xfrm>
          <a:prstGeom prst="rect">
            <a:avLst/>
          </a:prstGeom>
        </p:spPr>
      </p:pic>
    </p:spTree>
    <p:extLst>
      <p:ext uri="{BB962C8B-B14F-4D97-AF65-F5344CB8AC3E}">
        <p14:creationId xmlns:p14="http://schemas.microsoft.com/office/powerpoint/2010/main" val="3908944667"/>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Zoonoses</a:t>
            </a:r>
            <a:r>
              <a:rPr lang="en-US" dirty="0"/>
              <a:t> and One Health Updates (ZOHU)</a:t>
            </a:r>
          </a:p>
        </p:txBody>
      </p:sp>
      <p:pic>
        <p:nvPicPr>
          <p:cNvPr id="4" name="Picture 3"/>
          <p:cNvPicPr>
            <a:picLocks noChangeAspect="1"/>
          </p:cNvPicPr>
          <p:nvPr/>
        </p:nvPicPr>
        <p:blipFill rotWithShape="1">
          <a:blip r:embed="rId3"/>
          <a:srcRect b="67435"/>
          <a:stretch/>
        </p:blipFill>
        <p:spPr>
          <a:xfrm>
            <a:off x="0" y="1058780"/>
            <a:ext cx="5774417" cy="972064"/>
          </a:xfrm>
          <a:prstGeom prst="rect">
            <a:avLst/>
          </a:prstGeom>
        </p:spPr>
      </p:pic>
      <p:pic>
        <p:nvPicPr>
          <p:cNvPr id="5" name="Picture 4"/>
          <p:cNvPicPr>
            <a:picLocks noChangeAspect="1"/>
          </p:cNvPicPr>
          <p:nvPr/>
        </p:nvPicPr>
        <p:blipFill>
          <a:blip r:embed="rId4"/>
          <a:stretch>
            <a:fillRect/>
          </a:stretch>
        </p:blipFill>
        <p:spPr>
          <a:xfrm>
            <a:off x="115912" y="1930429"/>
            <a:ext cx="5059592" cy="677269"/>
          </a:xfrm>
          <a:prstGeom prst="rect">
            <a:avLst/>
          </a:prstGeom>
        </p:spPr>
      </p:pic>
      <p:pic>
        <p:nvPicPr>
          <p:cNvPr id="6" name="Picture 5"/>
          <p:cNvPicPr>
            <a:picLocks noChangeAspect="1"/>
          </p:cNvPicPr>
          <p:nvPr/>
        </p:nvPicPr>
        <p:blipFill>
          <a:blip r:embed="rId5"/>
          <a:stretch>
            <a:fillRect/>
          </a:stretch>
        </p:blipFill>
        <p:spPr>
          <a:xfrm>
            <a:off x="115912" y="2456090"/>
            <a:ext cx="4775382" cy="808318"/>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66976" y="1734416"/>
            <a:ext cx="3284400" cy="1182383"/>
          </a:xfrm>
          <a:prstGeom prst="rect">
            <a:avLst/>
          </a:prstGeom>
        </p:spPr>
      </p:pic>
      <p:pic>
        <p:nvPicPr>
          <p:cNvPr id="10" name="Picture 9"/>
          <p:cNvPicPr>
            <a:picLocks noChangeAspect="1"/>
          </p:cNvPicPr>
          <p:nvPr/>
        </p:nvPicPr>
        <p:blipFill>
          <a:blip r:embed="rId7"/>
          <a:stretch>
            <a:fillRect/>
          </a:stretch>
        </p:blipFill>
        <p:spPr>
          <a:xfrm>
            <a:off x="0" y="3355848"/>
            <a:ext cx="5766976" cy="1682981"/>
          </a:xfrm>
          <a:prstGeom prst="rect">
            <a:avLst/>
          </a:prstGeom>
        </p:spPr>
      </p:pic>
      <p:sp>
        <p:nvSpPr>
          <p:cNvPr id="12" name="Rounded Rectangle 11"/>
          <p:cNvSpPr/>
          <p:nvPr/>
        </p:nvSpPr>
        <p:spPr>
          <a:xfrm>
            <a:off x="5766976" y="3802756"/>
            <a:ext cx="3291841" cy="696092"/>
          </a:xfrm>
          <a:prstGeom prst="roundRect">
            <a:avLst>
              <a:gd name="adj" fmla="val 3235"/>
            </a:avLst>
          </a:prstGeom>
          <a:noFill/>
          <a:ln w="28575">
            <a:solidFill>
              <a:srgbClr val="006A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2">
                    <a:lumMod val="50000"/>
                  </a:schemeClr>
                </a:solidFill>
              </a:rPr>
              <a:t>Website:</a:t>
            </a:r>
            <a:r>
              <a:rPr lang="en-US" sz="1400" b="1" dirty="0">
                <a:solidFill>
                  <a:schemeClr val="bg2">
                    <a:lumMod val="65000"/>
                  </a:schemeClr>
                </a:solidFill>
              </a:rPr>
              <a:t> </a:t>
            </a:r>
            <a:r>
              <a:rPr lang="en-US" sz="1600" b="1" dirty="0">
                <a:hlinkClick r:id="rId8"/>
              </a:rPr>
              <a:t>cdc.gov/</a:t>
            </a:r>
            <a:r>
              <a:rPr lang="en-US" sz="1600" b="1" dirty="0" err="1">
                <a:hlinkClick r:id="rId8"/>
              </a:rPr>
              <a:t>onehealth</a:t>
            </a:r>
            <a:r>
              <a:rPr lang="en-US" sz="1600" b="1" dirty="0">
                <a:hlinkClick r:id="rId8"/>
              </a:rPr>
              <a:t>/</a:t>
            </a:r>
            <a:r>
              <a:rPr lang="en-US" sz="1600" b="1" dirty="0" err="1">
                <a:hlinkClick r:id="rId8"/>
              </a:rPr>
              <a:t>zohu</a:t>
            </a:r>
            <a:endParaRPr lang="en-US" sz="1600" b="1" dirty="0"/>
          </a:p>
          <a:p>
            <a:r>
              <a:rPr lang="en-US" sz="1400" b="1" dirty="0">
                <a:solidFill>
                  <a:schemeClr val="bg2">
                    <a:lumMod val="50000"/>
                  </a:schemeClr>
                </a:solidFill>
              </a:rPr>
              <a:t>Contact us: </a:t>
            </a:r>
            <a:r>
              <a:rPr lang="en-US" sz="1600" b="1" dirty="0">
                <a:hlinkClick r:id="rId9"/>
              </a:rPr>
              <a:t>zohucall@cdc.gov</a:t>
            </a:r>
            <a:r>
              <a:rPr lang="en-US" sz="1600" b="1" dirty="0"/>
              <a:t> </a:t>
            </a:r>
          </a:p>
        </p:txBody>
      </p:sp>
    </p:spTree>
    <p:extLst>
      <p:ext uri="{BB962C8B-B14F-4D97-AF65-F5344CB8AC3E}">
        <p14:creationId xmlns:p14="http://schemas.microsoft.com/office/powerpoint/2010/main" val="1602898766"/>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__PE_POLL_EMBED_ID" val="1ccda0b0-be7b-491e-916a-80d2b62175e8"/>
</p:tagLst>
</file>

<file path=ppt/tags/tag2.xml><?xml version="1.0" encoding="utf-8"?>
<p:tagLst xmlns:a="http://schemas.openxmlformats.org/drawingml/2006/main" xmlns:r="http://schemas.openxmlformats.org/officeDocument/2006/relationships" xmlns:p="http://schemas.openxmlformats.org/presentationml/2006/main">
  <p:tag name="__PE_POLL_EMBED_ID" val="3b65c35f-7007-4d38-b4d7-e3ec58e7de33"/>
</p:tagLst>
</file>

<file path=ppt/tags/tag3.xml><?xml version="1.0" encoding="utf-8"?>
<p:tagLst xmlns:a="http://schemas.openxmlformats.org/drawingml/2006/main" xmlns:r="http://schemas.openxmlformats.org/officeDocument/2006/relationships" xmlns:p="http://schemas.openxmlformats.org/presentationml/2006/main">
  <p:tag name="__PE_POLL_EMBED_ID" val="f7ce4997-b2d1-4f53-89fc-b73d6565d5a9"/>
</p:tagLst>
</file>

<file path=ppt/tags/tag4.xml><?xml version="1.0" encoding="utf-8"?>
<p:tagLst xmlns:a="http://schemas.openxmlformats.org/drawingml/2006/main" xmlns:r="http://schemas.openxmlformats.org/officeDocument/2006/relationships" xmlns:p="http://schemas.openxmlformats.org/presentationml/2006/main">
  <p:tag name="__PE_POLL_EMBED_ID" val="33166de6-ec0a-483d-af18-85df356260b4"/>
</p:tagLst>
</file>

<file path=ppt/tags/tag5.xml><?xml version="1.0" encoding="utf-8"?>
<p:tagLst xmlns:a="http://schemas.openxmlformats.org/drawingml/2006/main" xmlns:r="http://schemas.openxmlformats.org/officeDocument/2006/relationships" xmlns:p="http://schemas.openxmlformats.org/presentationml/2006/main">
  <p:tag name="__PE_POLL_EMBED_ID" val="1aa2884b-6aa5-4fb0-8d3d-6b17ce8f0966"/>
</p:tagLst>
</file>

<file path=ppt/tags/tag6.xml><?xml version="1.0" encoding="utf-8"?>
<p:tagLst xmlns:a="http://schemas.openxmlformats.org/drawingml/2006/main" xmlns:r="http://schemas.openxmlformats.org/officeDocument/2006/relationships" xmlns:p="http://schemas.openxmlformats.org/presentationml/2006/main">
  <p:tag name="__PE_POLL_EMBED_ID" val="646939ec-bb41-45e1-a0a3-b82506e9f633"/>
</p:tagLst>
</file>

<file path=ppt/tags/tag7.xml><?xml version="1.0" encoding="utf-8"?>
<p:tagLst xmlns:a="http://schemas.openxmlformats.org/drawingml/2006/main" xmlns:r="http://schemas.openxmlformats.org/officeDocument/2006/relationships" xmlns:p="http://schemas.openxmlformats.org/presentationml/2006/main">
  <p:tag name="__PE_POLL_EMBED_ID" val="1bf8025a-5cce-4331-bd84-cd1dfd502374"/>
</p:tagLst>
</file>

<file path=ppt/tags/tag8.xml><?xml version="1.0" encoding="utf-8"?>
<p:tagLst xmlns:a="http://schemas.openxmlformats.org/drawingml/2006/main" xmlns:r="http://schemas.openxmlformats.org/officeDocument/2006/relationships" xmlns:p="http://schemas.openxmlformats.org/presentationml/2006/main">
  <p:tag name="__PE_POLL_EMBED_ID" val="c8394704-937d-4e85-9946-e6ae950eddb6"/>
</p:tagLst>
</file>

<file path=ppt/tags/tag9.xml><?xml version="1.0" encoding="utf-8"?>
<p:tagLst xmlns:a="http://schemas.openxmlformats.org/drawingml/2006/main" xmlns:r="http://schemas.openxmlformats.org/officeDocument/2006/relationships" xmlns:p="http://schemas.openxmlformats.org/presentationml/2006/main">
  <p:tag name="__PE_POLL_EMBED_ID" val="5caebd16-f53d-4a23-80d6-b398ba53a3a8"/>
</p:tagLst>
</file>

<file path=ppt/theme/theme1.xml><?xml version="1.0" encoding="utf-8"?>
<a:theme xmlns:a="http://schemas.openxmlformats.org/drawingml/2006/main" name="NCEH_ATSDR_combined">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3444</TotalTime>
  <Words>2708</Words>
  <Application>Microsoft Office PowerPoint</Application>
  <PresentationFormat>On-screen Show (16:9)</PresentationFormat>
  <Paragraphs>273</Paragraphs>
  <Slides>46</Slides>
  <Notes>44</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Calibri</vt:lpstr>
      <vt:lpstr>Myriad Web Pro</vt:lpstr>
      <vt:lpstr>Wingdings</vt:lpstr>
      <vt:lpstr>Arial Black</vt:lpstr>
      <vt:lpstr>Arial</vt:lpstr>
      <vt:lpstr>Courier New</vt:lpstr>
      <vt:lpstr>NCEH_ATSDR_combined</vt:lpstr>
      <vt:lpstr>Youth in Agriculture: Improving the Health of People and their Animals through Education </vt:lpstr>
      <vt:lpstr>PollEverywhere</vt:lpstr>
      <vt:lpstr>PowerPoint Presentation</vt:lpstr>
      <vt:lpstr>Endemic and Emerging Zoonotic Diseases are spread between animals and people </vt:lpstr>
      <vt:lpstr>PowerPoint Presentation</vt:lpstr>
      <vt:lpstr>One Health Partnership for Prioritization </vt:lpstr>
      <vt:lpstr>PowerPoint Presentation</vt:lpstr>
      <vt:lpstr>PowerPoint Presentation</vt:lpstr>
      <vt:lpstr>Program Background</vt:lpstr>
      <vt:lpstr> Outbreaks and Animal Exhibits</vt:lpstr>
      <vt:lpstr>Variant Influenza Outbreak of 2012</vt:lpstr>
      <vt:lpstr>CDC initiated the Youth in Agriculture program </vt:lpstr>
      <vt:lpstr>PowerPoint Presentation</vt:lpstr>
      <vt:lpstr>PowerPoint Presentation</vt:lpstr>
      <vt:lpstr>PowerPoint Presentation</vt:lpstr>
      <vt:lpstr>Partnership Engagement </vt:lpstr>
      <vt:lpstr>Funding in Action </vt:lpstr>
      <vt:lpstr>Online Resource Repository</vt:lpstr>
      <vt:lpstr>Why develop an online resource repository?</vt:lpstr>
      <vt:lpstr>What is in the repository?</vt:lpstr>
      <vt:lpstr>How to access the repository</vt:lpstr>
      <vt:lpstr>PowerPoint Presentation</vt:lpstr>
      <vt:lpstr>Walk through of materials</vt:lpstr>
      <vt:lpstr>Improved Evaluation</vt:lpstr>
      <vt:lpstr>Survey Bank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Future Directions</vt:lpstr>
      <vt:lpstr>Program Expanded to Zoonoses Prevention and Education</vt:lpstr>
      <vt:lpstr>Collaborating to Prevent Zoonoses </vt:lpstr>
      <vt:lpstr>PowerPoint Presentation</vt:lpstr>
      <vt:lpstr>One Health is a Team Sport – Partners are Key  Government, NGOs, industry, academia, communities, and many other partners</vt:lpstr>
      <vt:lpstr>Other One Health Topics to Engage Partners Using the Youth in Ag Model</vt:lpstr>
      <vt:lpstr>PowerPoint Presentation</vt:lpstr>
      <vt:lpstr>Wrap Up</vt:lpstr>
      <vt:lpstr>Today we’ve discussed:</vt:lpstr>
      <vt:lpstr>Questions?</vt:lpstr>
      <vt:lpstr>PowerPoint Presentation</vt:lpstr>
      <vt:lpstr>Backup Slides</vt:lpstr>
      <vt:lpstr>Healthy Pets, Healthy People Preventing zoonoses spread between people and pets, livestock, and wildlife</vt:lpstr>
      <vt:lpstr>Zoonoses and One Health Updates (ZOHU)</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Roper, Lauren (CDC/DDID/NCIRD/OD) (CTR)</cp:lastModifiedBy>
  <cp:revision>332</cp:revision>
  <cp:lastPrinted>2019-03-05T21:12:43Z</cp:lastPrinted>
  <dcterms:created xsi:type="dcterms:W3CDTF">2011-03-17T17:43:16Z</dcterms:created>
  <dcterms:modified xsi:type="dcterms:W3CDTF">2019-03-27T03:15:54Z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